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9"/>
  </p:notesMasterIdLst>
  <p:handoutMasterIdLst>
    <p:handoutMasterId r:id="rId10"/>
  </p:handoutMasterIdLst>
  <p:sldIdLst>
    <p:sldId id="256" r:id="rId2"/>
    <p:sldId id="371" r:id="rId3"/>
    <p:sldId id="372" r:id="rId4"/>
    <p:sldId id="373" r:id="rId5"/>
    <p:sldId id="375" r:id="rId6"/>
    <p:sldId id="376" r:id="rId7"/>
    <p:sldId id="377" r:id="rId8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1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3300"/>
    <a:srgbClr val="3366CC"/>
    <a:srgbClr val="FF3300"/>
    <a:srgbClr val="FF33CC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18" autoAdjust="0"/>
    <p:restoredTop sz="95009" autoAdjust="0"/>
  </p:normalViewPr>
  <p:slideViewPr>
    <p:cSldViewPr snapToGrid="0">
      <p:cViewPr>
        <p:scale>
          <a:sx n="95" d="100"/>
          <a:sy n="95" d="100"/>
        </p:scale>
        <p:origin x="1048" y="680"/>
      </p:cViewPr>
      <p:guideLst>
        <p:guide orient="horz" pos="70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0E127219-74C2-7741-8E5B-C920C35E1A8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2831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1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529A1604-4C19-394E-9722-39DDD33647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965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1E5AAC-7DF3-164C-B2A8-A95DB3CC33F3}" type="slidenum">
              <a:rPr lang="en-US" altLang="zh-CN">
                <a:cs typeface="宋体" charset="-122"/>
              </a:rPr>
              <a:pPr/>
              <a:t>1</a:t>
            </a:fld>
            <a:endParaRPr lang="en-US" altLang="zh-CN">
              <a:cs typeface="宋体" charset="-122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590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37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  <a:ea typeface="ＭＳ Ｐゴシック" charset="-128"/>
            </a:endParaRPr>
          </a:p>
        </p:txBody>
      </p:sp>
      <p:sp>
        <p:nvSpPr>
          <p:cNvPr id="2437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39B0FFD-B587-BC41-9D8A-2B072049AC80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467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  <a:ea typeface="ＭＳ Ｐゴシック" charset="-128"/>
            </a:endParaRPr>
          </a:p>
        </p:txBody>
      </p:sp>
      <p:sp>
        <p:nvSpPr>
          <p:cNvPr id="2457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5A6BD01-B866-A84D-95B7-AA4A58449BCA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39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78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  <a:ea typeface="ＭＳ Ｐゴシック" charset="-128"/>
            </a:endParaRPr>
          </a:p>
        </p:txBody>
      </p:sp>
      <p:sp>
        <p:nvSpPr>
          <p:cNvPr id="2478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F2D06ED-B5DB-9349-90EF-3450E187C03A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60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19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  <a:ea typeface="ＭＳ Ｐゴシック" charset="-128"/>
            </a:endParaRPr>
          </a:p>
        </p:txBody>
      </p:sp>
      <p:sp>
        <p:nvSpPr>
          <p:cNvPr id="2519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7CF9466-DCFF-E94D-9472-41FE306ACC8A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138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39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  <a:ea typeface="ＭＳ Ｐゴシック" charset="-128"/>
            </a:endParaRPr>
          </a:p>
        </p:txBody>
      </p:sp>
      <p:sp>
        <p:nvSpPr>
          <p:cNvPr id="2539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25165CA-6AF5-154E-AB31-D58F32AB3C7F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561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  <a:ea typeface="ＭＳ Ｐゴシック" charset="-128"/>
            </a:endParaRPr>
          </a:p>
        </p:txBody>
      </p:sp>
      <p:sp>
        <p:nvSpPr>
          <p:cNvPr id="2560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B6B01E5-3F08-FE48-B98F-AD026324FF96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81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 flipV="1">
            <a:off x="2860675" y="2114550"/>
            <a:ext cx="6005513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04283" y="341710"/>
            <a:ext cx="6005211" cy="1600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194" y="2278654"/>
            <a:ext cx="5963057" cy="17716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441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FFAD-C886-664A-894D-AF10805F3204}" type="datetime1">
              <a:rPr lang="en-US"/>
              <a:pPr>
                <a:defRPr/>
              </a:pPr>
              <a:t>7/3/17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2CA26-672F-0846-BC4C-7014801899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4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79"/>
            <a:ext cx="2057400" cy="4506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79"/>
            <a:ext cx="6019800" cy="45065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CE083-B58D-2343-B46E-5B2B9ADF00E4}" type="datetime1">
              <a:rPr lang="en-US"/>
              <a:pPr>
                <a:defRPr/>
              </a:pPr>
              <a:t>7/3/17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742BF-0557-064C-8CE5-A5BE53ADC7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60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85851"/>
            <a:ext cx="4038600" cy="169902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899172"/>
            <a:ext cx="4038600" cy="1699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530F7-0EC7-744C-9B4C-E66CCA1C67B5}" type="datetime1">
              <a:rPr lang="en-US"/>
              <a:pPr>
                <a:defRPr/>
              </a:pPr>
              <a:t>7/3/17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65A73-A775-F546-835E-1470904ADC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75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0BD4B-312A-FA4E-8ED8-CD4711C76D78}" type="datetime1">
              <a:rPr lang="en-US"/>
              <a:pPr>
                <a:defRPr/>
              </a:pPr>
              <a:t>7/3/17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FE587-2AF4-3B48-8A35-E8663618DD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05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6FA28-D028-F942-97A6-35F90B8EE350}" type="datetime1">
              <a:rPr lang="en-US"/>
              <a:pPr>
                <a:defRPr/>
              </a:pPr>
              <a:t>7/3/17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E9E44-8183-C040-A1B0-80290EC579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4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C9927-2E81-4A48-9A2B-8EAEA7AE87EA}" type="datetime1">
              <a:rPr lang="en-US"/>
              <a:pPr>
                <a:defRPr/>
              </a:pPr>
              <a:t>7/3/17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FB46D-E98B-A54A-9BB5-35104E5911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2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9EE5A-CF02-B94C-AE75-6B957E01DA43}" type="datetime1">
              <a:rPr lang="en-US"/>
              <a:pPr>
                <a:defRPr/>
              </a:pPr>
              <a:t>7/3/17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400C6-D6F5-3F41-BCF3-AB5D206E63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44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2E99D-9070-CC4B-811D-8BD99FCC8BC5}" type="datetime1">
              <a:rPr lang="en-US"/>
              <a:pPr>
                <a:defRPr/>
              </a:pPr>
              <a:t>7/3/17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2100F-34CC-3C4D-A910-7E1576BA82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05A29-73FF-F744-B793-E2445B142C12}" type="datetime1">
              <a:rPr lang="en-US"/>
              <a:pPr>
                <a:defRPr/>
              </a:pPr>
              <a:t>7/3/17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EF5D1-5E40-1044-9831-2CEF7AC276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19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6F45-EEE6-564A-971F-2F54CC8C2003}" type="datetime1">
              <a:rPr lang="en-US"/>
              <a:pPr>
                <a:defRPr/>
              </a:pPr>
              <a:t>7/3/17</a:t>
            </a:fld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92253-C08C-3946-97AA-D590985828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74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059D1-1E0E-2C4F-B342-252AB52E0CD8}" type="datetime1">
              <a:rPr lang="en-US"/>
              <a:pPr>
                <a:defRPr/>
              </a:pPr>
              <a:t>7/3/17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70424-9305-9445-B6A6-04D886B966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04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D6C1B-D33F-AB47-814F-C0ACA822390D}" type="datetime1">
              <a:rPr lang="en-US"/>
              <a:pPr>
                <a:defRPr/>
              </a:pPr>
              <a:t>7/3/17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7AFD0-B450-E04D-9FBA-D26477963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4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14300"/>
            <a:ext cx="1588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075"/>
            <a:ext cx="7543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Layered Architectures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5850"/>
            <a:ext cx="82296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fld id="{C439CFDD-A26E-1844-911A-25DC26A78974}" type="datetime1">
              <a:rPr lang="en-US"/>
              <a:pPr>
                <a:defRPr/>
              </a:pPr>
              <a:t>7/3/17</a:t>
            </a:fld>
            <a:endParaRPr lang="en-US" altLang="en-US"/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84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750"/>
            </a:lvl1pPr>
          </a:lstStyle>
          <a:p>
            <a:pPr>
              <a:defRPr/>
            </a:pPr>
            <a:fld id="{50EAD6F1-3CFE-A548-AB09-2941526C15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 userDrawn="1"/>
        </p:nvGrpSpPr>
        <p:grpSpPr bwMode="auto">
          <a:xfrm>
            <a:off x="8153400" y="114300"/>
            <a:ext cx="792163" cy="8001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1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1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1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1"/>
              <a:ext cx="73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5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5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5"/>
              <a:ext cx="76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5"/>
              <a:ext cx="73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5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7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7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7"/>
              <a:ext cx="76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7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7"/>
              <a:ext cx="80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1"/>
              <a:ext cx="80" cy="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1"/>
              <a:ext cx="79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1"/>
              <a:ext cx="76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1"/>
              <a:ext cx="73" cy="8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3"/>
              <a:ext cx="79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3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  <p:sldLayoutId id="2147484483" r:id="rId12"/>
    <p:sldLayoutId id="214748448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1900">
          <a:solidFill>
            <a:schemeClr val="tx1"/>
          </a:solidFill>
          <a:latin typeface="+mn-lt"/>
        </a:defRPr>
      </a:lvl2pPr>
      <a:lvl3pPr marL="739775" indent="-2190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1700">
          <a:solidFill>
            <a:schemeClr val="tx1"/>
          </a:solidFill>
          <a:latin typeface="+mn-lt"/>
        </a:defRPr>
      </a:lvl3pPr>
      <a:lvl4pPr marL="960438" indent="-2190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sz="1500">
          <a:solidFill>
            <a:schemeClr val="tx1"/>
          </a:solidFill>
          <a:latin typeface="+mn-lt"/>
        </a:defRPr>
      </a:lvl4pPr>
      <a:lvl5pPr marL="1198563" indent="-23653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500">
          <a:solidFill>
            <a:schemeClr val="tx1"/>
          </a:solidFill>
          <a:latin typeface="+mn-lt"/>
        </a:defRPr>
      </a:lvl5pPr>
      <a:lvl6pPr marL="15418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18847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2276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5705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zh-CN" sz="2000" dirty="0"/>
              <a:t>Unit </a:t>
            </a:r>
            <a:r>
              <a:rPr lang="en-US" altLang="zh-CN" sz="2000" dirty="0" smtClean="0"/>
              <a:t>03.03.04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CS 5220: </a:t>
            </a:r>
            <a:br>
              <a:rPr lang="en-US" altLang="zh-CN" sz="2000" dirty="0"/>
            </a:br>
            <a:r>
              <a:rPr lang="en-US" altLang="zh-CN" sz="2000" dirty="0"/>
              <a:t>COMPUTER COMMUNICATIONS</a:t>
            </a:r>
          </a:p>
        </p:txBody>
      </p:sp>
      <p:pic>
        <p:nvPicPr>
          <p:cNvPr id="174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79725" y="2278063"/>
            <a:ext cx="5708650" cy="1592897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zh-CN" dirty="0" smtClean="0">
                <a:solidFill>
                  <a:srgbClr val="0000CC"/>
                </a:solidFill>
              </a:rPr>
              <a:t>RIP and OSPF</a:t>
            </a:r>
            <a:endParaRPr lang="en-US" altLang="zh-CN" dirty="0">
              <a:solidFill>
                <a:srgbClr val="0000CC"/>
              </a:solidFill>
            </a:endParaRP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  <a:buFont typeface="Wingdings" charset="2"/>
              <a:buNone/>
            </a:pPr>
            <a:r>
              <a:rPr lang="en-US" altLang="zh-CN" sz="2200" dirty="0" smtClean="0"/>
              <a:t>XIAOBO </a:t>
            </a:r>
            <a:r>
              <a:rPr lang="en-US" altLang="zh-CN" sz="2200" dirty="0"/>
              <a:t>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  <a:buFont typeface="Wingdings" charset="2"/>
              <a:buNone/>
            </a:pPr>
            <a:r>
              <a:rPr lang="en-US" altLang="zh-CN" sz="1800" dirty="0"/>
              <a:t>Professor, Department of Computer Science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8388" y="1085850"/>
            <a:ext cx="6266330" cy="3096185"/>
          </a:xfrm>
        </p:spPr>
        <p:txBody>
          <a:bodyPr/>
          <a:lstStyle/>
          <a:p>
            <a:pPr eaLnBrk="1" hangingPunct="1"/>
            <a:r>
              <a:rPr lang="en-US" altLang="en-US" sz="2000" b="1" dirty="0" smtClean="0">
                <a:ea typeface="ＭＳ Ｐゴシック" charset="-128"/>
              </a:rPr>
              <a:t>RIP </a:t>
            </a:r>
            <a:r>
              <a:rPr lang="en-US" altLang="en-US" sz="2000" dirty="0">
                <a:ea typeface="ＭＳ Ｐゴシック" charset="-128"/>
              </a:rPr>
              <a:t>based on </a:t>
            </a:r>
            <a:r>
              <a:rPr lang="en-US" altLang="en-US" sz="2000" i="1" dirty="0" smtClean="0">
                <a:ea typeface="ＭＳ Ｐゴシック" charset="-128"/>
              </a:rPr>
              <a:t>routed</a:t>
            </a:r>
            <a:r>
              <a:rPr lang="en-US" altLang="en-US" sz="2000" dirty="0" smtClean="0">
                <a:ea typeface="ＭＳ Ｐゴシック" charset="-128"/>
              </a:rPr>
              <a:t>, </a:t>
            </a:r>
            <a:r>
              <a:rPr lang="en-US" altLang="ja-JP" sz="2000" dirty="0" smtClean="0">
                <a:ea typeface="ＭＳ Ｐゴシック" charset="-128"/>
              </a:rPr>
              <a:t>distributed </a:t>
            </a:r>
            <a:r>
              <a:rPr lang="en-US" altLang="ja-JP" sz="2000" dirty="0">
                <a:ea typeface="ＭＳ Ｐゴシック" charset="-128"/>
              </a:rPr>
              <a:t>in BSD UNIX</a:t>
            </a:r>
          </a:p>
          <a:p>
            <a:pPr eaLnBrk="1" hangingPunct="1">
              <a:spcBef>
                <a:spcPts val="800"/>
              </a:spcBef>
            </a:pPr>
            <a:r>
              <a:rPr lang="en-US" altLang="en-US" sz="2000" dirty="0">
                <a:ea typeface="ＭＳ Ｐゴシック" charset="-128"/>
              </a:rPr>
              <a:t>Uses the </a:t>
            </a:r>
            <a:r>
              <a:rPr lang="en-US" altLang="en-US" sz="2000" b="1" dirty="0">
                <a:ea typeface="ＭＳ Ｐゴシック" charset="-128"/>
              </a:rPr>
              <a:t>distance-vector algorithm</a:t>
            </a:r>
            <a:endParaRPr lang="en-US" altLang="en-US" sz="2000" dirty="0">
              <a:solidFill>
                <a:srgbClr val="6600FF"/>
              </a:solidFill>
              <a:ea typeface="ＭＳ Ｐゴシック" charset="-128"/>
            </a:endParaRPr>
          </a:p>
          <a:p>
            <a:pPr eaLnBrk="1" hangingPunct="1">
              <a:spcBef>
                <a:spcPts val="800"/>
              </a:spcBef>
            </a:pPr>
            <a:r>
              <a:rPr lang="en-US" altLang="en-US" sz="2000" dirty="0">
                <a:ea typeface="ＭＳ Ｐゴシック" charset="-128"/>
              </a:rPr>
              <a:t>Runs on top of UDP, port number 520</a:t>
            </a:r>
          </a:p>
          <a:p>
            <a:pPr eaLnBrk="1" hangingPunct="1">
              <a:spcBef>
                <a:spcPts val="800"/>
              </a:spcBef>
            </a:pPr>
            <a:r>
              <a:rPr lang="en-US" altLang="en-US" sz="2000" dirty="0">
                <a:ea typeface="ＭＳ Ｐゴシック" charset="-128"/>
              </a:rPr>
              <a:t>Metric: number of hops</a:t>
            </a:r>
          </a:p>
          <a:p>
            <a:pPr eaLnBrk="1" hangingPunct="1">
              <a:spcBef>
                <a:spcPts val="800"/>
              </a:spcBef>
            </a:pPr>
            <a:r>
              <a:rPr lang="en-US" altLang="en-US" sz="2000" dirty="0">
                <a:ea typeface="ＭＳ Ｐゴシック" charset="-128"/>
              </a:rPr>
              <a:t>Max limited to 15</a:t>
            </a:r>
          </a:p>
          <a:p>
            <a:pPr marL="557213" lvl="1" indent="-214313" eaLnBrk="1" hangingPunct="1">
              <a:spcBef>
                <a:spcPts val="500"/>
              </a:spcBef>
            </a:pPr>
            <a:r>
              <a:rPr lang="en-US" altLang="en-US" sz="1800" dirty="0">
                <a:ea typeface="ＭＳ Ｐゴシック" charset="-128"/>
              </a:rPr>
              <a:t>suitable for small networks (local area environments)</a:t>
            </a:r>
          </a:p>
          <a:p>
            <a:pPr marL="557213" lvl="1" indent="-214313" eaLnBrk="1" hangingPunct="1">
              <a:spcBef>
                <a:spcPts val="500"/>
              </a:spcBef>
            </a:pPr>
            <a:r>
              <a:rPr lang="en-US" altLang="en-US" sz="1800" dirty="0">
                <a:ea typeface="ＭＳ Ｐゴシック" charset="-128"/>
              </a:rPr>
              <a:t>value of 16 is reserved to represent infinity</a:t>
            </a:r>
          </a:p>
          <a:p>
            <a:pPr marL="557213" lvl="1" indent="-214313" eaLnBrk="1" hangingPunct="1">
              <a:spcBef>
                <a:spcPts val="500"/>
              </a:spcBef>
            </a:pPr>
            <a:r>
              <a:rPr lang="en-US" altLang="en-US" sz="1800" dirty="0">
                <a:ea typeface="ＭＳ Ｐゴシック" charset="-128"/>
              </a:rPr>
              <a:t>small number limits </a:t>
            </a:r>
            <a:r>
              <a:rPr lang="en-US" altLang="en-US" sz="1800" dirty="0" smtClean="0">
                <a:ea typeface="ＭＳ Ｐゴシック" charset="-128"/>
              </a:rPr>
              <a:t>the </a:t>
            </a:r>
            <a:r>
              <a:rPr lang="en-US" altLang="en-US" sz="1800" i="1" dirty="0">
                <a:ea typeface="ＭＳ Ｐゴシック" charset="-128"/>
              </a:rPr>
              <a:t>count-to-infinity</a:t>
            </a:r>
            <a:r>
              <a:rPr lang="en-US" altLang="en-US" sz="1800" dirty="0">
                <a:ea typeface="ＭＳ Ｐゴシック" charset="-128"/>
              </a:rPr>
              <a:t> problem </a:t>
            </a: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92075"/>
            <a:ext cx="5715000" cy="765175"/>
          </a:xfrm>
        </p:spPr>
        <p:txBody>
          <a:bodyPr/>
          <a:lstStyle/>
          <a:p>
            <a:pPr eaLnBrk="1" hangingPunct="1"/>
            <a:r>
              <a:rPr lang="en-US" altLang="en-US" sz="2625">
                <a:ea typeface="ＭＳ Ｐゴシック" charset="-128"/>
              </a:rPr>
              <a:t>Routing Information Protocol (RIP)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1645" y="857250"/>
            <a:ext cx="1621155" cy="3441700"/>
            <a:chOff x="685800" y="609600"/>
            <a:chExt cx="2667000" cy="6248400"/>
          </a:xfrm>
        </p:grpSpPr>
        <p:sp>
          <p:nvSpPr>
            <p:cNvPr id="5" name="Rounded Rectangle 4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896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RIP Operation</a:t>
            </a: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85850"/>
            <a:ext cx="8229600" cy="304239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charset="-128"/>
              </a:rPr>
              <a:t>Router sends update message to neighbors every 30 sec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000" dirty="0">
                <a:ea typeface="ＭＳ Ｐゴシック" charset="-128"/>
              </a:rPr>
              <a:t>A router expects to receive an update message from each of its neighbors within 180 seconds in the worst case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000" dirty="0">
                <a:ea typeface="ＭＳ Ｐゴシック" charset="-128"/>
              </a:rPr>
              <a:t>If router does not receive update message from neighbor X within this limit, it assumes the link to X has failed and sets the corresponding minimum cost to 16 (infinity)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000" dirty="0">
                <a:ea typeface="ＭＳ Ｐゴシック" charset="-128"/>
              </a:rPr>
              <a:t>Uses </a:t>
            </a:r>
            <a:r>
              <a:rPr lang="en-US" altLang="en-US" sz="2000" b="1" i="1" dirty="0">
                <a:ea typeface="ＭＳ Ｐゴシック" charset="-128"/>
              </a:rPr>
              <a:t>split horizon with poisoned reverse</a:t>
            </a:r>
            <a:r>
              <a:rPr lang="en-US" altLang="en-US" sz="2000" dirty="0">
                <a:ea typeface="ＭＳ Ｐゴシック" charset="-128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000" dirty="0">
                <a:ea typeface="ＭＳ Ｐゴシック" charset="-128"/>
              </a:rPr>
              <a:t>Convergence speeded up by triggered updates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altLang="en-US" sz="1650" dirty="0">
                <a:ea typeface="ＭＳ Ｐゴシック" charset="-128"/>
              </a:rPr>
              <a:t>neighbors notified immediately of changes in distance vector table  </a:t>
            </a:r>
          </a:p>
          <a:p>
            <a:pPr eaLnBrk="1" hangingPunct="1">
              <a:lnSpc>
                <a:spcPct val="80000"/>
              </a:lnSpc>
            </a:pPr>
            <a:endParaRPr lang="en-US" altLang="en-US" sz="195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789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Deficiencies in RIP </a:t>
            </a:r>
            <a:r>
              <a:rPr lang="en-US" altLang="en-US" dirty="0">
                <a:ea typeface="ＭＳ Ｐゴシック" charset="-128"/>
              </a:rPr>
              <a:t>Protocol</a:t>
            </a:r>
          </a:p>
        </p:txBody>
      </p:sp>
      <p:sp>
        <p:nvSpPr>
          <p:cNvPr id="24678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085850"/>
            <a:ext cx="7772400" cy="293131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ea typeface="ＭＳ Ｐゴシック" charset="-128"/>
              </a:rPr>
              <a:t>Limited Metric Use</a:t>
            </a:r>
            <a:endParaRPr lang="en-US" altLang="en-US" sz="17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000" dirty="0" smtClean="0">
                <a:ea typeface="ＭＳ Ｐゴシック" charset="-128"/>
              </a:rPr>
              <a:t>Slow Convergence</a:t>
            </a:r>
            <a:endParaRPr lang="en-US" altLang="en-US" sz="16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195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19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3035" y="989410"/>
            <a:ext cx="7758953" cy="3780234"/>
          </a:xfrm>
          <a:noFill/>
        </p:spPr>
        <p:txBody>
          <a:bodyPr/>
          <a:lstStyle/>
          <a:p>
            <a:pPr eaLnBrk="1" hangingPunct="1"/>
            <a:r>
              <a:rPr lang="en-US" altLang="en-US" sz="2000" dirty="0" smtClean="0">
                <a:ea typeface="ＭＳ Ｐゴシック" charset="-128"/>
              </a:rPr>
              <a:t>Fixes </a:t>
            </a:r>
            <a:r>
              <a:rPr lang="en-US" altLang="en-US" sz="2000" dirty="0">
                <a:ea typeface="ＭＳ Ｐゴシック" charset="-128"/>
              </a:rPr>
              <a:t>some of the deficiencies in RIP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2000" dirty="0">
                <a:ea typeface="ＭＳ Ｐゴシック" charset="-128"/>
              </a:rPr>
              <a:t>Enables each router to learn complete network topology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2000" dirty="0">
                <a:ea typeface="ＭＳ Ｐゴシック" charset="-128"/>
              </a:rPr>
              <a:t>Each router monitors the </a:t>
            </a:r>
            <a:r>
              <a:rPr lang="en-US" altLang="en-US" sz="2000" i="1" dirty="0">
                <a:ea typeface="ＭＳ Ｐゴシック" charset="-128"/>
              </a:rPr>
              <a:t>link state</a:t>
            </a:r>
            <a:r>
              <a:rPr lang="en-US" altLang="en-US" sz="2000" dirty="0">
                <a:ea typeface="ＭＳ Ｐゴシック" charset="-128"/>
              </a:rPr>
              <a:t> to each neighbor and floods the link-state information to other routers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2000" dirty="0">
                <a:ea typeface="ＭＳ Ｐゴシック" charset="-128"/>
              </a:rPr>
              <a:t>Each router builds an identical </a:t>
            </a:r>
            <a:r>
              <a:rPr lang="en-US" altLang="en-US" sz="2000" i="1" dirty="0">
                <a:ea typeface="ＭＳ Ｐゴシック" charset="-128"/>
              </a:rPr>
              <a:t>link-state database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2000" dirty="0">
                <a:ea typeface="ＭＳ Ｐゴシック" charset="-128"/>
              </a:rPr>
              <a:t>Allows router to build shortest path tree with router as root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2000" dirty="0">
                <a:ea typeface="ＭＳ Ｐゴシック" charset="-128"/>
              </a:rPr>
              <a:t>OSPF typically converges faster than RIP when there is a failure in the network</a:t>
            </a:r>
          </a:p>
          <a:p>
            <a:pPr eaLnBrk="1" hangingPunct="1"/>
            <a:endParaRPr lang="en-US" altLang="en-US" sz="1950" dirty="0">
              <a:ea typeface="ＭＳ Ｐゴシック" charset="-128"/>
            </a:endParaRP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Open Shortest Path </a:t>
            </a:r>
            <a:r>
              <a:rPr lang="en-US" altLang="en-US" dirty="0" smtClean="0">
                <a:ea typeface="ＭＳ Ｐゴシック" charset="-128"/>
              </a:rPr>
              <a:t>First (OSPF)</a:t>
            </a: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890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1835" y="1005168"/>
            <a:ext cx="6185648" cy="3526491"/>
          </a:xfrm>
        </p:spPr>
        <p:txBody>
          <a:bodyPr/>
          <a:lstStyle/>
          <a:p>
            <a:pPr eaLnBrk="1" hangingPunct="1"/>
            <a:r>
              <a:rPr lang="en-US" altLang="en-US" sz="1800" dirty="0">
                <a:ea typeface="ＭＳ Ｐゴシック" charset="-128"/>
              </a:rPr>
              <a:t>To improve scalability, </a:t>
            </a:r>
            <a:r>
              <a:rPr lang="en-US" altLang="en-US" sz="1800" dirty="0" smtClean="0">
                <a:ea typeface="ＭＳ Ｐゴシック" charset="-128"/>
              </a:rPr>
              <a:t>an autonomous system (AS) may be partitioned </a:t>
            </a:r>
            <a:r>
              <a:rPr lang="en-US" altLang="en-US" sz="1800" dirty="0" smtClean="0">
                <a:ea typeface="ＭＳ Ｐゴシック" charset="-128"/>
              </a:rPr>
              <a:t>into two-level </a:t>
            </a:r>
            <a:r>
              <a:rPr lang="en-US" altLang="en-US" sz="1800" i="1" dirty="0" smtClean="0">
                <a:ea typeface="ＭＳ Ｐゴシック" charset="-128"/>
              </a:rPr>
              <a:t>areas</a:t>
            </a:r>
          </a:p>
          <a:p>
            <a:pPr lvl="1" eaLnBrk="1" hangingPunct="1"/>
            <a:r>
              <a:rPr lang="en-US" altLang="en-US" sz="1500" dirty="0" smtClean="0">
                <a:ea typeface="ＭＳ Ｐゴシック" charset="-128"/>
              </a:rPr>
              <a:t>Area defined by 32-bit area ID</a:t>
            </a:r>
            <a:endParaRPr lang="en-US" altLang="en-US" sz="1500" i="1" dirty="0">
              <a:ea typeface="ＭＳ Ｐゴシック" charset="-128"/>
            </a:endParaRPr>
          </a:p>
          <a:p>
            <a:pPr marL="557213" lvl="1" indent="-214313" eaLnBrk="1" hangingPunct="1"/>
            <a:r>
              <a:rPr lang="en-US" altLang="en-US" sz="1500" dirty="0" smtClean="0">
                <a:ea typeface="ＭＳ Ｐゴシック" charset="-128"/>
              </a:rPr>
              <a:t>Routers </a:t>
            </a:r>
            <a:r>
              <a:rPr lang="en-US" altLang="en-US" sz="1500" dirty="0">
                <a:ea typeface="ＭＳ Ｐゴシック" charset="-128"/>
              </a:rPr>
              <a:t>in area only knows complete topology inside area &amp; limits the flooding of link-state information to area</a:t>
            </a:r>
          </a:p>
          <a:p>
            <a:pPr marL="557213" lvl="1" indent="-214313" eaLnBrk="1" hangingPunct="1"/>
            <a:r>
              <a:rPr lang="en-US" altLang="en-US" sz="1500" i="1" dirty="0" smtClean="0">
                <a:ea typeface="ＭＳ Ｐゴシック" charset="-128"/>
              </a:rPr>
              <a:t>Area border routers</a:t>
            </a:r>
            <a:r>
              <a:rPr lang="en-US" altLang="en-US" sz="1500" dirty="0" smtClean="0">
                <a:ea typeface="ＭＳ Ｐゴシック" charset="-128"/>
              </a:rPr>
              <a:t> summarize info from other areas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800" dirty="0" smtClean="0">
                <a:ea typeface="ＭＳ Ｐゴシック" charset="-128"/>
              </a:rPr>
              <a:t>Each </a:t>
            </a:r>
            <a:r>
              <a:rPr lang="en-US" altLang="en-US" sz="1800" dirty="0">
                <a:ea typeface="ＭＳ Ｐゴシック" charset="-128"/>
              </a:rPr>
              <a:t>area </a:t>
            </a:r>
            <a:r>
              <a:rPr lang="en-US" altLang="en-US" sz="1800" dirty="0" smtClean="0">
                <a:ea typeface="ＭＳ Ｐゴシック" charset="-128"/>
              </a:rPr>
              <a:t>must connect </a:t>
            </a:r>
            <a:r>
              <a:rPr lang="en-US" altLang="en-US" sz="1800" dirty="0">
                <a:ea typeface="ＭＳ Ｐゴシック" charset="-128"/>
              </a:rPr>
              <a:t>to </a:t>
            </a:r>
            <a:r>
              <a:rPr lang="en-US" altLang="en-US" sz="1800" i="1" dirty="0">
                <a:ea typeface="ＭＳ Ｐゴシック" charset="-128"/>
              </a:rPr>
              <a:t>backbone area</a:t>
            </a:r>
            <a:r>
              <a:rPr lang="en-US" altLang="en-US" sz="1800" dirty="0">
                <a:ea typeface="ＭＳ Ｐゴシック" charset="-128"/>
              </a:rPr>
              <a:t> (0.0.0.0)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800" i="1" dirty="0" smtClean="0">
                <a:ea typeface="ＭＳ Ｐゴシック" charset="-128"/>
              </a:rPr>
              <a:t>Internal </a:t>
            </a:r>
            <a:r>
              <a:rPr lang="en-US" altLang="en-US" sz="1800" i="1" dirty="0">
                <a:ea typeface="ＭＳ Ｐゴシック" charset="-128"/>
              </a:rPr>
              <a:t>router</a:t>
            </a:r>
            <a:r>
              <a:rPr lang="en-US" altLang="en-US" sz="1800" dirty="0">
                <a:ea typeface="ＭＳ Ｐゴシック" charset="-128"/>
              </a:rPr>
              <a:t> has all links to nets within the same area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800" i="1" dirty="0">
                <a:ea typeface="ＭＳ Ｐゴシック" charset="-128"/>
              </a:rPr>
              <a:t>Area border router</a:t>
            </a:r>
            <a:r>
              <a:rPr lang="en-US" altLang="en-US" sz="1800" dirty="0">
                <a:ea typeface="ＭＳ Ｐゴシック" charset="-128"/>
              </a:rPr>
              <a:t> has links to more than one area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800" i="1" dirty="0">
                <a:ea typeface="ＭＳ Ｐゴシック" charset="-128"/>
              </a:rPr>
              <a:t>backbone router</a:t>
            </a:r>
            <a:r>
              <a:rPr lang="en-US" altLang="en-US" sz="1800" dirty="0">
                <a:ea typeface="ＭＳ Ｐゴシック" charset="-128"/>
              </a:rPr>
              <a:t> has links connected to the backbone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800" i="1" dirty="0">
                <a:ea typeface="ＭＳ Ｐゴシック" charset="-128"/>
              </a:rPr>
              <a:t>Autonomous system boundary (ASB) router</a:t>
            </a:r>
            <a:r>
              <a:rPr lang="en-US" altLang="en-US" sz="1800" dirty="0">
                <a:ea typeface="ＭＳ Ｐゴシック" charset="-128"/>
              </a:rPr>
              <a:t> has links to another autonomous </a:t>
            </a:r>
            <a:r>
              <a:rPr lang="en-US" altLang="en-US" sz="1800" dirty="0" smtClean="0">
                <a:ea typeface="ＭＳ Ｐゴシック" charset="-128"/>
              </a:rPr>
              <a:t>system</a:t>
            </a:r>
            <a:endParaRPr lang="en-US" altLang="en-US" sz="1800" dirty="0">
              <a:ea typeface="ＭＳ Ｐゴシック" charset="-128"/>
            </a:endParaRPr>
          </a:p>
        </p:txBody>
      </p:sp>
      <p:sp>
        <p:nvSpPr>
          <p:cNvPr id="252930" name="Rectangle 4"/>
          <p:cNvSpPr>
            <a:spLocks noGrp="1" noChangeArrowheads="1"/>
          </p:cNvSpPr>
          <p:nvPr>
            <p:ph type="title"/>
          </p:nvPr>
        </p:nvSpPr>
        <p:spPr>
          <a:xfrm>
            <a:off x="2420470" y="92075"/>
            <a:ext cx="5580529" cy="7651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OSPF Network</a:t>
            </a:r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461645" y="857250"/>
            <a:ext cx="1621155" cy="3441700"/>
            <a:chOff x="685800" y="609600"/>
            <a:chExt cx="2667000" cy="6248400"/>
          </a:xfrm>
        </p:grpSpPr>
        <p:sp>
          <p:nvSpPr>
            <p:cNvPr id="8" name="Rounded Rectangle 7"/>
            <p:cNvSpPr/>
            <p:nvPr/>
          </p:nvSpPr>
          <p:spPr>
            <a:xfrm>
              <a:off x="685800" y="2973555"/>
              <a:ext cx="2667000" cy="388444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43569" y="609600"/>
              <a:ext cx="1903224" cy="25896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300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Text Box 4"/>
          <p:cNvSpPr txBox="1">
            <a:spLocks noChangeArrowheads="1"/>
          </p:cNvSpPr>
          <p:nvPr/>
        </p:nvSpPr>
        <p:spPr bwMode="auto">
          <a:xfrm>
            <a:off x="675635" y="3398602"/>
            <a:ext cx="3352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ASB:  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/>
              <a:t>Area border </a:t>
            </a:r>
            <a:r>
              <a:rPr lang="en-US" altLang="en-US" sz="1800" dirty="0"/>
              <a:t>r</a:t>
            </a:r>
            <a:r>
              <a:rPr lang="en-US" altLang="en-US" sz="1800" dirty="0" smtClean="0"/>
              <a:t>outer : </a:t>
            </a:r>
            <a:r>
              <a:rPr lang="en-US" altLang="en-US" sz="1800" dirty="0"/>
              <a:t>3, 6, and 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/>
              <a:t>Internal router:  </a:t>
            </a:r>
            <a:r>
              <a:rPr lang="en-US" altLang="en-US" sz="1800" dirty="0"/>
              <a:t>1,2,7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/>
              <a:t>Backbone router: </a:t>
            </a:r>
            <a:r>
              <a:rPr lang="en-US" altLang="en-US" sz="1800" dirty="0"/>
              <a:t>3,4,5,6,8</a:t>
            </a:r>
          </a:p>
        </p:txBody>
      </p:sp>
      <p:sp>
        <p:nvSpPr>
          <p:cNvPr id="255035" name="Text Box 65"/>
          <p:cNvSpPr txBox="1">
            <a:spLocks noChangeArrowheads="1"/>
          </p:cNvSpPr>
          <p:nvPr/>
        </p:nvSpPr>
        <p:spPr bwMode="auto">
          <a:xfrm>
            <a:off x="6973469" y="3889245"/>
            <a:ext cx="112990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50"/>
              <a:t>R = router  N </a:t>
            </a:r>
            <a:r>
              <a:rPr lang="en-US" altLang="en-US" sz="1350" smtClean="0"/>
              <a:t>= network</a:t>
            </a:r>
            <a:endParaRPr lang="en-US" altLang="en-US" sz="1350"/>
          </a:p>
        </p:txBody>
      </p:sp>
      <p:sp>
        <p:nvSpPr>
          <p:cNvPr id="255042" name="Rectangle 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OSPF Areas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503131" y="937932"/>
            <a:ext cx="5673129" cy="3537231"/>
            <a:chOff x="1270000" y="1384300"/>
            <a:chExt cx="6678613" cy="4818063"/>
          </a:xfrm>
        </p:grpSpPr>
        <p:sp>
          <p:nvSpPr>
            <p:cNvPr id="70" name="Oval 8"/>
            <p:cNvSpPr>
              <a:spLocks noChangeArrowheads="1"/>
            </p:cNvSpPr>
            <p:nvPr/>
          </p:nvSpPr>
          <p:spPr bwMode="auto">
            <a:xfrm>
              <a:off x="1270000" y="1384300"/>
              <a:ext cx="2176463" cy="2779713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Oval 9"/>
            <p:cNvSpPr>
              <a:spLocks noChangeArrowheads="1"/>
            </p:cNvSpPr>
            <p:nvPr/>
          </p:nvSpPr>
          <p:spPr bwMode="auto">
            <a:xfrm>
              <a:off x="5857875" y="1487488"/>
              <a:ext cx="2090738" cy="2681287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Oval 10"/>
            <p:cNvSpPr>
              <a:spLocks noChangeArrowheads="1"/>
            </p:cNvSpPr>
            <p:nvPr/>
          </p:nvSpPr>
          <p:spPr bwMode="auto">
            <a:xfrm>
              <a:off x="3509963" y="1982788"/>
              <a:ext cx="2262187" cy="2314575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" name="Oval 11"/>
            <p:cNvSpPr>
              <a:spLocks noChangeArrowheads="1"/>
            </p:cNvSpPr>
            <p:nvPr/>
          </p:nvSpPr>
          <p:spPr bwMode="auto">
            <a:xfrm>
              <a:off x="3571875" y="4395788"/>
              <a:ext cx="2309813" cy="152400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2466975" y="1887538"/>
              <a:ext cx="363538" cy="346075"/>
            </a:xfrm>
            <a:prstGeom prst="rect">
              <a:avLst/>
            </a:prstGeom>
            <a:solidFill>
              <a:srgbClr val="FF99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2146300" y="2986088"/>
              <a:ext cx="363538" cy="349250"/>
            </a:xfrm>
            <a:prstGeom prst="rect">
              <a:avLst/>
            </a:prstGeom>
            <a:solidFill>
              <a:srgbClr val="FF99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14"/>
            <p:cNvSpPr>
              <a:spLocks noChangeArrowheads="1"/>
            </p:cNvSpPr>
            <p:nvPr/>
          </p:nvSpPr>
          <p:spPr bwMode="auto">
            <a:xfrm>
              <a:off x="6964363" y="2517775"/>
              <a:ext cx="361950" cy="346075"/>
            </a:xfrm>
            <a:prstGeom prst="rect">
              <a:avLst/>
            </a:prstGeom>
            <a:solidFill>
              <a:srgbClr val="FF99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15"/>
            <p:cNvSpPr>
              <a:spLocks noChangeArrowheads="1"/>
            </p:cNvSpPr>
            <p:nvPr/>
          </p:nvSpPr>
          <p:spPr bwMode="auto">
            <a:xfrm>
              <a:off x="4038600" y="3155950"/>
              <a:ext cx="365125" cy="346075"/>
            </a:xfrm>
            <a:prstGeom prst="rect">
              <a:avLst/>
            </a:prstGeom>
            <a:solidFill>
              <a:srgbClr val="FF99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Rectangle 16"/>
            <p:cNvSpPr>
              <a:spLocks noChangeArrowheads="1"/>
            </p:cNvSpPr>
            <p:nvPr/>
          </p:nvSpPr>
          <p:spPr bwMode="auto">
            <a:xfrm>
              <a:off x="5003800" y="3263900"/>
              <a:ext cx="365125" cy="346075"/>
            </a:xfrm>
            <a:prstGeom prst="rect">
              <a:avLst/>
            </a:prstGeom>
            <a:solidFill>
              <a:srgbClr val="FF99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7"/>
            <p:cNvSpPr>
              <a:spLocks noChangeShapeType="1"/>
            </p:cNvSpPr>
            <p:nvPr/>
          </p:nvSpPr>
          <p:spPr bwMode="auto">
            <a:xfrm>
              <a:off x="3609975" y="2752725"/>
              <a:ext cx="569913" cy="40322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8"/>
            <p:cNvSpPr>
              <a:spLocks noChangeShapeType="1"/>
            </p:cNvSpPr>
            <p:nvPr/>
          </p:nvSpPr>
          <p:spPr bwMode="auto">
            <a:xfrm>
              <a:off x="4206875" y="3503613"/>
              <a:ext cx="366713" cy="69850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9"/>
            <p:cNvSpPr>
              <a:spLocks noChangeShapeType="1"/>
            </p:cNvSpPr>
            <p:nvPr/>
          </p:nvSpPr>
          <p:spPr bwMode="auto">
            <a:xfrm flipH="1">
              <a:off x="4741863" y="3611563"/>
              <a:ext cx="385762" cy="5905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>
              <a:off x="4398963" y="3298825"/>
              <a:ext cx="596900" cy="133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 flipH="1">
              <a:off x="5214938" y="2708275"/>
              <a:ext cx="385762" cy="55562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Oval 22"/>
            <p:cNvSpPr>
              <a:spLocks noChangeArrowheads="1"/>
            </p:cNvSpPr>
            <p:nvPr/>
          </p:nvSpPr>
          <p:spPr bwMode="auto">
            <a:xfrm>
              <a:off x="2498725" y="2492375"/>
              <a:ext cx="466725" cy="379413"/>
            </a:xfrm>
            <a:prstGeom prst="ellipse">
              <a:avLst/>
            </a:prstGeom>
            <a:solidFill>
              <a:schemeClr val="accent2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23"/>
            <p:cNvSpPr>
              <a:spLocks noChangeShapeType="1"/>
            </p:cNvSpPr>
            <p:nvPr/>
          </p:nvSpPr>
          <p:spPr bwMode="auto">
            <a:xfrm>
              <a:off x="2630488" y="2232025"/>
              <a:ext cx="68262" cy="25082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24"/>
            <p:cNvSpPr>
              <a:spLocks noChangeShapeType="1"/>
            </p:cNvSpPr>
            <p:nvPr/>
          </p:nvSpPr>
          <p:spPr bwMode="auto">
            <a:xfrm flipV="1">
              <a:off x="2303463" y="2708275"/>
              <a:ext cx="195262" cy="2778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25"/>
            <p:cNvSpPr>
              <a:spLocks noChangeShapeType="1"/>
            </p:cNvSpPr>
            <p:nvPr/>
          </p:nvSpPr>
          <p:spPr bwMode="auto">
            <a:xfrm flipH="1" flipV="1">
              <a:off x="2963863" y="2708275"/>
              <a:ext cx="285750" cy="444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Oval 26"/>
            <p:cNvSpPr>
              <a:spLocks noChangeArrowheads="1"/>
            </p:cNvSpPr>
            <p:nvPr/>
          </p:nvSpPr>
          <p:spPr bwMode="auto">
            <a:xfrm>
              <a:off x="1643063" y="1887538"/>
              <a:ext cx="466725" cy="381000"/>
            </a:xfrm>
            <a:prstGeom prst="ellipse">
              <a:avLst/>
            </a:prstGeom>
            <a:solidFill>
              <a:schemeClr val="accent2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Oval 27"/>
            <p:cNvSpPr>
              <a:spLocks noChangeArrowheads="1"/>
            </p:cNvSpPr>
            <p:nvPr/>
          </p:nvSpPr>
          <p:spPr bwMode="auto">
            <a:xfrm>
              <a:off x="2033588" y="3611563"/>
              <a:ext cx="466725" cy="381000"/>
            </a:xfrm>
            <a:prstGeom prst="ellipse">
              <a:avLst/>
            </a:prstGeom>
            <a:solidFill>
              <a:schemeClr val="accent2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Oval 28"/>
            <p:cNvSpPr>
              <a:spLocks noChangeArrowheads="1"/>
            </p:cNvSpPr>
            <p:nvPr/>
          </p:nvSpPr>
          <p:spPr bwMode="auto">
            <a:xfrm>
              <a:off x="6135688" y="2482850"/>
              <a:ext cx="466725" cy="381000"/>
            </a:xfrm>
            <a:prstGeom prst="ellipse">
              <a:avLst/>
            </a:prstGeom>
            <a:solidFill>
              <a:schemeClr val="accent2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Oval 29"/>
            <p:cNvSpPr>
              <a:spLocks noChangeArrowheads="1"/>
            </p:cNvSpPr>
            <p:nvPr/>
          </p:nvSpPr>
          <p:spPr bwMode="auto">
            <a:xfrm>
              <a:off x="6861175" y="1887538"/>
              <a:ext cx="465138" cy="381000"/>
            </a:xfrm>
            <a:prstGeom prst="ellipse">
              <a:avLst/>
            </a:prstGeom>
            <a:solidFill>
              <a:schemeClr val="accent2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Oval 30"/>
            <p:cNvSpPr>
              <a:spLocks noChangeArrowheads="1"/>
            </p:cNvSpPr>
            <p:nvPr/>
          </p:nvSpPr>
          <p:spPr bwMode="auto">
            <a:xfrm>
              <a:off x="6964363" y="3052763"/>
              <a:ext cx="466725" cy="381000"/>
            </a:xfrm>
            <a:prstGeom prst="ellipse">
              <a:avLst/>
            </a:prstGeom>
            <a:solidFill>
              <a:schemeClr val="accent2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Oval 31"/>
            <p:cNvSpPr>
              <a:spLocks noChangeArrowheads="1"/>
            </p:cNvSpPr>
            <p:nvPr/>
          </p:nvSpPr>
          <p:spPr bwMode="auto">
            <a:xfrm>
              <a:off x="4462463" y="4948238"/>
              <a:ext cx="465137" cy="381000"/>
            </a:xfrm>
            <a:prstGeom prst="ellipse">
              <a:avLst/>
            </a:prstGeom>
            <a:solidFill>
              <a:schemeClr val="accent2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32"/>
            <p:cNvSpPr>
              <a:spLocks noChangeShapeType="1"/>
            </p:cNvSpPr>
            <p:nvPr/>
          </p:nvSpPr>
          <p:spPr bwMode="auto">
            <a:xfrm>
              <a:off x="2108200" y="2101850"/>
              <a:ext cx="361950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33"/>
            <p:cNvSpPr>
              <a:spLocks noChangeShapeType="1"/>
            </p:cNvSpPr>
            <p:nvPr/>
          </p:nvSpPr>
          <p:spPr bwMode="auto">
            <a:xfrm>
              <a:off x="2303463" y="3333750"/>
              <a:ext cx="1587" cy="2778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34"/>
            <p:cNvSpPr>
              <a:spLocks noChangeShapeType="1"/>
            </p:cNvSpPr>
            <p:nvPr/>
          </p:nvSpPr>
          <p:spPr bwMode="auto">
            <a:xfrm>
              <a:off x="5964238" y="2708275"/>
              <a:ext cx="171450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35"/>
            <p:cNvSpPr>
              <a:spLocks noChangeShapeType="1"/>
            </p:cNvSpPr>
            <p:nvPr/>
          </p:nvSpPr>
          <p:spPr bwMode="auto">
            <a:xfrm>
              <a:off x="6600825" y="2708275"/>
              <a:ext cx="36353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36"/>
            <p:cNvSpPr>
              <a:spLocks noChangeShapeType="1"/>
            </p:cNvSpPr>
            <p:nvPr/>
          </p:nvSpPr>
          <p:spPr bwMode="auto">
            <a:xfrm flipV="1">
              <a:off x="7143750" y="2266950"/>
              <a:ext cx="1588" cy="25082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37"/>
            <p:cNvSpPr>
              <a:spLocks noChangeShapeType="1"/>
            </p:cNvSpPr>
            <p:nvPr/>
          </p:nvSpPr>
          <p:spPr bwMode="auto">
            <a:xfrm>
              <a:off x="7143750" y="2862263"/>
              <a:ext cx="1588" cy="19050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38"/>
            <p:cNvSpPr>
              <a:spLocks noChangeShapeType="1"/>
            </p:cNvSpPr>
            <p:nvPr/>
          </p:nvSpPr>
          <p:spPr bwMode="auto">
            <a:xfrm>
              <a:off x="4687888" y="4546600"/>
              <a:ext cx="1587" cy="41433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Rectangle 39"/>
            <p:cNvSpPr>
              <a:spLocks noChangeArrowheads="1"/>
            </p:cNvSpPr>
            <p:nvPr/>
          </p:nvSpPr>
          <p:spPr bwMode="auto">
            <a:xfrm>
              <a:off x="1862138" y="4256088"/>
              <a:ext cx="9652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Area 0.0.0.1</a:t>
              </a:r>
              <a:endParaRPr lang="en-US" altLang="en-US" sz="2400"/>
            </a:p>
          </p:txBody>
        </p:sp>
        <p:sp>
          <p:nvSpPr>
            <p:cNvPr id="102" name="Rectangle 40"/>
            <p:cNvSpPr>
              <a:spLocks noChangeArrowheads="1"/>
            </p:cNvSpPr>
            <p:nvPr/>
          </p:nvSpPr>
          <p:spPr bwMode="auto">
            <a:xfrm>
              <a:off x="6976681" y="4175920"/>
              <a:ext cx="9652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Area 0.0.0.2</a:t>
              </a:r>
              <a:endParaRPr lang="en-US" altLang="en-US" sz="2400"/>
            </a:p>
          </p:txBody>
        </p:sp>
        <p:sp>
          <p:nvSpPr>
            <p:cNvPr id="103" name="Rectangle 41"/>
            <p:cNvSpPr>
              <a:spLocks noChangeArrowheads="1"/>
            </p:cNvSpPr>
            <p:nvPr/>
          </p:nvSpPr>
          <p:spPr bwMode="auto">
            <a:xfrm>
              <a:off x="4271963" y="5989638"/>
              <a:ext cx="9652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Area 0.0.0.3</a:t>
              </a:r>
              <a:endParaRPr lang="en-US" altLang="en-US" sz="2400"/>
            </a:p>
          </p:txBody>
        </p:sp>
        <p:sp>
          <p:nvSpPr>
            <p:cNvPr id="104" name="Rectangle 42"/>
            <p:cNvSpPr>
              <a:spLocks noChangeArrowheads="1"/>
            </p:cNvSpPr>
            <p:nvPr/>
          </p:nvSpPr>
          <p:spPr bwMode="auto">
            <a:xfrm>
              <a:off x="2470150" y="1905000"/>
              <a:ext cx="390525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Rectangle 43"/>
            <p:cNvSpPr>
              <a:spLocks noChangeArrowheads="1"/>
            </p:cNvSpPr>
            <p:nvPr/>
          </p:nvSpPr>
          <p:spPr bwMode="auto">
            <a:xfrm>
              <a:off x="2549525" y="1965325"/>
              <a:ext cx="2270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R1</a:t>
              </a:r>
              <a:endParaRPr lang="en-US" altLang="en-US" sz="2400"/>
            </a:p>
          </p:txBody>
        </p:sp>
        <p:sp>
          <p:nvSpPr>
            <p:cNvPr id="106" name="Rectangle 44"/>
            <p:cNvSpPr>
              <a:spLocks noChangeArrowheads="1"/>
            </p:cNvSpPr>
            <p:nvPr/>
          </p:nvSpPr>
          <p:spPr bwMode="auto">
            <a:xfrm>
              <a:off x="2092325" y="3000375"/>
              <a:ext cx="38735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2209800" y="3060700"/>
              <a:ext cx="2270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R2</a:t>
              </a:r>
              <a:endParaRPr lang="en-US" altLang="en-US" sz="2400"/>
            </a:p>
          </p:txBody>
        </p:sp>
        <p:sp>
          <p:nvSpPr>
            <p:cNvPr id="108" name="Rectangle 46"/>
            <p:cNvSpPr>
              <a:spLocks noChangeArrowheads="1"/>
            </p:cNvSpPr>
            <p:nvPr/>
          </p:nvSpPr>
          <p:spPr bwMode="auto">
            <a:xfrm>
              <a:off x="4021138" y="3175000"/>
              <a:ext cx="387350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Rectangle 47"/>
            <p:cNvSpPr>
              <a:spLocks noChangeArrowheads="1"/>
            </p:cNvSpPr>
            <p:nvPr/>
          </p:nvSpPr>
          <p:spPr bwMode="auto">
            <a:xfrm>
              <a:off x="4138613" y="3232150"/>
              <a:ext cx="2270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R4</a:t>
              </a:r>
              <a:endParaRPr lang="en-US" altLang="en-US" sz="2400"/>
            </a:p>
          </p:txBody>
        </p:sp>
        <p:sp>
          <p:nvSpPr>
            <p:cNvPr id="110" name="Rectangle 48"/>
            <p:cNvSpPr>
              <a:spLocks noChangeArrowheads="1"/>
            </p:cNvSpPr>
            <p:nvPr/>
          </p:nvSpPr>
          <p:spPr bwMode="auto">
            <a:xfrm>
              <a:off x="5002213" y="3276600"/>
              <a:ext cx="388937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Rectangle 49"/>
            <p:cNvSpPr>
              <a:spLocks noChangeArrowheads="1"/>
            </p:cNvSpPr>
            <p:nvPr/>
          </p:nvSpPr>
          <p:spPr bwMode="auto">
            <a:xfrm>
              <a:off x="5081588" y="3335338"/>
              <a:ext cx="2270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R5</a:t>
              </a:r>
              <a:endParaRPr lang="en-US" altLang="en-US" sz="2400"/>
            </a:p>
          </p:txBody>
        </p:sp>
        <p:sp>
          <p:nvSpPr>
            <p:cNvPr id="112" name="Rectangle 50"/>
            <p:cNvSpPr>
              <a:spLocks noChangeArrowheads="1"/>
            </p:cNvSpPr>
            <p:nvPr/>
          </p:nvSpPr>
          <p:spPr bwMode="auto">
            <a:xfrm>
              <a:off x="5600700" y="2525713"/>
              <a:ext cx="390525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Rectangle 51"/>
            <p:cNvSpPr>
              <a:spLocks noChangeArrowheads="1"/>
            </p:cNvSpPr>
            <p:nvPr/>
          </p:nvSpPr>
          <p:spPr bwMode="auto">
            <a:xfrm>
              <a:off x="6951663" y="2525713"/>
              <a:ext cx="388937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52"/>
            <p:cNvSpPr>
              <a:spLocks noChangeArrowheads="1"/>
            </p:cNvSpPr>
            <p:nvPr/>
          </p:nvSpPr>
          <p:spPr bwMode="auto">
            <a:xfrm>
              <a:off x="7029450" y="2584450"/>
              <a:ext cx="2270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R7</a:t>
              </a:r>
              <a:endParaRPr lang="en-US" altLang="en-US" sz="2400"/>
            </a:p>
          </p:txBody>
        </p:sp>
        <p:sp>
          <p:nvSpPr>
            <p:cNvPr id="115" name="Rectangle 53"/>
            <p:cNvSpPr>
              <a:spLocks noChangeArrowheads="1"/>
            </p:cNvSpPr>
            <p:nvPr/>
          </p:nvSpPr>
          <p:spPr bwMode="auto">
            <a:xfrm>
              <a:off x="1693863" y="1928813"/>
              <a:ext cx="40005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Rectangle 54"/>
            <p:cNvSpPr>
              <a:spLocks noChangeArrowheads="1"/>
            </p:cNvSpPr>
            <p:nvPr/>
          </p:nvSpPr>
          <p:spPr bwMode="auto">
            <a:xfrm>
              <a:off x="1779588" y="1963738"/>
              <a:ext cx="2270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N1</a:t>
              </a:r>
              <a:endParaRPr lang="en-US" altLang="en-US" sz="2400"/>
            </a:p>
          </p:txBody>
        </p:sp>
        <p:sp>
          <p:nvSpPr>
            <p:cNvPr id="117" name="Rectangle 55"/>
            <p:cNvSpPr>
              <a:spLocks noChangeArrowheads="1"/>
            </p:cNvSpPr>
            <p:nvPr/>
          </p:nvSpPr>
          <p:spPr bwMode="auto">
            <a:xfrm>
              <a:off x="2536825" y="2525713"/>
              <a:ext cx="398463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Rectangle 56"/>
            <p:cNvSpPr>
              <a:spLocks noChangeArrowheads="1"/>
            </p:cNvSpPr>
            <p:nvPr/>
          </p:nvSpPr>
          <p:spPr bwMode="auto">
            <a:xfrm>
              <a:off x="2608263" y="2584450"/>
              <a:ext cx="2270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N2</a:t>
              </a:r>
              <a:endParaRPr lang="en-US" altLang="en-US" sz="2400"/>
            </a:p>
          </p:txBody>
        </p:sp>
        <p:sp>
          <p:nvSpPr>
            <p:cNvPr id="119" name="Rectangle 57"/>
            <p:cNvSpPr>
              <a:spLocks noChangeArrowheads="1"/>
            </p:cNvSpPr>
            <p:nvPr/>
          </p:nvSpPr>
          <p:spPr bwMode="auto">
            <a:xfrm>
              <a:off x="2163763" y="3703638"/>
              <a:ext cx="2270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N3</a:t>
              </a:r>
              <a:endParaRPr lang="en-US" altLang="en-US" sz="2400"/>
            </a:p>
          </p:txBody>
        </p:sp>
        <p:sp>
          <p:nvSpPr>
            <p:cNvPr id="120" name="Rectangle 58"/>
            <p:cNvSpPr>
              <a:spLocks noChangeArrowheads="1"/>
            </p:cNvSpPr>
            <p:nvPr/>
          </p:nvSpPr>
          <p:spPr bwMode="auto">
            <a:xfrm>
              <a:off x="6269038" y="2571750"/>
              <a:ext cx="2270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N4</a:t>
              </a:r>
              <a:endParaRPr lang="en-US" altLang="en-US" sz="2400"/>
            </a:p>
          </p:txBody>
        </p:sp>
        <p:sp>
          <p:nvSpPr>
            <p:cNvPr id="121" name="Rectangle 59"/>
            <p:cNvSpPr>
              <a:spLocks noChangeArrowheads="1"/>
            </p:cNvSpPr>
            <p:nvPr/>
          </p:nvSpPr>
          <p:spPr bwMode="auto">
            <a:xfrm>
              <a:off x="7010400" y="1989138"/>
              <a:ext cx="2270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N5</a:t>
              </a:r>
              <a:endParaRPr lang="en-US" altLang="en-US" sz="2400"/>
            </a:p>
          </p:txBody>
        </p:sp>
        <p:sp>
          <p:nvSpPr>
            <p:cNvPr id="122" name="Rectangle 60"/>
            <p:cNvSpPr>
              <a:spLocks noChangeArrowheads="1"/>
            </p:cNvSpPr>
            <p:nvPr/>
          </p:nvSpPr>
          <p:spPr bwMode="auto">
            <a:xfrm>
              <a:off x="7088188" y="3135313"/>
              <a:ext cx="2270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N6</a:t>
              </a:r>
              <a:endParaRPr lang="en-US" altLang="en-US" sz="2400"/>
            </a:p>
          </p:txBody>
        </p:sp>
        <p:sp>
          <p:nvSpPr>
            <p:cNvPr id="123" name="Rectangle 61"/>
            <p:cNvSpPr>
              <a:spLocks noChangeArrowheads="1"/>
            </p:cNvSpPr>
            <p:nvPr/>
          </p:nvSpPr>
          <p:spPr bwMode="auto">
            <a:xfrm>
              <a:off x="4565650" y="5021263"/>
              <a:ext cx="2587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600">
                  <a:solidFill>
                    <a:srgbClr val="000000"/>
                  </a:solidFill>
                </a:rPr>
                <a:t>N7</a:t>
              </a:r>
              <a:endParaRPr lang="en-US" altLang="en-US" sz="2800"/>
            </a:p>
          </p:txBody>
        </p:sp>
        <p:sp>
          <p:nvSpPr>
            <p:cNvPr id="124" name="Line 62"/>
            <p:cNvSpPr>
              <a:spLocks noChangeShapeType="1"/>
            </p:cNvSpPr>
            <p:nvPr/>
          </p:nvSpPr>
          <p:spPr bwMode="auto">
            <a:xfrm flipV="1">
              <a:off x="4268788" y="1768475"/>
              <a:ext cx="176212" cy="140652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Rectangle 63"/>
            <p:cNvSpPr>
              <a:spLocks noChangeArrowheads="1"/>
            </p:cNvSpPr>
            <p:nvPr/>
          </p:nvSpPr>
          <p:spPr bwMode="auto">
            <a:xfrm>
              <a:off x="3851106" y="1448594"/>
              <a:ext cx="1457494" cy="293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To another AS</a:t>
              </a:r>
              <a:endParaRPr lang="en-US" altLang="en-US" sz="2400"/>
            </a:p>
          </p:txBody>
        </p:sp>
        <p:sp>
          <p:nvSpPr>
            <p:cNvPr id="126" name="Rectangle 64"/>
            <p:cNvSpPr>
              <a:spLocks noChangeArrowheads="1"/>
            </p:cNvSpPr>
            <p:nvPr/>
          </p:nvSpPr>
          <p:spPr bwMode="auto">
            <a:xfrm>
              <a:off x="5149850" y="4187825"/>
              <a:ext cx="9652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Area 0.0.0.0</a:t>
              </a:r>
              <a:endParaRPr lang="en-US" altLang="en-US" sz="2400"/>
            </a:p>
          </p:txBody>
        </p:sp>
        <p:sp>
          <p:nvSpPr>
            <p:cNvPr id="127" name="Rectangle 66"/>
            <p:cNvSpPr>
              <a:spLocks noChangeArrowheads="1"/>
            </p:cNvSpPr>
            <p:nvPr/>
          </p:nvSpPr>
          <p:spPr bwMode="auto">
            <a:xfrm>
              <a:off x="4538663" y="4202113"/>
              <a:ext cx="361950" cy="346075"/>
            </a:xfrm>
            <a:prstGeom prst="rect">
              <a:avLst/>
            </a:prstGeom>
            <a:solidFill>
              <a:srgbClr val="FF99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Rectangle 67"/>
            <p:cNvSpPr>
              <a:spLocks noChangeArrowheads="1"/>
            </p:cNvSpPr>
            <p:nvPr/>
          </p:nvSpPr>
          <p:spPr bwMode="auto">
            <a:xfrm>
              <a:off x="4594225" y="4275138"/>
              <a:ext cx="2270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R8</a:t>
              </a:r>
              <a:endParaRPr lang="en-US" altLang="en-US" sz="2400"/>
            </a:p>
          </p:txBody>
        </p:sp>
        <p:sp>
          <p:nvSpPr>
            <p:cNvPr id="129" name="Rectangle 68"/>
            <p:cNvSpPr>
              <a:spLocks noChangeArrowheads="1"/>
            </p:cNvSpPr>
            <p:nvPr/>
          </p:nvSpPr>
          <p:spPr bwMode="auto">
            <a:xfrm>
              <a:off x="3287713" y="2530475"/>
              <a:ext cx="365125" cy="347663"/>
            </a:xfrm>
            <a:prstGeom prst="rect">
              <a:avLst/>
            </a:prstGeom>
            <a:solidFill>
              <a:srgbClr val="FF99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Rectangle 69"/>
            <p:cNvSpPr>
              <a:spLocks noChangeArrowheads="1"/>
            </p:cNvSpPr>
            <p:nvPr/>
          </p:nvSpPr>
          <p:spPr bwMode="auto">
            <a:xfrm>
              <a:off x="3365500" y="2584450"/>
              <a:ext cx="2270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R3</a:t>
              </a:r>
              <a:endParaRPr lang="en-US" altLang="en-US" sz="2400"/>
            </a:p>
          </p:txBody>
        </p:sp>
        <p:sp>
          <p:nvSpPr>
            <p:cNvPr id="131" name="Rectangle 70"/>
            <p:cNvSpPr>
              <a:spLocks noChangeArrowheads="1"/>
            </p:cNvSpPr>
            <p:nvPr/>
          </p:nvSpPr>
          <p:spPr bwMode="auto">
            <a:xfrm>
              <a:off x="5600700" y="2530475"/>
              <a:ext cx="365125" cy="347663"/>
            </a:xfrm>
            <a:prstGeom prst="rect">
              <a:avLst/>
            </a:prstGeom>
            <a:solidFill>
              <a:srgbClr val="FF99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Rectangle 71"/>
            <p:cNvSpPr>
              <a:spLocks noChangeArrowheads="1"/>
            </p:cNvSpPr>
            <p:nvPr/>
          </p:nvSpPr>
          <p:spPr bwMode="auto">
            <a:xfrm>
              <a:off x="5692775" y="2584450"/>
              <a:ext cx="2270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400">
                  <a:solidFill>
                    <a:srgbClr val="000000"/>
                  </a:solidFill>
                </a:rPr>
                <a:t>R6</a:t>
              </a:r>
              <a:endParaRPr lang="en-US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19588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8217</TotalTime>
  <Words>405</Words>
  <Application>Microsoft Macintosh PowerPoint</Application>
  <PresentationFormat>On-screen Show (16:9)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ＭＳ Ｐゴシック</vt:lpstr>
      <vt:lpstr>Wingdings</vt:lpstr>
      <vt:lpstr>宋体</vt:lpstr>
      <vt:lpstr>Arial</vt:lpstr>
      <vt:lpstr>Network</vt:lpstr>
      <vt:lpstr>Unit 03.03.04 CS 5220:  COMPUTER COMMUNICATIONS</vt:lpstr>
      <vt:lpstr>Routing Information Protocol (RIP)</vt:lpstr>
      <vt:lpstr>RIP Operation</vt:lpstr>
      <vt:lpstr>Deficiencies in RIP Protocol</vt:lpstr>
      <vt:lpstr>Open Shortest Path First (OSPF)</vt:lpstr>
      <vt:lpstr>OSPF Network</vt:lpstr>
      <vt:lpstr>OSPF Areas</vt:lpstr>
    </vt:vector>
  </TitlesOfParts>
  <Company>McGraw-Hill Higher Education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Lecture Presentation</dc:title>
  <dc:subject>Communication Networks and Services</dc:subject>
  <dc:creator>Leon-Garcia/Widjaja</dc:creator>
  <cp:lastModifiedBy>Xiaobo Zhou</cp:lastModifiedBy>
  <cp:revision>571</cp:revision>
  <dcterms:created xsi:type="dcterms:W3CDTF">2003-04-11T22:55:48Z</dcterms:created>
  <dcterms:modified xsi:type="dcterms:W3CDTF">2017-07-03T20:05:29Z</dcterms:modified>
</cp:coreProperties>
</file>