
<file path=[Content_Types].xml><?xml version="1.0" encoding="utf-8"?>
<Types xmlns="http://schemas.openxmlformats.org/package/2006/content-types">
  <Default Extension="xml" ContentType="application/xml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71" autoAdjust="0"/>
    <p:restoredTop sz="94351" autoAdjust="0"/>
  </p:normalViewPr>
  <p:slideViewPr>
    <p:cSldViewPr snapToGrid="0">
      <p:cViewPr>
        <p:scale>
          <a:sx n="95" d="100"/>
          <a:sy n="95" d="100"/>
        </p:scale>
        <p:origin x="144" y="272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5BE8C7E-DB40-8F47-8F12-D64450291798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37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180535-BD2F-6242-82FE-73C7B930757B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4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C41E102-1BC0-D64F-8001-4133FBDB42B2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31838"/>
            <a:ext cx="6367463" cy="3582987"/>
          </a:xfrm>
          <a:ln>
            <a:solidFill>
              <a:schemeClr val="tx1"/>
            </a:solidFill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556125"/>
            <a:ext cx="4903788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89" tIns="44061" rIns="91389" bIns="44061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91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F54FF62-B6BE-BA43-BA2B-0879E2A82ABC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17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E594288-055D-044C-B22E-1FF07A2616C9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66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13420B3-B704-0B4E-9EB3-5E2E84BFD0B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91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6194A55-2A5E-F448-8EA4-BB1EE7A27D1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88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B4C6E3D-04CA-E944-B63D-DFC29E63A2B9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3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5067-CAC0-F44C-BD54-A1223E8154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68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39235-234A-DA4E-BD7D-7FAE87282E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6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5/14/17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  <p:sldLayoutId id="214748448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03.04.01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Packet level </a:t>
            </a:r>
            <a:r>
              <a:rPr lang="mr-IN" altLang="zh-CN" dirty="0" smtClean="0">
                <a:solidFill>
                  <a:srgbClr val="0000CC"/>
                </a:solidFill>
              </a:rPr>
              <a:t>–</a:t>
            </a:r>
            <a:r>
              <a:rPr lang="en-US" altLang="zh-CN" dirty="0" smtClean="0">
                <a:solidFill>
                  <a:srgbClr val="0000CC"/>
                </a:solidFill>
              </a:rPr>
              <a:t> Scheduling and </a:t>
            </a:r>
            <a:r>
              <a:rPr lang="en-US" altLang="zh-CN" dirty="0" err="1" smtClean="0">
                <a:solidFill>
                  <a:srgbClr val="0000CC"/>
                </a:solidFill>
              </a:rPr>
              <a:t>QoS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9" y="92075"/>
            <a:ext cx="5825951" cy="7651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Time Scales &amp; Granularities</a:t>
            </a:r>
          </a:p>
        </p:txBody>
      </p:sp>
      <p:sp>
        <p:nvSpPr>
          <p:cNvPr id="1863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1058" y="1062318"/>
            <a:ext cx="6487107" cy="353667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Packet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Queueing &amp; scheduling at multiplexing points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Determines relative performance offered to packets over a short time scale (microseconds)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 Flow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Management of traffic flows &amp; resource allocation to ensure delivery of </a:t>
            </a:r>
            <a:r>
              <a:rPr lang="en-US" altLang="en-US" sz="1700" dirty="0" err="1">
                <a:ea typeface="ＭＳ Ｐゴシック" charset="-128"/>
              </a:rPr>
              <a:t>QoS</a:t>
            </a:r>
            <a:r>
              <a:rPr lang="en-US" altLang="en-US" sz="1700" dirty="0">
                <a:ea typeface="ＭＳ Ｐゴシック" charset="-128"/>
              </a:rPr>
              <a:t> (milliseconds to seconds)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Matching traffic flows to resources available; congestion control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Flow-Aggregate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</a:rPr>
              <a:t>Routing of aggregate traffic flows across the network for efficient utilization of </a:t>
            </a:r>
            <a:r>
              <a:rPr lang="en-US" altLang="en-US" sz="1700" dirty="0" smtClean="0">
                <a:ea typeface="ＭＳ Ｐゴシック" charset="-128"/>
              </a:rPr>
              <a:t>resources &amp; </a:t>
            </a:r>
            <a:r>
              <a:rPr lang="en-US" altLang="en-US" sz="1700" dirty="0">
                <a:ea typeface="ＭＳ Ｐゴシック" charset="-128"/>
              </a:rPr>
              <a:t>meeting of service levels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700" dirty="0">
                <a:ea typeface="ＭＳ Ｐゴシック" charset="-128"/>
              </a:rPr>
              <a:t>“</a:t>
            </a:r>
            <a:r>
              <a:rPr lang="en-US" altLang="ja-JP" sz="1700" dirty="0">
                <a:ea typeface="ＭＳ Ｐゴシック" charset="-128"/>
              </a:rPr>
              <a:t>Traffic Engineering</a:t>
            </a:r>
            <a:r>
              <a:rPr lang="ja-JP" altLang="en-US" sz="1700" dirty="0">
                <a:ea typeface="ＭＳ Ｐゴシック" charset="-128"/>
              </a:rPr>
              <a:t>”</a:t>
            </a:r>
            <a:r>
              <a:rPr lang="en-US" altLang="ja-JP" sz="1700" dirty="0">
                <a:ea typeface="ＭＳ Ｐゴシック" charset="-128"/>
              </a:rPr>
              <a:t>, at scale of minutes to days </a:t>
            </a:r>
            <a:endParaRPr lang="en-US" altLang="en-US" sz="1700" dirty="0">
              <a:ea typeface="ＭＳ Ｐゴシック" charset="-128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7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7" name="Group 2"/>
          <p:cNvGrpSpPr>
            <a:grpSpLocks/>
          </p:cNvGrpSpPr>
          <p:nvPr/>
        </p:nvGrpSpPr>
        <p:grpSpPr bwMode="auto">
          <a:xfrm>
            <a:off x="1574007" y="1333500"/>
            <a:ext cx="5955506" cy="1128713"/>
            <a:chOff x="362" y="1569"/>
            <a:chExt cx="5002" cy="948"/>
          </a:xfrm>
        </p:grpSpPr>
        <p:sp>
          <p:nvSpPr>
            <p:cNvPr id="188421" name="Rectangle 3"/>
            <p:cNvSpPr>
              <a:spLocks noChangeArrowheads="1"/>
            </p:cNvSpPr>
            <p:nvPr/>
          </p:nvSpPr>
          <p:spPr bwMode="auto">
            <a:xfrm>
              <a:off x="582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2" name="Rectangle 4"/>
            <p:cNvSpPr>
              <a:spLocks noChangeArrowheads="1"/>
            </p:cNvSpPr>
            <p:nvPr/>
          </p:nvSpPr>
          <p:spPr bwMode="auto">
            <a:xfrm>
              <a:off x="1596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3" name="Rectangle 5"/>
            <p:cNvSpPr>
              <a:spLocks noChangeArrowheads="1"/>
            </p:cNvSpPr>
            <p:nvPr/>
          </p:nvSpPr>
          <p:spPr bwMode="auto">
            <a:xfrm>
              <a:off x="3480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4" name="Rectangle 6"/>
            <p:cNvSpPr>
              <a:spLocks noChangeArrowheads="1"/>
            </p:cNvSpPr>
            <p:nvPr/>
          </p:nvSpPr>
          <p:spPr bwMode="auto">
            <a:xfrm>
              <a:off x="4488" y="1858"/>
              <a:ext cx="690" cy="4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5" name="Rectangle 7"/>
            <p:cNvSpPr>
              <a:spLocks noChangeArrowheads="1"/>
            </p:cNvSpPr>
            <p:nvPr/>
          </p:nvSpPr>
          <p:spPr bwMode="auto">
            <a:xfrm>
              <a:off x="688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26" name="Line 8"/>
            <p:cNvSpPr>
              <a:spLocks noChangeShapeType="1"/>
            </p:cNvSpPr>
            <p:nvPr/>
          </p:nvSpPr>
          <p:spPr bwMode="auto">
            <a:xfrm>
              <a:off x="996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Line 9"/>
            <p:cNvSpPr>
              <a:spLocks noChangeShapeType="1"/>
            </p:cNvSpPr>
            <p:nvPr/>
          </p:nvSpPr>
          <p:spPr bwMode="auto">
            <a:xfrm>
              <a:off x="1068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8" name="Line 10"/>
            <p:cNvSpPr>
              <a:spLocks noChangeShapeType="1"/>
            </p:cNvSpPr>
            <p:nvPr/>
          </p:nvSpPr>
          <p:spPr bwMode="auto">
            <a:xfrm>
              <a:off x="839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9" name="Line 11"/>
            <p:cNvSpPr>
              <a:spLocks noChangeShapeType="1"/>
            </p:cNvSpPr>
            <p:nvPr/>
          </p:nvSpPr>
          <p:spPr bwMode="auto">
            <a:xfrm>
              <a:off x="911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0" name="Line 12"/>
            <p:cNvSpPr>
              <a:spLocks noChangeShapeType="1"/>
            </p:cNvSpPr>
            <p:nvPr/>
          </p:nvSpPr>
          <p:spPr bwMode="auto">
            <a:xfrm>
              <a:off x="1272" y="208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1" name="Line 13"/>
            <p:cNvSpPr>
              <a:spLocks noChangeShapeType="1"/>
            </p:cNvSpPr>
            <p:nvPr/>
          </p:nvSpPr>
          <p:spPr bwMode="auto">
            <a:xfrm>
              <a:off x="362" y="2082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2" name="Line 14"/>
            <p:cNvSpPr>
              <a:spLocks noChangeShapeType="1"/>
            </p:cNvSpPr>
            <p:nvPr/>
          </p:nvSpPr>
          <p:spPr bwMode="auto">
            <a:xfrm>
              <a:off x="2286" y="208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3" name="Line 15"/>
            <p:cNvSpPr>
              <a:spLocks noChangeShapeType="1"/>
            </p:cNvSpPr>
            <p:nvPr/>
          </p:nvSpPr>
          <p:spPr bwMode="auto">
            <a:xfrm>
              <a:off x="4176" y="208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4" name="Line 16"/>
            <p:cNvSpPr>
              <a:spLocks noChangeShapeType="1"/>
            </p:cNvSpPr>
            <p:nvPr/>
          </p:nvSpPr>
          <p:spPr bwMode="auto">
            <a:xfrm>
              <a:off x="5184" y="2082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5" name="Line 17"/>
            <p:cNvSpPr>
              <a:spLocks noChangeShapeType="1"/>
            </p:cNvSpPr>
            <p:nvPr/>
          </p:nvSpPr>
          <p:spPr bwMode="auto">
            <a:xfrm>
              <a:off x="1650" y="230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6" name="Line 18"/>
            <p:cNvSpPr>
              <a:spLocks noChangeShapeType="1"/>
            </p:cNvSpPr>
            <p:nvPr/>
          </p:nvSpPr>
          <p:spPr bwMode="auto">
            <a:xfrm>
              <a:off x="1389" y="1875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7" name="Line 19"/>
            <p:cNvSpPr>
              <a:spLocks noChangeShapeType="1"/>
            </p:cNvSpPr>
            <p:nvPr/>
          </p:nvSpPr>
          <p:spPr bwMode="auto">
            <a:xfrm>
              <a:off x="381" y="1851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8" name="Line 20"/>
            <p:cNvSpPr>
              <a:spLocks noChangeShapeType="1"/>
            </p:cNvSpPr>
            <p:nvPr/>
          </p:nvSpPr>
          <p:spPr bwMode="auto">
            <a:xfrm>
              <a:off x="3266" y="2088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9" name="Line 21"/>
            <p:cNvSpPr>
              <a:spLocks noChangeShapeType="1"/>
            </p:cNvSpPr>
            <p:nvPr/>
          </p:nvSpPr>
          <p:spPr bwMode="auto">
            <a:xfrm>
              <a:off x="3285" y="1857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0" name="Line 22"/>
            <p:cNvSpPr>
              <a:spLocks noChangeShapeType="1"/>
            </p:cNvSpPr>
            <p:nvPr/>
          </p:nvSpPr>
          <p:spPr bwMode="auto">
            <a:xfrm>
              <a:off x="4293" y="1875"/>
              <a:ext cx="201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1" name="Text Box 23"/>
            <p:cNvSpPr txBox="1">
              <a:spLocks noChangeArrowheads="1"/>
            </p:cNvSpPr>
            <p:nvPr/>
          </p:nvSpPr>
          <p:spPr bwMode="auto">
            <a:xfrm>
              <a:off x="820" y="2265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188442" name="Text Box 24"/>
            <p:cNvSpPr txBox="1">
              <a:spLocks noChangeArrowheads="1"/>
            </p:cNvSpPr>
            <p:nvPr/>
          </p:nvSpPr>
          <p:spPr bwMode="auto">
            <a:xfrm>
              <a:off x="1828" y="2265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188443" name="Text Box 25"/>
            <p:cNvSpPr txBox="1">
              <a:spLocks noChangeArrowheads="1"/>
            </p:cNvSpPr>
            <p:nvPr/>
          </p:nvSpPr>
          <p:spPr bwMode="auto">
            <a:xfrm>
              <a:off x="4730" y="2265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/>
                <a:t>N</a:t>
              </a:r>
              <a:endParaRPr lang="en-US" altLang="en-US" sz="1350"/>
            </a:p>
          </p:txBody>
        </p:sp>
        <p:sp>
          <p:nvSpPr>
            <p:cNvPr id="188444" name="Text Box 26"/>
            <p:cNvSpPr txBox="1">
              <a:spLocks noChangeArrowheads="1"/>
            </p:cNvSpPr>
            <p:nvPr/>
          </p:nvSpPr>
          <p:spPr bwMode="auto">
            <a:xfrm>
              <a:off x="3686" y="2265"/>
              <a:ext cx="5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i="1"/>
                <a:t>N </a:t>
              </a:r>
              <a:r>
                <a:rPr lang="en-US" altLang="en-US" sz="1350"/>
                <a:t>– 1</a:t>
              </a:r>
            </a:p>
          </p:txBody>
        </p:sp>
        <p:sp>
          <p:nvSpPr>
            <p:cNvPr id="188445" name="Rectangle 27"/>
            <p:cNvSpPr>
              <a:spLocks noChangeArrowheads="1"/>
            </p:cNvSpPr>
            <p:nvPr/>
          </p:nvSpPr>
          <p:spPr bwMode="auto">
            <a:xfrm>
              <a:off x="1702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46" name="Line 28"/>
            <p:cNvSpPr>
              <a:spLocks noChangeShapeType="1"/>
            </p:cNvSpPr>
            <p:nvPr/>
          </p:nvSpPr>
          <p:spPr bwMode="auto">
            <a:xfrm>
              <a:off x="2010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7" name="Line 29"/>
            <p:cNvSpPr>
              <a:spLocks noChangeShapeType="1"/>
            </p:cNvSpPr>
            <p:nvPr/>
          </p:nvSpPr>
          <p:spPr bwMode="auto">
            <a:xfrm>
              <a:off x="2082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8" name="Line 30"/>
            <p:cNvSpPr>
              <a:spLocks noChangeShapeType="1"/>
            </p:cNvSpPr>
            <p:nvPr/>
          </p:nvSpPr>
          <p:spPr bwMode="auto">
            <a:xfrm>
              <a:off x="1853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9" name="Line 31"/>
            <p:cNvSpPr>
              <a:spLocks noChangeShapeType="1"/>
            </p:cNvSpPr>
            <p:nvPr/>
          </p:nvSpPr>
          <p:spPr bwMode="auto">
            <a:xfrm>
              <a:off x="1925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0" name="Rectangle 32"/>
            <p:cNvSpPr>
              <a:spLocks noChangeArrowheads="1"/>
            </p:cNvSpPr>
            <p:nvPr/>
          </p:nvSpPr>
          <p:spPr bwMode="auto">
            <a:xfrm>
              <a:off x="3586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51" name="Line 33"/>
            <p:cNvSpPr>
              <a:spLocks noChangeShapeType="1"/>
            </p:cNvSpPr>
            <p:nvPr/>
          </p:nvSpPr>
          <p:spPr bwMode="auto">
            <a:xfrm>
              <a:off x="3894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2" name="Line 34"/>
            <p:cNvSpPr>
              <a:spLocks noChangeShapeType="1"/>
            </p:cNvSpPr>
            <p:nvPr/>
          </p:nvSpPr>
          <p:spPr bwMode="auto">
            <a:xfrm>
              <a:off x="3966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3" name="Line 35"/>
            <p:cNvSpPr>
              <a:spLocks noChangeShapeType="1"/>
            </p:cNvSpPr>
            <p:nvPr/>
          </p:nvSpPr>
          <p:spPr bwMode="auto">
            <a:xfrm>
              <a:off x="3737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4" name="Line 36"/>
            <p:cNvSpPr>
              <a:spLocks noChangeShapeType="1"/>
            </p:cNvSpPr>
            <p:nvPr/>
          </p:nvSpPr>
          <p:spPr bwMode="auto">
            <a:xfrm>
              <a:off x="3809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5" name="Rectangle 37"/>
            <p:cNvSpPr>
              <a:spLocks noChangeArrowheads="1"/>
            </p:cNvSpPr>
            <p:nvPr/>
          </p:nvSpPr>
          <p:spPr bwMode="auto">
            <a:xfrm>
              <a:off x="4594" y="1982"/>
              <a:ext cx="44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88456" name="Line 38"/>
            <p:cNvSpPr>
              <a:spLocks noChangeShapeType="1"/>
            </p:cNvSpPr>
            <p:nvPr/>
          </p:nvSpPr>
          <p:spPr bwMode="auto">
            <a:xfrm>
              <a:off x="4902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7" name="Line 39"/>
            <p:cNvSpPr>
              <a:spLocks noChangeShapeType="1"/>
            </p:cNvSpPr>
            <p:nvPr/>
          </p:nvSpPr>
          <p:spPr bwMode="auto">
            <a:xfrm>
              <a:off x="4974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8" name="Line 40"/>
            <p:cNvSpPr>
              <a:spLocks noChangeShapeType="1"/>
            </p:cNvSpPr>
            <p:nvPr/>
          </p:nvSpPr>
          <p:spPr bwMode="auto">
            <a:xfrm>
              <a:off x="4745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9" name="Line 41"/>
            <p:cNvSpPr>
              <a:spLocks noChangeShapeType="1"/>
            </p:cNvSpPr>
            <p:nvPr/>
          </p:nvSpPr>
          <p:spPr bwMode="auto">
            <a:xfrm>
              <a:off x="4817" y="198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0" name="Line 42"/>
            <p:cNvSpPr>
              <a:spLocks noChangeShapeType="1"/>
            </p:cNvSpPr>
            <p:nvPr/>
          </p:nvSpPr>
          <p:spPr bwMode="auto">
            <a:xfrm>
              <a:off x="642" y="2296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1" name="Line 43"/>
            <p:cNvSpPr>
              <a:spLocks noChangeShapeType="1"/>
            </p:cNvSpPr>
            <p:nvPr/>
          </p:nvSpPr>
          <p:spPr bwMode="auto">
            <a:xfrm>
              <a:off x="3540" y="230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2" name="Line 44"/>
            <p:cNvSpPr>
              <a:spLocks noChangeShapeType="1"/>
            </p:cNvSpPr>
            <p:nvPr/>
          </p:nvSpPr>
          <p:spPr bwMode="auto">
            <a:xfrm>
              <a:off x="4554" y="230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3" name="Text Box 45"/>
            <p:cNvSpPr txBox="1">
              <a:spLocks noChangeArrowheads="1"/>
            </p:cNvSpPr>
            <p:nvPr/>
          </p:nvSpPr>
          <p:spPr bwMode="auto">
            <a:xfrm>
              <a:off x="1708" y="1569"/>
              <a:ext cx="10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/>
                <a:t>Packet buffer</a:t>
              </a:r>
            </a:p>
          </p:txBody>
        </p:sp>
        <p:sp>
          <p:nvSpPr>
            <p:cNvPr id="188464" name="Line 46"/>
            <p:cNvSpPr>
              <a:spLocks noChangeShapeType="1"/>
            </p:cNvSpPr>
            <p:nvPr/>
          </p:nvSpPr>
          <p:spPr bwMode="auto">
            <a:xfrm flipH="1">
              <a:off x="1908" y="1768"/>
              <a:ext cx="8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5" name="Text Box 47"/>
            <p:cNvSpPr txBox="1">
              <a:spLocks noChangeArrowheads="1"/>
            </p:cNvSpPr>
            <p:nvPr/>
          </p:nvSpPr>
          <p:spPr bwMode="auto">
            <a:xfrm>
              <a:off x="2760" y="1912"/>
              <a:ext cx="30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…</a:t>
              </a:r>
            </a:p>
          </p:txBody>
        </p:sp>
      </p:grpSp>
      <p:sp>
        <p:nvSpPr>
          <p:cNvPr id="18841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End-to-End QoS</a:t>
            </a:r>
          </a:p>
        </p:txBody>
      </p:sp>
      <p:sp>
        <p:nvSpPr>
          <p:cNvPr id="188419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810746" y="2792016"/>
            <a:ext cx="7960660" cy="142398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A packet traversing network encounters delay and possible loss at various multiplexing points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End-to-end performance is accumulation of per-hop </a:t>
            </a:r>
            <a:r>
              <a:rPr lang="en-US" altLang="en-US" sz="2000" dirty="0" smtClean="0">
                <a:ea typeface="ＭＳ Ｐゴシック" charset="-128"/>
              </a:rPr>
              <a:t>performances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>
                <a:ea typeface="ＭＳ Ｐゴシック" charset="-128"/>
              </a:rPr>
              <a:t>Packet loss occurs when no more buffer available for a packet</a:t>
            </a:r>
            <a:endParaRPr lang="en-US" alt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7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4"/>
          <p:cNvSpPr>
            <a:spLocks noGrp="1" noChangeArrowheads="1"/>
          </p:cNvSpPr>
          <p:nvPr>
            <p:ph type="title"/>
          </p:nvPr>
        </p:nvSpPr>
        <p:spPr>
          <a:xfrm>
            <a:off x="618565" y="184897"/>
            <a:ext cx="6982386" cy="514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Scheduling &amp; </a:t>
            </a:r>
            <a:r>
              <a:rPr lang="en-US" altLang="en-US" dirty="0" err="1">
                <a:ea typeface="ＭＳ Ｐゴシック" charset="-128"/>
              </a:rPr>
              <a:t>QoS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904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0271" y="994173"/>
            <a:ext cx="7126941" cy="3429910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End-to-End </a:t>
            </a:r>
            <a:r>
              <a:rPr lang="en-US" altLang="en-US" sz="1800" dirty="0" err="1">
                <a:ea typeface="ＭＳ Ｐゴシック" charset="-128"/>
              </a:rPr>
              <a:t>QoS</a:t>
            </a:r>
            <a:r>
              <a:rPr lang="en-US" altLang="en-US" sz="1800" dirty="0">
                <a:ea typeface="ＭＳ Ｐゴシック" charset="-128"/>
              </a:rPr>
              <a:t> &amp; Resource Control</a:t>
            </a:r>
          </a:p>
          <a:p>
            <a:pPr lvl="1" eaLnBrk="1" hangingPunct="1"/>
            <a:r>
              <a:rPr lang="en-US" altLang="en-US" sz="1600" dirty="0">
                <a:ea typeface="ＭＳ Ｐゴシック" charset="-128"/>
              </a:rPr>
              <a:t>Buffer &amp; bandwidth control → </a:t>
            </a:r>
            <a:r>
              <a:rPr lang="en-US" altLang="en-US" sz="1600" dirty="0" smtClean="0">
                <a:ea typeface="ＭＳ Ｐゴシック" charset="-128"/>
              </a:rPr>
              <a:t>Performance</a:t>
            </a:r>
          </a:p>
          <a:p>
            <a:pPr lvl="1" eaLnBrk="1" hangingPunct="1"/>
            <a:r>
              <a:rPr lang="en-US" altLang="en-US" sz="1600" dirty="0" smtClean="0">
                <a:ea typeface="ＭＳ Ｐゴシック" charset="-128"/>
              </a:rPr>
              <a:t>Admission control to regulate traffic level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 smtClean="0">
                <a:ea typeface="ＭＳ Ｐゴシック" charset="-128"/>
              </a:rPr>
              <a:t>Scheduling </a:t>
            </a:r>
            <a:r>
              <a:rPr lang="en-US" altLang="en-US" sz="1800" dirty="0">
                <a:ea typeface="ＭＳ Ｐゴシック" charset="-128"/>
              </a:rPr>
              <a:t>Concepts</a:t>
            </a:r>
          </a:p>
          <a:p>
            <a:pPr lvl="1" eaLnBrk="1" hangingPunct="1"/>
            <a:r>
              <a:rPr lang="en-US" altLang="en-US" sz="1600" dirty="0" smtClean="0">
                <a:ea typeface="ＭＳ Ｐゴシック" charset="-128"/>
              </a:rPr>
              <a:t>fairness/isolation, priority</a:t>
            </a:r>
            <a:r>
              <a:rPr lang="en-US" altLang="en-US" sz="1600" dirty="0">
                <a:ea typeface="ＭＳ Ｐゴシック" charset="-128"/>
              </a:rPr>
              <a:t>, aggregation,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 smtClean="0">
                <a:ea typeface="ＭＳ Ｐゴシック" charset="-128"/>
              </a:rPr>
              <a:t>Fair Queueing &amp; Variations</a:t>
            </a:r>
          </a:p>
          <a:p>
            <a:pPr lvl="1" eaLnBrk="1" hangingPunct="1"/>
            <a:r>
              <a:rPr lang="en-US" altLang="en-US" sz="1600" dirty="0" smtClean="0">
                <a:ea typeface="ＭＳ Ｐゴシック" charset="-128"/>
              </a:rPr>
              <a:t>FQ/WFQ, PGPS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 smtClean="0">
                <a:ea typeface="ＭＳ Ｐゴシック" charset="-128"/>
              </a:rPr>
              <a:t>Guaranteed Service </a:t>
            </a:r>
          </a:p>
          <a:p>
            <a:pPr lvl="1" eaLnBrk="1" hangingPunct="1"/>
            <a:r>
              <a:rPr lang="en-US" altLang="en-US" sz="1600" dirty="0" smtClean="0">
                <a:ea typeface="ＭＳ Ｐゴシック" charset="-128"/>
              </a:rPr>
              <a:t>FQ/WFQ, Rate-control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 smtClean="0">
                <a:ea typeface="ＭＳ Ｐゴシック" charset="-128"/>
              </a:rPr>
              <a:t>Packet Dropping</a:t>
            </a:r>
          </a:p>
          <a:p>
            <a:pPr eaLnBrk="1" hangingPunct="1"/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949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37"/>
          <p:cNvSpPr>
            <a:spLocks noGrp="1" noChangeArrowheads="1"/>
          </p:cNvSpPr>
          <p:nvPr>
            <p:ph type="title"/>
          </p:nvPr>
        </p:nvSpPr>
        <p:spPr>
          <a:xfrm>
            <a:off x="763190" y="223836"/>
            <a:ext cx="5605463" cy="48458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FIFO Queueing</a:t>
            </a:r>
          </a:p>
        </p:txBody>
      </p:sp>
      <p:sp>
        <p:nvSpPr>
          <p:cNvPr id="19251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3190" y="2413608"/>
            <a:ext cx="8031187" cy="2181784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All packet flows share the same buffer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Transmission Discipline:  First-In, First-Out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dirty="0">
                <a:ea typeface="ＭＳ Ｐゴシック" charset="-128"/>
              </a:rPr>
              <a:t>Buffering Discipline:  Discard arriving packets if buffer is full (Alternative:  random discard; pushout head-of-line, </a:t>
            </a:r>
            <a:r>
              <a:rPr lang="en-US" altLang="en-US" dirty="0" smtClean="0">
                <a:ea typeface="ＭＳ Ｐゴシック" charset="-128"/>
              </a:rPr>
              <a:t>etc.)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dirty="0" smtClean="0">
                <a:ea typeface="ＭＳ Ｐゴシック" charset="-128"/>
              </a:rPr>
              <a:t>Delay and loss depends on inter-arrival and packet lengths</a:t>
            </a:r>
            <a:endParaRPr lang="en-US" altLang="en-US" dirty="0">
              <a:ea typeface="ＭＳ Ｐゴシック" charset="-128"/>
            </a:endParaRPr>
          </a:p>
        </p:txBody>
      </p:sp>
      <p:grpSp>
        <p:nvGrpSpPr>
          <p:cNvPr id="192515" name="Group 36"/>
          <p:cNvGrpSpPr>
            <a:grpSpLocks/>
          </p:cNvGrpSpPr>
          <p:nvPr/>
        </p:nvGrpSpPr>
        <p:grpSpPr bwMode="auto">
          <a:xfrm>
            <a:off x="2670571" y="971550"/>
            <a:ext cx="3698082" cy="1351360"/>
            <a:chOff x="1382" y="803"/>
            <a:chExt cx="3106" cy="1135"/>
          </a:xfrm>
        </p:grpSpPr>
        <p:sp>
          <p:nvSpPr>
            <p:cNvPr id="192518" name="Rectangle 20"/>
            <p:cNvSpPr>
              <a:spLocks noChangeArrowheads="1"/>
            </p:cNvSpPr>
            <p:nvPr/>
          </p:nvSpPr>
          <p:spPr bwMode="auto">
            <a:xfrm>
              <a:off x="2816" y="1075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2519" name="Line 21"/>
            <p:cNvSpPr>
              <a:spLocks noChangeShapeType="1"/>
            </p:cNvSpPr>
            <p:nvPr/>
          </p:nvSpPr>
          <p:spPr bwMode="auto">
            <a:xfrm>
              <a:off x="3348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0" name="Line 22"/>
            <p:cNvSpPr>
              <a:spLocks noChangeShapeType="1"/>
            </p:cNvSpPr>
            <p:nvPr/>
          </p:nvSpPr>
          <p:spPr bwMode="auto">
            <a:xfrm>
              <a:off x="3428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1" name="Line 23"/>
            <p:cNvSpPr>
              <a:spLocks noChangeShapeType="1"/>
            </p:cNvSpPr>
            <p:nvPr/>
          </p:nvSpPr>
          <p:spPr bwMode="auto">
            <a:xfrm>
              <a:off x="3172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2" name="Line 24"/>
            <p:cNvSpPr>
              <a:spLocks noChangeShapeType="1"/>
            </p:cNvSpPr>
            <p:nvPr/>
          </p:nvSpPr>
          <p:spPr bwMode="auto">
            <a:xfrm>
              <a:off x="3252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3" name="Line 25"/>
            <p:cNvSpPr>
              <a:spLocks noChangeShapeType="1"/>
            </p:cNvSpPr>
            <p:nvPr/>
          </p:nvSpPr>
          <p:spPr bwMode="auto">
            <a:xfrm>
              <a:off x="2996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4" name="Line 26"/>
            <p:cNvSpPr>
              <a:spLocks noChangeShapeType="1"/>
            </p:cNvSpPr>
            <p:nvPr/>
          </p:nvSpPr>
          <p:spPr bwMode="auto">
            <a:xfrm>
              <a:off x="3076" y="1075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5" name="Oval 27"/>
            <p:cNvSpPr>
              <a:spLocks noChangeArrowheads="1"/>
            </p:cNvSpPr>
            <p:nvPr/>
          </p:nvSpPr>
          <p:spPr bwMode="auto">
            <a:xfrm>
              <a:off x="3712" y="1083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2526" name="Line 28"/>
            <p:cNvSpPr>
              <a:spLocks noChangeShapeType="1"/>
            </p:cNvSpPr>
            <p:nvPr/>
          </p:nvSpPr>
          <p:spPr bwMode="auto">
            <a:xfrm>
              <a:off x="3512" y="117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7" name="Line 29"/>
            <p:cNvSpPr>
              <a:spLocks noChangeShapeType="1"/>
            </p:cNvSpPr>
            <p:nvPr/>
          </p:nvSpPr>
          <p:spPr bwMode="auto">
            <a:xfrm>
              <a:off x="3928" y="1175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8" name="Line 30"/>
            <p:cNvSpPr>
              <a:spLocks noChangeShapeType="1"/>
            </p:cNvSpPr>
            <p:nvPr/>
          </p:nvSpPr>
          <p:spPr bwMode="auto">
            <a:xfrm>
              <a:off x="2120" y="117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9" name="Rectangle 31"/>
            <p:cNvSpPr>
              <a:spLocks noChangeArrowheads="1"/>
            </p:cNvSpPr>
            <p:nvPr/>
          </p:nvSpPr>
          <p:spPr bwMode="auto">
            <a:xfrm>
              <a:off x="2674" y="803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buffer</a:t>
              </a:r>
            </a:p>
          </p:txBody>
        </p:sp>
        <p:sp>
          <p:nvSpPr>
            <p:cNvPr id="192530" name="Rectangle 32"/>
            <p:cNvSpPr>
              <a:spLocks noChangeArrowheads="1"/>
            </p:cNvSpPr>
            <p:nvPr/>
          </p:nvSpPr>
          <p:spPr bwMode="auto">
            <a:xfrm>
              <a:off x="3303" y="1347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192531" name="Rectangle 33"/>
            <p:cNvSpPr>
              <a:spLocks noChangeArrowheads="1"/>
            </p:cNvSpPr>
            <p:nvPr/>
          </p:nvSpPr>
          <p:spPr bwMode="auto">
            <a:xfrm>
              <a:off x="1382" y="975"/>
              <a:ext cx="67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Arriving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packets</a:t>
              </a:r>
            </a:p>
          </p:txBody>
        </p:sp>
        <p:sp>
          <p:nvSpPr>
            <p:cNvPr id="192532" name="Line 34"/>
            <p:cNvSpPr>
              <a:spLocks noChangeShapeType="1"/>
            </p:cNvSpPr>
            <p:nvPr/>
          </p:nvSpPr>
          <p:spPr bwMode="auto">
            <a:xfrm>
              <a:off x="2448" y="1227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33" name="Rectangle 35"/>
            <p:cNvSpPr>
              <a:spLocks noChangeArrowheads="1"/>
            </p:cNvSpPr>
            <p:nvPr/>
          </p:nvSpPr>
          <p:spPr bwMode="auto">
            <a:xfrm>
              <a:off x="1874" y="1455"/>
              <a:ext cx="117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 full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76899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4"/>
          <p:cNvSpPr>
            <a:spLocks noGrp="1" noChangeArrowheads="1"/>
          </p:cNvSpPr>
          <p:nvPr>
            <p:ph type="title"/>
          </p:nvPr>
        </p:nvSpPr>
        <p:spPr>
          <a:xfrm>
            <a:off x="2277526" y="210741"/>
            <a:ext cx="5304374" cy="5143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FIFO Queueing</a:t>
            </a:r>
          </a:p>
        </p:txBody>
      </p:sp>
      <p:sp>
        <p:nvSpPr>
          <p:cNvPr id="1945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61058" y="981635"/>
            <a:ext cx="6231613" cy="3603812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Cannot provide differential </a:t>
            </a:r>
            <a:r>
              <a:rPr lang="en-US" altLang="en-US" sz="2000" dirty="0" err="1">
                <a:ea typeface="ＭＳ Ｐゴシック" charset="-128"/>
              </a:rPr>
              <a:t>QoS</a:t>
            </a:r>
            <a:r>
              <a:rPr lang="en-US" altLang="en-US" sz="2000" dirty="0">
                <a:ea typeface="ＭＳ Ｐゴシック" charset="-128"/>
              </a:rPr>
              <a:t> to </a:t>
            </a:r>
            <a:r>
              <a:rPr lang="en-US" altLang="en-US" sz="2000" dirty="0" smtClean="0">
                <a:ea typeface="ＭＳ Ｐゴシック" charset="-128"/>
              </a:rPr>
              <a:t>packet </a:t>
            </a:r>
            <a:r>
              <a:rPr lang="en-US" altLang="en-US" sz="2000" dirty="0">
                <a:ea typeface="ＭＳ Ｐゴシック" charset="-128"/>
              </a:rPr>
              <a:t>flows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Different packet flows interact strongly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Statistical delay guarantees via load control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Restrict number of flows allowed </a:t>
            </a:r>
            <a:r>
              <a:rPr lang="en-US" altLang="en-US" sz="1800" dirty="0" smtClean="0">
                <a:ea typeface="ＭＳ Ｐゴシック" charset="-128"/>
              </a:rPr>
              <a:t>(admission </a:t>
            </a:r>
            <a:r>
              <a:rPr lang="en-US" altLang="en-US" sz="1800" dirty="0">
                <a:ea typeface="ＭＳ Ｐゴシック" charset="-128"/>
              </a:rPr>
              <a:t>control)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Difficult to determine performance delivered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Finite buffer determines a maximum possible delay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Buffer size determines loss probability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But depends on arrival &amp; packet length statistics</a:t>
            </a:r>
          </a:p>
          <a:p>
            <a:pPr eaLnBrk="1" hangingPunct="1"/>
            <a:endParaRPr lang="en-US" altLang="en-US" sz="1950" dirty="0">
              <a:ea typeface="ＭＳ Ｐゴシック" charset="-128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99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09" name="Group 40"/>
          <p:cNvGrpSpPr>
            <a:grpSpLocks/>
          </p:cNvGrpSpPr>
          <p:nvPr/>
        </p:nvGrpSpPr>
        <p:grpSpPr bwMode="auto">
          <a:xfrm>
            <a:off x="1400526" y="790015"/>
            <a:ext cx="4130277" cy="3787378"/>
            <a:chOff x="1026" y="375"/>
            <a:chExt cx="3469" cy="3181"/>
          </a:xfrm>
        </p:grpSpPr>
        <p:sp>
          <p:nvSpPr>
            <p:cNvPr id="196612" name="Rectangle 3"/>
            <p:cNvSpPr>
              <a:spLocks noChangeArrowheads="1"/>
            </p:cNvSpPr>
            <p:nvPr/>
          </p:nvSpPr>
          <p:spPr bwMode="auto">
            <a:xfrm>
              <a:off x="2816" y="796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13" name="Line 4"/>
            <p:cNvSpPr>
              <a:spLocks noChangeShapeType="1"/>
            </p:cNvSpPr>
            <p:nvPr/>
          </p:nvSpPr>
          <p:spPr bwMode="auto">
            <a:xfrm>
              <a:off x="3348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4" name="Line 5"/>
            <p:cNvSpPr>
              <a:spLocks noChangeShapeType="1"/>
            </p:cNvSpPr>
            <p:nvPr/>
          </p:nvSpPr>
          <p:spPr bwMode="auto">
            <a:xfrm>
              <a:off x="3428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5" name="Line 6"/>
            <p:cNvSpPr>
              <a:spLocks noChangeShapeType="1"/>
            </p:cNvSpPr>
            <p:nvPr/>
          </p:nvSpPr>
          <p:spPr bwMode="auto">
            <a:xfrm>
              <a:off x="3172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Line 7"/>
            <p:cNvSpPr>
              <a:spLocks noChangeShapeType="1"/>
            </p:cNvSpPr>
            <p:nvPr/>
          </p:nvSpPr>
          <p:spPr bwMode="auto">
            <a:xfrm>
              <a:off x="3252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7" name="Line 8"/>
            <p:cNvSpPr>
              <a:spLocks noChangeShapeType="1"/>
            </p:cNvSpPr>
            <p:nvPr/>
          </p:nvSpPr>
          <p:spPr bwMode="auto">
            <a:xfrm>
              <a:off x="2996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8" name="Line 9"/>
            <p:cNvSpPr>
              <a:spLocks noChangeShapeType="1"/>
            </p:cNvSpPr>
            <p:nvPr/>
          </p:nvSpPr>
          <p:spPr bwMode="auto">
            <a:xfrm>
              <a:off x="3076" y="7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Oval 10"/>
            <p:cNvSpPr>
              <a:spLocks noChangeArrowheads="1"/>
            </p:cNvSpPr>
            <p:nvPr/>
          </p:nvSpPr>
          <p:spPr bwMode="auto">
            <a:xfrm>
              <a:off x="3712" y="804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20" name="Line 11"/>
            <p:cNvSpPr>
              <a:spLocks noChangeShapeType="1"/>
            </p:cNvSpPr>
            <p:nvPr/>
          </p:nvSpPr>
          <p:spPr bwMode="auto">
            <a:xfrm>
              <a:off x="3512" y="8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1" name="Line 12"/>
            <p:cNvSpPr>
              <a:spLocks noChangeShapeType="1"/>
            </p:cNvSpPr>
            <p:nvPr/>
          </p:nvSpPr>
          <p:spPr bwMode="auto">
            <a:xfrm>
              <a:off x="3928" y="896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2" name="Line 13"/>
            <p:cNvSpPr>
              <a:spLocks noChangeShapeType="1"/>
            </p:cNvSpPr>
            <p:nvPr/>
          </p:nvSpPr>
          <p:spPr bwMode="auto">
            <a:xfrm>
              <a:off x="2120" y="89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3" name="Rectangle 14"/>
            <p:cNvSpPr>
              <a:spLocks noChangeArrowheads="1"/>
            </p:cNvSpPr>
            <p:nvPr/>
          </p:nvSpPr>
          <p:spPr bwMode="auto">
            <a:xfrm>
              <a:off x="2674" y="524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buffer</a:t>
              </a:r>
            </a:p>
          </p:txBody>
        </p:sp>
        <p:sp>
          <p:nvSpPr>
            <p:cNvPr id="196624" name="Rectangle 15"/>
            <p:cNvSpPr>
              <a:spLocks noChangeArrowheads="1"/>
            </p:cNvSpPr>
            <p:nvPr/>
          </p:nvSpPr>
          <p:spPr bwMode="auto">
            <a:xfrm>
              <a:off x="3351" y="1068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196625" name="Rectangle 16"/>
            <p:cNvSpPr>
              <a:spLocks noChangeArrowheads="1"/>
            </p:cNvSpPr>
            <p:nvPr/>
          </p:nvSpPr>
          <p:spPr bwMode="auto">
            <a:xfrm>
              <a:off x="1382" y="696"/>
              <a:ext cx="67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Arriving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packets</a:t>
              </a:r>
            </a:p>
          </p:txBody>
        </p:sp>
        <p:sp>
          <p:nvSpPr>
            <p:cNvPr id="196626" name="Line 17"/>
            <p:cNvSpPr>
              <a:spLocks noChangeShapeType="1"/>
            </p:cNvSpPr>
            <p:nvPr/>
          </p:nvSpPr>
          <p:spPr bwMode="auto">
            <a:xfrm>
              <a:off x="2448" y="948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7" name="Rectangle 18"/>
            <p:cNvSpPr>
              <a:spLocks noChangeArrowheads="1"/>
            </p:cNvSpPr>
            <p:nvPr/>
          </p:nvSpPr>
          <p:spPr bwMode="auto">
            <a:xfrm>
              <a:off x="1926" y="1176"/>
              <a:ext cx="117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when full</a:t>
              </a:r>
            </a:p>
          </p:txBody>
        </p:sp>
        <p:sp>
          <p:nvSpPr>
            <p:cNvPr id="196628" name="Rectangle 19"/>
            <p:cNvSpPr>
              <a:spLocks noChangeArrowheads="1"/>
            </p:cNvSpPr>
            <p:nvPr/>
          </p:nvSpPr>
          <p:spPr bwMode="auto">
            <a:xfrm>
              <a:off x="2816" y="2172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29" name="Line 20"/>
            <p:cNvSpPr>
              <a:spLocks noChangeShapeType="1"/>
            </p:cNvSpPr>
            <p:nvPr/>
          </p:nvSpPr>
          <p:spPr bwMode="auto">
            <a:xfrm>
              <a:off x="3348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0" name="Line 21"/>
            <p:cNvSpPr>
              <a:spLocks noChangeShapeType="1"/>
            </p:cNvSpPr>
            <p:nvPr/>
          </p:nvSpPr>
          <p:spPr bwMode="auto">
            <a:xfrm>
              <a:off x="3428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1" name="Line 22"/>
            <p:cNvSpPr>
              <a:spLocks noChangeShapeType="1"/>
            </p:cNvSpPr>
            <p:nvPr/>
          </p:nvSpPr>
          <p:spPr bwMode="auto">
            <a:xfrm>
              <a:off x="3172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2" name="Line 23"/>
            <p:cNvSpPr>
              <a:spLocks noChangeShapeType="1"/>
            </p:cNvSpPr>
            <p:nvPr/>
          </p:nvSpPr>
          <p:spPr bwMode="auto">
            <a:xfrm>
              <a:off x="3252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3" name="Line 24"/>
            <p:cNvSpPr>
              <a:spLocks noChangeShapeType="1"/>
            </p:cNvSpPr>
            <p:nvPr/>
          </p:nvSpPr>
          <p:spPr bwMode="auto">
            <a:xfrm>
              <a:off x="2996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4" name="Line 25"/>
            <p:cNvSpPr>
              <a:spLocks noChangeShapeType="1"/>
            </p:cNvSpPr>
            <p:nvPr/>
          </p:nvSpPr>
          <p:spPr bwMode="auto">
            <a:xfrm>
              <a:off x="3076" y="2172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5" name="Oval 26"/>
            <p:cNvSpPr>
              <a:spLocks noChangeArrowheads="1"/>
            </p:cNvSpPr>
            <p:nvPr/>
          </p:nvSpPr>
          <p:spPr bwMode="auto">
            <a:xfrm>
              <a:off x="3712" y="2180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6636" name="Line 27"/>
            <p:cNvSpPr>
              <a:spLocks noChangeShapeType="1"/>
            </p:cNvSpPr>
            <p:nvPr/>
          </p:nvSpPr>
          <p:spPr bwMode="auto">
            <a:xfrm>
              <a:off x="3512" y="22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7" name="Line 28"/>
            <p:cNvSpPr>
              <a:spLocks noChangeShapeType="1"/>
            </p:cNvSpPr>
            <p:nvPr/>
          </p:nvSpPr>
          <p:spPr bwMode="auto">
            <a:xfrm>
              <a:off x="3928" y="2272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8" name="Line 29"/>
            <p:cNvSpPr>
              <a:spLocks noChangeShapeType="1"/>
            </p:cNvSpPr>
            <p:nvPr/>
          </p:nvSpPr>
          <p:spPr bwMode="auto">
            <a:xfrm>
              <a:off x="2120" y="227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39" name="Rectangle 30"/>
            <p:cNvSpPr>
              <a:spLocks noChangeArrowheads="1"/>
            </p:cNvSpPr>
            <p:nvPr/>
          </p:nvSpPr>
          <p:spPr bwMode="auto">
            <a:xfrm>
              <a:off x="2698" y="1892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buffer</a:t>
              </a:r>
            </a:p>
          </p:txBody>
        </p:sp>
        <p:sp>
          <p:nvSpPr>
            <p:cNvPr id="196640" name="Rectangle 31"/>
            <p:cNvSpPr>
              <a:spLocks noChangeArrowheads="1"/>
            </p:cNvSpPr>
            <p:nvPr/>
          </p:nvSpPr>
          <p:spPr bwMode="auto">
            <a:xfrm>
              <a:off x="3423" y="2372"/>
              <a:ext cx="10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link</a:t>
              </a:r>
            </a:p>
          </p:txBody>
        </p:sp>
        <p:sp>
          <p:nvSpPr>
            <p:cNvPr id="196641" name="Rectangle 32"/>
            <p:cNvSpPr>
              <a:spLocks noChangeArrowheads="1"/>
            </p:cNvSpPr>
            <p:nvPr/>
          </p:nvSpPr>
          <p:spPr bwMode="auto">
            <a:xfrm>
              <a:off x="1382" y="2072"/>
              <a:ext cx="67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Arriving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packets</a:t>
              </a:r>
            </a:p>
          </p:txBody>
        </p:sp>
        <p:sp>
          <p:nvSpPr>
            <p:cNvPr id="196642" name="Line 33"/>
            <p:cNvSpPr>
              <a:spLocks noChangeShapeType="1"/>
            </p:cNvSpPr>
            <p:nvPr/>
          </p:nvSpPr>
          <p:spPr bwMode="auto">
            <a:xfrm>
              <a:off x="2376" y="2324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43" name="Rectangle 34"/>
            <p:cNvSpPr>
              <a:spLocks noChangeArrowheads="1"/>
            </p:cNvSpPr>
            <p:nvPr/>
          </p:nvSpPr>
          <p:spPr bwMode="auto">
            <a:xfrm>
              <a:off x="2026" y="2824"/>
              <a:ext cx="755" cy="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Class 1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 full</a:t>
              </a:r>
            </a:p>
          </p:txBody>
        </p:sp>
        <p:sp>
          <p:nvSpPr>
            <p:cNvPr id="196644" name="Rectangle 35"/>
            <p:cNvSpPr>
              <a:spLocks noChangeArrowheads="1"/>
            </p:cNvSpPr>
            <p:nvPr/>
          </p:nvSpPr>
          <p:spPr bwMode="auto">
            <a:xfrm>
              <a:off x="2765" y="2840"/>
              <a:ext cx="1365" cy="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Class 2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when threshold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exceeded</a:t>
              </a:r>
            </a:p>
          </p:txBody>
        </p:sp>
        <p:sp>
          <p:nvSpPr>
            <p:cNvPr id="196645" name="Line 36"/>
            <p:cNvSpPr>
              <a:spLocks noChangeShapeType="1"/>
            </p:cNvSpPr>
            <p:nvPr/>
          </p:nvSpPr>
          <p:spPr bwMode="auto">
            <a:xfrm>
              <a:off x="3264" y="2396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46" name="Text Box 37"/>
            <p:cNvSpPr txBox="1">
              <a:spLocks noChangeArrowheads="1"/>
            </p:cNvSpPr>
            <p:nvPr/>
          </p:nvSpPr>
          <p:spPr bwMode="auto">
            <a:xfrm>
              <a:off x="1026" y="375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(a)</a:t>
              </a:r>
            </a:p>
          </p:txBody>
        </p:sp>
        <p:sp>
          <p:nvSpPr>
            <p:cNvPr id="196647" name="Text Box 38"/>
            <p:cNvSpPr txBox="1">
              <a:spLocks noChangeArrowheads="1"/>
            </p:cNvSpPr>
            <p:nvPr/>
          </p:nvSpPr>
          <p:spPr bwMode="auto">
            <a:xfrm>
              <a:off x="1042" y="1775"/>
              <a:ext cx="3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(b)</a:t>
              </a:r>
            </a:p>
          </p:txBody>
        </p:sp>
      </p:grpSp>
      <p:sp>
        <p:nvSpPr>
          <p:cNvPr id="196610" name="Rectangle 41"/>
          <p:cNvSpPr>
            <a:spLocks noGrp="1" noChangeArrowheads="1"/>
          </p:cNvSpPr>
          <p:nvPr>
            <p:ph type="title"/>
          </p:nvPr>
        </p:nvSpPr>
        <p:spPr>
          <a:xfrm>
            <a:off x="712695" y="477440"/>
            <a:ext cx="6383432" cy="202408"/>
          </a:xfrm>
        </p:spPr>
        <p:txBody>
          <a:bodyPr/>
          <a:lstStyle/>
          <a:p>
            <a:pPr eaLnBrk="1" hangingPunct="1"/>
            <a:r>
              <a:rPr lang="en-US" altLang="en-US" sz="2700">
                <a:ea typeface="ＭＳ Ｐゴシック" charset="-128"/>
              </a:rPr>
              <a:t>FIFO w/o and w/ Discard Priority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9198" y="1302728"/>
            <a:ext cx="2159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 queueing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FIFO queueing </a:t>
            </a:r>
          </a:p>
          <a:p>
            <a:r>
              <a:rPr lang="en-US" dirty="0"/>
              <a:t>w</a:t>
            </a:r>
            <a:r>
              <a:rPr lang="en-US" dirty="0" smtClean="0"/>
              <a:t>ith discard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64"/>
          <p:cNvSpPr>
            <a:spLocks noGrp="1" noChangeArrowheads="1"/>
          </p:cNvSpPr>
          <p:nvPr>
            <p:ph type="title"/>
          </p:nvPr>
        </p:nvSpPr>
        <p:spPr>
          <a:xfrm>
            <a:off x="1632347" y="228600"/>
            <a:ext cx="5657850" cy="486966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HOL Priority Queueing</a:t>
            </a:r>
          </a:p>
        </p:txBody>
      </p:sp>
      <p:sp>
        <p:nvSpPr>
          <p:cNvPr id="19865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14145" y="3361787"/>
            <a:ext cx="6810935" cy="1035402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High priority queue serviced until empty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High priority queue has lower waiting time</a:t>
            </a:r>
          </a:p>
          <a:p>
            <a:pPr eaLnBrk="1" hangingPunct="1"/>
            <a:r>
              <a:rPr lang="en-US" altLang="en-US" sz="1800" dirty="0">
                <a:ea typeface="ＭＳ Ｐゴシック" charset="-128"/>
              </a:rPr>
              <a:t>Buffers can be dimensioned for different loss </a:t>
            </a:r>
            <a:r>
              <a:rPr lang="en-US" altLang="en-US" sz="1800" dirty="0" smtClean="0">
                <a:ea typeface="ＭＳ Ｐゴシック" charset="-128"/>
              </a:rPr>
              <a:t>probabilities</a:t>
            </a:r>
            <a:endParaRPr lang="en-US" altLang="en-US" sz="1800" dirty="0">
              <a:ea typeface="ＭＳ Ｐゴシック" charset="-128"/>
            </a:endParaRPr>
          </a:p>
        </p:txBody>
      </p:sp>
      <p:grpSp>
        <p:nvGrpSpPr>
          <p:cNvPr id="198659" name="Group 34"/>
          <p:cNvGrpSpPr>
            <a:grpSpLocks/>
          </p:cNvGrpSpPr>
          <p:nvPr/>
        </p:nvGrpSpPr>
        <p:grpSpPr bwMode="auto">
          <a:xfrm>
            <a:off x="1976437" y="927776"/>
            <a:ext cx="5014914" cy="2272977"/>
            <a:chOff x="444" y="476"/>
            <a:chExt cx="4212" cy="2089"/>
          </a:xfrm>
        </p:grpSpPr>
        <p:sp>
          <p:nvSpPr>
            <p:cNvPr id="198661" name="Rectangle 35"/>
            <p:cNvSpPr>
              <a:spLocks noChangeArrowheads="1"/>
            </p:cNvSpPr>
            <p:nvPr/>
          </p:nvSpPr>
          <p:spPr bwMode="auto">
            <a:xfrm>
              <a:off x="2144" y="1140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8662" name="Line 36"/>
            <p:cNvSpPr>
              <a:spLocks noChangeShapeType="1"/>
            </p:cNvSpPr>
            <p:nvPr/>
          </p:nvSpPr>
          <p:spPr bwMode="auto">
            <a:xfrm>
              <a:off x="266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3" name="Line 37"/>
            <p:cNvSpPr>
              <a:spLocks noChangeShapeType="1"/>
            </p:cNvSpPr>
            <p:nvPr/>
          </p:nvSpPr>
          <p:spPr bwMode="auto">
            <a:xfrm>
              <a:off x="274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4" name="Line 38"/>
            <p:cNvSpPr>
              <a:spLocks noChangeShapeType="1"/>
            </p:cNvSpPr>
            <p:nvPr/>
          </p:nvSpPr>
          <p:spPr bwMode="auto">
            <a:xfrm>
              <a:off x="2500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5" name="Line 39"/>
            <p:cNvSpPr>
              <a:spLocks noChangeShapeType="1"/>
            </p:cNvSpPr>
            <p:nvPr/>
          </p:nvSpPr>
          <p:spPr bwMode="auto">
            <a:xfrm>
              <a:off x="2580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6" name="Line 40"/>
            <p:cNvSpPr>
              <a:spLocks noChangeShapeType="1"/>
            </p:cNvSpPr>
            <p:nvPr/>
          </p:nvSpPr>
          <p:spPr bwMode="auto">
            <a:xfrm>
              <a:off x="232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7" name="Line 41"/>
            <p:cNvSpPr>
              <a:spLocks noChangeShapeType="1"/>
            </p:cNvSpPr>
            <p:nvPr/>
          </p:nvSpPr>
          <p:spPr bwMode="auto">
            <a:xfrm>
              <a:off x="2404" y="114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8" name="Oval 42"/>
            <p:cNvSpPr>
              <a:spLocks noChangeArrowheads="1"/>
            </p:cNvSpPr>
            <p:nvPr/>
          </p:nvSpPr>
          <p:spPr bwMode="auto">
            <a:xfrm>
              <a:off x="3880" y="1376"/>
              <a:ext cx="184" cy="1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8669" name="Line 43"/>
            <p:cNvSpPr>
              <a:spLocks noChangeShapeType="1"/>
            </p:cNvSpPr>
            <p:nvPr/>
          </p:nvSpPr>
          <p:spPr bwMode="auto">
            <a:xfrm>
              <a:off x="3680" y="14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0" name="Line 44"/>
            <p:cNvSpPr>
              <a:spLocks noChangeShapeType="1"/>
            </p:cNvSpPr>
            <p:nvPr/>
          </p:nvSpPr>
          <p:spPr bwMode="auto">
            <a:xfrm>
              <a:off x="4096" y="1468"/>
              <a:ext cx="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1" name="Line 45"/>
            <p:cNvSpPr>
              <a:spLocks noChangeShapeType="1"/>
            </p:cNvSpPr>
            <p:nvPr/>
          </p:nvSpPr>
          <p:spPr bwMode="auto">
            <a:xfrm>
              <a:off x="1448" y="12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2" name="Rectangle 46"/>
            <p:cNvSpPr>
              <a:spLocks noChangeArrowheads="1"/>
            </p:cNvSpPr>
            <p:nvPr/>
          </p:nvSpPr>
          <p:spPr bwMode="auto">
            <a:xfrm>
              <a:off x="3433" y="872"/>
              <a:ext cx="107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Transmission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link</a:t>
              </a:r>
            </a:p>
          </p:txBody>
        </p:sp>
        <p:sp>
          <p:nvSpPr>
            <p:cNvPr id="198673" name="Line 47"/>
            <p:cNvSpPr>
              <a:spLocks noChangeShapeType="1"/>
            </p:cNvSpPr>
            <p:nvPr/>
          </p:nvSpPr>
          <p:spPr bwMode="auto">
            <a:xfrm>
              <a:off x="1776" y="944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4" name="Rectangle 48"/>
            <p:cNvSpPr>
              <a:spLocks noChangeArrowheads="1"/>
            </p:cNvSpPr>
            <p:nvPr/>
          </p:nvSpPr>
          <p:spPr bwMode="auto">
            <a:xfrm>
              <a:off x="1150" y="476"/>
              <a:ext cx="117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when full</a:t>
              </a:r>
            </a:p>
          </p:txBody>
        </p:sp>
        <p:sp>
          <p:nvSpPr>
            <p:cNvPr id="198675" name="Rectangle 49"/>
            <p:cNvSpPr>
              <a:spLocks noChangeArrowheads="1"/>
            </p:cNvSpPr>
            <p:nvPr/>
          </p:nvSpPr>
          <p:spPr bwMode="auto">
            <a:xfrm>
              <a:off x="444" y="1028"/>
              <a:ext cx="989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High-priority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packets</a:t>
              </a:r>
            </a:p>
          </p:txBody>
        </p:sp>
        <p:sp>
          <p:nvSpPr>
            <p:cNvPr id="198676" name="Rectangle 50"/>
            <p:cNvSpPr>
              <a:spLocks noChangeArrowheads="1"/>
            </p:cNvSpPr>
            <p:nvPr/>
          </p:nvSpPr>
          <p:spPr bwMode="auto">
            <a:xfrm>
              <a:off x="2144" y="1704"/>
              <a:ext cx="688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endParaRPr lang="en-US" altLang="en-US" sz="1500"/>
            </a:p>
          </p:txBody>
        </p:sp>
        <p:sp>
          <p:nvSpPr>
            <p:cNvPr id="198677" name="Line 51"/>
            <p:cNvSpPr>
              <a:spLocks noChangeShapeType="1"/>
            </p:cNvSpPr>
            <p:nvPr/>
          </p:nvSpPr>
          <p:spPr bwMode="auto">
            <a:xfrm>
              <a:off x="266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8" name="Line 52"/>
            <p:cNvSpPr>
              <a:spLocks noChangeShapeType="1"/>
            </p:cNvSpPr>
            <p:nvPr/>
          </p:nvSpPr>
          <p:spPr bwMode="auto">
            <a:xfrm>
              <a:off x="274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79" name="Line 53"/>
            <p:cNvSpPr>
              <a:spLocks noChangeShapeType="1"/>
            </p:cNvSpPr>
            <p:nvPr/>
          </p:nvSpPr>
          <p:spPr bwMode="auto">
            <a:xfrm>
              <a:off x="2500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0" name="Line 54"/>
            <p:cNvSpPr>
              <a:spLocks noChangeShapeType="1"/>
            </p:cNvSpPr>
            <p:nvPr/>
          </p:nvSpPr>
          <p:spPr bwMode="auto">
            <a:xfrm>
              <a:off x="2580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1" name="Line 55"/>
            <p:cNvSpPr>
              <a:spLocks noChangeShapeType="1"/>
            </p:cNvSpPr>
            <p:nvPr/>
          </p:nvSpPr>
          <p:spPr bwMode="auto">
            <a:xfrm>
              <a:off x="232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2" name="Line 56"/>
            <p:cNvSpPr>
              <a:spLocks noChangeShapeType="1"/>
            </p:cNvSpPr>
            <p:nvPr/>
          </p:nvSpPr>
          <p:spPr bwMode="auto">
            <a:xfrm>
              <a:off x="2404" y="170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3" name="Line 57"/>
            <p:cNvSpPr>
              <a:spLocks noChangeShapeType="1"/>
            </p:cNvSpPr>
            <p:nvPr/>
          </p:nvSpPr>
          <p:spPr bwMode="auto">
            <a:xfrm>
              <a:off x="1440" y="1796"/>
              <a:ext cx="680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4" name="Line 58"/>
            <p:cNvSpPr>
              <a:spLocks noChangeShapeType="1"/>
            </p:cNvSpPr>
            <p:nvPr/>
          </p:nvSpPr>
          <p:spPr bwMode="auto">
            <a:xfrm>
              <a:off x="1776" y="1832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5" name="Rectangle 59"/>
            <p:cNvSpPr>
              <a:spLocks noChangeArrowheads="1"/>
            </p:cNvSpPr>
            <p:nvPr/>
          </p:nvSpPr>
          <p:spPr bwMode="auto">
            <a:xfrm>
              <a:off x="454" y="1628"/>
              <a:ext cx="95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Low-priority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 dirty="0"/>
                <a:t>packets</a:t>
              </a:r>
            </a:p>
          </p:txBody>
        </p:sp>
        <p:sp>
          <p:nvSpPr>
            <p:cNvPr id="198686" name="Rectangle 60"/>
            <p:cNvSpPr>
              <a:spLocks noChangeArrowheads="1"/>
            </p:cNvSpPr>
            <p:nvPr/>
          </p:nvSpPr>
          <p:spPr bwMode="auto">
            <a:xfrm>
              <a:off x="1198" y="2036"/>
              <a:ext cx="117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Packet discard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 full</a:t>
              </a:r>
            </a:p>
          </p:txBody>
        </p:sp>
        <p:sp>
          <p:nvSpPr>
            <p:cNvPr id="198687" name="Line 61"/>
            <p:cNvSpPr>
              <a:spLocks noChangeShapeType="1"/>
            </p:cNvSpPr>
            <p:nvPr/>
          </p:nvSpPr>
          <p:spPr bwMode="auto">
            <a:xfrm>
              <a:off x="2960" y="1316"/>
              <a:ext cx="68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8" name="Arc 62"/>
            <p:cNvSpPr>
              <a:spLocks/>
            </p:cNvSpPr>
            <p:nvPr/>
          </p:nvSpPr>
          <p:spPr bwMode="auto">
            <a:xfrm>
              <a:off x="3105" y="1197"/>
              <a:ext cx="220" cy="4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1" y="54"/>
                    <a:pt x="2150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89" name="Rectangle 63"/>
            <p:cNvSpPr>
              <a:spLocks noChangeArrowheads="1"/>
            </p:cNvSpPr>
            <p:nvPr/>
          </p:nvSpPr>
          <p:spPr bwMode="auto">
            <a:xfrm>
              <a:off x="2943" y="1640"/>
              <a:ext cx="1171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When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high-priority</a:t>
              </a:r>
            </a:p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queue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910424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1"/>
          <p:cNvSpPr>
            <a:spLocks noGrp="1" noChangeArrowheads="1"/>
          </p:cNvSpPr>
          <p:nvPr>
            <p:ph type="title"/>
          </p:nvPr>
        </p:nvSpPr>
        <p:spPr>
          <a:xfrm>
            <a:off x="793376" y="238125"/>
            <a:ext cx="6507537" cy="467916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Summary: HOL </a:t>
            </a:r>
            <a:r>
              <a:rPr lang="en-US" altLang="en-US" dirty="0">
                <a:ea typeface="ＭＳ Ｐゴシック" charset="-128"/>
              </a:rPr>
              <a:t>Priority Features</a:t>
            </a:r>
          </a:p>
        </p:txBody>
      </p:sp>
      <p:sp>
        <p:nvSpPr>
          <p:cNvPr id="20070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54066" y="1696396"/>
            <a:ext cx="3351819" cy="2300777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Provides differential </a:t>
            </a:r>
            <a:r>
              <a:rPr lang="en-US" altLang="en-US" sz="1800" dirty="0" err="1">
                <a:ea typeface="ＭＳ Ｐゴシック" charset="-128"/>
              </a:rPr>
              <a:t>QoS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 smtClean="0">
                <a:ea typeface="ＭＳ Ｐゴシック" charset="-128"/>
              </a:rPr>
              <a:t>High-priority </a:t>
            </a:r>
            <a:r>
              <a:rPr lang="en-US" altLang="en-US" sz="1800" dirty="0">
                <a:ea typeface="ＭＳ Ｐゴシック" charset="-128"/>
              </a:rPr>
              <a:t>classes can hog all of the bandwidth &amp; starve lower priority classes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dirty="0">
                <a:ea typeface="ＭＳ Ｐゴシック" charset="-128"/>
              </a:rPr>
              <a:t>Need to provide some </a:t>
            </a:r>
            <a:r>
              <a:rPr lang="en-US" altLang="en-US" sz="1800" dirty="0">
                <a:solidFill>
                  <a:srgbClr val="0000CC"/>
                </a:solidFill>
                <a:ea typeface="ＭＳ Ｐゴシック" charset="-128"/>
              </a:rPr>
              <a:t>isolation</a:t>
            </a:r>
            <a:r>
              <a:rPr lang="en-US" altLang="en-US" sz="1800" dirty="0">
                <a:ea typeface="ＭＳ Ｐゴシック" charset="-128"/>
              </a:rPr>
              <a:t> between classes</a:t>
            </a:r>
          </a:p>
        </p:txBody>
      </p:sp>
      <p:grpSp>
        <p:nvGrpSpPr>
          <p:cNvPr id="200707" name="Group 13"/>
          <p:cNvGrpSpPr>
            <a:grpSpLocks/>
          </p:cNvGrpSpPr>
          <p:nvPr/>
        </p:nvGrpSpPr>
        <p:grpSpPr bwMode="auto">
          <a:xfrm>
            <a:off x="1513285" y="1503760"/>
            <a:ext cx="2931319" cy="3074194"/>
            <a:chOff x="226" y="1488"/>
            <a:chExt cx="2462" cy="2582"/>
          </a:xfrm>
        </p:grpSpPr>
        <p:sp>
          <p:nvSpPr>
            <p:cNvPr id="200711" name="Line 4"/>
            <p:cNvSpPr>
              <a:spLocks noChangeShapeType="1"/>
            </p:cNvSpPr>
            <p:nvPr/>
          </p:nvSpPr>
          <p:spPr bwMode="auto">
            <a:xfrm flipH="1">
              <a:off x="624" y="1488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2" name="Line 5"/>
            <p:cNvSpPr>
              <a:spLocks noChangeShapeType="1"/>
            </p:cNvSpPr>
            <p:nvPr/>
          </p:nvSpPr>
          <p:spPr bwMode="auto">
            <a:xfrm>
              <a:off x="624" y="37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3" name="Freeform 6"/>
            <p:cNvSpPr>
              <a:spLocks/>
            </p:cNvSpPr>
            <p:nvPr/>
          </p:nvSpPr>
          <p:spPr bwMode="auto">
            <a:xfrm>
              <a:off x="624" y="3504"/>
              <a:ext cx="2016" cy="240"/>
            </a:xfrm>
            <a:custGeom>
              <a:avLst/>
              <a:gdLst>
                <a:gd name="T0" fmla="*/ 0 w 2016"/>
                <a:gd name="T1" fmla="*/ 240 h 240"/>
                <a:gd name="T2" fmla="*/ 1344 w 2016"/>
                <a:gd name="T3" fmla="*/ 144 h 240"/>
                <a:gd name="T4" fmla="*/ 2016 w 2016"/>
                <a:gd name="T5" fmla="*/ 0 h 240"/>
                <a:gd name="T6" fmla="*/ 0 60000 65536"/>
                <a:gd name="T7" fmla="*/ 0 60000 65536"/>
                <a:gd name="T8" fmla="*/ 0 60000 65536"/>
                <a:gd name="T9" fmla="*/ 0 w 2016"/>
                <a:gd name="T10" fmla="*/ 0 h 240"/>
                <a:gd name="T11" fmla="*/ 2016 w 201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40">
                  <a:moveTo>
                    <a:pt x="0" y="240"/>
                  </a:moveTo>
                  <a:cubicBezTo>
                    <a:pt x="504" y="212"/>
                    <a:pt x="1008" y="184"/>
                    <a:pt x="1344" y="144"/>
                  </a:cubicBezTo>
                  <a:cubicBezTo>
                    <a:pt x="1680" y="104"/>
                    <a:pt x="1848" y="52"/>
                    <a:pt x="2016" y="0"/>
                  </a:cubicBezTo>
                </a:path>
              </a:pathLst>
            </a:custGeom>
            <a:noFill/>
            <a:ln w="952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4" name="Freeform 7"/>
            <p:cNvSpPr>
              <a:spLocks/>
            </p:cNvSpPr>
            <p:nvPr/>
          </p:nvSpPr>
          <p:spPr bwMode="auto">
            <a:xfrm>
              <a:off x="624" y="2976"/>
              <a:ext cx="1920" cy="768"/>
            </a:xfrm>
            <a:custGeom>
              <a:avLst/>
              <a:gdLst>
                <a:gd name="T0" fmla="*/ 0 w 1920"/>
                <a:gd name="T1" fmla="*/ 768 h 768"/>
                <a:gd name="T2" fmla="*/ 1200 w 1920"/>
                <a:gd name="T3" fmla="*/ 480 h 768"/>
                <a:gd name="T4" fmla="*/ 1920 w 1920"/>
                <a:gd name="T5" fmla="*/ 0 h 768"/>
                <a:gd name="T6" fmla="*/ 0 60000 65536"/>
                <a:gd name="T7" fmla="*/ 0 60000 65536"/>
                <a:gd name="T8" fmla="*/ 0 60000 65536"/>
                <a:gd name="T9" fmla="*/ 0 w 1920"/>
                <a:gd name="T10" fmla="*/ 0 h 768"/>
                <a:gd name="T11" fmla="*/ 1920 w 19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768">
                  <a:moveTo>
                    <a:pt x="0" y="768"/>
                  </a:moveTo>
                  <a:cubicBezTo>
                    <a:pt x="440" y="688"/>
                    <a:pt x="880" y="608"/>
                    <a:pt x="1200" y="480"/>
                  </a:cubicBezTo>
                  <a:cubicBezTo>
                    <a:pt x="1520" y="352"/>
                    <a:pt x="1720" y="176"/>
                    <a:pt x="1920" y="0"/>
                  </a:cubicBezTo>
                </a:path>
              </a:pathLst>
            </a:cu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5" name="Freeform 8"/>
            <p:cNvSpPr>
              <a:spLocks/>
            </p:cNvSpPr>
            <p:nvPr/>
          </p:nvSpPr>
          <p:spPr bwMode="auto">
            <a:xfrm>
              <a:off x="624" y="1776"/>
              <a:ext cx="1152" cy="1968"/>
            </a:xfrm>
            <a:custGeom>
              <a:avLst/>
              <a:gdLst>
                <a:gd name="T0" fmla="*/ 0 w 1152"/>
                <a:gd name="T1" fmla="*/ 1968 h 1968"/>
                <a:gd name="T2" fmla="*/ 576 w 1152"/>
                <a:gd name="T3" fmla="*/ 1728 h 1968"/>
                <a:gd name="T4" fmla="*/ 912 w 1152"/>
                <a:gd name="T5" fmla="*/ 1344 h 1968"/>
                <a:gd name="T6" fmla="*/ 1152 w 1152"/>
                <a:gd name="T7" fmla="*/ 0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1968"/>
                <a:gd name="T14" fmla="*/ 1152 w 1152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1968">
                  <a:moveTo>
                    <a:pt x="0" y="1968"/>
                  </a:moveTo>
                  <a:cubicBezTo>
                    <a:pt x="212" y="1900"/>
                    <a:pt x="424" y="1832"/>
                    <a:pt x="576" y="1728"/>
                  </a:cubicBezTo>
                  <a:cubicBezTo>
                    <a:pt x="728" y="1624"/>
                    <a:pt x="816" y="1632"/>
                    <a:pt x="912" y="1344"/>
                  </a:cubicBezTo>
                  <a:cubicBezTo>
                    <a:pt x="1008" y="1056"/>
                    <a:pt x="1080" y="528"/>
                    <a:pt x="1152" y="0"/>
                  </a:cubicBezTo>
                </a:path>
              </a:pathLst>
            </a:cu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6" name="Text Box 9"/>
            <p:cNvSpPr txBox="1">
              <a:spLocks noChangeArrowheads="1"/>
            </p:cNvSpPr>
            <p:nvPr/>
          </p:nvSpPr>
          <p:spPr bwMode="auto">
            <a:xfrm rot="16200000">
              <a:off x="77" y="1924"/>
              <a:ext cx="57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Delay</a:t>
              </a:r>
            </a:p>
          </p:txBody>
        </p:sp>
        <p:sp>
          <p:nvSpPr>
            <p:cNvPr id="200717" name="Text Box 10"/>
            <p:cNvSpPr txBox="1">
              <a:spLocks noChangeArrowheads="1"/>
            </p:cNvSpPr>
            <p:nvPr/>
          </p:nvSpPr>
          <p:spPr bwMode="auto">
            <a:xfrm>
              <a:off x="881" y="3799"/>
              <a:ext cx="12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buClrTx/>
                <a:buFont typeface="Wingdings" charset="2"/>
                <a:buNone/>
              </a:pPr>
              <a:r>
                <a:rPr lang="en-US" altLang="en-US" sz="1500"/>
                <a:t>Per-class loads</a:t>
              </a:r>
            </a:p>
          </p:txBody>
        </p:sp>
      </p:grpSp>
      <p:sp>
        <p:nvSpPr>
          <p:cNvPr id="200708" name="Text Box 14"/>
          <p:cNvSpPr txBox="1">
            <a:spLocks noChangeArrowheads="1"/>
          </p:cNvSpPr>
          <p:nvPr/>
        </p:nvSpPr>
        <p:spPr bwMode="auto">
          <a:xfrm>
            <a:off x="2416970" y="1380620"/>
            <a:ext cx="20072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chemeClr val="bg1"/>
              </a:buClr>
              <a:buFont typeface="Wingdings" charset="2"/>
              <a:buNone/>
            </a:pPr>
            <a:r>
              <a:rPr lang="en-US" altLang="en-US" sz="1500" dirty="0">
                <a:solidFill>
                  <a:srgbClr val="FF3300"/>
                </a:solidFill>
              </a:rPr>
              <a:t>(Note: Need labeling)</a:t>
            </a:r>
          </a:p>
        </p:txBody>
      </p:sp>
    </p:spTree>
    <p:extLst>
      <p:ext uri="{BB962C8B-B14F-4D97-AF65-F5344CB8AC3E}">
        <p14:creationId xmlns:p14="http://schemas.microsoft.com/office/powerpoint/2010/main" val="1711227071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11019</TotalTime>
  <Words>433</Words>
  <Application>Microsoft Macintosh PowerPoint</Application>
  <PresentationFormat>On-screen Show (16:9)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Wingdings</vt:lpstr>
      <vt:lpstr>宋体</vt:lpstr>
      <vt:lpstr>Arial</vt:lpstr>
      <vt:lpstr>Network</vt:lpstr>
      <vt:lpstr>Unit 03.04.01 CS 5220:  COMPUTER COMMUNICATIONS</vt:lpstr>
      <vt:lpstr>Time Scales &amp; Granularities</vt:lpstr>
      <vt:lpstr>End-to-End QoS</vt:lpstr>
      <vt:lpstr>Scheduling &amp; QoS</vt:lpstr>
      <vt:lpstr>FIFO Queueing</vt:lpstr>
      <vt:lpstr>FIFO Queueing</vt:lpstr>
      <vt:lpstr>FIFO w/o and w/ Discard Priority</vt:lpstr>
      <vt:lpstr>HOL Priority Queueing</vt:lpstr>
      <vt:lpstr>Summary: HOL Priority Features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540</cp:revision>
  <dcterms:created xsi:type="dcterms:W3CDTF">2003-04-11T22:55:48Z</dcterms:created>
  <dcterms:modified xsi:type="dcterms:W3CDTF">2017-05-15T01:39:40Z</dcterms:modified>
</cp:coreProperties>
</file>