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1" r:id="rId3"/>
    <p:sldId id="391" r:id="rId4"/>
    <p:sldId id="402" r:id="rId5"/>
    <p:sldId id="395" r:id="rId6"/>
    <p:sldId id="397" r:id="rId7"/>
    <p:sldId id="398" r:id="rId8"/>
    <p:sldId id="400" r:id="rId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57" autoAdjust="0"/>
    <p:restoredTop sz="94320" autoAdjust="0"/>
  </p:normalViewPr>
  <p:slideViewPr>
    <p:cSldViewPr snapToGrid="0">
      <p:cViewPr>
        <p:scale>
          <a:sx n="95" d="100"/>
          <a:sy n="95" d="100"/>
        </p:scale>
        <p:origin x="536" y="66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6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57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20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C51D038-5D44-9C4D-A5B8-44E74F545090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60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FD7DA42-95C2-FD40-86AB-24AB9A643336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7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EFE5A4-479D-E249-9169-E04531198749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79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D5B86-50C5-0544-8750-1D1A93FCF4EF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-250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63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5067-CAC0-F44C-BD54-A1223E8154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6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03.04.02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Packet </a:t>
            </a:r>
            <a:r>
              <a:rPr lang="en-US" altLang="zh-CN" smtClean="0">
                <a:solidFill>
                  <a:srgbClr val="0000CC"/>
                </a:solidFill>
              </a:rPr>
              <a:t>Level: Fair </a:t>
            </a:r>
            <a:r>
              <a:rPr lang="en-US" altLang="zh-CN" dirty="0" smtClean="0">
                <a:solidFill>
                  <a:srgbClr val="0000CC"/>
                </a:solidFill>
              </a:rPr>
              <a:t>Queuing and RED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2436871" y="1220538"/>
            <a:ext cx="5967541" cy="22891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Attempts to provide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isolated</a:t>
            </a:r>
            <a:r>
              <a:rPr lang="en-US" altLang="en-US" sz="2000" dirty="0" smtClean="0">
                <a:ea typeface="ＭＳ Ｐゴシック" charset="-128"/>
              </a:rPr>
              <a:t> and equitable access transmission bandwidth (like Processor Sharing)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Each user flows has its own logical buffer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Idealized </a:t>
            </a:r>
            <a:r>
              <a:rPr lang="en-US" altLang="en-US" sz="2000" dirty="0">
                <a:ea typeface="ＭＳ Ｐゴシック" charset="-128"/>
              </a:rPr>
              <a:t>system assumes </a:t>
            </a:r>
            <a:r>
              <a:rPr lang="en-US" altLang="en-US" sz="2000" i="1" dirty="0">
                <a:ea typeface="ＭＳ Ｐゴシック" charset="-128"/>
              </a:rPr>
              <a:t>fluid flow </a:t>
            </a:r>
            <a:r>
              <a:rPr lang="en-US" altLang="en-US" sz="2000" dirty="0">
                <a:ea typeface="ＭＳ Ｐゴシック" charset="-128"/>
              </a:rPr>
              <a:t>from </a:t>
            </a:r>
            <a:r>
              <a:rPr lang="en-US" altLang="en-US" sz="2000" dirty="0" smtClean="0">
                <a:ea typeface="ＭＳ Ｐゴシック" charset="-128"/>
              </a:rPr>
              <a:t>queues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Weighted fair queueing (WFQ) further addresses different users with different priorities/weights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2380129" y="270274"/>
            <a:ext cx="5002937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</a:t>
            </a:r>
            <a:r>
              <a:rPr lang="en-US" altLang="en-US" sz="2400" dirty="0" smtClean="0">
                <a:ea typeface="ＭＳ Ｐゴシック" charset="-128"/>
              </a:rPr>
              <a:t>Queuing 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47" name="Rounded Rectangle 46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973367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784823" y="3170600"/>
            <a:ext cx="7512012" cy="12733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Each flow has its own logical queue:  prevents hogging; allows differential loss probabilities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C bits/sec allocated equally among non-empty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transmission rate = C / n(t),  where n(t)=# non-empty </a:t>
            </a:r>
            <a:r>
              <a:rPr lang="en-US" altLang="en-US" sz="1800" dirty="0" smtClean="0">
                <a:ea typeface="ＭＳ Ｐゴシック" charset="-128"/>
              </a:rPr>
              <a:t>queues</a:t>
            </a:r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672353" y="270274"/>
            <a:ext cx="6710713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</a:t>
            </a:r>
            <a:r>
              <a:rPr lang="en-US" altLang="en-US" sz="2400" dirty="0" smtClean="0">
                <a:ea typeface="ＭＳ Ｐゴシック" charset="-128"/>
              </a:rPr>
              <a:t>Queuing </a:t>
            </a:r>
            <a:r>
              <a:rPr lang="mr-IN" altLang="en-US" sz="2400" dirty="0" smtClean="0">
                <a:ea typeface="ＭＳ Ｐゴシック" charset="-128"/>
              </a:rPr>
              <a:t>–</a:t>
            </a:r>
            <a:r>
              <a:rPr lang="en-US" altLang="en-US" sz="2400" dirty="0" smtClean="0">
                <a:ea typeface="ＭＳ Ｐゴシック" charset="-128"/>
              </a:rPr>
              <a:t> Fluid  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202755" name="Group 45"/>
          <p:cNvGrpSpPr>
            <a:grpSpLocks/>
          </p:cNvGrpSpPr>
          <p:nvPr/>
        </p:nvGrpSpPr>
        <p:grpSpPr bwMode="auto">
          <a:xfrm>
            <a:off x="1747838" y="989410"/>
            <a:ext cx="5920978" cy="1964531"/>
            <a:chOff x="334" y="797"/>
            <a:chExt cx="4974" cy="1650"/>
          </a:xfrm>
        </p:grpSpPr>
        <p:sp>
          <p:nvSpPr>
            <p:cNvPr id="202759" name="Rectangle 46"/>
            <p:cNvSpPr>
              <a:spLocks noChangeArrowheads="1"/>
            </p:cNvSpPr>
            <p:nvPr/>
          </p:nvSpPr>
          <p:spPr bwMode="auto">
            <a:xfrm>
              <a:off x="3742" y="1416"/>
              <a:ext cx="10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C bits/second</a:t>
              </a:r>
            </a:p>
          </p:txBody>
        </p:sp>
        <p:sp>
          <p:nvSpPr>
            <p:cNvPr id="202760" name="Rectangle 47"/>
            <p:cNvSpPr>
              <a:spLocks noChangeArrowheads="1"/>
            </p:cNvSpPr>
            <p:nvPr/>
          </p:nvSpPr>
          <p:spPr bwMode="auto">
            <a:xfrm>
              <a:off x="2173" y="817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61" name="Line 48"/>
            <p:cNvSpPr>
              <a:spLocks noChangeShapeType="1"/>
            </p:cNvSpPr>
            <p:nvPr/>
          </p:nvSpPr>
          <p:spPr bwMode="auto">
            <a:xfrm>
              <a:off x="2736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Line 49"/>
            <p:cNvSpPr>
              <a:spLocks noChangeShapeType="1"/>
            </p:cNvSpPr>
            <p:nvPr/>
          </p:nvSpPr>
          <p:spPr bwMode="auto">
            <a:xfrm>
              <a:off x="2823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Line 50"/>
            <p:cNvSpPr>
              <a:spLocks noChangeShapeType="1"/>
            </p:cNvSpPr>
            <p:nvPr/>
          </p:nvSpPr>
          <p:spPr bwMode="auto">
            <a:xfrm>
              <a:off x="2559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Line 51"/>
            <p:cNvSpPr>
              <a:spLocks noChangeShapeType="1"/>
            </p:cNvSpPr>
            <p:nvPr/>
          </p:nvSpPr>
          <p:spPr bwMode="auto">
            <a:xfrm>
              <a:off x="2645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Line 52"/>
            <p:cNvSpPr>
              <a:spLocks noChangeShapeType="1"/>
            </p:cNvSpPr>
            <p:nvPr/>
          </p:nvSpPr>
          <p:spPr bwMode="auto">
            <a:xfrm>
              <a:off x="2368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53"/>
            <p:cNvSpPr>
              <a:spLocks noChangeShapeType="1"/>
            </p:cNvSpPr>
            <p:nvPr/>
          </p:nvSpPr>
          <p:spPr bwMode="auto">
            <a:xfrm>
              <a:off x="2455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7" name="Oval 54"/>
            <p:cNvSpPr>
              <a:spLocks noChangeArrowheads="1"/>
            </p:cNvSpPr>
            <p:nvPr/>
          </p:nvSpPr>
          <p:spPr bwMode="auto">
            <a:xfrm>
              <a:off x="4066" y="1625"/>
              <a:ext cx="199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68" name="Line 55"/>
            <p:cNvSpPr>
              <a:spLocks noChangeShapeType="1"/>
            </p:cNvSpPr>
            <p:nvPr/>
          </p:nvSpPr>
          <p:spPr bwMode="auto">
            <a:xfrm>
              <a:off x="3826" y="1732"/>
              <a:ext cx="23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56"/>
            <p:cNvSpPr>
              <a:spLocks noChangeShapeType="1"/>
            </p:cNvSpPr>
            <p:nvPr/>
          </p:nvSpPr>
          <p:spPr bwMode="auto">
            <a:xfrm>
              <a:off x="4252" y="1732"/>
              <a:ext cx="623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0" name="Line 57"/>
            <p:cNvSpPr>
              <a:spLocks noChangeShapeType="1"/>
            </p:cNvSpPr>
            <p:nvPr/>
          </p:nvSpPr>
          <p:spPr bwMode="auto">
            <a:xfrm>
              <a:off x="1419" y="942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1" name="Rectangle 58"/>
            <p:cNvSpPr>
              <a:spLocks noChangeArrowheads="1"/>
            </p:cNvSpPr>
            <p:nvPr/>
          </p:nvSpPr>
          <p:spPr bwMode="auto">
            <a:xfrm>
              <a:off x="3653" y="1812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202772" name="Line 59"/>
            <p:cNvSpPr>
              <a:spLocks noChangeShapeType="1"/>
            </p:cNvSpPr>
            <p:nvPr/>
          </p:nvSpPr>
          <p:spPr bwMode="auto">
            <a:xfrm>
              <a:off x="3070" y="1549"/>
              <a:ext cx="736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3" name="Arc 60"/>
            <p:cNvSpPr>
              <a:spLocks/>
            </p:cNvSpPr>
            <p:nvPr/>
          </p:nvSpPr>
          <p:spPr bwMode="auto">
            <a:xfrm>
              <a:off x="3227" y="1400"/>
              <a:ext cx="238" cy="5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4" name="Line 61"/>
            <p:cNvSpPr>
              <a:spLocks noChangeShapeType="1"/>
            </p:cNvSpPr>
            <p:nvPr/>
          </p:nvSpPr>
          <p:spPr bwMode="auto">
            <a:xfrm>
              <a:off x="1800" y="932"/>
              <a:ext cx="0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Rectangle 62"/>
            <p:cNvSpPr>
              <a:spLocks noChangeArrowheads="1"/>
            </p:cNvSpPr>
            <p:nvPr/>
          </p:nvSpPr>
          <p:spPr bwMode="auto">
            <a:xfrm>
              <a:off x="2173" y="1268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76" name="Line 63"/>
            <p:cNvSpPr>
              <a:spLocks noChangeShapeType="1"/>
            </p:cNvSpPr>
            <p:nvPr/>
          </p:nvSpPr>
          <p:spPr bwMode="auto">
            <a:xfrm>
              <a:off x="2736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7" name="Line 64"/>
            <p:cNvSpPr>
              <a:spLocks noChangeShapeType="1"/>
            </p:cNvSpPr>
            <p:nvPr/>
          </p:nvSpPr>
          <p:spPr bwMode="auto">
            <a:xfrm>
              <a:off x="2823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Line 65"/>
            <p:cNvSpPr>
              <a:spLocks noChangeShapeType="1"/>
            </p:cNvSpPr>
            <p:nvPr/>
          </p:nvSpPr>
          <p:spPr bwMode="auto">
            <a:xfrm>
              <a:off x="2559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9" name="Line 66"/>
            <p:cNvSpPr>
              <a:spLocks noChangeShapeType="1"/>
            </p:cNvSpPr>
            <p:nvPr/>
          </p:nvSpPr>
          <p:spPr bwMode="auto">
            <a:xfrm>
              <a:off x="2645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0" name="Line 67"/>
            <p:cNvSpPr>
              <a:spLocks noChangeShapeType="1"/>
            </p:cNvSpPr>
            <p:nvPr/>
          </p:nvSpPr>
          <p:spPr bwMode="auto">
            <a:xfrm>
              <a:off x="2368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1" name="Line 68"/>
            <p:cNvSpPr>
              <a:spLocks noChangeShapeType="1"/>
            </p:cNvSpPr>
            <p:nvPr/>
          </p:nvSpPr>
          <p:spPr bwMode="auto">
            <a:xfrm>
              <a:off x="2455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2" name="Line 69"/>
            <p:cNvSpPr>
              <a:spLocks noChangeShapeType="1"/>
            </p:cNvSpPr>
            <p:nvPr/>
          </p:nvSpPr>
          <p:spPr bwMode="auto">
            <a:xfrm>
              <a:off x="1419" y="139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3" name="Line 70"/>
            <p:cNvSpPr>
              <a:spLocks noChangeShapeType="1"/>
            </p:cNvSpPr>
            <p:nvPr/>
          </p:nvSpPr>
          <p:spPr bwMode="auto">
            <a:xfrm>
              <a:off x="1800" y="1384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4" name="Rectangle 71"/>
            <p:cNvSpPr>
              <a:spLocks noChangeArrowheads="1"/>
            </p:cNvSpPr>
            <p:nvPr/>
          </p:nvSpPr>
          <p:spPr bwMode="auto">
            <a:xfrm>
              <a:off x="2186" y="2096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85" name="Line 72"/>
            <p:cNvSpPr>
              <a:spLocks noChangeShapeType="1"/>
            </p:cNvSpPr>
            <p:nvPr/>
          </p:nvSpPr>
          <p:spPr bwMode="auto">
            <a:xfrm>
              <a:off x="2749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6" name="Line 73"/>
            <p:cNvSpPr>
              <a:spLocks noChangeShapeType="1"/>
            </p:cNvSpPr>
            <p:nvPr/>
          </p:nvSpPr>
          <p:spPr bwMode="auto">
            <a:xfrm>
              <a:off x="2836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7" name="Line 74"/>
            <p:cNvSpPr>
              <a:spLocks noChangeShapeType="1"/>
            </p:cNvSpPr>
            <p:nvPr/>
          </p:nvSpPr>
          <p:spPr bwMode="auto">
            <a:xfrm>
              <a:off x="2572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8" name="Line 75"/>
            <p:cNvSpPr>
              <a:spLocks noChangeShapeType="1"/>
            </p:cNvSpPr>
            <p:nvPr/>
          </p:nvSpPr>
          <p:spPr bwMode="auto">
            <a:xfrm>
              <a:off x="2658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9" name="Line 76"/>
            <p:cNvSpPr>
              <a:spLocks noChangeShapeType="1"/>
            </p:cNvSpPr>
            <p:nvPr/>
          </p:nvSpPr>
          <p:spPr bwMode="auto">
            <a:xfrm>
              <a:off x="2381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0" name="Line 77"/>
            <p:cNvSpPr>
              <a:spLocks noChangeShapeType="1"/>
            </p:cNvSpPr>
            <p:nvPr/>
          </p:nvSpPr>
          <p:spPr bwMode="auto">
            <a:xfrm>
              <a:off x="2468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1" name="Line 78"/>
            <p:cNvSpPr>
              <a:spLocks noChangeShapeType="1"/>
            </p:cNvSpPr>
            <p:nvPr/>
          </p:nvSpPr>
          <p:spPr bwMode="auto">
            <a:xfrm>
              <a:off x="1432" y="2221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2" name="Line 79"/>
            <p:cNvSpPr>
              <a:spLocks noChangeShapeType="1"/>
            </p:cNvSpPr>
            <p:nvPr/>
          </p:nvSpPr>
          <p:spPr bwMode="auto">
            <a:xfrm>
              <a:off x="1813" y="2211"/>
              <a:ext cx="0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3" name="Rectangle 80"/>
            <p:cNvSpPr>
              <a:spLocks noChangeArrowheads="1"/>
            </p:cNvSpPr>
            <p:nvPr/>
          </p:nvSpPr>
          <p:spPr bwMode="auto">
            <a:xfrm>
              <a:off x="334" y="797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1</a:t>
              </a:r>
            </a:p>
          </p:txBody>
        </p:sp>
        <p:sp>
          <p:nvSpPr>
            <p:cNvPr id="202794" name="Rectangle 81"/>
            <p:cNvSpPr>
              <a:spLocks noChangeArrowheads="1"/>
            </p:cNvSpPr>
            <p:nvPr/>
          </p:nvSpPr>
          <p:spPr bwMode="auto">
            <a:xfrm>
              <a:off x="347" y="1248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2</a:t>
              </a:r>
            </a:p>
          </p:txBody>
        </p:sp>
        <p:sp>
          <p:nvSpPr>
            <p:cNvPr id="202795" name="Rectangle 82"/>
            <p:cNvSpPr>
              <a:spLocks noChangeArrowheads="1"/>
            </p:cNvSpPr>
            <p:nvPr/>
          </p:nvSpPr>
          <p:spPr bwMode="auto">
            <a:xfrm>
              <a:off x="347" y="2046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n</a:t>
              </a:r>
            </a:p>
          </p:txBody>
        </p:sp>
        <p:sp>
          <p:nvSpPr>
            <p:cNvPr id="202796" name="Rectangle 83"/>
            <p:cNvSpPr>
              <a:spLocks noChangeArrowheads="1"/>
            </p:cNvSpPr>
            <p:nvPr/>
          </p:nvSpPr>
          <p:spPr bwMode="auto">
            <a:xfrm>
              <a:off x="2927" y="845"/>
              <a:ext cx="238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Approximated bit-level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round robin service</a:t>
              </a:r>
            </a:p>
          </p:txBody>
        </p:sp>
      </p:grpSp>
      <p:sp>
        <p:nvSpPr>
          <p:cNvPr id="202756" name="Text Box 84"/>
          <p:cNvSpPr txBox="1">
            <a:spLocks noChangeArrowheads="1"/>
          </p:cNvSpPr>
          <p:nvPr/>
        </p:nvSpPr>
        <p:spPr bwMode="auto">
          <a:xfrm rot="-5400000">
            <a:off x="1976403" y="2000315"/>
            <a:ext cx="6310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charset="2"/>
              <a:buNone/>
            </a:pPr>
            <a:r>
              <a:rPr lang="en-US" altLang="en-US" sz="1500" b="1"/>
              <a:t>…</a:t>
            </a:r>
          </a:p>
        </p:txBody>
      </p:sp>
      <p:sp>
        <p:nvSpPr>
          <p:cNvPr id="202757" name="Text Box 85"/>
          <p:cNvSpPr txBox="1">
            <a:spLocks noChangeArrowheads="1"/>
          </p:cNvSpPr>
          <p:nvPr/>
        </p:nvSpPr>
        <p:spPr bwMode="auto">
          <a:xfrm rot="-5400000">
            <a:off x="3953610" y="1991491"/>
            <a:ext cx="6310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charset="2"/>
              <a:buNone/>
            </a:pPr>
            <a:r>
              <a:rPr lang="en-US" altLang="en-US" sz="15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7264798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564777" y="1220538"/>
            <a:ext cx="7839636" cy="20202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Per-bit round-robin: decomposing the resulting bit stream into the component networks would be costly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In ATM, fair queueing can be approximated easier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 smtClean="0">
                <a:ea typeface="ＭＳ Ｐゴシック" charset="-128"/>
              </a:rPr>
              <a:t>In packet networks, implementation requires approximation:  simulate fluid system; sort packets according to completion time in ideal system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766482" y="283721"/>
            <a:ext cx="5002937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</a:t>
            </a:r>
            <a:r>
              <a:rPr lang="en-US" altLang="en-US" sz="2400" dirty="0" smtClean="0">
                <a:ea typeface="ＭＳ Ｐゴシック" charset="-128"/>
              </a:rPr>
              <a:t>Queuing - Approximation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8709459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Example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0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601" y="3872471"/>
            <a:ext cx="565666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en-US" sz="1500">
                <a:solidFill>
                  <a:schemeClr val="accent2"/>
                </a:solidFill>
                <a:ea typeface="ＭＳ Ｐゴシック" charset="-128"/>
              </a:rPr>
              <a:t>(a)</a:t>
            </a:r>
            <a:r>
              <a:rPr lang="en-US" altLang="en-US" sz="1500">
                <a:ea typeface="ＭＳ Ｐゴシック" charset="-128"/>
              </a:rPr>
              <a:t> A router with five packets queued for line O.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altLang="en-US" sz="1500" dirty="0">
                <a:solidFill>
                  <a:schemeClr val="accent2"/>
                </a:solidFill>
                <a:ea typeface="ＭＳ Ｐゴシック" charset="-128"/>
              </a:rPr>
              <a:t>(b)</a:t>
            </a:r>
            <a:r>
              <a:rPr lang="en-US" altLang="en-US" sz="1500" dirty="0">
                <a:ea typeface="ＭＳ Ｐゴシック" charset="-128"/>
              </a:rPr>
              <a:t> Finishing times for the five packets.</a:t>
            </a:r>
          </a:p>
        </p:txBody>
      </p:sp>
      <p:pic>
        <p:nvPicPr>
          <p:cNvPr id="210947" name="Picture 4" descr="5-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65" y="1756201"/>
            <a:ext cx="6182916" cy="188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8" name="Rectangle 5"/>
          <p:cNvSpPr>
            <a:spLocks noChangeArrowheads="1"/>
          </p:cNvSpPr>
          <p:nvPr/>
        </p:nvSpPr>
        <p:spPr bwMode="auto">
          <a:xfrm>
            <a:off x="779929" y="1091282"/>
            <a:ext cx="73689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2550" dirty="0" smtClean="0"/>
              <a:t>FIFO (per-packet) </a:t>
            </a:r>
            <a:r>
              <a:rPr lang="en-GB" altLang="en-US" sz="2550" dirty="0"/>
              <a:t>-&gt; Fair </a:t>
            </a:r>
            <a:r>
              <a:rPr lang="en-GB" altLang="en-US" sz="2550" dirty="0" smtClean="0"/>
              <a:t>queueing (per-bit)</a:t>
            </a:r>
            <a:endParaRPr lang="en-GB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29993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4"/>
          <p:cNvSpPr>
            <a:spLocks noGrp="1" noChangeArrowheads="1"/>
          </p:cNvSpPr>
          <p:nvPr>
            <p:ph type="title"/>
          </p:nvPr>
        </p:nvSpPr>
        <p:spPr>
          <a:xfrm>
            <a:off x="2474258" y="92075"/>
            <a:ext cx="5526741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Buffer Management</a:t>
            </a:r>
          </a:p>
        </p:txBody>
      </p:sp>
      <p:sp>
        <p:nvSpPr>
          <p:cNvPr id="215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1058" y="1058956"/>
            <a:ext cx="6527448" cy="333823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D</a:t>
            </a:r>
            <a:r>
              <a:rPr lang="en-US" altLang="en-US" sz="1800" dirty="0" smtClean="0">
                <a:ea typeface="ＭＳ Ｐゴシック" charset="-128"/>
              </a:rPr>
              <a:t>rop </a:t>
            </a:r>
            <a:r>
              <a:rPr lang="en-US" altLang="en-US" sz="1800" dirty="0">
                <a:ea typeface="ＭＳ Ｐゴシック" charset="-128"/>
              </a:rPr>
              <a:t>strategy:  Which packet to drop when buffers full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Fairness: </a:t>
            </a:r>
            <a:r>
              <a:rPr lang="en-US" altLang="en-US" sz="1800" dirty="0" smtClean="0">
                <a:ea typeface="ＭＳ Ｐゴシック" charset="-128"/>
              </a:rPr>
              <a:t>protect </a:t>
            </a:r>
            <a:r>
              <a:rPr lang="en-US" altLang="en-US" sz="1800" dirty="0">
                <a:ea typeface="ＭＳ Ｐゴシック" charset="-128"/>
              </a:rPr>
              <a:t>behaving sources from </a:t>
            </a:r>
            <a:r>
              <a:rPr lang="en-US" altLang="en-US" sz="1800" dirty="0" smtClean="0">
                <a:ea typeface="ＭＳ Ｐゴシック" charset="-128"/>
              </a:rPr>
              <a:t>misbehaving ones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Aggregation</a:t>
            </a:r>
            <a:r>
              <a:rPr lang="en-US" altLang="en-US" sz="1800" dirty="0">
                <a:ea typeface="ＭＳ Ｐゴシック" charset="-128"/>
              </a:rPr>
              <a:t>:  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Per-flow buffers protect flows from misbehaving flows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Full aggregation provides no protection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Aggregation into classes </a:t>
            </a:r>
            <a:r>
              <a:rPr lang="en-US" altLang="en-US" sz="1600" dirty="0" smtClean="0">
                <a:ea typeface="ＭＳ Ｐゴシック" charset="-128"/>
              </a:rPr>
              <a:t>provides </a:t>
            </a:r>
            <a:r>
              <a:rPr lang="en-US" altLang="en-US" sz="1600" dirty="0">
                <a:ea typeface="ＭＳ Ｐゴシック" charset="-128"/>
              </a:rPr>
              <a:t>intermediate protection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Drop priorities: 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Drop packets from buffer according to priorities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Maximizes network utilization &amp; application </a:t>
            </a:r>
            <a:r>
              <a:rPr lang="en-US" altLang="en-US" sz="1600" dirty="0" err="1">
                <a:ea typeface="ＭＳ Ｐゴシック" charset="-128"/>
              </a:rPr>
              <a:t>QoS</a:t>
            </a:r>
            <a:endParaRPr lang="en-US" altLang="en-US" sz="1600" dirty="0">
              <a:ea typeface="ＭＳ Ｐゴシック" charset="-128"/>
            </a:endParaRP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Examples:  layered video, policing at network </a:t>
            </a:r>
            <a:r>
              <a:rPr lang="en-US" altLang="en-US" sz="1600" dirty="0" smtClean="0">
                <a:ea typeface="ＭＳ Ｐゴシック" charset="-128"/>
              </a:rPr>
              <a:t>edge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Controlling sources at the edge </a:t>
            </a:r>
            <a:endParaRPr lang="en-US" altLang="en-US" sz="180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7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866" y="1153084"/>
            <a:ext cx="7190816" cy="359372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000" i="1" dirty="0" smtClean="0">
                <a:ea typeface="ＭＳ Ｐゴシック" charset="-128"/>
              </a:rPr>
              <a:t>Random </a:t>
            </a:r>
            <a:r>
              <a:rPr lang="en-US" altLang="en-US" sz="2000" i="1" dirty="0">
                <a:ea typeface="ＭＳ Ｐゴシック" charset="-128"/>
              </a:rPr>
              <a:t>early detection (RED):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Early </a:t>
            </a:r>
            <a:r>
              <a:rPr lang="en-US" altLang="en-US" sz="1800" dirty="0">
                <a:ea typeface="ＭＳ Ｐゴシック" charset="-128"/>
              </a:rPr>
              <a:t>drop:  discard packets before buffers are </a:t>
            </a:r>
            <a:r>
              <a:rPr lang="en-US" altLang="en-US" sz="1800" dirty="0" smtClean="0">
                <a:ea typeface="ＭＳ Ｐゴシック" charset="-128"/>
              </a:rPr>
              <a:t>full; drop packets </a:t>
            </a:r>
            <a:r>
              <a:rPr lang="en-US" altLang="en-US" sz="1800" dirty="0">
                <a:ea typeface="ＭＳ Ｐゴシック" charset="-128"/>
              </a:rPr>
              <a:t>if short-term </a:t>
            </a:r>
            <a:r>
              <a:rPr lang="en-US" altLang="en-US" sz="1800" dirty="0" smtClean="0">
                <a:ea typeface="ＭＳ Ｐゴシック" charset="-128"/>
              </a:rPr>
              <a:t>average </a:t>
            </a:r>
            <a:r>
              <a:rPr lang="en-US" altLang="en-US" sz="1800" dirty="0">
                <a:ea typeface="ＭＳ Ｐゴシック" charset="-128"/>
              </a:rPr>
              <a:t>of queue exceeds threshold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Packet </a:t>
            </a:r>
            <a:r>
              <a:rPr lang="en-US" altLang="en-US" sz="1800" dirty="0">
                <a:ea typeface="ＭＳ Ｐゴシック" charset="-128"/>
              </a:rPr>
              <a:t>drop probability increases linearly with queue </a:t>
            </a:r>
            <a:r>
              <a:rPr lang="en-US" altLang="en-US" sz="1800" dirty="0" smtClean="0">
                <a:ea typeface="ＭＳ Ｐゴシック" charset="-128"/>
              </a:rPr>
              <a:t>length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Random</a:t>
            </a:r>
            <a:r>
              <a:rPr lang="en-US" altLang="en-US" sz="1800" dirty="0">
                <a:ea typeface="ＭＳ Ｐゴシック" charset="-128"/>
              </a:rPr>
              <a:t> drop causes some sources to reduce rate before others, causing gradual reduction in aggregate input </a:t>
            </a:r>
            <a:r>
              <a:rPr lang="en-US" altLang="en-US" sz="1800" dirty="0" smtClean="0">
                <a:ea typeface="ＭＳ Ｐゴシック" charset="-128"/>
              </a:rPr>
              <a:t>rate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charset="-128"/>
              </a:rPr>
              <a:t>Packets </a:t>
            </a:r>
            <a:r>
              <a:rPr lang="en-US" altLang="en-US" sz="1800" dirty="0">
                <a:ea typeface="ＭＳ Ｐゴシック" charset="-128"/>
              </a:rPr>
              <a:t>produced by TCP will reduce input rate in response to network congestion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Improves </a:t>
            </a:r>
            <a:r>
              <a:rPr lang="en-US" altLang="en-US" sz="1800" dirty="0">
                <a:ea typeface="ＭＳ Ｐゴシック" charset="-128"/>
              </a:rPr>
              <a:t>performance of cooperating TCP sources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I</a:t>
            </a:r>
            <a:r>
              <a:rPr lang="en-US" altLang="en-US" sz="1800" dirty="0" smtClean="0">
                <a:ea typeface="ＭＳ Ｐゴシック" charset="-128"/>
              </a:rPr>
              <a:t>ncreases </a:t>
            </a:r>
            <a:r>
              <a:rPr lang="en-US" altLang="en-US" sz="1800" dirty="0">
                <a:ea typeface="ＭＳ Ｐゴシック" charset="-128"/>
              </a:rPr>
              <a:t>loss probability of misbehaving sources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11866" y="289111"/>
            <a:ext cx="5829300" cy="5715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Random Early Detection (RED)</a:t>
            </a:r>
          </a:p>
        </p:txBody>
      </p:sp>
    </p:spTree>
    <p:extLst>
      <p:ext uri="{BB962C8B-B14F-4D97-AF65-F5344CB8AC3E}">
        <p14:creationId xmlns:p14="http://schemas.microsoft.com/office/powerpoint/2010/main" val="7496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185" name="Group 2"/>
          <p:cNvGrpSpPr>
            <a:grpSpLocks/>
          </p:cNvGrpSpPr>
          <p:nvPr/>
        </p:nvGrpSpPr>
        <p:grpSpPr bwMode="auto">
          <a:xfrm>
            <a:off x="4437529" y="1188594"/>
            <a:ext cx="3993778" cy="2953100"/>
            <a:chOff x="931" y="930"/>
            <a:chExt cx="3467" cy="2482"/>
          </a:xfrm>
        </p:grpSpPr>
        <p:sp>
          <p:nvSpPr>
            <p:cNvPr id="221188" name="Rectangle 3"/>
            <p:cNvSpPr>
              <a:spLocks noChangeArrowheads="1"/>
            </p:cNvSpPr>
            <p:nvPr/>
          </p:nvSpPr>
          <p:spPr bwMode="auto">
            <a:xfrm>
              <a:off x="2079" y="3237"/>
              <a:ext cx="136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Average queue length</a:t>
              </a:r>
              <a:endParaRPr lang="en-US" altLang="en-US" sz="1350"/>
            </a:p>
          </p:txBody>
        </p:sp>
        <p:sp>
          <p:nvSpPr>
            <p:cNvPr id="221189" name="Line 4"/>
            <p:cNvSpPr>
              <a:spLocks noChangeShapeType="1"/>
            </p:cNvSpPr>
            <p:nvPr/>
          </p:nvSpPr>
          <p:spPr bwMode="auto">
            <a:xfrm>
              <a:off x="1326" y="294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0" name="Line 5"/>
            <p:cNvSpPr>
              <a:spLocks noChangeShapeType="1"/>
            </p:cNvSpPr>
            <p:nvPr/>
          </p:nvSpPr>
          <p:spPr bwMode="auto">
            <a:xfrm flipV="1">
              <a:off x="1326" y="930"/>
              <a:ext cx="0" cy="2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1" name="Freeform 6"/>
            <p:cNvSpPr>
              <a:spLocks/>
            </p:cNvSpPr>
            <p:nvPr/>
          </p:nvSpPr>
          <p:spPr bwMode="auto">
            <a:xfrm>
              <a:off x="1326" y="1554"/>
              <a:ext cx="2442" cy="1386"/>
            </a:xfrm>
            <a:custGeom>
              <a:avLst/>
              <a:gdLst>
                <a:gd name="T0" fmla="*/ 0 w 2442"/>
                <a:gd name="T1" fmla="*/ 1386 h 1386"/>
                <a:gd name="T2" fmla="*/ 780 w 2442"/>
                <a:gd name="T3" fmla="*/ 1386 h 1386"/>
                <a:gd name="T4" fmla="*/ 1980 w 2442"/>
                <a:gd name="T5" fmla="*/ 180 h 1386"/>
                <a:gd name="T6" fmla="*/ 1980 w 2442"/>
                <a:gd name="T7" fmla="*/ 0 h 1386"/>
                <a:gd name="T8" fmla="*/ 2442 w 2442"/>
                <a:gd name="T9" fmla="*/ 0 h 13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2"/>
                <a:gd name="T16" fmla="*/ 0 h 1386"/>
                <a:gd name="T17" fmla="*/ 2442 w 2442"/>
                <a:gd name="T18" fmla="*/ 1386 h 13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2" h="1386">
                  <a:moveTo>
                    <a:pt x="0" y="1386"/>
                  </a:moveTo>
                  <a:lnTo>
                    <a:pt x="780" y="1386"/>
                  </a:lnTo>
                  <a:lnTo>
                    <a:pt x="1980" y="180"/>
                  </a:lnTo>
                  <a:lnTo>
                    <a:pt x="1980" y="0"/>
                  </a:lnTo>
                  <a:lnTo>
                    <a:pt x="244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2" name="Rectangle 7"/>
            <p:cNvSpPr>
              <a:spLocks noChangeArrowheads="1"/>
            </p:cNvSpPr>
            <p:nvPr/>
          </p:nvSpPr>
          <p:spPr bwMode="auto">
            <a:xfrm rot="16200000">
              <a:off x="192" y="1874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Probability of packet drop</a:t>
              </a:r>
              <a:endParaRPr lang="en-US" altLang="en-US" sz="1350"/>
            </a:p>
          </p:txBody>
        </p:sp>
        <p:sp>
          <p:nvSpPr>
            <p:cNvPr id="221193" name="Line 8"/>
            <p:cNvSpPr>
              <a:spLocks noChangeShapeType="1"/>
            </p:cNvSpPr>
            <p:nvPr/>
          </p:nvSpPr>
          <p:spPr bwMode="auto">
            <a:xfrm flipH="1">
              <a:off x="1326" y="1554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4" name="Rectangle 9"/>
            <p:cNvSpPr>
              <a:spLocks noChangeArrowheads="1"/>
            </p:cNvSpPr>
            <p:nvPr/>
          </p:nvSpPr>
          <p:spPr bwMode="auto">
            <a:xfrm>
              <a:off x="1218" y="1467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221195" name="Rectangle 10"/>
            <p:cNvSpPr>
              <a:spLocks noChangeArrowheads="1"/>
            </p:cNvSpPr>
            <p:nvPr/>
          </p:nvSpPr>
          <p:spPr bwMode="auto">
            <a:xfrm>
              <a:off x="1218" y="2830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</a:t>
              </a:r>
              <a:endParaRPr lang="en-US" altLang="en-US" sz="1350"/>
            </a:p>
          </p:txBody>
        </p:sp>
        <p:sp>
          <p:nvSpPr>
            <p:cNvPr id="221196" name="Rectangle 11"/>
            <p:cNvSpPr>
              <a:spLocks noChangeArrowheads="1"/>
            </p:cNvSpPr>
            <p:nvPr/>
          </p:nvSpPr>
          <p:spPr bwMode="auto">
            <a:xfrm>
              <a:off x="1984" y="2950"/>
              <a:ext cx="30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</a:rPr>
                <a:t>min</a:t>
              </a:r>
              <a:r>
                <a:rPr lang="en-US" altLang="en-US" sz="1350" i="1" baseline="-25000">
                  <a:solidFill>
                    <a:srgbClr val="000000"/>
                  </a:solidFill>
                </a:rPr>
                <a:t>th</a:t>
              </a:r>
              <a:endParaRPr lang="en-US" altLang="en-US" sz="1350" i="1"/>
            </a:p>
          </p:txBody>
        </p:sp>
        <p:sp>
          <p:nvSpPr>
            <p:cNvPr id="221197" name="Rectangle 12"/>
            <p:cNvSpPr>
              <a:spLocks noChangeArrowheads="1"/>
            </p:cNvSpPr>
            <p:nvPr/>
          </p:nvSpPr>
          <p:spPr bwMode="auto">
            <a:xfrm>
              <a:off x="3165" y="2950"/>
              <a:ext cx="34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</a:rPr>
                <a:t>max</a:t>
              </a:r>
              <a:r>
                <a:rPr lang="en-US" altLang="en-US" sz="1350" i="1" baseline="-25000">
                  <a:solidFill>
                    <a:srgbClr val="000000"/>
                  </a:solidFill>
                </a:rPr>
                <a:t>th</a:t>
              </a:r>
              <a:endParaRPr lang="en-US" altLang="en-US" sz="1350" i="1"/>
            </a:p>
          </p:txBody>
        </p:sp>
        <p:sp>
          <p:nvSpPr>
            <p:cNvPr id="221198" name="Line 13"/>
            <p:cNvSpPr>
              <a:spLocks noChangeShapeType="1"/>
            </p:cNvSpPr>
            <p:nvPr/>
          </p:nvSpPr>
          <p:spPr bwMode="auto">
            <a:xfrm>
              <a:off x="3306" y="1734"/>
              <a:ext cx="0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9" name="Line 14"/>
            <p:cNvSpPr>
              <a:spLocks noChangeShapeType="1"/>
            </p:cNvSpPr>
            <p:nvPr/>
          </p:nvSpPr>
          <p:spPr bwMode="auto">
            <a:xfrm>
              <a:off x="3756" y="1554"/>
              <a:ext cx="0" cy="1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00" name="Text Box 15"/>
            <p:cNvSpPr txBox="1">
              <a:spLocks noChangeArrowheads="1"/>
            </p:cNvSpPr>
            <p:nvPr/>
          </p:nvSpPr>
          <p:spPr bwMode="auto">
            <a:xfrm>
              <a:off x="3575" y="2911"/>
              <a:ext cx="32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full</a:t>
              </a:r>
            </a:p>
          </p:txBody>
        </p:sp>
      </p:grpSp>
      <p:sp>
        <p:nvSpPr>
          <p:cNvPr id="2211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Packet Drop Profile in RED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85314" y="1319468"/>
            <a:ext cx="3470008" cy="3468845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575" kern="0" dirty="0" smtClean="0">
                <a:ea typeface="ＭＳ Ｐゴシック" charset="-128"/>
              </a:rPr>
              <a:t>Algorithm: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 smtClean="0">
                <a:ea typeface="ＭＳ Ｐゴシック" charset="-128"/>
              </a:rPr>
              <a:t>Maintain running average of queue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 smtClean="0">
                <a:ea typeface="ＭＳ Ｐゴシック" charset="-128"/>
              </a:rPr>
              <a:t>If </a:t>
            </a:r>
            <a:r>
              <a:rPr lang="en-US" altLang="en-US" sz="1600" kern="0" dirty="0" err="1" smtClean="0">
                <a:ea typeface="ＭＳ Ｐゴシック" charset="-128"/>
              </a:rPr>
              <a:t>Q</a:t>
            </a:r>
            <a:r>
              <a:rPr lang="en-US" altLang="en-US" sz="1600" kern="0" baseline="-25000" dirty="0" err="1" smtClean="0">
                <a:ea typeface="ＭＳ Ｐゴシック" charset="-128"/>
              </a:rPr>
              <a:t>avg</a:t>
            </a:r>
            <a:r>
              <a:rPr lang="en-US" altLang="en-US" sz="1600" kern="0" dirty="0" smtClean="0">
                <a:ea typeface="ＭＳ Ｐゴシック" charset="-128"/>
              </a:rPr>
              <a:t> &lt; </a:t>
            </a:r>
            <a:r>
              <a:rPr lang="en-US" altLang="en-US" sz="1600" kern="0" dirty="0" err="1" smtClean="0">
                <a:ea typeface="ＭＳ Ｐゴシック" charset="-128"/>
              </a:rPr>
              <a:t>minthreshold</a:t>
            </a:r>
            <a:r>
              <a:rPr lang="en-US" altLang="en-US" sz="1600" kern="0" dirty="0" smtClean="0">
                <a:ea typeface="ＭＳ Ｐゴシック" charset="-128"/>
              </a:rPr>
              <a:t>, do nothing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 smtClean="0">
                <a:ea typeface="ＭＳ Ｐゴシック" charset="-128"/>
              </a:rPr>
              <a:t>If </a:t>
            </a:r>
            <a:r>
              <a:rPr lang="en-US" altLang="en-US" sz="1600" kern="0" dirty="0" err="1" smtClean="0">
                <a:ea typeface="ＭＳ Ｐゴシック" charset="-128"/>
              </a:rPr>
              <a:t>Q</a:t>
            </a:r>
            <a:r>
              <a:rPr lang="en-US" altLang="en-US" sz="1600" kern="0" baseline="-25000" dirty="0" err="1" smtClean="0">
                <a:ea typeface="ＭＳ Ｐゴシック" charset="-128"/>
              </a:rPr>
              <a:t>avg</a:t>
            </a:r>
            <a:r>
              <a:rPr lang="en-US" altLang="en-US" sz="1600" kern="0" dirty="0" smtClean="0">
                <a:ea typeface="ＭＳ Ｐゴシック" charset="-128"/>
              </a:rPr>
              <a:t> &gt; </a:t>
            </a:r>
            <a:r>
              <a:rPr lang="en-US" altLang="en-US" sz="1600" kern="0" dirty="0" err="1" smtClean="0">
                <a:ea typeface="ＭＳ Ｐゴシック" charset="-128"/>
              </a:rPr>
              <a:t>maxthreshold</a:t>
            </a:r>
            <a:r>
              <a:rPr lang="en-US" altLang="en-US" sz="1600" kern="0" dirty="0" smtClean="0">
                <a:ea typeface="ＭＳ Ｐゴシック" charset="-128"/>
              </a:rPr>
              <a:t>, drop packet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 smtClean="0">
                <a:ea typeface="ＭＳ Ｐゴシック" charset="-128"/>
              </a:rPr>
              <a:t>If in between, drop packet according to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 smtClean="0">
                <a:ea typeface="ＭＳ Ｐゴシック" charset="-128"/>
              </a:rPr>
              <a:t>Flows that send more packets are more likely to have packets dropped</a:t>
            </a:r>
            <a:endParaRPr lang="en-US" altLang="en-US" sz="1600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3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11021</TotalTime>
  <Words>425</Words>
  <Application>Microsoft Macintosh PowerPoint</Application>
  <PresentationFormat>On-screen Show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Wingdings</vt:lpstr>
      <vt:lpstr>宋体</vt:lpstr>
      <vt:lpstr>Arial</vt:lpstr>
      <vt:lpstr>Network</vt:lpstr>
      <vt:lpstr>Unit 03.04.02 CS 5220:  COMPUTER COMMUNICATIONS</vt:lpstr>
      <vt:lpstr>Fair Queuing </vt:lpstr>
      <vt:lpstr>Fair Queuing – Fluid  </vt:lpstr>
      <vt:lpstr>Fair Queuing - Approximation</vt:lpstr>
      <vt:lpstr>Example</vt:lpstr>
      <vt:lpstr>Buffer Management</vt:lpstr>
      <vt:lpstr>Random Early Detection (RED)</vt:lpstr>
      <vt:lpstr>Packet Drop Profile in RED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541</cp:revision>
  <dcterms:created xsi:type="dcterms:W3CDTF">2003-04-11T22:55:48Z</dcterms:created>
  <dcterms:modified xsi:type="dcterms:W3CDTF">2017-05-15T01:39:51Z</dcterms:modified>
</cp:coreProperties>
</file>