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3" r:id="rId3"/>
    <p:sldId id="404" r:id="rId4"/>
    <p:sldId id="405" r:id="rId5"/>
    <p:sldId id="406" r:id="rId6"/>
    <p:sldId id="407" r:id="rId7"/>
    <p:sldId id="408" r:id="rId8"/>
    <p:sldId id="414" r:id="rId9"/>
    <p:sldId id="412" r:id="rId10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137" autoAdjust="0"/>
    <p:restoredTop sz="94242" autoAdjust="0"/>
  </p:normalViewPr>
  <p:slideViewPr>
    <p:cSldViewPr snapToGrid="0">
      <p:cViewPr>
        <p:scale>
          <a:sx n="95" d="100"/>
          <a:sy n="95" d="100"/>
        </p:scale>
        <p:origin x="584" y="432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ED6EC-7C46-B642-A115-D80BEB61499C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77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D718A9-DD0E-CC46-912B-AC0A89824B9D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55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A481E9-AF3A-5549-A6DE-DC611887B212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60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F14F0F-C67C-A340-A787-3A57080029B0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37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12B454-E47E-354C-B655-1BD75033A201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38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767F55-F50C-D747-B7BC-DBD5339D5A31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8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12B454-E47E-354C-B655-1BD75033A201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0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F2E3DE-C015-7B4A-B490-4806D05A05DE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91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5/18/17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03.04.03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0000CC"/>
                </a:solidFill>
              </a:rPr>
              <a:t>Flow Level: Leaky Bucket Policing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 smtClean="0"/>
              <a:t>XIAOBO </a:t>
            </a:r>
            <a:r>
              <a:rPr lang="en-US" altLang="zh-CN" sz="2200" dirty="0"/>
              <a:t>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3225614" y="712644"/>
            <a:ext cx="3820646" cy="2934821"/>
            <a:chOff x="896" y="711"/>
            <a:chExt cx="3802" cy="2900"/>
          </a:xfrm>
        </p:grpSpPr>
        <p:sp>
          <p:nvSpPr>
            <p:cNvPr id="95239" name="Oval 3"/>
            <p:cNvSpPr>
              <a:spLocks noChangeArrowheads="1"/>
            </p:cNvSpPr>
            <p:nvPr/>
          </p:nvSpPr>
          <p:spPr bwMode="auto">
            <a:xfrm>
              <a:off x="2011" y="2279"/>
              <a:ext cx="265" cy="285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0" name="Rectangle 4"/>
            <p:cNvSpPr>
              <a:spLocks noChangeArrowheads="1"/>
            </p:cNvSpPr>
            <p:nvPr/>
          </p:nvSpPr>
          <p:spPr bwMode="auto">
            <a:xfrm>
              <a:off x="2101" y="2309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4</a:t>
              </a:r>
              <a:endParaRPr lang="en-US" altLang="en-US" sz="1800"/>
            </a:p>
          </p:txBody>
        </p:sp>
        <p:sp>
          <p:nvSpPr>
            <p:cNvPr id="95241" name="Oval 5"/>
            <p:cNvSpPr>
              <a:spLocks noChangeArrowheads="1"/>
            </p:cNvSpPr>
            <p:nvPr/>
          </p:nvSpPr>
          <p:spPr bwMode="auto">
            <a:xfrm>
              <a:off x="4432" y="2544"/>
              <a:ext cx="266" cy="286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2" name="Rectangle 6"/>
            <p:cNvSpPr>
              <a:spLocks noChangeArrowheads="1"/>
            </p:cNvSpPr>
            <p:nvPr/>
          </p:nvSpPr>
          <p:spPr bwMode="auto">
            <a:xfrm>
              <a:off x="4521" y="2575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8</a:t>
              </a:r>
              <a:endParaRPr lang="en-US" altLang="en-US" sz="1800"/>
            </a:p>
          </p:txBody>
        </p:sp>
        <p:sp>
          <p:nvSpPr>
            <p:cNvPr id="95243" name="Oval 7"/>
            <p:cNvSpPr>
              <a:spLocks noChangeArrowheads="1"/>
            </p:cNvSpPr>
            <p:nvPr/>
          </p:nvSpPr>
          <p:spPr bwMode="auto">
            <a:xfrm>
              <a:off x="3718" y="1166"/>
              <a:ext cx="265" cy="285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4" name="Rectangle 8"/>
            <p:cNvSpPr>
              <a:spLocks noChangeArrowheads="1"/>
            </p:cNvSpPr>
            <p:nvPr/>
          </p:nvSpPr>
          <p:spPr bwMode="auto">
            <a:xfrm>
              <a:off x="3810" y="1197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6</a:t>
              </a:r>
              <a:endParaRPr lang="en-US" altLang="en-US" sz="1800"/>
            </a:p>
          </p:txBody>
        </p:sp>
        <p:sp>
          <p:nvSpPr>
            <p:cNvPr id="95245" name="Oval 9"/>
            <p:cNvSpPr>
              <a:spLocks noChangeArrowheads="1"/>
            </p:cNvSpPr>
            <p:nvPr/>
          </p:nvSpPr>
          <p:spPr bwMode="auto">
            <a:xfrm>
              <a:off x="1960" y="1100"/>
              <a:ext cx="264" cy="286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6" name="Rectangle 10"/>
            <p:cNvSpPr>
              <a:spLocks noChangeArrowheads="1"/>
            </p:cNvSpPr>
            <p:nvPr/>
          </p:nvSpPr>
          <p:spPr bwMode="auto">
            <a:xfrm>
              <a:off x="2049" y="1129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95247" name="Oval 11"/>
            <p:cNvSpPr>
              <a:spLocks noChangeArrowheads="1"/>
            </p:cNvSpPr>
            <p:nvPr/>
          </p:nvSpPr>
          <p:spPr bwMode="auto">
            <a:xfrm>
              <a:off x="1019" y="3092"/>
              <a:ext cx="264" cy="287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8" name="Rectangle 12"/>
            <p:cNvSpPr>
              <a:spLocks noChangeArrowheads="1"/>
            </p:cNvSpPr>
            <p:nvPr/>
          </p:nvSpPr>
          <p:spPr bwMode="auto">
            <a:xfrm>
              <a:off x="1109" y="3124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95249" name="Oval 13"/>
            <p:cNvSpPr>
              <a:spLocks noChangeArrowheads="1"/>
            </p:cNvSpPr>
            <p:nvPr/>
          </p:nvSpPr>
          <p:spPr bwMode="auto">
            <a:xfrm>
              <a:off x="896" y="2047"/>
              <a:ext cx="266" cy="285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50" name="Rectangle 14"/>
            <p:cNvSpPr>
              <a:spLocks noChangeArrowheads="1"/>
            </p:cNvSpPr>
            <p:nvPr/>
          </p:nvSpPr>
          <p:spPr bwMode="auto">
            <a:xfrm>
              <a:off x="988" y="2076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95251" name="Oval 15"/>
            <p:cNvSpPr>
              <a:spLocks noChangeArrowheads="1"/>
            </p:cNvSpPr>
            <p:nvPr/>
          </p:nvSpPr>
          <p:spPr bwMode="auto">
            <a:xfrm>
              <a:off x="2324" y="3326"/>
              <a:ext cx="266" cy="285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52" name="Rectangle 16"/>
            <p:cNvSpPr>
              <a:spLocks noChangeArrowheads="1"/>
            </p:cNvSpPr>
            <p:nvPr/>
          </p:nvSpPr>
          <p:spPr bwMode="auto">
            <a:xfrm>
              <a:off x="2418" y="3355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95253" name="Oval 17"/>
            <p:cNvSpPr>
              <a:spLocks noChangeArrowheads="1"/>
            </p:cNvSpPr>
            <p:nvPr/>
          </p:nvSpPr>
          <p:spPr bwMode="auto">
            <a:xfrm>
              <a:off x="3335" y="3225"/>
              <a:ext cx="266" cy="287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54" name="Rectangle 18"/>
            <p:cNvSpPr>
              <a:spLocks noChangeArrowheads="1"/>
            </p:cNvSpPr>
            <p:nvPr/>
          </p:nvSpPr>
          <p:spPr bwMode="auto">
            <a:xfrm>
              <a:off x="3425" y="3256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7</a:t>
              </a:r>
              <a:endParaRPr lang="en-US" altLang="en-US" sz="1800"/>
            </a:p>
          </p:txBody>
        </p:sp>
        <p:sp>
          <p:nvSpPr>
            <p:cNvPr id="95255" name="Line 19"/>
            <p:cNvSpPr>
              <a:spLocks noChangeShapeType="1"/>
            </p:cNvSpPr>
            <p:nvPr/>
          </p:nvSpPr>
          <p:spPr bwMode="auto">
            <a:xfrm flipH="1" flipV="1">
              <a:off x="2116" y="1372"/>
              <a:ext cx="53" cy="9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6" name="Line 20"/>
            <p:cNvSpPr>
              <a:spLocks noChangeShapeType="1"/>
            </p:cNvSpPr>
            <p:nvPr/>
          </p:nvSpPr>
          <p:spPr bwMode="auto">
            <a:xfrm>
              <a:off x="3945" y="1422"/>
              <a:ext cx="575" cy="1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7" name="Line 21"/>
            <p:cNvSpPr>
              <a:spLocks noChangeShapeType="1"/>
            </p:cNvSpPr>
            <p:nvPr/>
          </p:nvSpPr>
          <p:spPr bwMode="auto">
            <a:xfrm flipH="1" flipV="1">
              <a:off x="1246" y="3332"/>
              <a:ext cx="1062" cy="1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Line 22"/>
            <p:cNvSpPr>
              <a:spLocks noChangeShapeType="1"/>
            </p:cNvSpPr>
            <p:nvPr/>
          </p:nvSpPr>
          <p:spPr bwMode="auto">
            <a:xfrm>
              <a:off x="2256" y="2501"/>
              <a:ext cx="1090" cy="7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Line 23"/>
            <p:cNvSpPr>
              <a:spLocks noChangeShapeType="1"/>
            </p:cNvSpPr>
            <p:nvPr/>
          </p:nvSpPr>
          <p:spPr bwMode="auto">
            <a:xfrm flipV="1">
              <a:off x="3615" y="2801"/>
              <a:ext cx="870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0" name="Line 24"/>
            <p:cNvSpPr>
              <a:spLocks noChangeShapeType="1"/>
            </p:cNvSpPr>
            <p:nvPr/>
          </p:nvSpPr>
          <p:spPr bwMode="auto">
            <a:xfrm flipV="1">
              <a:off x="1090" y="1306"/>
              <a:ext cx="870" cy="7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1" name="Line 25"/>
            <p:cNvSpPr>
              <a:spLocks noChangeShapeType="1"/>
            </p:cNvSpPr>
            <p:nvPr/>
          </p:nvSpPr>
          <p:spPr bwMode="auto">
            <a:xfrm>
              <a:off x="2220" y="1206"/>
              <a:ext cx="149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2" name="Line 26"/>
            <p:cNvSpPr>
              <a:spLocks noChangeShapeType="1"/>
            </p:cNvSpPr>
            <p:nvPr/>
          </p:nvSpPr>
          <p:spPr bwMode="auto">
            <a:xfrm>
              <a:off x="984" y="2318"/>
              <a:ext cx="123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3" name="Line 27"/>
            <p:cNvSpPr>
              <a:spLocks noChangeShapeType="1"/>
            </p:cNvSpPr>
            <p:nvPr/>
          </p:nvSpPr>
          <p:spPr bwMode="auto">
            <a:xfrm flipV="1">
              <a:off x="2569" y="3399"/>
              <a:ext cx="766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Line 28"/>
            <p:cNvSpPr>
              <a:spLocks noChangeShapeType="1"/>
            </p:cNvSpPr>
            <p:nvPr/>
          </p:nvSpPr>
          <p:spPr bwMode="auto">
            <a:xfrm flipH="1">
              <a:off x="3492" y="1439"/>
              <a:ext cx="313" cy="17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5" name="Rectangle 29"/>
            <p:cNvSpPr>
              <a:spLocks noChangeArrowheads="1"/>
            </p:cNvSpPr>
            <p:nvPr/>
          </p:nvSpPr>
          <p:spPr bwMode="auto">
            <a:xfrm>
              <a:off x="2145" y="711"/>
              <a:ext cx="83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 dirty="0">
                  <a:solidFill>
                    <a:srgbClr val="000000"/>
                  </a:solidFill>
                </a:rPr>
                <a:t>Congestion</a:t>
              </a:r>
              <a:endParaRPr lang="en-US" altLang="en-US" sz="1800" dirty="0"/>
            </a:p>
          </p:txBody>
        </p:sp>
        <p:sp>
          <p:nvSpPr>
            <p:cNvPr id="95266" name="Line 30"/>
            <p:cNvSpPr>
              <a:spLocks noChangeShapeType="1"/>
            </p:cNvSpPr>
            <p:nvPr/>
          </p:nvSpPr>
          <p:spPr bwMode="auto">
            <a:xfrm flipH="1">
              <a:off x="2356" y="940"/>
              <a:ext cx="213" cy="12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7" name="Freeform 31"/>
            <p:cNvSpPr>
              <a:spLocks/>
            </p:cNvSpPr>
            <p:nvPr/>
          </p:nvSpPr>
          <p:spPr bwMode="auto">
            <a:xfrm>
              <a:off x="2307" y="2172"/>
              <a:ext cx="112" cy="131"/>
            </a:xfrm>
            <a:custGeom>
              <a:avLst/>
              <a:gdLst>
                <a:gd name="T0" fmla="*/ 0 w 70"/>
                <a:gd name="T1" fmla="*/ 0 h 86"/>
                <a:gd name="T2" fmla="*/ 9502 w 70"/>
                <a:gd name="T3" fmla="*/ 2724 h 86"/>
                <a:gd name="T4" fmla="*/ 19682 w 70"/>
                <a:gd name="T5" fmla="*/ 1770 h 86"/>
                <a:gd name="T6" fmla="*/ 6435 w 70"/>
                <a:gd name="T7" fmla="*/ 13467 h 86"/>
                <a:gd name="T8" fmla="*/ 0 w 7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86"/>
                <a:gd name="T17" fmla="*/ 70 w 7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86">
                  <a:moveTo>
                    <a:pt x="0" y="0"/>
                  </a:moveTo>
                  <a:lnTo>
                    <a:pt x="34" y="18"/>
                  </a:lnTo>
                  <a:lnTo>
                    <a:pt x="70" y="11"/>
                  </a:lnTo>
                  <a:lnTo>
                    <a:pt x="23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8" name="Line 32"/>
            <p:cNvSpPr>
              <a:spLocks noChangeShapeType="1"/>
            </p:cNvSpPr>
            <p:nvPr/>
          </p:nvSpPr>
          <p:spPr bwMode="auto">
            <a:xfrm>
              <a:off x="1186" y="2217"/>
              <a:ext cx="825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Line 33"/>
            <p:cNvSpPr>
              <a:spLocks noChangeShapeType="1"/>
            </p:cNvSpPr>
            <p:nvPr/>
          </p:nvSpPr>
          <p:spPr bwMode="auto">
            <a:xfrm flipH="1">
              <a:off x="1272" y="2511"/>
              <a:ext cx="758" cy="6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Line 34"/>
            <p:cNvSpPr>
              <a:spLocks noChangeShapeType="1"/>
            </p:cNvSpPr>
            <p:nvPr/>
          </p:nvSpPr>
          <p:spPr bwMode="auto">
            <a:xfrm flipV="1">
              <a:off x="2270" y="1402"/>
              <a:ext cx="1487" cy="9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Freeform 35"/>
            <p:cNvSpPr>
              <a:spLocks/>
            </p:cNvSpPr>
            <p:nvPr/>
          </p:nvSpPr>
          <p:spPr bwMode="auto">
            <a:xfrm>
              <a:off x="1157" y="1347"/>
              <a:ext cx="2562" cy="999"/>
            </a:xfrm>
            <a:custGeom>
              <a:avLst/>
              <a:gdLst>
                <a:gd name="T0" fmla="*/ 0 w 1602"/>
                <a:gd name="T1" fmla="*/ 87147 h 654"/>
                <a:gd name="T2" fmla="*/ 154526 w 1602"/>
                <a:gd name="T3" fmla="*/ 105569 h 654"/>
                <a:gd name="T4" fmla="*/ 183145 w 1602"/>
                <a:gd name="T5" fmla="*/ 101605 h 654"/>
                <a:gd name="T6" fmla="*/ 448348 w 1602"/>
                <a:gd name="T7" fmla="*/ 0 h 6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2"/>
                <a:gd name="T13" fmla="*/ 0 h 654"/>
                <a:gd name="T14" fmla="*/ 1602 w 1602"/>
                <a:gd name="T15" fmla="*/ 654 h 6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2" h="654">
                  <a:moveTo>
                    <a:pt x="0" y="540"/>
                  </a:moveTo>
                  <a:lnTo>
                    <a:pt x="552" y="654"/>
                  </a:lnTo>
                  <a:lnTo>
                    <a:pt x="654" y="630"/>
                  </a:lnTo>
                  <a:lnTo>
                    <a:pt x="1602" y="0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2" name="Freeform 36"/>
            <p:cNvSpPr>
              <a:spLocks/>
            </p:cNvSpPr>
            <p:nvPr/>
          </p:nvSpPr>
          <p:spPr bwMode="auto">
            <a:xfrm>
              <a:off x="1281" y="1448"/>
              <a:ext cx="2486" cy="1777"/>
            </a:xfrm>
            <a:custGeom>
              <a:avLst/>
              <a:gdLst>
                <a:gd name="T0" fmla="*/ 0 w 1554"/>
                <a:gd name="T1" fmla="*/ 186557 h 1164"/>
                <a:gd name="T2" fmla="*/ 138199 w 1554"/>
                <a:gd name="T3" fmla="*/ 115403 h 1164"/>
                <a:gd name="T4" fmla="*/ 175306 w 1554"/>
                <a:gd name="T5" fmla="*/ 101025 h 1164"/>
                <a:gd name="T6" fmla="*/ 436570 w 1554"/>
                <a:gd name="T7" fmla="*/ 0 h 1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4"/>
                <a:gd name="T13" fmla="*/ 0 h 1164"/>
                <a:gd name="T14" fmla="*/ 1554 w 1554"/>
                <a:gd name="T15" fmla="*/ 1164 h 1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4" h="1164">
                  <a:moveTo>
                    <a:pt x="0" y="1164"/>
                  </a:moveTo>
                  <a:lnTo>
                    <a:pt x="492" y="720"/>
                  </a:lnTo>
                  <a:lnTo>
                    <a:pt x="624" y="630"/>
                  </a:lnTo>
                  <a:lnTo>
                    <a:pt x="1554" y="0"/>
                  </a:lnTo>
                </a:path>
              </a:pathLst>
            </a:custGeom>
            <a:noFill/>
            <a:ln w="28575">
              <a:solidFill>
                <a:srgbClr val="FF33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3" name="Freeform 37"/>
            <p:cNvSpPr>
              <a:spLocks/>
            </p:cNvSpPr>
            <p:nvPr/>
          </p:nvSpPr>
          <p:spPr bwMode="auto">
            <a:xfrm>
              <a:off x="2260" y="1476"/>
              <a:ext cx="2198" cy="1859"/>
            </a:xfrm>
            <a:custGeom>
              <a:avLst/>
              <a:gdLst>
                <a:gd name="T0" fmla="*/ 37107 w 1374"/>
                <a:gd name="T1" fmla="*/ 194618 h 1218"/>
                <a:gd name="T2" fmla="*/ 0 w 1374"/>
                <a:gd name="T3" fmla="*/ 112147 h 1218"/>
                <a:gd name="T4" fmla="*/ 5065 w 1374"/>
                <a:gd name="T5" fmla="*/ 102610 h 1218"/>
                <a:gd name="T6" fmla="*/ 273056 w 1374"/>
                <a:gd name="T7" fmla="*/ 2833 h 1218"/>
                <a:gd name="T8" fmla="*/ 291501 w 1374"/>
                <a:gd name="T9" fmla="*/ 0 h 1218"/>
                <a:gd name="T10" fmla="*/ 385890 w 1374"/>
                <a:gd name="T11" fmla="*/ 115994 h 1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4"/>
                <a:gd name="T19" fmla="*/ 0 h 1218"/>
                <a:gd name="T20" fmla="*/ 1374 w 1374"/>
                <a:gd name="T21" fmla="*/ 1218 h 1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4" h="1218">
                  <a:moveTo>
                    <a:pt x="132" y="1218"/>
                  </a:moveTo>
                  <a:lnTo>
                    <a:pt x="0" y="702"/>
                  </a:lnTo>
                  <a:lnTo>
                    <a:pt x="18" y="642"/>
                  </a:lnTo>
                  <a:lnTo>
                    <a:pt x="972" y="18"/>
                  </a:lnTo>
                  <a:lnTo>
                    <a:pt x="1038" y="0"/>
                  </a:lnTo>
                  <a:lnTo>
                    <a:pt x="1374" y="726"/>
                  </a:lnTo>
                </a:path>
              </a:pathLst>
            </a:custGeom>
            <a:noFill/>
            <a:ln w="28575">
              <a:solidFill>
                <a:srgbClr val="FF9900"/>
              </a:solidFill>
              <a:prstDash val="lg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4" name="Line 38"/>
            <p:cNvSpPr>
              <a:spLocks noChangeShapeType="1"/>
            </p:cNvSpPr>
            <p:nvPr/>
          </p:nvSpPr>
          <p:spPr bwMode="auto">
            <a:xfrm>
              <a:off x="2174" y="2547"/>
              <a:ext cx="230" cy="8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36" name="Text Box 41"/>
          <p:cNvSpPr txBox="1">
            <a:spLocks noChangeArrowheads="1"/>
          </p:cNvSpPr>
          <p:nvPr/>
        </p:nvSpPr>
        <p:spPr bwMode="auto">
          <a:xfrm>
            <a:off x="4741010" y="3718581"/>
            <a:ext cx="361836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dirty="0"/>
              <a:t>Approaches to Congestion Control:</a:t>
            </a:r>
          </a:p>
          <a:p>
            <a:pPr lvl="1" algn="l">
              <a:spcBef>
                <a:spcPct val="0"/>
              </a:spcBef>
              <a:buSzTx/>
              <a:buFontTx/>
              <a:buChar char="•"/>
            </a:pPr>
            <a:r>
              <a:rPr lang="en-US" altLang="en-US" sz="1500" dirty="0"/>
              <a:t>  </a:t>
            </a:r>
            <a:r>
              <a:rPr lang="en-US" altLang="en-US" sz="1350" dirty="0"/>
              <a:t>Preventive Approaches (open –</a:t>
            </a:r>
            <a:r>
              <a:rPr lang="en-US" altLang="en-US" sz="1350" dirty="0" smtClean="0"/>
              <a:t>loop</a:t>
            </a:r>
            <a:r>
              <a:rPr lang="en-US" altLang="en-US" sz="1350" dirty="0"/>
              <a:t>)</a:t>
            </a:r>
          </a:p>
          <a:p>
            <a:pPr lvl="1" algn="l">
              <a:spcBef>
                <a:spcPct val="0"/>
              </a:spcBef>
              <a:buSzTx/>
              <a:buFontTx/>
              <a:buChar char="•"/>
            </a:pPr>
            <a:r>
              <a:rPr lang="en-US" altLang="en-US" sz="1350" dirty="0"/>
              <a:t>  Reactive Approaches (closed-loop</a:t>
            </a:r>
            <a:r>
              <a:rPr lang="en-US" altLang="en-US" sz="1350" dirty="0" smtClean="0"/>
              <a:t>)</a:t>
            </a:r>
            <a:endParaRPr lang="en-US" altLang="en-US" sz="1350" dirty="0"/>
          </a:p>
        </p:txBody>
      </p:sp>
      <p:sp>
        <p:nvSpPr>
          <p:cNvPr id="95237" name="Rectangle 42"/>
          <p:cNvSpPr>
            <a:spLocks noChangeArrowheads="1"/>
          </p:cNvSpPr>
          <p:nvPr/>
        </p:nvSpPr>
        <p:spPr bwMode="auto">
          <a:xfrm>
            <a:off x="2271494" y="91678"/>
            <a:ext cx="4872256" cy="6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925" b="1">
                <a:solidFill>
                  <a:schemeClr val="tx2"/>
                </a:solidFill>
              </a:rPr>
              <a:t>Why Congestion?</a:t>
            </a:r>
          </a:p>
        </p:txBody>
      </p:sp>
      <p:grpSp>
        <p:nvGrpSpPr>
          <p:cNvPr id="43" name="Group 12"/>
          <p:cNvGrpSpPr>
            <a:grpSpLocks/>
          </p:cNvGrpSpPr>
          <p:nvPr/>
        </p:nvGrpSpPr>
        <p:grpSpPr bwMode="auto">
          <a:xfrm>
            <a:off x="650339" y="877958"/>
            <a:ext cx="1621155" cy="3441700"/>
            <a:chOff x="685800" y="609600"/>
            <a:chExt cx="2667000" cy="6248400"/>
          </a:xfrm>
        </p:grpSpPr>
        <p:sp>
          <p:nvSpPr>
            <p:cNvPr id="44" name="Rounded Rectangle 43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1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15" descr="5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8" y="1290638"/>
            <a:ext cx="4718447" cy="301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16"/>
          <p:cNvSpPr>
            <a:spLocks noChangeArrowheads="1"/>
          </p:cNvSpPr>
          <p:nvPr/>
        </p:nvSpPr>
        <p:spPr bwMode="auto">
          <a:xfrm>
            <a:off x="890449" y="91678"/>
            <a:ext cx="6253302" cy="76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b="1"/>
              <a:t>Ideal Effect of Congestion Control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4942716" y="3207593"/>
            <a:ext cx="361836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dirty="0"/>
              <a:t>Approaches to Congestion Control:</a:t>
            </a:r>
          </a:p>
          <a:p>
            <a:pPr lvl="1" algn="l">
              <a:spcBef>
                <a:spcPct val="0"/>
              </a:spcBef>
              <a:buSzTx/>
              <a:buFontTx/>
              <a:buChar char="•"/>
            </a:pPr>
            <a:r>
              <a:rPr lang="en-US" altLang="en-US" sz="1500" dirty="0"/>
              <a:t>  </a:t>
            </a:r>
            <a:r>
              <a:rPr lang="en-US" altLang="en-US" sz="1350" dirty="0"/>
              <a:t>Preventive Approaches (open –</a:t>
            </a:r>
            <a:r>
              <a:rPr lang="en-US" altLang="en-US" sz="1350" dirty="0" smtClean="0"/>
              <a:t>loop</a:t>
            </a:r>
            <a:r>
              <a:rPr lang="en-US" altLang="en-US" sz="1350" dirty="0"/>
              <a:t>)</a:t>
            </a:r>
          </a:p>
          <a:p>
            <a:pPr lvl="1" algn="l">
              <a:spcBef>
                <a:spcPct val="0"/>
              </a:spcBef>
              <a:buSzTx/>
              <a:buFontTx/>
              <a:buChar char="•"/>
            </a:pPr>
            <a:r>
              <a:rPr lang="en-US" altLang="en-US" sz="1350" dirty="0"/>
              <a:t>  Reactive Approaches (closed-loop</a:t>
            </a:r>
            <a:r>
              <a:rPr lang="en-US" altLang="en-US" sz="1350" dirty="0" smtClean="0"/>
              <a:t>)</a:t>
            </a: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0884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Open-Loop Control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 performance is guaranteed to all traffic flows that have been admitted into the network</a:t>
            </a:r>
          </a:p>
          <a:p>
            <a:pPr eaLnBrk="1" hangingPunct="1"/>
            <a:r>
              <a:rPr lang="en-US" altLang="en-US" dirty="0"/>
              <a:t>Initially for connection-oriented networks</a:t>
            </a:r>
          </a:p>
          <a:p>
            <a:pPr eaLnBrk="1" hangingPunct="1"/>
            <a:r>
              <a:rPr lang="en-US" altLang="en-US" dirty="0"/>
              <a:t>Key Mechanisms</a:t>
            </a:r>
          </a:p>
          <a:p>
            <a:pPr lvl="1" eaLnBrk="1" hangingPunct="1"/>
            <a:r>
              <a:rPr lang="en-US" altLang="en-US" dirty="0"/>
              <a:t>Admission Control</a:t>
            </a:r>
          </a:p>
          <a:p>
            <a:pPr lvl="1" eaLnBrk="1" hangingPunct="1"/>
            <a:r>
              <a:rPr lang="en-US" altLang="en-US" dirty="0"/>
              <a:t>Policing</a:t>
            </a:r>
          </a:p>
          <a:p>
            <a:pPr lvl="1" eaLnBrk="1" hangingPunct="1"/>
            <a:r>
              <a:rPr lang="en-US" altLang="en-US" dirty="0"/>
              <a:t>Traffic </a:t>
            </a:r>
            <a:r>
              <a:rPr lang="en-US" altLang="en-US" dirty="0" smtClean="0"/>
              <a:t>Shaping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9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1"/>
          <p:cNvGrpSpPr>
            <a:grpSpLocks/>
          </p:cNvGrpSpPr>
          <p:nvPr/>
        </p:nvGrpSpPr>
        <p:grpSpPr bwMode="auto">
          <a:xfrm>
            <a:off x="1335881" y="1484710"/>
            <a:ext cx="2987279" cy="2518172"/>
            <a:chOff x="456" y="1231"/>
            <a:chExt cx="2509" cy="2115"/>
          </a:xfrm>
        </p:grpSpPr>
        <p:sp>
          <p:nvSpPr>
            <p:cNvPr id="98310" name="Rectangle 3"/>
            <p:cNvSpPr>
              <a:spLocks noChangeArrowheads="1"/>
            </p:cNvSpPr>
            <p:nvPr/>
          </p:nvSpPr>
          <p:spPr bwMode="auto">
            <a:xfrm>
              <a:off x="2593" y="3152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Time</a:t>
              </a:r>
              <a:endParaRPr lang="en-US" altLang="en-US" sz="1500"/>
            </a:p>
          </p:txBody>
        </p:sp>
        <p:sp>
          <p:nvSpPr>
            <p:cNvPr id="98311" name="Rectangle 4"/>
            <p:cNvSpPr>
              <a:spLocks noChangeArrowheads="1"/>
            </p:cNvSpPr>
            <p:nvPr/>
          </p:nvSpPr>
          <p:spPr bwMode="auto">
            <a:xfrm rot="16200000">
              <a:off x="135" y="1983"/>
              <a:ext cx="8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Bits/second</a:t>
              </a:r>
              <a:endParaRPr lang="en-US" altLang="en-US" sz="1500"/>
            </a:p>
          </p:txBody>
        </p:sp>
        <p:sp>
          <p:nvSpPr>
            <p:cNvPr id="98312" name="Rectangle 10"/>
            <p:cNvSpPr>
              <a:spLocks noChangeArrowheads="1"/>
            </p:cNvSpPr>
            <p:nvPr/>
          </p:nvSpPr>
          <p:spPr bwMode="auto">
            <a:xfrm>
              <a:off x="854" y="1339"/>
              <a:ext cx="6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Peak rate</a:t>
              </a:r>
              <a:endParaRPr lang="en-US" altLang="en-US" sz="1500"/>
            </a:p>
          </p:txBody>
        </p:sp>
        <p:sp>
          <p:nvSpPr>
            <p:cNvPr id="98313" name="Rectangle 11"/>
            <p:cNvSpPr>
              <a:spLocks noChangeArrowheads="1"/>
            </p:cNvSpPr>
            <p:nvPr/>
          </p:nvSpPr>
          <p:spPr bwMode="auto">
            <a:xfrm>
              <a:off x="2042" y="1925"/>
              <a:ext cx="9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Average rate</a:t>
              </a:r>
              <a:endParaRPr lang="en-US" altLang="en-US" sz="1500"/>
            </a:p>
          </p:txBody>
        </p:sp>
        <p:sp>
          <p:nvSpPr>
            <p:cNvPr id="98314" name="Line 12"/>
            <p:cNvSpPr>
              <a:spLocks noChangeShapeType="1"/>
            </p:cNvSpPr>
            <p:nvPr/>
          </p:nvSpPr>
          <p:spPr bwMode="auto">
            <a:xfrm>
              <a:off x="1194" y="1565"/>
              <a:ext cx="289" cy="29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5" name="Line 13"/>
            <p:cNvSpPr>
              <a:spLocks noChangeShapeType="1"/>
            </p:cNvSpPr>
            <p:nvPr/>
          </p:nvSpPr>
          <p:spPr bwMode="auto">
            <a:xfrm flipH="1">
              <a:off x="1975" y="2120"/>
              <a:ext cx="330" cy="21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16" name="Group 20"/>
            <p:cNvGrpSpPr>
              <a:grpSpLocks/>
            </p:cNvGrpSpPr>
            <p:nvPr/>
          </p:nvGrpSpPr>
          <p:grpSpPr bwMode="auto">
            <a:xfrm>
              <a:off x="745" y="1231"/>
              <a:ext cx="2102" cy="1871"/>
              <a:chOff x="745" y="1231"/>
              <a:chExt cx="3792" cy="1871"/>
            </a:xfrm>
          </p:grpSpPr>
          <p:sp>
            <p:nvSpPr>
              <p:cNvPr id="98317" name="Line 5"/>
              <p:cNvSpPr>
                <a:spLocks noChangeShapeType="1"/>
              </p:cNvSpPr>
              <p:nvPr/>
            </p:nvSpPr>
            <p:spPr bwMode="auto">
              <a:xfrm>
                <a:off x="781" y="3059"/>
                <a:ext cx="368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18" name="Freeform 6"/>
              <p:cNvSpPr>
                <a:spLocks/>
              </p:cNvSpPr>
              <p:nvPr/>
            </p:nvSpPr>
            <p:spPr bwMode="auto">
              <a:xfrm>
                <a:off x="4439" y="3017"/>
                <a:ext cx="98" cy="85"/>
              </a:xfrm>
              <a:custGeom>
                <a:avLst/>
                <a:gdLst>
                  <a:gd name="T0" fmla="*/ 0 w 98"/>
                  <a:gd name="T1" fmla="*/ 85 h 85"/>
                  <a:gd name="T2" fmla="*/ 15 w 98"/>
                  <a:gd name="T3" fmla="*/ 42 h 85"/>
                  <a:gd name="T4" fmla="*/ 0 w 98"/>
                  <a:gd name="T5" fmla="*/ 0 h 85"/>
                  <a:gd name="T6" fmla="*/ 98 w 98"/>
                  <a:gd name="T7" fmla="*/ 42 h 85"/>
                  <a:gd name="T8" fmla="*/ 0 w 98"/>
                  <a:gd name="T9" fmla="*/ 85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85"/>
                  <a:gd name="T17" fmla="*/ 98 w 98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85">
                    <a:moveTo>
                      <a:pt x="0" y="85"/>
                    </a:moveTo>
                    <a:lnTo>
                      <a:pt x="15" y="42"/>
                    </a:lnTo>
                    <a:lnTo>
                      <a:pt x="0" y="0"/>
                    </a:lnTo>
                    <a:lnTo>
                      <a:pt x="98" y="4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19" name="Line 7"/>
              <p:cNvSpPr>
                <a:spLocks noChangeShapeType="1"/>
              </p:cNvSpPr>
              <p:nvPr/>
            </p:nvSpPr>
            <p:spPr bwMode="auto">
              <a:xfrm flipV="1">
                <a:off x="787" y="1303"/>
                <a:ext cx="1" cy="175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20" name="Freeform 8"/>
              <p:cNvSpPr>
                <a:spLocks/>
              </p:cNvSpPr>
              <p:nvPr/>
            </p:nvSpPr>
            <p:spPr bwMode="auto">
              <a:xfrm>
                <a:off x="745" y="1231"/>
                <a:ext cx="85" cy="98"/>
              </a:xfrm>
              <a:custGeom>
                <a:avLst/>
                <a:gdLst>
                  <a:gd name="T0" fmla="*/ 85 w 85"/>
                  <a:gd name="T1" fmla="*/ 98 h 98"/>
                  <a:gd name="T2" fmla="*/ 42 w 85"/>
                  <a:gd name="T3" fmla="*/ 83 h 98"/>
                  <a:gd name="T4" fmla="*/ 0 w 85"/>
                  <a:gd name="T5" fmla="*/ 98 h 98"/>
                  <a:gd name="T6" fmla="*/ 42 w 85"/>
                  <a:gd name="T7" fmla="*/ 0 h 98"/>
                  <a:gd name="T8" fmla="*/ 85 w 85"/>
                  <a:gd name="T9" fmla="*/ 98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98"/>
                  <a:gd name="T17" fmla="*/ 85 w 85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98">
                    <a:moveTo>
                      <a:pt x="85" y="98"/>
                    </a:moveTo>
                    <a:lnTo>
                      <a:pt x="42" y="83"/>
                    </a:lnTo>
                    <a:lnTo>
                      <a:pt x="0" y="98"/>
                    </a:lnTo>
                    <a:lnTo>
                      <a:pt x="42" y="0"/>
                    </a:lnTo>
                    <a:lnTo>
                      <a:pt x="85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21" name="Freeform 9"/>
              <p:cNvSpPr>
                <a:spLocks/>
              </p:cNvSpPr>
              <p:nvPr/>
            </p:nvSpPr>
            <p:spPr bwMode="auto">
              <a:xfrm>
                <a:off x="787" y="1880"/>
                <a:ext cx="3189" cy="904"/>
              </a:xfrm>
              <a:custGeom>
                <a:avLst/>
                <a:gdLst>
                  <a:gd name="T0" fmla="*/ 0 w 3189"/>
                  <a:gd name="T1" fmla="*/ 616 h 904"/>
                  <a:gd name="T2" fmla="*/ 183 w 3189"/>
                  <a:gd name="T3" fmla="*/ 589 h 904"/>
                  <a:gd name="T4" fmla="*/ 261 w 3189"/>
                  <a:gd name="T5" fmla="*/ 471 h 904"/>
                  <a:gd name="T6" fmla="*/ 470 w 3189"/>
                  <a:gd name="T7" fmla="*/ 419 h 904"/>
                  <a:gd name="T8" fmla="*/ 627 w 3189"/>
                  <a:gd name="T9" fmla="*/ 222 h 904"/>
                  <a:gd name="T10" fmla="*/ 784 w 3189"/>
                  <a:gd name="T11" fmla="*/ 157 h 904"/>
                  <a:gd name="T12" fmla="*/ 967 w 3189"/>
                  <a:gd name="T13" fmla="*/ 209 h 904"/>
                  <a:gd name="T14" fmla="*/ 1111 w 3189"/>
                  <a:gd name="T15" fmla="*/ 367 h 904"/>
                  <a:gd name="T16" fmla="*/ 1215 w 3189"/>
                  <a:gd name="T17" fmla="*/ 327 h 904"/>
                  <a:gd name="T18" fmla="*/ 1320 w 3189"/>
                  <a:gd name="T19" fmla="*/ 131 h 904"/>
                  <a:gd name="T20" fmla="*/ 1464 w 3189"/>
                  <a:gd name="T21" fmla="*/ 0 h 904"/>
                  <a:gd name="T22" fmla="*/ 1712 w 3189"/>
                  <a:gd name="T23" fmla="*/ 0 h 904"/>
                  <a:gd name="T24" fmla="*/ 1882 w 3189"/>
                  <a:gd name="T25" fmla="*/ 249 h 904"/>
                  <a:gd name="T26" fmla="*/ 2065 w 3189"/>
                  <a:gd name="T27" fmla="*/ 602 h 904"/>
                  <a:gd name="T28" fmla="*/ 2248 w 3189"/>
                  <a:gd name="T29" fmla="*/ 904 h 904"/>
                  <a:gd name="T30" fmla="*/ 2522 w 3189"/>
                  <a:gd name="T31" fmla="*/ 904 h 904"/>
                  <a:gd name="T32" fmla="*/ 2705 w 3189"/>
                  <a:gd name="T33" fmla="*/ 799 h 904"/>
                  <a:gd name="T34" fmla="*/ 2875 w 3189"/>
                  <a:gd name="T35" fmla="*/ 602 h 904"/>
                  <a:gd name="T36" fmla="*/ 3045 w 3189"/>
                  <a:gd name="T37" fmla="*/ 720 h 904"/>
                  <a:gd name="T38" fmla="*/ 3189 w 3189"/>
                  <a:gd name="T39" fmla="*/ 642 h 904"/>
                  <a:gd name="T40" fmla="*/ 3189 w 3189"/>
                  <a:gd name="T41" fmla="*/ 655 h 9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89"/>
                  <a:gd name="T64" fmla="*/ 0 h 904"/>
                  <a:gd name="T65" fmla="*/ 3189 w 3189"/>
                  <a:gd name="T66" fmla="*/ 904 h 9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89" h="904">
                    <a:moveTo>
                      <a:pt x="0" y="616"/>
                    </a:moveTo>
                    <a:lnTo>
                      <a:pt x="183" y="589"/>
                    </a:lnTo>
                    <a:lnTo>
                      <a:pt x="261" y="471"/>
                    </a:lnTo>
                    <a:lnTo>
                      <a:pt x="470" y="419"/>
                    </a:lnTo>
                    <a:lnTo>
                      <a:pt x="627" y="222"/>
                    </a:lnTo>
                    <a:lnTo>
                      <a:pt x="784" y="157"/>
                    </a:lnTo>
                    <a:lnTo>
                      <a:pt x="967" y="209"/>
                    </a:lnTo>
                    <a:lnTo>
                      <a:pt x="1111" y="367"/>
                    </a:lnTo>
                    <a:lnTo>
                      <a:pt x="1215" y="327"/>
                    </a:lnTo>
                    <a:lnTo>
                      <a:pt x="1320" y="131"/>
                    </a:lnTo>
                    <a:lnTo>
                      <a:pt x="1464" y="0"/>
                    </a:lnTo>
                    <a:lnTo>
                      <a:pt x="1712" y="0"/>
                    </a:lnTo>
                    <a:lnTo>
                      <a:pt x="1882" y="249"/>
                    </a:lnTo>
                    <a:lnTo>
                      <a:pt x="2065" y="602"/>
                    </a:lnTo>
                    <a:lnTo>
                      <a:pt x="2248" y="904"/>
                    </a:lnTo>
                    <a:lnTo>
                      <a:pt x="2522" y="904"/>
                    </a:lnTo>
                    <a:lnTo>
                      <a:pt x="2705" y="799"/>
                    </a:lnTo>
                    <a:lnTo>
                      <a:pt x="2875" y="602"/>
                    </a:lnTo>
                    <a:lnTo>
                      <a:pt x="3045" y="720"/>
                    </a:lnTo>
                    <a:lnTo>
                      <a:pt x="3189" y="642"/>
                    </a:lnTo>
                    <a:lnTo>
                      <a:pt x="3189" y="655"/>
                    </a:lnTo>
                  </a:path>
                </a:pathLst>
              </a:custGeom>
              <a:noFill/>
              <a:ln w="2063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22" name="Line 14"/>
              <p:cNvSpPr>
                <a:spLocks noChangeShapeType="1"/>
              </p:cNvSpPr>
              <p:nvPr/>
            </p:nvSpPr>
            <p:spPr bwMode="auto">
              <a:xfrm>
                <a:off x="790" y="1871"/>
                <a:ext cx="30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3" name="Line 15"/>
              <p:cNvSpPr>
                <a:spLocks noChangeShapeType="1"/>
              </p:cNvSpPr>
              <p:nvPr/>
            </p:nvSpPr>
            <p:spPr bwMode="auto">
              <a:xfrm>
                <a:off x="790" y="2327"/>
                <a:ext cx="30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307" name="Text Box 17"/>
          <p:cNvSpPr txBox="1">
            <a:spLocks noChangeArrowheads="1"/>
          </p:cNvSpPr>
          <p:nvPr/>
        </p:nvSpPr>
        <p:spPr bwMode="auto">
          <a:xfrm>
            <a:off x="1543051" y="4032647"/>
            <a:ext cx="26229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/>
              <a:t>Typical bit rate demanded by a variable bit rate information source</a:t>
            </a:r>
          </a:p>
        </p:txBody>
      </p:sp>
      <p:sp>
        <p:nvSpPr>
          <p:cNvPr id="9830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Admission Control</a:t>
            </a:r>
          </a:p>
        </p:txBody>
      </p:sp>
      <p:sp>
        <p:nvSpPr>
          <p:cNvPr id="98309" name="Rectangle 2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50" dirty="0"/>
              <a:t>Flows negotiate contract with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50" dirty="0"/>
              <a:t>Specify 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/>
              <a:t>Peak, Avg., Min Bit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/>
              <a:t>Maximum burst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/>
              <a:t>Delay, Loss requirement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50" dirty="0"/>
              <a:t>Network computes resources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/>
              <a:t>“Effective”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50" dirty="0"/>
              <a:t>If flow accepted, network allocates resources to ensure </a:t>
            </a:r>
            <a:r>
              <a:rPr lang="en-US" altLang="en-US" sz="1650" dirty="0" err="1"/>
              <a:t>QoS</a:t>
            </a:r>
            <a:r>
              <a:rPr lang="en-US" altLang="en-US" sz="1650" dirty="0"/>
              <a:t> delivered as long as source conforms to contract</a:t>
            </a:r>
          </a:p>
        </p:txBody>
      </p:sp>
    </p:spTree>
    <p:extLst>
      <p:ext uri="{BB962C8B-B14F-4D97-AF65-F5344CB8AC3E}">
        <p14:creationId xmlns:p14="http://schemas.microsoft.com/office/powerpoint/2010/main" val="1425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754" y="92075"/>
            <a:ext cx="5271246" cy="765175"/>
          </a:xfrm>
        </p:spPr>
        <p:txBody>
          <a:bodyPr/>
          <a:lstStyle/>
          <a:p>
            <a:pPr eaLnBrk="1" hangingPunct="1"/>
            <a:r>
              <a:rPr lang="en-US" altLang="en-US"/>
              <a:t>Policing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9754" y="1085850"/>
            <a:ext cx="5957045" cy="250451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dirty="0"/>
              <a:t>Network monitors traffic flows continuously to ensure they meet their traffic contract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dirty="0"/>
              <a:t>When a packet violates the contract, network can discard or tag the packet giving it lower priority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dirty="0"/>
              <a:t>If congestion occurs, tagged packets are discarded </a:t>
            </a:r>
            <a:r>
              <a:rPr lang="en-US" altLang="en-US" sz="1950" dirty="0" smtClean="0"/>
              <a:t>first</a:t>
            </a:r>
            <a:endParaRPr lang="en-US" altLang="en-US" sz="1950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50339" y="877958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2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4" descr="5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16" y="1240631"/>
            <a:ext cx="4724890" cy="306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Leaky Bucket Illustration</a:t>
            </a:r>
            <a:endParaRPr lang="en-US" altLang="en-US" dirty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315" y="4307190"/>
            <a:ext cx="5600700" cy="213122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en-US" sz="1350">
                <a:solidFill>
                  <a:schemeClr val="accent2"/>
                </a:solidFill>
              </a:rPr>
              <a:t>(a)</a:t>
            </a:r>
            <a:r>
              <a:rPr lang="en-US" altLang="en-US" sz="1350"/>
              <a:t> A leaky bucket with water.       </a:t>
            </a:r>
            <a:r>
              <a:rPr lang="en-US" altLang="en-US" sz="1350" dirty="0">
                <a:solidFill>
                  <a:schemeClr val="accent2"/>
                </a:solidFill>
              </a:rPr>
              <a:t>(b)</a:t>
            </a:r>
            <a:r>
              <a:rPr lang="en-US" altLang="en-US" sz="1350" dirty="0"/>
              <a:t> a leaky bucket with packets.</a:t>
            </a:r>
          </a:p>
        </p:txBody>
      </p:sp>
      <p:sp>
        <p:nvSpPr>
          <p:cNvPr id="100357" name="Rectangle 40"/>
          <p:cNvSpPr>
            <a:spLocks noChangeArrowheads="1"/>
          </p:cNvSpPr>
          <p:nvPr/>
        </p:nvSpPr>
        <p:spPr bwMode="auto">
          <a:xfrm>
            <a:off x="3408409" y="1474134"/>
            <a:ext cx="89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</a:rPr>
              <a:t>water poured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</a:rPr>
              <a:t>irregularly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7566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Leaky Bucket in ATM Network</a:t>
            </a:r>
            <a:endParaRPr lang="en-US" alt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018615"/>
            <a:ext cx="8202706" cy="238349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en-US" sz="165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0000CC"/>
                </a:solidFill>
              </a:rPr>
              <a:t>ATM Network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650" dirty="0" smtClean="0"/>
              <a:t>All packets are of same fixed length</a:t>
            </a:r>
            <a:endParaRPr lang="en-US" altLang="en-US" sz="1650" dirty="0"/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650" dirty="0" smtClean="0"/>
              <a:t>A counter records the content of the leaky bucket.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650" dirty="0"/>
              <a:t>W</a:t>
            </a:r>
            <a:r>
              <a:rPr lang="en-US" altLang="en-US" sz="1650" dirty="0" smtClean="0"/>
              <a:t>hen a </a:t>
            </a:r>
            <a:r>
              <a:rPr lang="en-US" altLang="en-US" sz="1650" dirty="0"/>
              <a:t>packet arrives the </a:t>
            </a:r>
            <a:r>
              <a:rPr lang="en-US" altLang="en-US" sz="1650" dirty="0" smtClean="0"/>
              <a:t>counter is increased </a:t>
            </a:r>
            <a:r>
              <a:rPr lang="en-US" altLang="en-US" sz="1650" dirty="0"/>
              <a:t>by </a:t>
            </a:r>
            <a:r>
              <a:rPr lang="en-US" altLang="en-US" sz="1650" dirty="0">
                <a:solidFill>
                  <a:srgbClr val="FF0000"/>
                </a:solidFill>
              </a:rPr>
              <a:t>I</a:t>
            </a:r>
            <a:r>
              <a:rPr lang="en-US" altLang="en-US" sz="1650" dirty="0"/>
              <a:t> </a:t>
            </a:r>
            <a:r>
              <a:rPr lang="en-US" altLang="en-US" sz="1650" dirty="0" smtClean="0"/>
              <a:t>if bucket would not exceed the limit, packet is conforming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650" dirty="0" smtClean="0"/>
              <a:t>Value I indicates the nominal inter-arrival time of packets being policed</a:t>
            </a:r>
            <a:endParaRPr lang="en-US" altLang="en-US" sz="1650" dirty="0"/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5563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1394222" y="920354"/>
            <a:ext cx="6318647" cy="3173015"/>
            <a:chOff x="211" y="829"/>
            <a:chExt cx="5307" cy="2665"/>
          </a:xfrm>
        </p:grpSpPr>
        <p:sp>
          <p:nvSpPr>
            <p:cNvPr id="103438" name="Line 3"/>
            <p:cNvSpPr>
              <a:spLocks noChangeShapeType="1"/>
            </p:cNvSpPr>
            <p:nvPr/>
          </p:nvSpPr>
          <p:spPr bwMode="auto">
            <a:xfrm>
              <a:off x="579" y="1394"/>
              <a:ext cx="48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9" name="Freeform 4"/>
            <p:cNvSpPr>
              <a:spLocks/>
            </p:cNvSpPr>
            <p:nvPr/>
          </p:nvSpPr>
          <p:spPr bwMode="auto">
            <a:xfrm>
              <a:off x="5440" y="1360"/>
              <a:ext cx="78" cy="68"/>
            </a:xfrm>
            <a:custGeom>
              <a:avLst/>
              <a:gdLst>
                <a:gd name="T0" fmla="*/ 0 w 78"/>
                <a:gd name="T1" fmla="*/ 68 h 68"/>
                <a:gd name="T2" fmla="*/ 11 w 78"/>
                <a:gd name="T3" fmla="*/ 34 h 68"/>
                <a:gd name="T4" fmla="*/ 0 w 78"/>
                <a:gd name="T5" fmla="*/ 0 h 68"/>
                <a:gd name="T6" fmla="*/ 78 w 78"/>
                <a:gd name="T7" fmla="*/ 34 h 68"/>
                <a:gd name="T8" fmla="*/ 0 w 78"/>
                <a:gd name="T9" fmla="*/ 6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68"/>
                <a:gd name="T17" fmla="*/ 78 w 78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68">
                  <a:moveTo>
                    <a:pt x="0" y="68"/>
                  </a:moveTo>
                  <a:lnTo>
                    <a:pt x="11" y="34"/>
                  </a:lnTo>
                  <a:lnTo>
                    <a:pt x="0" y="0"/>
                  </a:lnTo>
                  <a:lnTo>
                    <a:pt x="78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0" name="Line 5"/>
            <p:cNvSpPr>
              <a:spLocks noChangeShapeType="1"/>
            </p:cNvSpPr>
            <p:nvPr/>
          </p:nvSpPr>
          <p:spPr bwMode="auto">
            <a:xfrm>
              <a:off x="7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1" name="Line 6"/>
            <p:cNvSpPr>
              <a:spLocks noChangeShapeType="1"/>
            </p:cNvSpPr>
            <p:nvPr/>
          </p:nvSpPr>
          <p:spPr bwMode="auto">
            <a:xfrm>
              <a:off x="8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2" name="Line 7"/>
            <p:cNvSpPr>
              <a:spLocks noChangeShapeType="1"/>
            </p:cNvSpPr>
            <p:nvPr/>
          </p:nvSpPr>
          <p:spPr bwMode="auto">
            <a:xfrm>
              <a:off x="9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8"/>
            <p:cNvSpPr>
              <a:spLocks noChangeShapeType="1"/>
            </p:cNvSpPr>
            <p:nvPr/>
          </p:nvSpPr>
          <p:spPr bwMode="auto">
            <a:xfrm>
              <a:off x="10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Line 9"/>
            <p:cNvSpPr>
              <a:spLocks noChangeShapeType="1"/>
            </p:cNvSpPr>
            <p:nvPr/>
          </p:nvSpPr>
          <p:spPr bwMode="auto">
            <a:xfrm>
              <a:off x="12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5" name="Line 10"/>
            <p:cNvSpPr>
              <a:spLocks noChangeShapeType="1"/>
            </p:cNvSpPr>
            <p:nvPr/>
          </p:nvSpPr>
          <p:spPr bwMode="auto">
            <a:xfrm>
              <a:off x="13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6" name="Line 11"/>
            <p:cNvSpPr>
              <a:spLocks noChangeShapeType="1"/>
            </p:cNvSpPr>
            <p:nvPr/>
          </p:nvSpPr>
          <p:spPr bwMode="auto">
            <a:xfrm>
              <a:off x="14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7" name="Line 12"/>
            <p:cNvSpPr>
              <a:spLocks noChangeShapeType="1"/>
            </p:cNvSpPr>
            <p:nvPr/>
          </p:nvSpPr>
          <p:spPr bwMode="auto">
            <a:xfrm>
              <a:off x="15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3"/>
            <p:cNvSpPr>
              <a:spLocks noChangeShapeType="1"/>
            </p:cNvSpPr>
            <p:nvPr/>
          </p:nvSpPr>
          <p:spPr bwMode="auto">
            <a:xfrm>
              <a:off x="17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4"/>
            <p:cNvSpPr>
              <a:spLocks noChangeShapeType="1"/>
            </p:cNvSpPr>
            <p:nvPr/>
          </p:nvSpPr>
          <p:spPr bwMode="auto">
            <a:xfrm>
              <a:off x="18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0" name="Line 15"/>
            <p:cNvSpPr>
              <a:spLocks noChangeShapeType="1"/>
            </p:cNvSpPr>
            <p:nvPr/>
          </p:nvSpPr>
          <p:spPr bwMode="auto">
            <a:xfrm>
              <a:off x="19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Line 16"/>
            <p:cNvSpPr>
              <a:spLocks noChangeShapeType="1"/>
            </p:cNvSpPr>
            <p:nvPr/>
          </p:nvSpPr>
          <p:spPr bwMode="auto">
            <a:xfrm>
              <a:off x="20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2" name="Line 17"/>
            <p:cNvSpPr>
              <a:spLocks noChangeShapeType="1"/>
            </p:cNvSpPr>
            <p:nvPr/>
          </p:nvSpPr>
          <p:spPr bwMode="auto">
            <a:xfrm>
              <a:off x="22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3" name="Line 18"/>
            <p:cNvSpPr>
              <a:spLocks noChangeShapeType="1"/>
            </p:cNvSpPr>
            <p:nvPr/>
          </p:nvSpPr>
          <p:spPr bwMode="auto">
            <a:xfrm>
              <a:off x="23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4" name="Line 19"/>
            <p:cNvSpPr>
              <a:spLocks noChangeShapeType="1"/>
            </p:cNvSpPr>
            <p:nvPr/>
          </p:nvSpPr>
          <p:spPr bwMode="auto">
            <a:xfrm>
              <a:off x="24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5" name="Line 20"/>
            <p:cNvSpPr>
              <a:spLocks noChangeShapeType="1"/>
            </p:cNvSpPr>
            <p:nvPr/>
          </p:nvSpPr>
          <p:spPr bwMode="auto">
            <a:xfrm>
              <a:off x="25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Line 21"/>
            <p:cNvSpPr>
              <a:spLocks noChangeShapeType="1"/>
            </p:cNvSpPr>
            <p:nvPr/>
          </p:nvSpPr>
          <p:spPr bwMode="auto">
            <a:xfrm>
              <a:off x="27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7" name="Line 22"/>
            <p:cNvSpPr>
              <a:spLocks noChangeShapeType="1"/>
            </p:cNvSpPr>
            <p:nvPr/>
          </p:nvSpPr>
          <p:spPr bwMode="auto">
            <a:xfrm>
              <a:off x="28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8" name="Line 23"/>
            <p:cNvSpPr>
              <a:spLocks noChangeShapeType="1"/>
            </p:cNvSpPr>
            <p:nvPr/>
          </p:nvSpPr>
          <p:spPr bwMode="auto">
            <a:xfrm>
              <a:off x="29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9" name="Line 24"/>
            <p:cNvSpPr>
              <a:spLocks noChangeShapeType="1"/>
            </p:cNvSpPr>
            <p:nvPr/>
          </p:nvSpPr>
          <p:spPr bwMode="auto">
            <a:xfrm>
              <a:off x="30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0" name="Line 25"/>
            <p:cNvSpPr>
              <a:spLocks noChangeShapeType="1"/>
            </p:cNvSpPr>
            <p:nvPr/>
          </p:nvSpPr>
          <p:spPr bwMode="auto">
            <a:xfrm>
              <a:off x="32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1" name="Line 26"/>
            <p:cNvSpPr>
              <a:spLocks noChangeShapeType="1"/>
            </p:cNvSpPr>
            <p:nvPr/>
          </p:nvSpPr>
          <p:spPr bwMode="auto">
            <a:xfrm>
              <a:off x="333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2" name="Line 27"/>
            <p:cNvSpPr>
              <a:spLocks noChangeShapeType="1"/>
            </p:cNvSpPr>
            <p:nvPr/>
          </p:nvSpPr>
          <p:spPr bwMode="auto">
            <a:xfrm>
              <a:off x="345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3" name="Line 28"/>
            <p:cNvSpPr>
              <a:spLocks noChangeShapeType="1"/>
            </p:cNvSpPr>
            <p:nvPr/>
          </p:nvSpPr>
          <p:spPr bwMode="auto">
            <a:xfrm>
              <a:off x="358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4" name="Line 29"/>
            <p:cNvSpPr>
              <a:spLocks noChangeShapeType="1"/>
            </p:cNvSpPr>
            <p:nvPr/>
          </p:nvSpPr>
          <p:spPr bwMode="auto">
            <a:xfrm>
              <a:off x="370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5" name="Line 30"/>
            <p:cNvSpPr>
              <a:spLocks noChangeShapeType="1"/>
            </p:cNvSpPr>
            <p:nvPr/>
          </p:nvSpPr>
          <p:spPr bwMode="auto">
            <a:xfrm>
              <a:off x="383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6" name="Line 31"/>
            <p:cNvSpPr>
              <a:spLocks noChangeShapeType="1"/>
            </p:cNvSpPr>
            <p:nvPr/>
          </p:nvSpPr>
          <p:spPr bwMode="auto">
            <a:xfrm>
              <a:off x="395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7" name="Line 32"/>
            <p:cNvSpPr>
              <a:spLocks noChangeShapeType="1"/>
            </p:cNvSpPr>
            <p:nvPr/>
          </p:nvSpPr>
          <p:spPr bwMode="auto">
            <a:xfrm>
              <a:off x="408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8" name="Line 33"/>
            <p:cNvSpPr>
              <a:spLocks noChangeShapeType="1"/>
            </p:cNvSpPr>
            <p:nvPr/>
          </p:nvSpPr>
          <p:spPr bwMode="auto">
            <a:xfrm>
              <a:off x="420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9" name="Line 34"/>
            <p:cNvSpPr>
              <a:spLocks noChangeShapeType="1"/>
            </p:cNvSpPr>
            <p:nvPr/>
          </p:nvSpPr>
          <p:spPr bwMode="auto">
            <a:xfrm>
              <a:off x="433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Line 35"/>
            <p:cNvSpPr>
              <a:spLocks noChangeShapeType="1"/>
            </p:cNvSpPr>
            <p:nvPr/>
          </p:nvSpPr>
          <p:spPr bwMode="auto">
            <a:xfrm>
              <a:off x="445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1" name="Line 36"/>
            <p:cNvSpPr>
              <a:spLocks noChangeShapeType="1"/>
            </p:cNvSpPr>
            <p:nvPr/>
          </p:nvSpPr>
          <p:spPr bwMode="auto">
            <a:xfrm>
              <a:off x="458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2" name="Line 37"/>
            <p:cNvSpPr>
              <a:spLocks noChangeShapeType="1"/>
            </p:cNvSpPr>
            <p:nvPr/>
          </p:nvSpPr>
          <p:spPr bwMode="auto">
            <a:xfrm>
              <a:off x="470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3" name="Line 38"/>
            <p:cNvSpPr>
              <a:spLocks noChangeShapeType="1"/>
            </p:cNvSpPr>
            <p:nvPr/>
          </p:nvSpPr>
          <p:spPr bwMode="auto">
            <a:xfrm>
              <a:off x="483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4" name="Line 39"/>
            <p:cNvSpPr>
              <a:spLocks noChangeShapeType="1"/>
            </p:cNvSpPr>
            <p:nvPr/>
          </p:nvSpPr>
          <p:spPr bwMode="auto">
            <a:xfrm>
              <a:off x="495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5" name="Line 40"/>
            <p:cNvSpPr>
              <a:spLocks noChangeShapeType="1"/>
            </p:cNvSpPr>
            <p:nvPr/>
          </p:nvSpPr>
          <p:spPr bwMode="auto">
            <a:xfrm>
              <a:off x="508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6" name="Line 41"/>
            <p:cNvSpPr>
              <a:spLocks noChangeShapeType="1"/>
            </p:cNvSpPr>
            <p:nvPr/>
          </p:nvSpPr>
          <p:spPr bwMode="auto">
            <a:xfrm>
              <a:off x="704" y="3202"/>
              <a:ext cx="475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7" name="Freeform 42"/>
            <p:cNvSpPr>
              <a:spLocks/>
            </p:cNvSpPr>
            <p:nvPr/>
          </p:nvSpPr>
          <p:spPr bwMode="auto">
            <a:xfrm>
              <a:off x="5440" y="3169"/>
              <a:ext cx="78" cy="67"/>
            </a:xfrm>
            <a:custGeom>
              <a:avLst/>
              <a:gdLst>
                <a:gd name="T0" fmla="*/ 0 w 78"/>
                <a:gd name="T1" fmla="*/ 67 h 67"/>
                <a:gd name="T2" fmla="*/ 11 w 78"/>
                <a:gd name="T3" fmla="*/ 33 h 67"/>
                <a:gd name="T4" fmla="*/ 0 w 78"/>
                <a:gd name="T5" fmla="*/ 0 h 67"/>
                <a:gd name="T6" fmla="*/ 78 w 78"/>
                <a:gd name="T7" fmla="*/ 33 h 67"/>
                <a:gd name="T8" fmla="*/ 0 w 78"/>
                <a:gd name="T9" fmla="*/ 6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67"/>
                <a:gd name="T17" fmla="*/ 78 w 78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67">
                  <a:moveTo>
                    <a:pt x="0" y="67"/>
                  </a:moveTo>
                  <a:lnTo>
                    <a:pt x="11" y="33"/>
                  </a:lnTo>
                  <a:lnTo>
                    <a:pt x="0" y="0"/>
                  </a:lnTo>
                  <a:lnTo>
                    <a:pt x="78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8" name="Line 43"/>
            <p:cNvSpPr>
              <a:spLocks noChangeShapeType="1"/>
            </p:cNvSpPr>
            <p:nvPr/>
          </p:nvSpPr>
          <p:spPr bwMode="auto">
            <a:xfrm>
              <a:off x="8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9" name="Line 44"/>
            <p:cNvSpPr>
              <a:spLocks noChangeShapeType="1"/>
            </p:cNvSpPr>
            <p:nvPr/>
          </p:nvSpPr>
          <p:spPr bwMode="auto">
            <a:xfrm>
              <a:off x="9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0" name="Line 45"/>
            <p:cNvSpPr>
              <a:spLocks noChangeShapeType="1"/>
            </p:cNvSpPr>
            <p:nvPr/>
          </p:nvSpPr>
          <p:spPr bwMode="auto">
            <a:xfrm>
              <a:off x="10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1" name="Line 46"/>
            <p:cNvSpPr>
              <a:spLocks noChangeShapeType="1"/>
            </p:cNvSpPr>
            <p:nvPr/>
          </p:nvSpPr>
          <p:spPr bwMode="auto">
            <a:xfrm>
              <a:off x="12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2" name="Line 47"/>
            <p:cNvSpPr>
              <a:spLocks noChangeShapeType="1"/>
            </p:cNvSpPr>
            <p:nvPr/>
          </p:nvSpPr>
          <p:spPr bwMode="auto">
            <a:xfrm>
              <a:off x="13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3" name="Line 48"/>
            <p:cNvSpPr>
              <a:spLocks noChangeShapeType="1"/>
            </p:cNvSpPr>
            <p:nvPr/>
          </p:nvSpPr>
          <p:spPr bwMode="auto">
            <a:xfrm>
              <a:off x="14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4" name="Line 49"/>
            <p:cNvSpPr>
              <a:spLocks noChangeShapeType="1"/>
            </p:cNvSpPr>
            <p:nvPr/>
          </p:nvSpPr>
          <p:spPr bwMode="auto">
            <a:xfrm>
              <a:off x="15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5" name="Line 50"/>
            <p:cNvSpPr>
              <a:spLocks noChangeShapeType="1"/>
            </p:cNvSpPr>
            <p:nvPr/>
          </p:nvSpPr>
          <p:spPr bwMode="auto">
            <a:xfrm>
              <a:off x="17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6" name="Line 51"/>
            <p:cNvSpPr>
              <a:spLocks noChangeShapeType="1"/>
            </p:cNvSpPr>
            <p:nvPr/>
          </p:nvSpPr>
          <p:spPr bwMode="auto">
            <a:xfrm>
              <a:off x="18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7" name="Line 52"/>
            <p:cNvSpPr>
              <a:spLocks noChangeShapeType="1"/>
            </p:cNvSpPr>
            <p:nvPr/>
          </p:nvSpPr>
          <p:spPr bwMode="auto">
            <a:xfrm>
              <a:off x="19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8" name="Line 53"/>
            <p:cNvSpPr>
              <a:spLocks noChangeShapeType="1"/>
            </p:cNvSpPr>
            <p:nvPr/>
          </p:nvSpPr>
          <p:spPr bwMode="auto">
            <a:xfrm>
              <a:off x="20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9" name="Line 54"/>
            <p:cNvSpPr>
              <a:spLocks noChangeShapeType="1"/>
            </p:cNvSpPr>
            <p:nvPr/>
          </p:nvSpPr>
          <p:spPr bwMode="auto">
            <a:xfrm>
              <a:off x="22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0" name="Line 55"/>
            <p:cNvSpPr>
              <a:spLocks noChangeShapeType="1"/>
            </p:cNvSpPr>
            <p:nvPr/>
          </p:nvSpPr>
          <p:spPr bwMode="auto">
            <a:xfrm>
              <a:off x="23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1" name="Line 56"/>
            <p:cNvSpPr>
              <a:spLocks noChangeShapeType="1"/>
            </p:cNvSpPr>
            <p:nvPr/>
          </p:nvSpPr>
          <p:spPr bwMode="auto">
            <a:xfrm>
              <a:off x="24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2" name="Line 57"/>
            <p:cNvSpPr>
              <a:spLocks noChangeShapeType="1"/>
            </p:cNvSpPr>
            <p:nvPr/>
          </p:nvSpPr>
          <p:spPr bwMode="auto">
            <a:xfrm>
              <a:off x="25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3" name="Line 58"/>
            <p:cNvSpPr>
              <a:spLocks noChangeShapeType="1"/>
            </p:cNvSpPr>
            <p:nvPr/>
          </p:nvSpPr>
          <p:spPr bwMode="auto">
            <a:xfrm>
              <a:off x="27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4" name="Line 59"/>
            <p:cNvSpPr>
              <a:spLocks noChangeShapeType="1"/>
            </p:cNvSpPr>
            <p:nvPr/>
          </p:nvSpPr>
          <p:spPr bwMode="auto">
            <a:xfrm>
              <a:off x="28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5" name="Line 60"/>
            <p:cNvSpPr>
              <a:spLocks noChangeShapeType="1"/>
            </p:cNvSpPr>
            <p:nvPr/>
          </p:nvSpPr>
          <p:spPr bwMode="auto">
            <a:xfrm>
              <a:off x="29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6" name="Line 61"/>
            <p:cNvSpPr>
              <a:spLocks noChangeShapeType="1"/>
            </p:cNvSpPr>
            <p:nvPr/>
          </p:nvSpPr>
          <p:spPr bwMode="auto">
            <a:xfrm>
              <a:off x="30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7" name="Line 62"/>
            <p:cNvSpPr>
              <a:spLocks noChangeShapeType="1"/>
            </p:cNvSpPr>
            <p:nvPr/>
          </p:nvSpPr>
          <p:spPr bwMode="auto">
            <a:xfrm>
              <a:off x="32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8" name="Line 63"/>
            <p:cNvSpPr>
              <a:spLocks noChangeShapeType="1"/>
            </p:cNvSpPr>
            <p:nvPr/>
          </p:nvSpPr>
          <p:spPr bwMode="auto">
            <a:xfrm>
              <a:off x="333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9" name="Line 64"/>
            <p:cNvSpPr>
              <a:spLocks noChangeShapeType="1"/>
            </p:cNvSpPr>
            <p:nvPr/>
          </p:nvSpPr>
          <p:spPr bwMode="auto">
            <a:xfrm>
              <a:off x="345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0" name="Line 65"/>
            <p:cNvSpPr>
              <a:spLocks noChangeShapeType="1"/>
            </p:cNvSpPr>
            <p:nvPr/>
          </p:nvSpPr>
          <p:spPr bwMode="auto">
            <a:xfrm>
              <a:off x="358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1" name="Line 66"/>
            <p:cNvSpPr>
              <a:spLocks noChangeShapeType="1"/>
            </p:cNvSpPr>
            <p:nvPr/>
          </p:nvSpPr>
          <p:spPr bwMode="auto">
            <a:xfrm>
              <a:off x="370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2" name="Line 67"/>
            <p:cNvSpPr>
              <a:spLocks noChangeShapeType="1"/>
            </p:cNvSpPr>
            <p:nvPr/>
          </p:nvSpPr>
          <p:spPr bwMode="auto">
            <a:xfrm>
              <a:off x="383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3" name="Line 68"/>
            <p:cNvSpPr>
              <a:spLocks noChangeShapeType="1"/>
            </p:cNvSpPr>
            <p:nvPr/>
          </p:nvSpPr>
          <p:spPr bwMode="auto">
            <a:xfrm>
              <a:off x="395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4" name="Line 69"/>
            <p:cNvSpPr>
              <a:spLocks noChangeShapeType="1"/>
            </p:cNvSpPr>
            <p:nvPr/>
          </p:nvSpPr>
          <p:spPr bwMode="auto">
            <a:xfrm>
              <a:off x="408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5" name="Line 70"/>
            <p:cNvSpPr>
              <a:spLocks noChangeShapeType="1"/>
            </p:cNvSpPr>
            <p:nvPr/>
          </p:nvSpPr>
          <p:spPr bwMode="auto">
            <a:xfrm>
              <a:off x="420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6" name="Line 71"/>
            <p:cNvSpPr>
              <a:spLocks noChangeShapeType="1"/>
            </p:cNvSpPr>
            <p:nvPr/>
          </p:nvSpPr>
          <p:spPr bwMode="auto">
            <a:xfrm>
              <a:off x="433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7" name="Line 72"/>
            <p:cNvSpPr>
              <a:spLocks noChangeShapeType="1"/>
            </p:cNvSpPr>
            <p:nvPr/>
          </p:nvSpPr>
          <p:spPr bwMode="auto">
            <a:xfrm>
              <a:off x="445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8" name="Line 73"/>
            <p:cNvSpPr>
              <a:spLocks noChangeShapeType="1"/>
            </p:cNvSpPr>
            <p:nvPr/>
          </p:nvSpPr>
          <p:spPr bwMode="auto">
            <a:xfrm>
              <a:off x="458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9" name="Line 74"/>
            <p:cNvSpPr>
              <a:spLocks noChangeShapeType="1"/>
            </p:cNvSpPr>
            <p:nvPr/>
          </p:nvSpPr>
          <p:spPr bwMode="auto">
            <a:xfrm>
              <a:off x="470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0" name="Line 75"/>
            <p:cNvSpPr>
              <a:spLocks noChangeShapeType="1"/>
            </p:cNvSpPr>
            <p:nvPr/>
          </p:nvSpPr>
          <p:spPr bwMode="auto">
            <a:xfrm>
              <a:off x="483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1" name="Line 76"/>
            <p:cNvSpPr>
              <a:spLocks noChangeShapeType="1"/>
            </p:cNvSpPr>
            <p:nvPr/>
          </p:nvSpPr>
          <p:spPr bwMode="auto">
            <a:xfrm>
              <a:off x="495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2" name="Line 77"/>
            <p:cNvSpPr>
              <a:spLocks noChangeShapeType="1"/>
            </p:cNvSpPr>
            <p:nvPr/>
          </p:nvSpPr>
          <p:spPr bwMode="auto">
            <a:xfrm>
              <a:off x="508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3" name="Line 78"/>
            <p:cNvSpPr>
              <a:spLocks noChangeShapeType="1"/>
            </p:cNvSpPr>
            <p:nvPr/>
          </p:nvSpPr>
          <p:spPr bwMode="auto">
            <a:xfrm>
              <a:off x="704" y="1763"/>
              <a:ext cx="1" cy="14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4" name="Freeform 79"/>
            <p:cNvSpPr>
              <a:spLocks/>
            </p:cNvSpPr>
            <p:nvPr/>
          </p:nvSpPr>
          <p:spPr bwMode="auto">
            <a:xfrm>
              <a:off x="670" y="1706"/>
              <a:ext cx="68" cy="78"/>
            </a:xfrm>
            <a:custGeom>
              <a:avLst/>
              <a:gdLst>
                <a:gd name="T0" fmla="*/ 68 w 68"/>
                <a:gd name="T1" fmla="*/ 78 h 78"/>
                <a:gd name="T2" fmla="*/ 34 w 68"/>
                <a:gd name="T3" fmla="*/ 66 h 78"/>
                <a:gd name="T4" fmla="*/ 0 w 68"/>
                <a:gd name="T5" fmla="*/ 78 h 78"/>
                <a:gd name="T6" fmla="*/ 34 w 68"/>
                <a:gd name="T7" fmla="*/ 0 h 78"/>
                <a:gd name="T8" fmla="*/ 68 w 68"/>
                <a:gd name="T9" fmla="*/ 78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78"/>
                <a:gd name="T17" fmla="*/ 68 w 6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78">
                  <a:moveTo>
                    <a:pt x="68" y="78"/>
                  </a:moveTo>
                  <a:lnTo>
                    <a:pt x="34" y="66"/>
                  </a:lnTo>
                  <a:lnTo>
                    <a:pt x="0" y="78"/>
                  </a:lnTo>
                  <a:lnTo>
                    <a:pt x="34" y="0"/>
                  </a:lnTo>
                  <a:lnTo>
                    <a:pt x="68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5" name="Line 80"/>
            <p:cNvSpPr>
              <a:spLocks noChangeShapeType="1"/>
            </p:cNvSpPr>
            <p:nvPr/>
          </p:nvSpPr>
          <p:spPr bwMode="auto">
            <a:xfrm flipH="1">
              <a:off x="641" y="1955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6" name="Line 81"/>
            <p:cNvSpPr>
              <a:spLocks noChangeShapeType="1"/>
            </p:cNvSpPr>
            <p:nvPr/>
          </p:nvSpPr>
          <p:spPr bwMode="auto">
            <a:xfrm flipH="1">
              <a:off x="641" y="2080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7" name="Line 82"/>
            <p:cNvSpPr>
              <a:spLocks noChangeShapeType="1"/>
            </p:cNvSpPr>
            <p:nvPr/>
          </p:nvSpPr>
          <p:spPr bwMode="auto">
            <a:xfrm flipH="1">
              <a:off x="641" y="2205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8" name="Line 83"/>
            <p:cNvSpPr>
              <a:spLocks noChangeShapeType="1"/>
            </p:cNvSpPr>
            <p:nvPr/>
          </p:nvSpPr>
          <p:spPr bwMode="auto">
            <a:xfrm flipH="1">
              <a:off x="641" y="2329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9" name="Line 84"/>
            <p:cNvSpPr>
              <a:spLocks noChangeShapeType="1"/>
            </p:cNvSpPr>
            <p:nvPr/>
          </p:nvSpPr>
          <p:spPr bwMode="auto">
            <a:xfrm flipH="1">
              <a:off x="641" y="2454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0" name="Line 85"/>
            <p:cNvSpPr>
              <a:spLocks noChangeShapeType="1"/>
            </p:cNvSpPr>
            <p:nvPr/>
          </p:nvSpPr>
          <p:spPr bwMode="auto">
            <a:xfrm flipH="1">
              <a:off x="641" y="2579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1" name="Line 86"/>
            <p:cNvSpPr>
              <a:spLocks noChangeShapeType="1"/>
            </p:cNvSpPr>
            <p:nvPr/>
          </p:nvSpPr>
          <p:spPr bwMode="auto">
            <a:xfrm flipH="1">
              <a:off x="641" y="2703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2" name="Line 87"/>
            <p:cNvSpPr>
              <a:spLocks noChangeShapeType="1"/>
            </p:cNvSpPr>
            <p:nvPr/>
          </p:nvSpPr>
          <p:spPr bwMode="auto">
            <a:xfrm flipH="1">
              <a:off x="641" y="2828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3" name="Line 88"/>
            <p:cNvSpPr>
              <a:spLocks noChangeShapeType="1"/>
            </p:cNvSpPr>
            <p:nvPr/>
          </p:nvSpPr>
          <p:spPr bwMode="auto">
            <a:xfrm flipH="1">
              <a:off x="641" y="2953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4" name="Line 89"/>
            <p:cNvSpPr>
              <a:spLocks noChangeShapeType="1"/>
            </p:cNvSpPr>
            <p:nvPr/>
          </p:nvSpPr>
          <p:spPr bwMode="auto">
            <a:xfrm flipH="1">
              <a:off x="641" y="3078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5" name="Freeform 90"/>
            <p:cNvSpPr>
              <a:spLocks/>
            </p:cNvSpPr>
            <p:nvPr/>
          </p:nvSpPr>
          <p:spPr bwMode="auto">
            <a:xfrm>
              <a:off x="954" y="1955"/>
              <a:ext cx="4126" cy="1247"/>
            </a:xfrm>
            <a:custGeom>
              <a:avLst/>
              <a:gdLst>
                <a:gd name="T0" fmla="*/ 0 w 4126"/>
                <a:gd name="T1" fmla="*/ 1247 h 1247"/>
                <a:gd name="T2" fmla="*/ 0 w 4126"/>
                <a:gd name="T3" fmla="*/ 748 h 1247"/>
                <a:gd name="T4" fmla="*/ 125 w 4126"/>
                <a:gd name="T5" fmla="*/ 873 h 1247"/>
                <a:gd name="T6" fmla="*/ 125 w 4126"/>
                <a:gd name="T7" fmla="*/ 374 h 1247"/>
                <a:gd name="T8" fmla="*/ 500 w 4126"/>
                <a:gd name="T9" fmla="*/ 748 h 1247"/>
                <a:gd name="T10" fmla="*/ 500 w 4126"/>
                <a:gd name="T11" fmla="*/ 250 h 1247"/>
                <a:gd name="T12" fmla="*/ 875 w 4126"/>
                <a:gd name="T13" fmla="*/ 624 h 1247"/>
                <a:gd name="T14" fmla="*/ 875 w 4126"/>
                <a:gd name="T15" fmla="*/ 125 h 1247"/>
                <a:gd name="T16" fmla="*/ 1750 w 4126"/>
                <a:gd name="T17" fmla="*/ 998 h 1247"/>
                <a:gd name="T18" fmla="*/ 1750 w 4126"/>
                <a:gd name="T19" fmla="*/ 499 h 1247"/>
                <a:gd name="T20" fmla="*/ 2501 w 4126"/>
                <a:gd name="T21" fmla="*/ 1247 h 1247"/>
                <a:gd name="T22" fmla="*/ 2626 w 4126"/>
                <a:gd name="T23" fmla="*/ 1247 h 1247"/>
                <a:gd name="T24" fmla="*/ 2626 w 4126"/>
                <a:gd name="T25" fmla="*/ 748 h 1247"/>
                <a:gd name="T26" fmla="*/ 2751 w 4126"/>
                <a:gd name="T27" fmla="*/ 873 h 1247"/>
                <a:gd name="T28" fmla="*/ 2751 w 4126"/>
                <a:gd name="T29" fmla="*/ 374 h 1247"/>
                <a:gd name="T30" fmla="*/ 2876 w 4126"/>
                <a:gd name="T31" fmla="*/ 499 h 1247"/>
                <a:gd name="T32" fmla="*/ 2876 w 4126"/>
                <a:gd name="T33" fmla="*/ 0 h 1247"/>
                <a:gd name="T34" fmla="*/ 3501 w 4126"/>
                <a:gd name="T35" fmla="*/ 624 h 1247"/>
                <a:gd name="T36" fmla="*/ 3501 w 4126"/>
                <a:gd name="T37" fmla="*/ 125 h 1247"/>
                <a:gd name="T38" fmla="*/ 4126 w 4126"/>
                <a:gd name="T39" fmla="*/ 748 h 12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26"/>
                <a:gd name="T61" fmla="*/ 0 h 1247"/>
                <a:gd name="T62" fmla="*/ 4126 w 4126"/>
                <a:gd name="T63" fmla="*/ 1247 h 124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26" h="1247">
                  <a:moveTo>
                    <a:pt x="0" y="1247"/>
                  </a:moveTo>
                  <a:lnTo>
                    <a:pt x="0" y="748"/>
                  </a:lnTo>
                  <a:lnTo>
                    <a:pt x="125" y="873"/>
                  </a:lnTo>
                  <a:lnTo>
                    <a:pt x="125" y="374"/>
                  </a:lnTo>
                  <a:lnTo>
                    <a:pt x="500" y="748"/>
                  </a:lnTo>
                  <a:lnTo>
                    <a:pt x="500" y="250"/>
                  </a:lnTo>
                  <a:lnTo>
                    <a:pt x="875" y="624"/>
                  </a:lnTo>
                  <a:lnTo>
                    <a:pt x="875" y="125"/>
                  </a:lnTo>
                  <a:lnTo>
                    <a:pt x="1750" y="998"/>
                  </a:lnTo>
                  <a:lnTo>
                    <a:pt x="1750" y="499"/>
                  </a:lnTo>
                  <a:lnTo>
                    <a:pt x="2501" y="1247"/>
                  </a:lnTo>
                  <a:lnTo>
                    <a:pt x="2626" y="1247"/>
                  </a:lnTo>
                  <a:lnTo>
                    <a:pt x="2626" y="748"/>
                  </a:lnTo>
                  <a:lnTo>
                    <a:pt x="2751" y="873"/>
                  </a:lnTo>
                  <a:lnTo>
                    <a:pt x="2751" y="374"/>
                  </a:lnTo>
                  <a:lnTo>
                    <a:pt x="2876" y="499"/>
                  </a:lnTo>
                  <a:lnTo>
                    <a:pt x="2876" y="0"/>
                  </a:lnTo>
                  <a:lnTo>
                    <a:pt x="3501" y="624"/>
                  </a:lnTo>
                  <a:lnTo>
                    <a:pt x="3501" y="125"/>
                  </a:lnTo>
                  <a:lnTo>
                    <a:pt x="4126" y="74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6" name="Rectangle 91"/>
            <p:cNvSpPr>
              <a:spLocks noChangeArrowheads="1"/>
            </p:cNvSpPr>
            <p:nvPr/>
          </p:nvSpPr>
          <p:spPr bwMode="auto">
            <a:xfrm>
              <a:off x="959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27" name="Rectangle 92"/>
            <p:cNvSpPr>
              <a:spLocks noChangeArrowheads="1"/>
            </p:cNvSpPr>
            <p:nvPr/>
          </p:nvSpPr>
          <p:spPr bwMode="auto">
            <a:xfrm>
              <a:off x="1459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28" name="Rectangle 93"/>
            <p:cNvSpPr>
              <a:spLocks noChangeArrowheads="1"/>
            </p:cNvSpPr>
            <p:nvPr/>
          </p:nvSpPr>
          <p:spPr bwMode="auto">
            <a:xfrm>
              <a:off x="1078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29" name="Rectangle 94"/>
            <p:cNvSpPr>
              <a:spLocks noChangeArrowheads="1"/>
            </p:cNvSpPr>
            <p:nvPr/>
          </p:nvSpPr>
          <p:spPr bwMode="auto">
            <a:xfrm>
              <a:off x="1834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0" name="Rectangle 95"/>
            <p:cNvSpPr>
              <a:spLocks noChangeArrowheads="1"/>
            </p:cNvSpPr>
            <p:nvPr/>
          </p:nvSpPr>
          <p:spPr bwMode="auto">
            <a:xfrm>
              <a:off x="2709" y="1150"/>
              <a:ext cx="117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1" name="Rectangle 96"/>
            <p:cNvSpPr>
              <a:spLocks noChangeArrowheads="1"/>
            </p:cNvSpPr>
            <p:nvPr/>
          </p:nvSpPr>
          <p:spPr bwMode="auto">
            <a:xfrm>
              <a:off x="3585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2" name="Rectangle 97"/>
            <p:cNvSpPr>
              <a:spLocks noChangeArrowheads="1"/>
            </p:cNvSpPr>
            <p:nvPr/>
          </p:nvSpPr>
          <p:spPr bwMode="auto">
            <a:xfrm>
              <a:off x="3710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3" name="Rectangle 98"/>
            <p:cNvSpPr>
              <a:spLocks noChangeArrowheads="1"/>
            </p:cNvSpPr>
            <p:nvPr/>
          </p:nvSpPr>
          <p:spPr bwMode="auto">
            <a:xfrm>
              <a:off x="3835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4" name="Rectangle 99"/>
            <p:cNvSpPr>
              <a:spLocks noChangeArrowheads="1"/>
            </p:cNvSpPr>
            <p:nvPr/>
          </p:nvSpPr>
          <p:spPr bwMode="auto">
            <a:xfrm>
              <a:off x="4460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5" name="Rectangle 100"/>
            <p:cNvSpPr>
              <a:spLocks noChangeArrowheads="1"/>
            </p:cNvSpPr>
            <p:nvPr/>
          </p:nvSpPr>
          <p:spPr bwMode="auto">
            <a:xfrm>
              <a:off x="2084" y="1150"/>
              <a:ext cx="116" cy="24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6" name="Rectangle 101"/>
            <p:cNvSpPr>
              <a:spLocks noChangeArrowheads="1"/>
            </p:cNvSpPr>
            <p:nvPr/>
          </p:nvSpPr>
          <p:spPr bwMode="auto">
            <a:xfrm>
              <a:off x="3960" y="1150"/>
              <a:ext cx="116" cy="24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7" name="Rectangle 102"/>
            <p:cNvSpPr>
              <a:spLocks noChangeArrowheads="1"/>
            </p:cNvSpPr>
            <p:nvPr/>
          </p:nvSpPr>
          <p:spPr bwMode="auto">
            <a:xfrm>
              <a:off x="70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8" name="Rectangle 103"/>
            <p:cNvSpPr>
              <a:spLocks noChangeArrowheads="1"/>
            </p:cNvSpPr>
            <p:nvPr/>
          </p:nvSpPr>
          <p:spPr bwMode="auto">
            <a:xfrm>
              <a:off x="743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9" name="Rectangle 104"/>
            <p:cNvSpPr>
              <a:spLocks noChangeArrowheads="1"/>
            </p:cNvSpPr>
            <p:nvPr/>
          </p:nvSpPr>
          <p:spPr bwMode="auto">
            <a:xfrm>
              <a:off x="784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0" name="Rectangle 105"/>
            <p:cNvSpPr>
              <a:spLocks noChangeArrowheads="1"/>
            </p:cNvSpPr>
            <p:nvPr/>
          </p:nvSpPr>
          <p:spPr bwMode="auto">
            <a:xfrm>
              <a:off x="82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1" name="Rectangle 106"/>
            <p:cNvSpPr>
              <a:spLocks noChangeArrowheads="1"/>
            </p:cNvSpPr>
            <p:nvPr/>
          </p:nvSpPr>
          <p:spPr bwMode="auto">
            <a:xfrm>
              <a:off x="868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2" name="Rectangle 107"/>
            <p:cNvSpPr>
              <a:spLocks noChangeArrowheads="1"/>
            </p:cNvSpPr>
            <p:nvPr/>
          </p:nvSpPr>
          <p:spPr bwMode="auto">
            <a:xfrm>
              <a:off x="909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3" name="Rectangle 108"/>
            <p:cNvSpPr>
              <a:spLocks noChangeArrowheads="1"/>
            </p:cNvSpPr>
            <p:nvPr/>
          </p:nvSpPr>
          <p:spPr bwMode="auto">
            <a:xfrm>
              <a:off x="95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4" name="Rectangle 109"/>
            <p:cNvSpPr>
              <a:spLocks noChangeArrowheads="1"/>
            </p:cNvSpPr>
            <p:nvPr/>
          </p:nvSpPr>
          <p:spPr bwMode="auto">
            <a:xfrm>
              <a:off x="993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5" name="Rectangle 110"/>
            <p:cNvSpPr>
              <a:spLocks noChangeArrowheads="1"/>
            </p:cNvSpPr>
            <p:nvPr/>
          </p:nvSpPr>
          <p:spPr bwMode="auto">
            <a:xfrm>
              <a:off x="103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6" name="Rectangle 111"/>
            <p:cNvSpPr>
              <a:spLocks noChangeArrowheads="1"/>
            </p:cNvSpPr>
            <p:nvPr/>
          </p:nvSpPr>
          <p:spPr bwMode="auto">
            <a:xfrm>
              <a:off x="107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7" name="Rectangle 112"/>
            <p:cNvSpPr>
              <a:spLocks noChangeArrowheads="1"/>
            </p:cNvSpPr>
            <p:nvPr/>
          </p:nvSpPr>
          <p:spPr bwMode="auto">
            <a:xfrm>
              <a:off x="1118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8" name="Rectangle 113"/>
            <p:cNvSpPr>
              <a:spLocks noChangeArrowheads="1"/>
            </p:cNvSpPr>
            <p:nvPr/>
          </p:nvSpPr>
          <p:spPr bwMode="auto">
            <a:xfrm>
              <a:off x="116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9" name="Rectangle 114"/>
            <p:cNvSpPr>
              <a:spLocks noChangeArrowheads="1"/>
            </p:cNvSpPr>
            <p:nvPr/>
          </p:nvSpPr>
          <p:spPr bwMode="auto">
            <a:xfrm>
              <a:off x="120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0" name="Rectangle 115"/>
            <p:cNvSpPr>
              <a:spLocks noChangeArrowheads="1"/>
            </p:cNvSpPr>
            <p:nvPr/>
          </p:nvSpPr>
          <p:spPr bwMode="auto">
            <a:xfrm>
              <a:off x="1243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1" name="Rectangle 116"/>
            <p:cNvSpPr>
              <a:spLocks noChangeArrowheads="1"/>
            </p:cNvSpPr>
            <p:nvPr/>
          </p:nvSpPr>
          <p:spPr bwMode="auto">
            <a:xfrm>
              <a:off x="128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2" name="Rectangle 117"/>
            <p:cNvSpPr>
              <a:spLocks noChangeArrowheads="1"/>
            </p:cNvSpPr>
            <p:nvPr/>
          </p:nvSpPr>
          <p:spPr bwMode="auto">
            <a:xfrm>
              <a:off x="132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3" name="Rectangle 118"/>
            <p:cNvSpPr>
              <a:spLocks noChangeArrowheads="1"/>
            </p:cNvSpPr>
            <p:nvPr/>
          </p:nvSpPr>
          <p:spPr bwMode="auto">
            <a:xfrm>
              <a:off x="1368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4" name="Rectangle 119"/>
            <p:cNvSpPr>
              <a:spLocks noChangeArrowheads="1"/>
            </p:cNvSpPr>
            <p:nvPr/>
          </p:nvSpPr>
          <p:spPr bwMode="auto">
            <a:xfrm>
              <a:off x="141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5" name="Rectangle 120"/>
            <p:cNvSpPr>
              <a:spLocks noChangeArrowheads="1"/>
            </p:cNvSpPr>
            <p:nvPr/>
          </p:nvSpPr>
          <p:spPr bwMode="auto">
            <a:xfrm>
              <a:off x="145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6" name="Rectangle 121"/>
            <p:cNvSpPr>
              <a:spLocks noChangeArrowheads="1"/>
            </p:cNvSpPr>
            <p:nvPr/>
          </p:nvSpPr>
          <p:spPr bwMode="auto">
            <a:xfrm>
              <a:off x="1493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7" name="Rectangle 122"/>
            <p:cNvSpPr>
              <a:spLocks noChangeArrowheads="1"/>
            </p:cNvSpPr>
            <p:nvPr/>
          </p:nvSpPr>
          <p:spPr bwMode="auto">
            <a:xfrm>
              <a:off x="153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8" name="Rectangle 123"/>
            <p:cNvSpPr>
              <a:spLocks noChangeArrowheads="1"/>
            </p:cNvSpPr>
            <p:nvPr/>
          </p:nvSpPr>
          <p:spPr bwMode="auto">
            <a:xfrm>
              <a:off x="157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9" name="Rectangle 124"/>
            <p:cNvSpPr>
              <a:spLocks noChangeArrowheads="1"/>
            </p:cNvSpPr>
            <p:nvPr/>
          </p:nvSpPr>
          <p:spPr bwMode="auto">
            <a:xfrm>
              <a:off x="1618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0" name="Rectangle 125"/>
            <p:cNvSpPr>
              <a:spLocks noChangeArrowheads="1"/>
            </p:cNvSpPr>
            <p:nvPr/>
          </p:nvSpPr>
          <p:spPr bwMode="auto">
            <a:xfrm>
              <a:off x="166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1" name="Rectangle 126"/>
            <p:cNvSpPr>
              <a:spLocks noChangeArrowheads="1"/>
            </p:cNvSpPr>
            <p:nvPr/>
          </p:nvSpPr>
          <p:spPr bwMode="auto">
            <a:xfrm>
              <a:off x="170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2" name="Rectangle 127"/>
            <p:cNvSpPr>
              <a:spLocks noChangeArrowheads="1"/>
            </p:cNvSpPr>
            <p:nvPr/>
          </p:nvSpPr>
          <p:spPr bwMode="auto">
            <a:xfrm>
              <a:off x="174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3" name="Rectangle 128"/>
            <p:cNvSpPr>
              <a:spLocks noChangeArrowheads="1"/>
            </p:cNvSpPr>
            <p:nvPr/>
          </p:nvSpPr>
          <p:spPr bwMode="auto">
            <a:xfrm>
              <a:off x="178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4" name="Rectangle 129"/>
            <p:cNvSpPr>
              <a:spLocks noChangeArrowheads="1"/>
            </p:cNvSpPr>
            <p:nvPr/>
          </p:nvSpPr>
          <p:spPr bwMode="auto">
            <a:xfrm>
              <a:off x="182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5" name="Rectangle 130"/>
            <p:cNvSpPr>
              <a:spLocks noChangeArrowheads="1"/>
            </p:cNvSpPr>
            <p:nvPr/>
          </p:nvSpPr>
          <p:spPr bwMode="auto">
            <a:xfrm>
              <a:off x="186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6" name="Rectangle 131"/>
            <p:cNvSpPr>
              <a:spLocks noChangeArrowheads="1"/>
            </p:cNvSpPr>
            <p:nvPr/>
          </p:nvSpPr>
          <p:spPr bwMode="auto">
            <a:xfrm>
              <a:off x="191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7" name="Rectangle 132"/>
            <p:cNvSpPr>
              <a:spLocks noChangeArrowheads="1"/>
            </p:cNvSpPr>
            <p:nvPr/>
          </p:nvSpPr>
          <p:spPr bwMode="auto">
            <a:xfrm>
              <a:off x="195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8" name="Rectangle 133"/>
            <p:cNvSpPr>
              <a:spLocks noChangeArrowheads="1"/>
            </p:cNvSpPr>
            <p:nvPr/>
          </p:nvSpPr>
          <p:spPr bwMode="auto">
            <a:xfrm>
              <a:off x="199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9" name="Rectangle 134"/>
            <p:cNvSpPr>
              <a:spLocks noChangeArrowheads="1"/>
            </p:cNvSpPr>
            <p:nvPr/>
          </p:nvSpPr>
          <p:spPr bwMode="auto">
            <a:xfrm>
              <a:off x="203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0" name="Rectangle 135"/>
            <p:cNvSpPr>
              <a:spLocks noChangeArrowheads="1"/>
            </p:cNvSpPr>
            <p:nvPr/>
          </p:nvSpPr>
          <p:spPr bwMode="auto">
            <a:xfrm>
              <a:off x="207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1" name="Rectangle 136"/>
            <p:cNvSpPr>
              <a:spLocks noChangeArrowheads="1"/>
            </p:cNvSpPr>
            <p:nvPr/>
          </p:nvSpPr>
          <p:spPr bwMode="auto">
            <a:xfrm>
              <a:off x="211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2" name="Rectangle 137"/>
            <p:cNvSpPr>
              <a:spLocks noChangeArrowheads="1"/>
            </p:cNvSpPr>
            <p:nvPr/>
          </p:nvSpPr>
          <p:spPr bwMode="auto">
            <a:xfrm>
              <a:off x="216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3" name="Rectangle 138"/>
            <p:cNvSpPr>
              <a:spLocks noChangeArrowheads="1"/>
            </p:cNvSpPr>
            <p:nvPr/>
          </p:nvSpPr>
          <p:spPr bwMode="auto">
            <a:xfrm>
              <a:off x="220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4" name="Rectangle 139"/>
            <p:cNvSpPr>
              <a:spLocks noChangeArrowheads="1"/>
            </p:cNvSpPr>
            <p:nvPr/>
          </p:nvSpPr>
          <p:spPr bwMode="auto">
            <a:xfrm>
              <a:off x="224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5" name="Rectangle 140"/>
            <p:cNvSpPr>
              <a:spLocks noChangeArrowheads="1"/>
            </p:cNvSpPr>
            <p:nvPr/>
          </p:nvSpPr>
          <p:spPr bwMode="auto">
            <a:xfrm>
              <a:off x="228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6" name="Rectangle 141"/>
            <p:cNvSpPr>
              <a:spLocks noChangeArrowheads="1"/>
            </p:cNvSpPr>
            <p:nvPr/>
          </p:nvSpPr>
          <p:spPr bwMode="auto">
            <a:xfrm>
              <a:off x="232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7" name="Rectangle 142"/>
            <p:cNvSpPr>
              <a:spLocks noChangeArrowheads="1"/>
            </p:cNvSpPr>
            <p:nvPr/>
          </p:nvSpPr>
          <p:spPr bwMode="auto">
            <a:xfrm>
              <a:off x="236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8" name="Rectangle 143"/>
            <p:cNvSpPr>
              <a:spLocks noChangeArrowheads="1"/>
            </p:cNvSpPr>
            <p:nvPr/>
          </p:nvSpPr>
          <p:spPr bwMode="auto">
            <a:xfrm>
              <a:off x="241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9" name="Rectangle 144"/>
            <p:cNvSpPr>
              <a:spLocks noChangeArrowheads="1"/>
            </p:cNvSpPr>
            <p:nvPr/>
          </p:nvSpPr>
          <p:spPr bwMode="auto">
            <a:xfrm>
              <a:off x="245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0" name="Rectangle 145"/>
            <p:cNvSpPr>
              <a:spLocks noChangeArrowheads="1"/>
            </p:cNvSpPr>
            <p:nvPr/>
          </p:nvSpPr>
          <p:spPr bwMode="auto">
            <a:xfrm>
              <a:off x="249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1" name="Rectangle 146"/>
            <p:cNvSpPr>
              <a:spLocks noChangeArrowheads="1"/>
            </p:cNvSpPr>
            <p:nvPr/>
          </p:nvSpPr>
          <p:spPr bwMode="auto">
            <a:xfrm>
              <a:off x="253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2" name="Rectangle 147"/>
            <p:cNvSpPr>
              <a:spLocks noChangeArrowheads="1"/>
            </p:cNvSpPr>
            <p:nvPr/>
          </p:nvSpPr>
          <p:spPr bwMode="auto">
            <a:xfrm>
              <a:off x="257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3" name="Rectangle 148"/>
            <p:cNvSpPr>
              <a:spLocks noChangeArrowheads="1"/>
            </p:cNvSpPr>
            <p:nvPr/>
          </p:nvSpPr>
          <p:spPr bwMode="auto">
            <a:xfrm>
              <a:off x="261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4" name="Rectangle 149"/>
            <p:cNvSpPr>
              <a:spLocks noChangeArrowheads="1"/>
            </p:cNvSpPr>
            <p:nvPr/>
          </p:nvSpPr>
          <p:spPr bwMode="auto">
            <a:xfrm>
              <a:off x="266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5" name="Rectangle 150"/>
            <p:cNvSpPr>
              <a:spLocks noChangeArrowheads="1"/>
            </p:cNvSpPr>
            <p:nvPr/>
          </p:nvSpPr>
          <p:spPr bwMode="auto">
            <a:xfrm>
              <a:off x="270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6" name="Rectangle 151"/>
            <p:cNvSpPr>
              <a:spLocks noChangeArrowheads="1"/>
            </p:cNvSpPr>
            <p:nvPr/>
          </p:nvSpPr>
          <p:spPr bwMode="auto">
            <a:xfrm>
              <a:off x="274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7" name="Rectangle 152"/>
            <p:cNvSpPr>
              <a:spLocks noChangeArrowheads="1"/>
            </p:cNvSpPr>
            <p:nvPr/>
          </p:nvSpPr>
          <p:spPr bwMode="auto">
            <a:xfrm>
              <a:off x="278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8" name="Rectangle 153"/>
            <p:cNvSpPr>
              <a:spLocks noChangeArrowheads="1"/>
            </p:cNvSpPr>
            <p:nvPr/>
          </p:nvSpPr>
          <p:spPr bwMode="auto">
            <a:xfrm>
              <a:off x="282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9" name="Rectangle 154"/>
            <p:cNvSpPr>
              <a:spLocks noChangeArrowheads="1"/>
            </p:cNvSpPr>
            <p:nvPr/>
          </p:nvSpPr>
          <p:spPr bwMode="auto">
            <a:xfrm>
              <a:off x="286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0" name="Rectangle 155"/>
            <p:cNvSpPr>
              <a:spLocks noChangeArrowheads="1"/>
            </p:cNvSpPr>
            <p:nvPr/>
          </p:nvSpPr>
          <p:spPr bwMode="auto">
            <a:xfrm>
              <a:off x="291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1" name="Rectangle 156"/>
            <p:cNvSpPr>
              <a:spLocks noChangeArrowheads="1"/>
            </p:cNvSpPr>
            <p:nvPr/>
          </p:nvSpPr>
          <p:spPr bwMode="auto">
            <a:xfrm>
              <a:off x="295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2" name="Rectangle 157"/>
            <p:cNvSpPr>
              <a:spLocks noChangeArrowheads="1"/>
            </p:cNvSpPr>
            <p:nvPr/>
          </p:nvSpPr>
          <p:spPr bwMode="auto">
            <a:xfrm>
              <a:off x="299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3" name="Rectangle 158"/>
            <p:cNvSpPr>
              <a:spLocks noChangeArrowheads="1"/>
            </p:cNvSpPr>
            <p:nvPr/>
          </p:nvSpPr>
          <p:spPr bwMode="auto">
            <a:xfrm>
              <a:off x="303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4" name="Rectangle 159"/>
            <p:cNvSpPr>
              <a:spLocks noChangeArrowheads="1"/>
            </p:cNvSpPr>
            <p:nvPr/>
          </p:nvSpPr>
          <p:spPr bwMode="auto">
            <a:xfrm>
              <a:off x="307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5" name="Rectangle 160"/>
            <p:cNvSpPr>
              <a:spLocks noChangeArrowheads="1"/>
            </p:cNvSpPr>
            <p:nvPr/>
          </p:nvSpPr>
          <p:spPr bwMode="auto">
            <a:xfrm>
              <a:off x="311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6" name="Rectangle 161"/>
            <p:cNvSpPr>
              <a:spLocks noChangeArrowheads="1"/>
            </p:cNvSpPr>
            <p:nvPr/>
          </p:nvSpPr>
          <p:spPr bwMode="auto">
            <a:xfrm>
              <a:off x="316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7" name="Rectangle 162"/>
            <p:cNvSpPr>
              <a:spLocks noChangeArrowheads="1"/>
            </p:cNvSpPr>
            <p:nvPr/>
          </p:nvSpPr>
          <p:spPr bwMode="auto">
            <a:xfrm>
              <a:off x="320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8" name="Rectangle 163"/>
            <p:cNvSpPr>
              <a:spLocks noChangeArrowheads="1"/>
            </p:cNvSpPr>
            <p:nvPr/>
          </p:nvSpPr>
          <p:spPr bwMode="auto">
            <a:xfrm>
              <a:off x="324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9" name="Rectangle 164"/>
            <p:cNvSpPr>
              <a:spLocks noChangeArrowheads="1"/>
            </p:cNvSpPr>
            <p:nvPr/>
          </p:nvSpPr>
          <p:spPr bwMode="auto">
            <a:xfrm>
              <a:off x="328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0" name="Rectangle 165"/>
            <p:cNvSpPr>
              <a:spLocks noChangeArrowheads="1"/>
            </p:cNvSpPr>
            <p:nvPr/>
          </p:nvSpPr>
          <p:spPr bwMode="auto">
            <a:xfrm>
              <a:off x="332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1" name="Rectangle 166"/>
            <p:cNvSpPr>
              <a:spLocks noChangeArrowheads="1"/>
            </p:cNvSpPr>
            <p:nvPr/>
          </p:nvSpPr>
          <p:spPr bwMode="auto">
            <a:xfrm>
              <a:off x="336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2" name="Rectangle 167"/>
            <p:cNvSpPr>
              <a:spLocks noChangeArrowheads="1"/>
            </p:cNvSpPr>
            <p:nvPr/>
          </p:nvSpPr>
          <p:spPr bwMode="auto">
            <a:xfrm>
              <a:off x="341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3" name="Rectangle 168"/>
            <p:cNvSpPr>
              <a:spLocks noChangeArrowheads="1"/>
            </p:cNvSpPr>
            <p:nvPr/>
          </p:nvSpPr>
          <p:spPr bwMode="auto">
            <a:xfrm>
              <a:off x="345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4" name="Rectangle 169"/>
            <p:cNvSpPr>
              <a:spLocks noChangeArrowheads="1"/>
            </p:cNvSpPr>
            <p:nvPr/>
          </p:nvSpPr>
          <p:spPr bwMode="auto">
            <a:xfrm>
              <a:off x="349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5" name="Rectangle 170"/>
            <p:cNvSpPr>
              <a:spLocks noChangeArrowheads="1"/>
            </p:cNvSpPr>
            <p:nvPr/>
          </p:nvSpPr>
          <p:spPr bwMode="auto">
            <a:xfrm>
              <a:off x="353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6" name="Rectangle 171"/>
            <p:cNvSpPr>
              <a:spLocks noChangeArrowheads="1"/>
            </p:cNvSpPr>
            <p:nvPr/>
          </p:nvSpPr>
          <p:spPr bwMode="auto">
            <a:xfrm>
              <a:off x="357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7" name="Rectangle 172"/>
            <p:cNvSpPr>
              <a:spLocks noChangeArrowheads="1"/>
            </p:cNvSpPr>
            <p:nvPr/>
          </p:nvSpPr>
          <p:spPr bwMode="auto">
            <a:xfrm>
              <a:off x="361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8" name="Rectangle 173"/>
            <p:cNvSpPr>
              <a:spLocks noChangeArrowheads="1"/>
            </p:cNvSpPr>
            <p:nvPr/>
          </p:nvSpPr>
          <p:spPr bwMode="auto">
            <a:xfrm>
              <a:off x="366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9" name="Rectangle 174"/>
            <p:cNvSpPr>
              <a:spLocks noChangeArrowheads="1"/>
            </p:cNvSpPr>
            <p:nvPr/>
          </p:nvSpPr>
          <p:spPr bwMode="auto">
            <a:xfrm>
              <a:off x="370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0" name="Rectangle 175"/>
            <p:cNvSpPr>
              <a:spLocks noChangeArrowheads="1"/>
            </p:cNvSpPr>
            <p:nvPr/>
          </p:nvSpPr>
          <p:spPr bwMode="auto">
            <a:xfrm>
              <a:off x="374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1" name="Rectangle 176"/>
            <p:cNvSpPr>
              <a:spLocks noChangeArrowheads="1"/>
            </p:cNvSpPr>
            <p:nvPr/>
          </p:nvSpPr>
          <p:spPr bwMode="auto">
            <a:xfrm>
              <a:off x="378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2" name="Rectangle 177"/>
            <p:cNvSpPr>
              <a:spLocks noChangeArrowheads="1"/>
            </p:cNvSpPr>
            <p:nvPr/>
          </p:nvSpPr>
          <p:spPr bwMode="auto">
            <a:xfrm>
              <a:off x="382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3" name="Rectangle 178"/>
            <p:cNvSpPr>
              <a:spLocks noChangeArrowheads="1"/>
            </p:cNvSpPr>
            <p:nvPr/>
          </p:nvSpPr>
          <p:spPr bwMode="auto">
            <a:xfrm>
              <a:off x="386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4" name="Rectangle 179"/>
            <p:cNvSpPr>
              <a:spLocks noChangeArrowheads="1"/>
            </p:cNvSpPr>
            <p:nvPr/>
          </p:nvSpPr>
          <p:spPr bwMode="auto">
            <a:xfrm>
              <a:off x="391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5" name="Rectangle 180"/>
            <p:cNvSpPr>
              <a:spLocks noChangeArrowheads="1"/>
            </p:cNvSpPr>
            <p:nvPr/>
          </p:nvSpPr>
          <p:spPr bwMode="auto">
            <a:xfrm>
              <a:off x="395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6" name="Rectangle 181"/>
            <p:cNvSpPr>
              <a:spLocks noChangeArrowheads="1"/>
            </p:cNvSpPr>
            <p:nvPr/>
          </p:nvSpPr>
          <p:spPr bwMode="auto">
            <a:xfrm>
              <a:off x="399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7" name="Rectangle 182"/>
            <p:cNvSpPr>
              <a:spLocks noChangeArrowheads="1"/>
            </p:cNvSpPr>
            <p:nvPr/>
          </p:nvSpPr>
          <p:spPr bwMode="auto">
            <a:xfrm>
              <a:off x="403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8" name="Rectangle 183"/>
            <p:cNvSpPr>
              <a:spLocks noChangeArrowheads="1"/>
            </p:cNvSpPr>
            <p:nvPr/>
          </p:nvSpPr>
          <p:spPr bwMode="auto">
            <a:xfrm>
              <a:off x="407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9" name="Rectangle 184"/>
            <p:cNvSpPr>
              <a:spLocks noChangeArrowheads="1"/>
            </p:cNvSpPr>
            <p:nvPr/>
          </p:nvSpPr>
          <p:spPr bwMode="auto">
            <a:xfrm>
              <a:off x="411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0" name="Rectangle 185"/>
            <p:cNvSpPr>
              <a:spLocks noChangeArrowheads="1"/>
            </p:cNvSpPr>
            <p:nvPr/>
          </p:nvSpPr>
          <p:spPr bwMode="auto">
            <a:xfrm>
              <a:off x="416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1" name="Rectangle 186"/>
            <p:cNvSpPr>
              <a:spLocks noChangeArrowheads="1"/>
            </p:cNvSpPr>
            <p:nvPr/>
          </p:nvSpPr>
          <p:spPr bwMode="auto">
            <a:xfrm>
              <a:off x="420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2" name="Rectangle 187"/>
            <p:cNvSpPr>
              <a:spLocks noChangeArrowheads="1"/>
            </p:cNvSpPr>
            <p:nvPr/>
          </p:nvSpPr>
          <p:spPr bwMode="auto">
            <a:xfrm>
              <a:off x="424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3" name="Rectangle 188"/>
            <p:cNvSpPr>
              <a:spLocks noChangeArrowheads="1"/>
            </p:cNvSpPr>
            <p:nvPr/>
          </p:nvSpPr>
          <p:spPr bwMode="auto">
            <a:xfrm>
              <a:off x="4286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4" name="Rectangle 189"/>
            <p:cNvSpPr>
              <a:spLocks noChangeArrowheads="1"/>
            </p:cNvSpPr>
            <p:nvPr/>
          </p:nvSpPr>
          <p:spPr bwMode="auto">
            <a:xfrm>
              <a:off x="432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5" name="Rectangle 190"/>
            <p:cNvSpPr>
              <a:spLocks noChangeArrowheads="1"/>
            </p:cNvSpPr>
            <p:nvPr/>
          </p:nvSpPr>
          <p:spPr bwMode="auto">
            <a:xfrm>
              <a:off x="436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6" name="Rectangle 191"/>
            <p:cNvSpPr>
              <a:spLocks noChangeArrowheads="1"/>
            </p:cNvSpPr>
            <p:nvPr/>
          </p:nvSpPr>
          <p:spPr bwMode="auto">
            <a:xfrm>
              <a:off x="441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7" name="Rectangle 192"/>
            <p:cNvSpPr>
              <a:spLocks noChangeArrowheads="1"/>
            </p:cNvSpPr>
            <p:nvPr/>
          </p:nvSpPr>
          <p:spPr bwMode="auto">
            <a:xfrm>
              <a:off x="445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8" name="Rectangle 193"/>
            <p:cNvSpPr>
              <a:spLocks noChangeArrowheads="1"/>
            </p:cNvSpPr>
            <p:nvPr/>
          </p:nvSpPr>
          <p:spPr bwMode="auto">
            <a:xfrm>
              <a:off x="449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9" name="Rectangle 194"/>
            <p:cNvSpPr>
              <a:spLocks noChangeArrowheads="1"/>
            </p:cNvSpPr>
            <p:nvPr/>
          </p:nvSpPr>
          <p:spPr bwMode="auto">
            <a:xfrm>
              <a:off x="4536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0" name="Rectangle 195"/>
            <p:cNvSpPr>
              <a:spLocks noChangeArrowheads="1"/>
            </p:cNvSpPr>
            <p:nvPr/>
          </p:nvSpPr>
          <p:spPr bwMode="auto">
            <a:xfrm>
              <a:off x="457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1" name="Rectangle 196"/>
            <p:cNvSpPr>
              <a:spLocks noChangeArrowheads="1"/>
            </p:cNvSpPr>
            <p:nvPr/>
          </p:nvSpPr>
          <p:spPr bwMode="auto">
            <a:xfrm>
              <a:off x="461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2" name="Rectangle 197"/>
            <p:cNvSpPr>
              <a:spLocks noChangeArrowheads="1"/>
            </p:cNvSpPr>
            <p:nvPr/>
          </p:nvSpPr>
          <p:spPr bwMode="auto">
            <a:xfrm>
              <a:off x="466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3" name="Rectangle 198"/>
            <p:cNvSpPr>
              <a:spLocks noChangeArrowheads="1"/>
            </p:cNvSpPr>
            <p:nvPr/>
          </p:nvSpPr>
          <p:spPr bwMode="auto">
            <a:xfrm>
              <a:off x="470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4" name="Rectangle 199"/>
            <p:cNvSpPr>
              <a:spLocks noChangeArrowheads="1"/>
            </p:cNvSpPr>
            <p:nvPr/>
          </p:nvSpPr>
          <p:spPr bwMode="auto">
            <a:xfrm>
              <a:off x="474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5" name="Rectangle 200"/>
            <p:cNvSpPr>
              <a:spLocks noChangeArrowheads="1"/>
            </p:cNvSpPr>
            <p:nvPr/>
          </p:nvSpPr>
          <p:spPr bwMode="auto">
            <a:xfrm>
              <a:off x="4786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6" name="Rectangle 201"/>
            <p:cNvSpPr>
              <a:spLocks noChangeArrowheads="1"/>
            </p:cNvSpPr>
            <p:nvPr/>
          </p:nvSpPr>
          <p:spPr bwMode="auto">
            <a:xfrm>
              <a:off x="482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7" name="Rectangle 202"/>
            <p:cNvSpPr>
              <a:spLocks noChangeArrowheads="1"/>
            </p:cNvSpPr>
            <p:nvPr/>
          </p:nvSpPr>
          <p:spPr bwMode="auto">
            <a:xfrm>
              <a:off x="486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8" name="Rectangle 203"/>
            <p:cNvSpPr>
              <a:spLocks noChangeArrowheads="1"/>
            </p:cNvSpPr>
            <p:nvPr/>
          </p:nvSpPr>
          <p:spPr bwMode="auto">
            <a:xfrm>
              <a:off x="491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9" name="Rectangle 204"/>
            <p:cNvSpPr>
              <a:spLocks noChangeArrowheads="1"/>
            </p:cNvSpPr>
            <p:nvPr/>
          </p:nvSpPr>
          <p:spPr bwMode="auto">
            <a:xfrm>
              <a:off x="495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0" name="Rectangle 205"/>
            <p:cNvSpPr>
              <a:spLocks noChangeArrowheads="1"/>
            </p:cNvSpPr>
            <p:nvPr/>
          </p:nvSpPr>
          <p:spPr bwMode="auto">
            <a:xfrm>
              <a:off x="4994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1" name="Rectangle 206"/>
            <p:cNvSpPr>
              <a:spLocks noChangeArrowheads="1"/>
            </p:cNvSpPr>
            <p:nvPr/>
          </p:nvSpPr>
          <p:spPr bwMode="auto">
            <a:xfrm>
              <a:off x="5036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2" name="Rectangle 207"/>
            <p:cNvSpPr>
              <a:spLocks noChangeArrowheads="1"/>
            </p:cNvSpPr>
            <p:nvPr/>
          </p:nvSpPr>
          <p:spPr bwMode="auto">
            <a:xfrm>
              <a:off x="507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3" name="Rectangle 208"/>
            <p:cNvSpPr>
              <a:spLocks noChangeArrowheads="1"/>
            </p:cNvSpPr>
            <p:nvPr/>
          </p:nvSpPr>
          <p:spPr bwMode="auto">
            <a:xfrm>
              <a:off x="5119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4" name="Rectangle 209"/>
            <p:cNvSpPr>
              <a:spLocks noChangeArrowheads="1"/>
            </p:cNvSpPr>
            <p:nvPr/>
          </p:nvSpPr>
          <p:spPr bwMode="auto">
            <a:xfrm>
              <a:off x="516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5" name="Rectangle 210"/>
            <p:cNvSpPr>
              <a:spLocks noChangeArrowheads="1"/>
            </p:cNvSpPr>
            <p:nvPr/>
          </p:nvSpPr>
          <p:spPr bwMode="auto">
            <a:xfrm>
              <a:off x="520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6" name="Rectangle 211"/>
            <p:cNvSpPr>
              <a:spLocks noChangeArrowheads="1"/>
            </p:cNvSpPr>
            <p:nvPr/>
          </p:nvSpPr>
          <p:spPr bwMode="auto">
            <a:xfrm>
              <a:off x="5244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7" name="Rectangle 212"/>
            <p:cNvSpPr>
              <a:spLocks noChangeArrowheads="1"/>
            </p:cNvSpPr>
            <p:nvPr/>
          </p:nvSpPr>
          <p:spPr bwMode="auto">
            <a:xfrm>
              <a:off x="70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8" name="Rectangle 213"/>
            <p:cNvSpPr>
              <a:spLocks noChangeArrowheads="1"/>
            </p:cNvSpPr>
            <p:nvPr/>
          </p:nvSpPr>
          <p:spPr bwMode="auto">
            <a:xfrm>
              <a:off x="743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9" name="Rectangle 214"/>
            <p:cNvSpPr>
              <a:spLocks noChangeArrowheads="1"/>
            </p:cNvSpPr>
            <p:nvPr/>
          </p:nvSpPr>
          <p:spPr bwMode="auto">
            <a:xfrm>
              <a:off x="784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0" name="Rectangle 215"/>
            <p:cNvSpPr>
              <a:spLocks noChangeArrowheads="1"/>
            </p:cNvSpPr>
            <p:nvPr/>
          </p:nvSpPr>
          <p:spPr bwMode="auto">
            <a:xfrm>
              <a:off x="82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1" name="Rectangle 216"/>
            <p:cNvSpPr>
              <a:spLocks noChangeArrowheads="1"/>
            </p:cNvSpPr>
            <p:nvPr/>
          </p:nvSpPr>
          <p:spPr bwMode="auto">
            <a:xfrm>
              <a:off x="868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2" name="Rectangle 217"/>
            <p:cNvSpPr>
              <a:spLocks noChangeArrowheads="1"/>
            </p:cNvSpPr>
            <p:nvPr/>
          </p:nvSpPr>
          <p:spPr bwMode="auto">
            <a:xfrm>
              <a:off x="909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3" name="Rectangle 218"/>
            <p:cNvSpPr>
              <a:spLocks noChangeArrowheads="1"/>
            </p:cNvSpPr>
            <p:nvPr/>
          </p:nvSpPr>
          <p:spPr bwMode="auto">
            <a:xfrm>
              <a:off x="95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4" name="Rectangle 219"/>
            <p:cNvSpPr>
              <a:spLocks noChangeArrowheads="1"/>
            </p:cNvSpPr>
            <p:nvPr/>
          </p:nvSpPr>
          <p:spPr bwMode="auto">
            <a:xfrm>
              <a:off x="993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5" name="Rectangle 220"/>
            <p:cNvSpPr>
              <a:spLocks noChangeArrowheads="1"/>
            </p:cNvSpPr>
            <p:nvPr/>
          </p:nvSpPr>
          <p:spPr bwMode="auto">
            <a:xfrm>
              <a:off x="103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6" name="Rectangle 221"/>
            <p:cNvSpPr>
              <a:spLocks noChangeArrowheads="1"/>
            </p:cNvSpPr>
            <p:nvPr/>
          </p:nvSpPr>
          <p:spPr bwMode="auto">
            <a:xfrm>
              <a:off x="107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7" name="Rectangle 222"/>
            <p:cNvSpPr>
              <a:spLocks noChangeArrowheads="1"/>
            </p:cNvSpPr>
            <p:nvPr/>
          </p:nvSpPr>
          <p:spPr bwMode="auto">
            <a:xfrm>
              <a:off x="1118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8" name="Rectangle 223"/>
            <p:cNvSpPr>
              <a:spLocks noChangeArrowheads="1"/>
            </p:cNvSpPr>
            <p:nvPr/>
          </p:nvSpPr>
          <p:spPr bwMode="auto">
            <a:xfrm>
              <a:off x="116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9" name="Rectangle 224"/>
            <p:cNvSpPr>
              <a:spLocks noChangeArrowheads="1"/>
            </p:cNvSpPr>
            <p:nvPr/>
          </p:nvSpPr>
          <p:spPr bwMode="auto">
            <a:xfrm>
              <a:off x="120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0" name="Rectangle 225"/>
            <p:cNvSpPr>
              <a:spLocks noChangeArrowheads="1"/>
            </p:cNvSpPr>
            <p:nvPr/>
          </p:nvSpPr>
          <p:spPr bwMode="auto">
            <a:xfrm>
              <a:off x="1243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1" name="Rectangle 226"/>
            <p:cNvSpPr>
              <a:spLocks noChangeArrowheads="1"/>
            </p:cNvSpPr>
            <p:nvPr/>
          </p:nvSpPr>
          <p:spPr bwMode="auto">
            <a:xfrm>
              <a:off x="128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2" name="Rectangle 227"/>
            <p:cNvSpPr>
              <a:spLocks noChangeArrowheads="1"/>
            </p:cNvSpPr>
            <p:nvPr/>
          </p:nvSpPr>
          <p:spPr bwMode="auto">
            <a:xfrm>
              <a:off x="132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3" name="Rectangle 228"/>
            <p:cNvSpPr>
              <a:spLocks noChangeArrowheads="1"/>
            </p:cNvSpPr>
            <p:nvPr/>
          </p:nvSpPr>
          <p:spPr bwMode="auto">
            <a:xfrm>
              <a:off x="1368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4" name="Rectangle 229"/>
            <p:cNvSpPr>
              <a:spLocks noChangeArrowheads="1"/>
            </p:cNvSpPr>
            <p:nvPr/>
          </p:nvSpPr>
          <p:spPr bwMode="auto">
            <a:xfrm>
              <a:off x="141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5" name="Rectangle 230"/>
            <p:cNvSpPr>
              <a:spLocks noChangeArrowheads="1"/>
            </p:cNvSpPr>
            <p:nvPr/>
          </p:nvSpPr>
          <p:spPr bwMode="auto">
            <a:xfrm>
              <a:off x="145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6" name="Rectangle 231"/>
            <p:cNvSpPr>
              <a:spLocks noChangeArrowheads="1"/>
            </p:cNvSpPr>
            <p:nvPr/>
          </p:nvSpPr>
          <p:spPr bwMode="auto">
            <a:xfrm>
              <a:off x="1493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7" name="Rectangle 232"/>
            <p:cNvSpPr>
              <a:spLocks noChangeArrowheads="1"/>
            </p:cNvSpPr>
            <p:nvPr/>
          </p:nvSpPr>
          <p:spPr bwMode="auto">
            <a:xfrm>
              <a:off x="153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8" name="Rectangle 233"/>
            <p:cNvSpPr>
              <a:spLocks noChangeArrowheads="1"/>
            </p:cNvSpPr>
            <p:nvPr/>
          </p:nvSpPr>
          <p:spPr bwMode="auto">
            <a:xfrm>
              <a:off x="157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9" name="Rectangle 234"/>
            <p:cNvSpPr>
              <a:spLocks noChangeArrowheads="1"/>
            </p:cNvSpPr>
            <p:nvPr/>
          </p:nvSpPr>
          <p:spPr bwMode="auto">
            <a:xfrm>
              <a:off x="1618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0" name="Rectangle 235"/>
            <p:cNvSpPr>
              <a:spLocks noChangeArrowheads="1"/>
            </p:cNvSpPr>
            <p:nvPr/>
          </p:nvSpPr>
          <p:spPr bwMode="auto">
            <a:xfrm>
              <a:off x="166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1" name="Rectangle 236"/>
            <p:cNvSpPr>
              <a:spLocks noChangeArrowheads="1"/>
            </p:cNvSpPr>
            <p:nvPr/>
          </p:nvSpPr>
          <p:spPr bwMode="auto">
            <a:xfrm>
              <a:off x="170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2" name="Rectangle 237"/>
            <p:cNvSpPr>
              <a:spLocks noChangeArrowheads="1"/>
            </p:cNvSpPr>
            <p:nvPr/>
          </p:nvSpPr>
          <p:spPr bwMode="auto">
            <a:xfrm>
              <a:off x="174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3" name="Rectangle 238"/>
            <p:cNvSpPr>
              <a:spLocks noChangeArrowheads="1"/>
            </p:cNvSpPr>
            <p:nvPr/>
          </p:nvSpPr>
          <p:spPr bwMode="auto">
            <a:xfrm>
              <a:off x="178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4" name="Rectangle 239"/>
            <p:cNvSpPr>
              <a:spLocks noChangeArrowheads="1"/>
            </p:cNvSpPr>
            <p:nvPr/>
          </p:nvSpPr>
          <p:spPr bwMode="auto">
            <a:xfrm>
              <a:off x="182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5" name="Rectangle 240"/>
            <p:cNvSpPr>
              <a:spLocks noChangeArrowheads="1"/>
            </p:cNvSpPr>
            <p:nvPr/>
          </p:nvSpPr>
          <p:spPr bwMode="auto">
            <a:xfrm>
              <a:off x="186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6" name="Rectangle 241"/>
            <p:cNvSpPr>
              <a:spLocks noChangeArrowheads="1"/>
            </p:cNvSpPr>
            <p:nvPr/>
          </p:nvSpPr>
          <p:spPr bwMode="auto">
            <a:xfrm>
              <a:off x="191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7" name="Rectangle 242"/>
            <p:cNvSpPr>
              <a:spLocks noChangeArrowheads="1"/>
            </p:cNvSpPr>
            <p:nvPr/>
          </p:nvSpPr>
          <p:spPr bwMode="auto">
            <a:xfrm>
              <a:off x="195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8" name="Rectangle 243"/>
            <p:cNvSpPr>
              <a:spLocks noChangeArrowheads="1"/>
            </p:cNvSpPr>
            <p:nvPr/>
          </p:nvSpPr>
          <p:spPr bwMode="auto">
            <a:xfrm>
              <a:off x="199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9" name="Rectangle 244"/>
            <p:cNvSpPr>
              <a:spLocks noChangeArrowheads="1"/>
            </p:cNvSpPr>
            <p:nvPr/>
          </p:nvSpPr>
          <p:spPr bwMode="auto">
            <a:xfrm>
              <a:off x="203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0" name="Rectangle 245"/>
            <p:cNvSpPr>
              <a:spLocks noChangeArrowheads="1"/>
            </p:cNvSpPr>
            <p:nvPr/>
          </p:nvSpPr>
          <p:spPr bwMode="auto">
            <a:xfrm>
              <a:off x="207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1" name="Rectangle 246"/>
            <p:cNvSpPr>
              <a:spLocks noChangeArrowheads="1"/>
            </p:cNvSpPr>
            <p:nvPr/>
          </p:nvSpPr>
          <p:spPr bwMode="auto">
            <a:xfrm>
              <a:off x="211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2" name="Rectangle 247"/>
            <p:cNvSpPr>
              <a:spLocks noChangeArrowheads="1"/>
            </p:cNvSpPr>
            <p:nvPr/>
          </p:nvSpPr>
          <p:spPr bwMode="auto">
            <a:xfrm>
              <a:off x="216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3" name="Rectangle 248"/>
            <p:cNvSpPr>
              <a:spLocks noChangeArrowheads="1"/>
            </p:cNvSpPr>
            <p:nvPr/>
          </p:nvSpPr>
          <p:spPr bwMode="auto">
            <a:xfrm>
              <a:off x="220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4" name="Rectangle 249"/>
            <p:cNvSpPr>
              <a:spLocks noChangeArrowheads="1"/>
            </p:cNvSpPr>
            <p:nvPr/>
          </p:nvSpPr>
          <p:spPr bwMode="auto">
            <a:xfrm>
              <a:off x="224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5" name="Rectangle 250"/>
            <p:cNvSpPr>
              <a:spLocks noChangeArrowheads="1"/>
            </p:cNvSpPr>
            <p:nvPr/>
          </p:nvSpPr>
          <p:spPr bwMode="auto">
            <a:xfrm>
              <a:off x="228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6" name="Rectangle 251"/>
            <p:cNvSpPr>
              <a:spLocks noChangeArrowheads="1"/>
            </p:cNvSpPr>
            <p:nvPr/>
          </p:nvSpPr>
          <p:spPr bwMode="auto">
            <a:xfrm>
              <a:off x="232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7" name="Rectangle 252"/>
            <p:cNvSpPr>
              <a:spLocks noChangeArrowheads="1"/>
            </p:cNvSpPr>
            <p:nvPr/>
          </p:nvSpPr>
          <p:spPr bwMode="auto">
            <a:xfrm>
              <a:off x="236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8" name="Rectangle 253"/>
            <p:cNvSpPr>
              <a:spLocks noChangeArrowheads="1"/>
            </p:cNvSpPr>
            <p:nvPr/>
          </p:nvSpPr>
          <p:spPr bwMode="auto">
            <a:xfrm>
              <a:off x="241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9" name="Rectangle 254"/>
            <p:cNvSpPr>
              <a:spLocks noChangeArrowheads="1"/>
            </p:cNvSpPr>
            <p:nvPr/>
          </p:nvSpPr>
          <p:spPr bwMode="auto">
            <a:xfrm>
              <a:off x="245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0" name="Rectangle 255"/>
            <p:cNvSpPr>
              <a:spLocks noChangeArrowheads="1"/>
            </p:cNvSpPr>
            <p:nvPr/>
          </p:nvSpPr>
          <p:spPr bwMode="auto">
            <a:xfrm>
              <a:off x="249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1" name="Rectangle 256"/>
            <p:cNvSpPr>
              <a:spLocks noChangeArrowheads="1"/>
            </p:cNvSpPr>
            <p:nvPr/>
          </p:nvSpPr>
          <p:spPr bwMode="auto">
            <a:xfrm>
              <a:off x="253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2" name="Rectangle 257"/>
            <p:cNvSpPr>
              <a:spLocks noChangeArrowheads="1"/>
            </p:cNvSpPr>
            <p:nvPr/>
          </p:nvSpPr>
          <p:spPr bwMode="auto">
            <a:xfrm>
              <a:off x="257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3" name="Rectangle 258"/>
            <p:cNvSpPr>
              <a:spLocks noChangeArrowheads="1"/>
            </p:cNvSpPr>
            <p:nvPr/>
          </p:nvSpPr>
          <p:spPr bwMode="auto">
            <a:xfrm>
              <a:off x="261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4" name="Rectangle 259"/>
            <p:cNvSpPr>
              <a:spLocks noChangeArrowheads="1"/>
            </p:cNvSpPr>
            <p:nvPr/>
          </p:nvSpPr>
          <p:spPr bwMode="auto">
            <a:xfrm>
              <a:off x="266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5" name="Rectangle 260"/>
            <p:cNvSpPr>
              <a:spLocks noChangeArrowheads="1"/>
            </p:cNvSpPr>
            <p:nvPr/>
          </p:nvSpPr>
          <p:spPr bwMode="auto">
            <a:xfrm>
              <a:off x="270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6" name="Rectangle 261"/>
            <p:cNvSpPr>
              <a:spLocks noChangeArrowheads="1"/>
            </p:cNvSpPr>
            <p:nvPr/>
          </p:nvSpPr>
          <p:spPr bwMode="auto">
            <a:xfrm>
              <a:off x="274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7" name="Rectangle 262"/>
            <p:cNvSpPr>
              <a:spLocks noChangeArrowheads="1"/>
            </p:cNvSpPr>
            <p:nvPr/>
          </p:nvSpPr>
          <p:spPr bwMode="auto">
            <a:xfrm>
              <a:off x="278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8" name="Rectangle 263"/>
            <p:cNvSpPr>
              <a:spLocks noChangeArrowheads="1"/>
            </p:cNvSpPr>
            <p:nvPr/>
          </p:nvSpPr>
          <p:spPr bwMode="auto">
            <a:xfrm>
              <a:off x="282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9" name="Rectangle 264"/>
            <p:cNvSpPr>
              <a:spLocks noChangeArrowheads="1"/>
            </p:cNvSpPr>
            <p:nvPr/>
          </p:nvSpPr>
          <p:spPr bwMode="auto">
            <a:xfrm>
              <a:off x="286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0" name="Rectangle 265"/>
            <p:cNvSpPr>
              <a:spLocks noChangeArrowheads="1"/>
            </p:cNvSpPr>
            <p:nvPr/>
          </p:nvSpPr>
          <p:spPr bwMode="auto">
            <a:xfrm>
              <a:off x="291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1" name="Rectangle 266"/>
            <p:cNvSpPr>
              <a:spLocks noChangeArrowheads="1"/>
            </p:cNvSpPr>
            <p:nvPr/>
          </p:nvSpPr>
          <p:spPr bwMode="auto">
            <a:xfrm>
              <a:off x="295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2" name="Rectangle 267"/>
            <p:cNvSpPr>
              <a:spLocks noChangeArrowheads="1"/>
            </p:cNvSpPr>
            <p:nvPr/>
          </p:nvSpPr>
          <p:spPr bwMode="auto">
            <a:xfrm>
              <a:off x="299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3" name="Rectangle 268"/>
            <p:cNvSpPr>
              <a:spLocks noChangeArrowheads="1"/>
            </p:cNvSpPr>
            <p:nvPr/>
          </p:nvSpPr>
          <p:spPr bwMode="auto">
            <a:xfrm>
              <a:off x="303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4" name="Rectangle 269"/>
            <p:cNvSpPr>
              <a:spLocks noChangeArrowheads="1"/>
            </p:cNvSpPr>
            <p:nvPr/>
          </p:nvSpPr>
          <p:spPr bwMode="auto">
            <a:xfrm>
              <a:off x="307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5" name="Rectangle 270"/>
            <p:cNvSpPr>
              <a:spLocks noChangeArrowheads="1"/>
            </p:cNvSpPr>
            <p:nvPr/>
          </p:nvSpPr>
          <p:spPr bwMode="auto">
            <a:xfrm>
              <a:off x="311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6" name="Rectangle 271"/>
            <p:cNvSpPr>
              <a:spLocks noChangeArrowheads="1"/>
            </p:cNvSpPr>
            <p:nvPr/>
          </p:nvSpPr>
          <p:spPr bwMode="auto">
            <a:xfrm>
              <a:off x="316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7" name="Rectangle 272"/>
            <p:cNvSpPr>
              <a:spLocks noChangeArrowheads="1"/>
            </p:cNvSpPr>
            <p:nvPr/>
          </p:nvSpPr>
          <p:spPr bwMode="auto">
            <a:xfrm>
              <a:off x="320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8" name="Rectangle 273"/>
            <p:cNvSpPr>
              <a:spLocks noChangeArrowheads="1"/>
            </p:cNvSpPr>
            <p:nvPr/>
          </p:nvSpPr>
          <p:spPr bwMode="auto">
            <a:xfrm>
              <a:off x="324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9" name="Rectangle 274"/>
            <p:cNvSpPr>
              <a:spLocks noChangeArrowheads="1"/>
            </p:cNvSpPr>
            <p:nvPr/>
          </p:nvSpPr>
          <p:spPr bwMode="auto">
            <a:xfrm>
              <a:off x="328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0" name="Rectangle 275"/>
            <p:cNvSpPr>
              <a:spLocks noChangeArrowheads="1"/>
            </p:cNvSpPr>
            <p:nvPr/>
          </p:nvSpPr>
          <p:spPr bwMode="auto">
            <a:xfrm>
              <a:off x="332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1" name="Rectangle 276"/>
            <p:cNvSpPr>
              <a:spLocks noChangeArrowheads="1"/>
            </p:cNvSpPr>
            <p:nvPr/>
          </p:nvSpPr>
          <p:spPr bwMode="auto">
            <a:xfrm>
              <a:off x="336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2" name="Rectangle 277"/>
            <p:cNvSpPr>
              <a:spLocks noChangeArrowheads="1"/>
            </p:cNvSpPr>
            <p:nvPr/>
          </p:nvSpPr>
          <p:spPr bwMode="auto">
            <a:xfrm>
              <a:off x="341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3" name="Rectangle 278"/>
            <p:cNvSpPr>
              <a:spLocks noChangeArrowheads="1"/>
            </p:cNvSpPr>
            <p:nvPr/>
          </p:nvSpPr>
          <p:spPr bwMode="auto">
            <a:xfrm>
              <a:off x="345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4" name="Rectangle 279"/>
            <p:cNvSpPr>
              <a:spLocks noChangeArrowheads="1"/>
            </p:cNvSpPr>
            <p:nvPr/>
          </p:nvSpPr>
          <p:spPr bwMode="auto">
            <a:xfrm>
              <a:off x="349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5" name="Rectangle 280"/>
            <p:cNvSpPr>
              <a:spLocks noChangeArrowheads="1"/>
            </p:cNvSpPr>
            <p:nvPr/>
          </p:nvSpPr>
          <p:spPr bwMode="auto">
            <a:xfrm>
              <a:off x="353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6" name="Rectangle 281"/>
            <p:cNvSpPr>
              <a:spLocks noChangeArrowheads="1"/>
            </p:cNvSpPr>
            <p:nvPr/>
          </p:nvSpPr>
          <p:spPr bwMode="auto">
            <a:xfrm>
              <a:off x="357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7" name="Rectangle 282"/>
            <p:cNvSpPr>
              <a:spLocks noChangeArrowheads="1"/>
            </p:cNvSpPr>
            <p:nvPr/>
          </p:nvSpPr>
          <p:spPr bwMode="auto">
            <a:xfrm>
              <a:off x="361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8" name="Rectangle 283"/>
            <p:cNvSpPr>
              <a:spLocks noChangeArrowheads="1"/>
            </p:cNvSpPr>
            <p:nvPr/>
          </p:nvSpPr>
          <p:spPr bwMode="auto">
            <a:xfrm>
              <a:off x="366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9" name="Rectangle 284"/>
            <p:cNvSpPr>
              <a:spLocks noChangeArrowheads="1"/>
            </p:cNvSpPr>
            <p:nvPr/>
          </p:nvSpPr>
          <p:spPr bwMode="auto">
            <a:xfrm>
              <a:off x="370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0" name="Rectangle 285"/>
            <p:cNvSpPr>
              <a:spLocks noChangeArrowheads="1"/>
            </p:cNvSpPr>
            <p:nvPr/>
          </p:nvSpPr>
          <p:spPr bwMode="auto">
            <a:xfrm>
              <a:off x="374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1" name="Rectangle 286"/>
            <p:cNvSpPr>
              <a:spLocks noChangeArrowheads="1"/>
            </p:cNvSpPr>
            <p:nvPr/>
          </p:nvSpPr>
          <p:spPr bwMode="auto">
            <a:xfrm>
              <a:off x="378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2" name="Rectangle 287"/>
            <p:cNvSpPr>
              <a:spLocks noChangeArrowheads="1"/>
            </p:cNvSpPr>
            <p:nvPr/>
          </p:nvSpPr>
          <p:spPr bwMode="auto">
            <a:xfrm>
              <a:off x="382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3" name="Rectangle 288"/>
            <p:cNvSpPr>
              <a:spLocks noChangeArrowheads="1"/>
            </p:cNvSpPr>
            <p:nvPr/>
          </p:nvSpPr>
          <p:spPr bwMode="auto">
            <a:xfrm>
              <a:off x="386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4" name="Rectangle 289"/>
            <p:cNvSpPr>
              <a:spLocks noChangeArrowheads="1"/>
            </p:cNvSpPr>
            <p:nvPr/>
          </p:nvSpPr>
          <p:spPr bwMode="auto">
            <a:xfrm>
              <a:off x="391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5" name="Rectangle 290"/>
            <p:cNvSpPr>
              <a:spLocks noChangeArrowheads="1"/>
            </p:cNvSpPr>
            <p:nvPr/>
          </p:nvSpPr>
          <p:spPr bwMode="auto">
            <a:xfrm>
              <a:off x="395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6" name="Rectangle 291"/>
            <p:cNvSpPr>
              <a:spLocks noChangeArrowheads="1"/>
            </p:cNvSpPr>
            <p:nvPr/>
          </p:nvSpPr>
          <p:spPr bwMode="auto">
            <a:xfrm>
              <a:off x="399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7" name="Rectangle 292"/>
            <p:cNvSpPr>
              <a:spLocks noChangeArrowheads="1"/>
            </p:cNvSpPr>
            <p:nvPr/>
          </p:nvSpPr>
          <p:spPr bwMode="auto">
            <a:xfrm>
              <a:off x="403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8" name="Rectangle 293"/>
            <p:cNvSpPr>
              <a:spLocks noChangeArrowheads="1"/>
            </p:cNvSpPr>
            <p:nvPr/>
          </p:nvSpPr>
          <p:spPr bwMode="auto">
            <a:xfrm>
              <a:off x="407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9" name="Rectangle 294"/>
            <p:cNvSpPr>
              <a:spLocks noChangeArrowheads="1"/>
            </p:cNvSpPr>
            <p:nvPr/>
          </p:nvSpPr>
          <p:spPr bwMode="auto">
            <a:xfrm>
              <a:off x="411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0" name="Rectangle 295"/>
            <p:cNvSpPr>
              <a:spLocks noChangeArrowheads="1"/>
            </p:cNvSpPr>
            <p:nvPr/>
          </p:nvSpPr>
          <p:spPr bwMode="auto">
            <a:xfrm>
              <a:off x="416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1" name="Rectangle 296"/>
            <p:cNvSpPr>
              <a:spLocks noChangeArrowheads="1"/>
            </p:cNvSpPr>
            <p:nvPr/>
          </p:nvSpPr>
          <p:spPr bwMode="auto">
            <a:xfrm>
              <a:off x="420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2" name="Rectangle 297"/>
            <p:cNvSpPr>
              <a:spLocks noChangeArrowheads="1"/>
            </p:cNvSpPr>
            <p:nvPr/>
          </p:nvSpPr>
          <p:spPr bwMode="auto">
            <a:xfrm>
              <a:off x="424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3" name="Rectangle 298"/>
            <p:cNvSpPr>
              <a:spLocks noChangeArrowheads="1"/>
            </p:cNvSpPr>
            <p:nvPr/>
          </p:nvSpPr>
          <p:spPr bwMode="auto">
            <a:xfrm>
              <a:off x="4286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4" name="Rectangle 299"/>
            <p:cNvSpPr>
              <a:spLocks noChangeArrowheads="1"/>
            </p:cNvSpPr>
            <p:nvPr/>
          </p:nvSpPr>
          <p:spPr bwMode="auto">
            <a:xfrm>
              <a:off x="432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5" name="Rectangle 300"/>
            <p:cNvSpPr>
              <a:spLocks noChangeArrowheads="1"/>
            </p:cNvSpPr>
            <p:nvPr/>
          </p:nvSpPr>
          <p:spPr bwMode="auto">
            <a:xfrm>
              <a:off x="436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6" name="Rectangle 301"/>
            <p:cNvSpPr>
              <a:spLocks noChangeArrowheads="1"/>
            </p:cNvSpPr>
            <p:nvPr/>
          </p:nvSpPr>
          <p:spPr bwMode="auto">
            <a:xfrm>
              <a:off x="441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7" name="Rectangle 302"/>
            <p:cNvSpPr>
              <a:spLocks noChangeArrowheads="1"/>
            </p:cNvSpPr>
            <p:nvPr/>
          </p:nvSpPr>
          <p:spPr bwMode="auto">
            <a:xfrm>
              <a:off x="445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8" name="Rectangle 303"/>
            <p:cNvSpPr>
              <a:spLocks noChangeArrowheads="1"/>
            </p:cNvSpPr>
            <p:nvPr/>
          </p:nvSpPr>
          <p:spPr bwMode="auto">
            <a:xfrm>
              <a:off x="449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9" name="Rectangle 304"/>
            <p:cNvSpPr>
              <a:spLocks noChangeArrowheads="1"/>
            </p:cNvSpPr>
            <p:nvPr/>
          </p:nvSpPr>
          <p:spPr bwMode="auto">
            <a:xfrm>
              <a:off x="4536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0" name="Rectangle 305"/>
            <p:cNvSpPr>
              <a:spLocks noChangeArrowheads="1"/>
            </p:cNvSpPr>
            <p:nvPr/>
          </p:nvSpPr>
          <p:spPr bwMode="auto">
            <a:xfrm>
              <a:off x="457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1" name="Rectangle 306"/>
            <p:cNvSpPr>
              <a:spLocks noChangeArrowheads="1"/>
            </p:cNvSpPr>
            <p:nvPr/>
          </p:nvSpPr>
          <p:spPr bwMode="auto">
            <a:xfrm>
              <a:off x="461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2" name="Rectangle 307"/>
            <p:cNvSpPr>
              <a:spLocks noChangeArrowheads="1"/>
            </p:cNvSpPr>
            <p:nvPr/>
          </p:nvSpPr>
          <p:spPr bwMode="auto">
            <a:xfrm>
              <a:off x="466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3" name="Rectangle 308"/>
            <p:cNvSpPr>
              <a:spLocks noChangeArrowheads="1"/>
            </p:cNvSpPr>
            <p:nvPr/>
          </p:nvSpPr>
          <p:spPr bwMode="auto">
            <a:xfrm>
              <a:off x="470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4" name="Rectangle 309"/>
            <p:cNvSpPr>
              <a:spLocks noChangeArrowheads="1"/>
            </p:cNvSpPr>
            <p:nvPr/>
          </p:nvSpPr>
          <p:spPr bwMode="auto">
            <a:xfrm>
              <a:off x="474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5" name="Rectangle 310"/>
            <p:cNvSpPr>
              <a:spLocks noChangeArrowheads="1"/>
            </p:cNvSpPr>
            <p:nvPr/>
          </p:nvSpPr>
          <p:spPr bwMode="auto">
            <a:xfrm>
              <a:off x="4786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6" name="Rectangle 311"/>
            <p:cNvSpPr>
              <a:spLocks noChangeArrowheads="1"/>
            </p:cNvSpPr>
            <p:nvPr/>
          </p:nvSpPr>
          <p:spPr bwMode="auto">
            <a:xfrm>
              <a:off x="482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7" name="Rectangle 312"/>
            <p:cNvSpPr>
              <a:spLocks noChangeArrowheads="1"/>
            </p:cNvSpPr>
            <p:nvPr/>
          </p:nvSpPr>
          <p:spPr bwMode="auto">
            <a:xfrm>
              <a:off x="486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8" name="Rectangle 313"/>
            <p:cNvSpPr>
              <a:spLocks noChangeArrowheads="1"/>
            </p:cNvSpPr>
            <p:nvPr/>
          </p:nvSpPr>
          <p:spPr bwMode="auto">
            <a:xfrm>
              <a:off x="491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9" name="Rectangle 314"/>
            <p:cNvSpPr>
              <a:spLocks noChangeArrowheads="1"/>
            </p:cNvSpPr>
            <p:nvPr/>
          </p:nvSpPr>
          <p:spPr bwMode="auto">
            <a:xfrm>
              <a:off x="495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0" name="Rectangle 315"/>
            <p:cNvSpPr>
              <a:spLocks noChangeArrowheads="1"/>
            </p:cNvSpPr>
            <p:nvPr/>
          </p:nvSpPr>
          <p:spPr bwMode="auto">
            <a:xfrm>
              <a:off x="4994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1" name="Rectangle 316"/>
            <p:cNvSpPr>
              <a:spLocks noChangeArrowheads="1"/>
            </p:cNvSpPr>
            <p:nvPr/>
          </p:nvSpPr>
          <p:spPr bwMode="auto">
            <a:xfrm>
              <a:off x="5036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2" name="Rectangle 317"/>
            <p:cNvSpPr>
              <a:spLocks noChangeArrowheads="1"/>
            </p:cNvSpPr>
            <p:nvPr/>
          </p:nvSpPr>
          <p:spPr bwMode="auto">
            <a:xfrm>
              <a:off x="507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3" name="Rectangle 318"/>
            <p:cNvSpPr>
              <a:spLocks noChangeArrowheads="1"/>
            </p:cNvSpPr>
            <p:nvPr/>
          </p:nvSpPr>
          <p:spPr bwMode="auto">
            <a:xfrm>
              <a:off x="5119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4" name="Rectangle 319"/>
            <p:cNvSpPr>
              <a:spLocks noChangeArrowheads="1"/>
            </p:cNvSpPr>
            <p:nvPr/>
          </p:nvSpPr>
          <p:spPr bwMode="auto">
            <a:xfrm>
              <a:off x="516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5" name="Rectangle 320"/>
            <p:cNvSpPr>
              <a:spLocks noChangeArrowheads="1"/>
            </p:cNvSpPr>
            <p:nvPr/>
          </p:nvSpPr>
          <p:spPr bwMode="auto">
            <a:xfrm>
              <a:off x="520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6" name="Rectangle 321"/>
            <p:cNvSpPr>
              <a:spLocks noChangeArrowheads="1"/>
            </p:cNvSpPr>
            <p:nvPr/>
          </p:nvSpPr>
          <p:spPr bwMode="auto">
            <a:xfrm>
              <a:off x="5244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7" name="Rectangle 322"/>
            <p:cNvSpPr>
              <a:spLocks noChangeArrowheads="1"/>
            </p:cNvSpPr>
            <p:nvPr/>
          </p:nvSpPr>
          <p:spPr bwMode="auto">
            <a:xfrm>
              <a:off x="565" y="2629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</a:rPr>
                <a:t>I</a:t>
              </a:r>
              <a:endParaRPr lang="en-US" altLang="en-US" sz="1500" i="1"/>
            </a:p>
          </p:txBody>
        </p:sp>
        <p:sp>
          <p:nvSpPr>
            <p:cNvPr id="103758" name="Rectangle 323"/>
            <p:cNvSpPr>
              <a:spLocks noChangeArrowheads="1"/>
            </p:cNvSpPr>
            <p:nvPr/>
          </p:nvSpPr>
          <p:spPr bwMode="auto">
            <a:xfrm>
              <a:off x="428" y="1875"/>
              <a:ext cx="1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i="1" dirty="0">
                  <a:solidFill>
                    <a:srgbClr val="000000"/>
                  </a:solidFill>
                </a:rPr>
                <a:t>L+I</a:t>
              </a:r>
              <a:endParaRPr lang="en-US" altLang="en-US" sz="1500" dirty="0"/>
            </a:p>
          </p:txBody>
        </p:sp>
        <p:sp>
          <p:nvSpPr>
            <p:cNvPr id="103759" name="Rectangle 324"/>
            <p:cNvSpPr>
              <a:spLocks noChangeArrowheads="1"/>
            </p:cNvSpPr>
            <p:nvPr/>
          </p:nvSpPr>
          <p:spPr bwMode="auto">
            <a:xfrm>
              <a:off x="218" y="2216"/>
              <a:ext cx="3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Bucket</a:t>
              </a:r>
              <a:endParaRPr lang="en-US" altLang="en-US" sz="1500"/>
            </a:p>
          </p:txBody>
        </p:sp>
        <p:sp>
          <p:nvSpPr>
            <p:cNvPr id="103760" name="Rectangle 325"/>
            <p:cNvSpPr>
              <a:spLocks noChangeArrowheads="1"/>
            </p:cNvSpPr>
            <p:nvPr/>
          </p:nvSpPr>
          <p:spPr bwMode="auto">
            <a:xfrm>
              <a:off x="211" y="2366"/>
              <a:ext cx="4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content</a:t>
              </a:r>
              <a:endParaRPr lang="en-US" altLang="en-US" sz="1500" dirty="0"/>
            </a:p>
          </p:txBody>
        </p:sp>
        <p:sp>
          <p:nvSpPr>
            <p:cNvPr id="103761" name="Rectangle 326"/>
            <p:cNvSpPr>
              <a:spLocks noChangeArrowheads="1"/>
            </p:cNvSpPr>
            <p:nvPr/>
          </p:nvSpPr>
          <p:spPr bwMode="auto">
            <a:xfrm>
              <a:off x="5163" y="1530"/>
              <a:ext cx="2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Time</a:t>
              </a:r>
              <a:endParaRPr lang="en-US" altLang="en-US" sz="1500"/>
            </a:p>
          </p:txBody>
        </p:sp>
        <p:sp>
          <p:nvSpPr>
            <p:cNvPr id="103762" name="Rectangle 327"/>
            <p:cNvSpPr>
              <a:spLocks noChangeArrowheads="1"/>
            </p:cNvSpPr>
            <p:nvPr/>
          </p:nvSpPr>
          <p:spPr bwMode="auto">
            <a:xfrm>
              <a:off x="5163" y="3276"/>
              <a:ext cx="2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Time</a:t>
              </a:r>
              <a:endParaRPr lang="en-US" altLang="en-US" sz="1500"/>
            </a:p>
          </p:txBody>
        </p:sp>
        <p:sp>
          <p:nvSpPr>
            <p:cNvPr id="103763" name="Rectangle 328"/>
            <p:cNvSpPr>
              <a:spLocks noChangeArrowheads="1"/>
            </p:cNvSpPr>
            <p:nvPr/>
          </p:nvSpPr>
          <p:spPr bwMode="auto">
            <a:xfrm>
              <a:off x="269" y="1032"/>
              <a:ext cx="3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Packet</a:t>
              </a:r>
              <a:endParaRPr lang="en-US" altLang="en-US" sz="1500"/>
            </a:p>
          </p:txBody>
        </p:sp>
        <p:sp>
          <p:nvSpPr>
            <p:cNvPr id="103764" name="Rectangle 329"/>
            <p:cNvSpPr>
              <a:spLocks noChangeArrowheads="1"/>
            </p:cNvSpPr>
            <p:nvPr/>
          </p:nvSpPr>
          <p:spPr bwMode="auto">
            <a:xfrm>
              <a:off x="287" y="1181"/>
              <a:ext cx="3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arrival</a:t>
              </a:r>
              <a:endParaRPr lang="en-US" altLang="en-US" sz="1500"/>
            </a:p>
          </p:txBody>
        </p:sp>
        <p:sp>
          <p:nvSpPr>
            <p:cNvPr id="103765" name="Rectangle 330"/>
            <p:cNvSpPr>
              <a:spLocks noChangeArrowheads="1"/>
            </p:cNvSpPr>
            <p:nvPr/>
          </p:nvSpPr>
          <p:spPr bwMode="auto">
            <a:xfrm>
              <a:off x="2266" y="829"/>
              <a:ext cx="8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Nonconforming</a:t>
              </a:r>
              <a:endParaRPr lang="en-US" altLang="en-US" sz="1500"/>
            </a:p>
          </p:txBody>
        </p:sp>
        <p:sp>
          <p:nvSpPr>
            <p:cNvPr id="103766" name="Rectangle 331"/>
            <p:cNvSpPr>
              <a:spLocks noChangeArrowheads="1"/>
            </p:cNvSpPr>
            <p:nvPr/>
          </p:nvSpPr>
          <p:spPr bwMode="auto">
            <a:xfrm>
              <a:off x="936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67" name="Rectangle 332"/>
            <p:cNvSpPr>
              <a:spLocks noChangeArrowheads="1"/>
            </p:cNvSpPr>
            <p:nvPr/>
          </p:nvSpPr>
          <p:spPr bwMode="auto">
            <a:xfrm>
              <a:off x="1071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68" name="Rectangle 333"/>
            <p:cNvSpPr>
              <a:spLocks noChangeArrowheads="1"/>
            </p:cNvSpPr>
            <p:nvPr/>
          </p:nvSpPr>
          <p:spPr bwMode="auto">
            <a:xfrm>
              <a:off x="1436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69" name="Rectangle 334"/>
            <p:cNvSpPr>
              <a:spLocks noChangeArrowheads="1"/>
            </p:cNvSpPr>
            <p:nvPr/>
          </p:nvSpPr>
          <p:spPr bwMode="auto">
            <a:xfrm>
              <a:off x="1822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0" name="Rectangle 335"/>
            <p:cNvSpPr>
              <a:spLocks noChangeArrowheads="1"/>
            </p:cNvSpPr>
            <p:nvPr/>
          </p:nvSpPr>
          <p:spPr bwMode="auto">
            <a:xfrm>
              <a:off x="2686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1" name="Rectangle 336"/>
            <p:cNvSpPr>
              <a:spLocks noChangeArrowheads="1"/>
            </p:cNvSpPr>
            <p:nvPr/>
          </p:nvSpPr>
          <p:spPr bwMode="auto">
            <a:xfrm>
              <a:off x="3572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2" name="Rectangle 337"/>
            <p:cNvSpPr>
              <a:spLocks noChangeArrowheads="1"/>
            </p:cNvSpPr>
            <p:nvPr/>
          </p:nvSpPr>
          <p:spPr bwMode="auto">
            <a:xfrm>
              <a:off x="3676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3" name="Rectangle 338"/>
            <p:cNvSpPr>
              <a:spLocks noChangeArrowheads="1"/>
            </p:cNvSpPr>
            <p:nvPr/>
          </p:nvSpPr>
          <p:spPr bwMode="auto">
            <a:xfrm>
              <a:off x="4437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4" name="Rectangle 339"/>
            <p:cNvSpPr>
              <a:spLocks noChangeArrowheads="1"/>
            </p:cNvSpPr>
            <p:nvPr/>
          </p:nvSpPr>
          <p:spPr bwMode="auto">
            <a:xfrm>
              <a:off x="3812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5" name="Line 340"/>
            <p:cNvSpPr>
              <a:spLocks noChangeShapeType="1"/>
            </p:cNvSpPr>
            <p:nvPr/>
          </p:nvSpPr>
          <p:spPr bwMode="auto">
            <a:xfrm flipH="1">
              <a:off x="2160" y="972"/>
              <a:ext cx="132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27" name="Text Box 342"/>
          <p:cNvSpPr txBox="1">
            <a:spLocks noChangeArrowheads="1"/>
          </p:cNvSpPr>
          <p:nvPr/>
        </p:nvSpPr>
        <p:spPr bwMode="auto">
          <a:xfrm>
            <a:off x="1327548" y="841773"/>
            <a:ext cx="10981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i="1"/>
              <a:t>I </a:t>
            </a:r>
            <a:r>
              <a:rPr lang="en-US" altLang="en-US" sz="1500"/>
              <a:t>= 4  </a:t>
            </a:r>
            <a:r>
              <a:rPr lang="en-US" altLang="en-US" sz="1500" i="1"/>
              <a:t>L </a:t>
            </a:r>
            <a:r>
              <a:rPr lang="en-US" altLang="en-US" sz="1500"/>
              <a:t>= 6</a:t>
            </a:r>
          </a:p>
        </p:txBody>
      </p:sp>
      <p:sp>
        <p:nvSpPr>
          <p:cNvPr id="103428" name="Line 343"/>
          <p:cNvSpPr>
            <a:spLocks noChangeShapeType="1"/>
          </p:cNvSpPr>
          <p:nvPr/>
        </p:nvSpPr>
        <p:spPr bwMode="auto">
          <a:xfrm flipH="1">
            <a:off x="3633787" y="2127647"/>
            <a:ext cx="5954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Line 344"/>
          <p:cNvSpPr>
            <a:spLocks noChangeShapeType="1"/>
          </p:cNvSpPr>
          <p:nvPr/>
        </p:nvSpPr>
        <p:spPr bwMode="auto">
          <a:xfrm>
            <a:off x="3627835" y="984647"/>
            <a:ext cx="5953" cy="2852738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345"/>
          <p:cNvSpPr>
            <a:spLocks noChangeShapeType="1"/>
          </p:cNvSpPr>
          <p:nvPr/>
        </p:nvSpPr>
        <p:spPr bwMode="auto">
          <a:xfrm>
            <a:off x="5843587" y="1009650"/>
            <a:ext cx="5954" cy="2852738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346"/>
          <p:cNvSpPr>
            <a:spLocks noChangeShapeType="1"/>
          </p:cNvSpPr>
          <p:nvPr/>
        </p:nvSpPr>
        <p:spPr bwMode="auto">
          <a:xfrm flipH="1">
            <a:off x="5843587" y="1831181"/>
            <a:ext cx="5954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347"/>
          <p:cNvSpPr txBox="1">
            <a:spLocks noChangeArrowheads="1"/>
          </p:cNvSpPr>
          <p:nvPr/>
        </p:nvSpPr>
        <p:spPr bwMode="auto">
          <a:xfrm>
            <a:off x="1262972" y="4094977"/>
            <a:ext cx="54078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bg1"/>
              </a:buClr>
            </a:pPr>
            <a:r>
              <a:rPr lang="en-US" altLang="en-US" sz="1500"/>
              <a:t>Non-conforming packets not allowed into bucket &amp; hence not included in calculations</a:t>
            </a:r>
          </a:p>
        </p:txBody>
      </p:sp>
      <p:sp>
        <p:nvSpPr>
          <p:cNvPr id="103433" name="Rectangle 348"/>
          <p:cNvSpPr>
            <a:spLocks noGrp="1" noChangeArrowheads="1"/>
          </p:cNvSpPr>
          <p:nvPr>
            <p:ph type="title"/>
          </p:nvPr>
        </p:nvSpPr>
        <p:spPr>
          <a:xfrm>
            <a:off x="766482" y="91679"/>
            <a:ext cx="6377268" cy="683419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Summary: Leaky </a:t>
            </a:r>
            <a:r>
              <a:rPr lang="en-US" altLang="en-US" dirty="0"/>
              <a:t>Bucket Example</a:t>
            </a:r>
          </a:p>
        </p:txBody>
      </p:sp>
      <p:sp>
        <p:nvSpPr>
          <p:cNvPr id="103434" name="Text Box 349"/>
          <p:cNvSpPr txBox="1">
            <a:spLocks noChangeArrowheads="1"/>
          </p:cNvSpPr>
          <p:nvPr/>
        </p:nvSpPr>
        <p:spPr bwMode="auto">
          <a:xfrm>
            <a:off x="4354396" y="4392305"/>
            <a:ext cx="35365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rgbClr val="0000CC"/>
                </a:solidFill>
              </a:rPr>
              <a:t>maximum burst size (MBS = 3 packets)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4908" y="1532423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solidFill>
                  <a:srgbClr val="000000"/>
                </a:solidFill>
              </a:rPr>
              <a:t>t1</a:t>
            </a:r>
            <a:endParaRPr lang="en-US" altLang="en-US" sz="1400" dirty="0"/>
          </a:p>
        </p:txBody>
      </p:sp>
      <p:sp>
        <p:nvSpPr>
          <p:cNvPr id="353" name="Rectangle 352"/>
          <p:cNvSpPr/>
          <p:nvPr/>
        </p:nvSpPr>
        <p:spPr>
          <a:xfrm>
            <a:off x="2112497" y="376910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solidFill>
                  <a:srgbClr val="000000"/>
                </a:solidFill>
              </a:rPr>
              <a:t>t1</a:t>
            </a:r>
            <a:endParaRPr lang="en-US" altLang="en-US" sz="1400" dirty="0"/>
          </a:p>
        </p:txBody>
      </p:sp>
      <p:sp>
        <p:nvSpPr>
          <p:cNvPr id="355" name="Rectangle 354"/>
          <p:cNvSpPr/>
          <p:nvPr/>
        </p:nvSpPr>
        <p:spPr>
          <a:xfrm>
            <a:off x="3475127" y="378703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solidFill>
                  <a:srgbClr val="000000"/>
                </a:solidFill>
              </a:rPr>
              <a:t>t5</a:t>
            </a:r>
            <a:endParaRPr lang="en-US" altLang="en-US" sz="1400" dirty="0"/>
          </a:p>
        </p:txBody>
      </p:sp>
      <p:sp>
        <p:nvSpPr>
          <p:cNvPr id="356" name="Rectangle 355"/>
          <p:cNvSpPr/>
          <p:nvPr/>
        </p:nvSpPr>
        <p:spPr>
          <a:xfrm>
            <a:off x="3519951" y="165344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solidFill>
                  <a:srgbClr val="000000"/>
                </a:solidFill>
              </a:rPr>
              <a:t>t5</a:t>
            </a:r>
            <a:endParaRPr lang="en-US" altLang="en-US" sz="1400" dirty="0"/>
          </a:p>
        </p:txBody>
      </p:sp>
      <p:sp>
        <p:nvSpPr>
          <p:cNvPr id="357" name="Rectangle 356"/>
          <p:cNvSpPr/>
          <p:nvPr/>
        </p:nvSpPr>
        <p:spPr>
          <a:xfrm>
            <a:off x="5268061" y="375118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smtClean="0">
                <a:solidFill>
                  <a:srgbClr val="000000"/>
                </a:solidFill>
              </a:rPr>
              <a:t>t7</a:t>
            </a:r>
            <a:endParaRPr lang="en-US" altLang="en-US" sz="1400" dirty="0"/>
          </a:p>
        </p:txBody>
      </p:sp>
      <p:sp>
        <p:nvSpPr>
          <p:cNvPr id="360" name="Rectangle 359"/>
          <p:cNvSpPr/>
          <p:nvPr/>
        </p:nvSpPr>
        <p:spPr>
          <a:xfrm>
            <a:off x="5259097" y="1657931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smtClean="0">
                <a:solidFill>
                  <a:srgbClr val="000000"/>
                </a:solidFill>
              </a:rPr>
              <a:t>t7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16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11338</TotalTime>
  <Words>354</Words>
  <Application>Microsoft Macintosh PowerPoint</Application>
  <PresentationFormat>On-screen Show (16:9)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Wingdings</vt:lpstr>
      <vt:lpstr>宋体</vt:lpstr>
      <vt:lpstr>Arial</vt:lpstr>
      <vt:lpstr>Network</vt:lpstr>
      <vt:lpstr>Unit 03.04.03 CS 5220:  COMPUTER COMMUNICATIONS</vt:lpstr>
      <vt:lpstr>PowerPoint Presentation</vt:lpstr>
      <vt:lpstr>PowerPoint Presentation</vt:lpstr>
      <vt:lpstr>Open-Loop Control</vt:lpstr>
      <vt:lpstr>Admission Control</vt:lpstr>
      <vt:lpstr>Policing</vt:lpstr>
      <vt:lpstr>Leaky Bucket Illustration</vt:lpstr>
      <vt:lpstr>Leaky Bucket in ATM Network</vt:lpstr>
      <vt:lpstr>Summary: Leaky Bucket Example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565</cp:revision>
  <dcterms:created xsi:type="dcterms:W3CDTF">2003-04-11T22:55:48Z</dcterms:created>
  <dcterms:modified xsi:type="dcterms:W3CDTF">2017-05-18T21:24:06Z</dcterms:modified>
</cp:coreProperties>
</file>