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3" r:id="rId3"/>
    <p:sldId id="415" r:id="rId4"/>
    <p:sldId id="416" r:id="rId5"/>
    <p:sldId id="417" r:id="rId6"/>
    <p:sldId id="418" r:id="rId7"/>
    <p:sldId id="422" r:id="rId8"/>
    <p:sldId id="423" r:id="rId9"/>
    <p:sldId id="424" r:id="rId10"/>
    <p:sldId id="425" r:id="rId11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80" autoAdjust="0"/>
    <p:restoredTop sz="94320" autoAdjust="0"/>
  </p:normalViewPr>
  <p:slideViewPr>
    <p:cSldViewPr snapToGrid="0">
      <p:cViewPr>
        <p:scale>
          <a:sx n="95" d="100"/>
          <a:sy n="95" d="100"/>
        </p:scale>
        <p:origin x="592" y="66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154046-4B51-5D46-AC44-E9908376358D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1446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ED6EC-7C46-B642-A115-D80BEB61499C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77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3C8B07-DB10-7649-B61F-40F4100F25A9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38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60107C-DCA2-3E4B-9621-B469F3428C8D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0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86D54D-B084-3C4B-8830-CC58BF9CF1E9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94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67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9DE8D1-B391-5141-A02D-0BD0E00CB5F4}" type="slidenum">
              <a:rPr lang="en-US" altLang="en-US" sz="1300"/>
              <a:pPr eaLnBrk="1" hangingPunct="1"/>
              <a:t>7</a:t>
            </a:fld>
            <a:endParaRPr lang="en-US" altLang="en-US" sz="130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05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890185-A283-7946-A7CF-72476BDE4C5A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40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5F2195-95AB-2E4C-95CB-DD7724FBCE0F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63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5/21/17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/>
              <a:t>Unit </a:t>
            </a:r>
            <a:r>
              <a:rPr lang="en-US" altLang="zh-CN" sz="2000" smtClean="0"/>
              <a:t>03.04.04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0000CC"/>
                </a:solidFill>
              </a:rPr>
              <a:t>Traffic Shaping by Token Bucket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 smtClean="0"/>
              <a:t>XIAOBO </a:t>
            </a:r>
            <a:r>
              <a:rPr lang="en-US" altLang="zh-CN" sz="2200" dirty="0"/>
              <a:t>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82" y="92075"/>
            <a:ext cx="6777318" cy="7651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Aggregate Level - Traffic </a:t>
            </a:r>
            <a:r>
              <a:rPr lang="en-US" altLang="en-US" dirty="0"/>
              <a:t>Engineering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8047" y="1173061"/>
            <a:ext cx="6320118" cy="2541495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sz="2000" dirty="0"/>
              <a:t>Management exerted at flow aggregate level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/>
              <a:t>Distribution of flows in network to achieve efficient utilization of resources (bandwidth)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 smtClean="0"/>
              <a:t>Must </a:t>
            </a:r>
            <a:r>
              <a:rPr lang="en-US" altLang="en-US" sz="2000" dirty="0"/>
              <a:t>take into account aggregate demand from all </a:t>
            </a:r>
            <a:r>
              <a:rPr lang="en-US" altLang="en-US" sz="2000" dirty="0" smtClean="0"/>
              <a:t>flows</a:t>
            </a:r>
          </a:p>
          <a:p>
            <a:pPr eaLnBrk="1" hangingPunct="1">
              <a:spcBef>
                <a:spcPts val="900"/>
              </a:spcBef>
            </a:pPr>
            <a:r>
              <a:rPr lang="ja-JP" altLang="en-US" sz="2000" dirty="0" smtClean="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Traffic Engineering</a:t>
            </a:r>
            <a:r>
              <a:rPr lang="ja-JP" altLang="en-US" sz="2000" dirty="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, at scale of minutes to days 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/>
            <a:endParaRPr lang="en-US" altLang="en-US" sz="1950" dirty="0"/>
          </a:p>
          <a:p>
            <a:pPr eaLnBrk="1" hangingPunct="1"/>
            <a:endParaRPr lang="en-US" altLang="en-US" sz="1950" dirty="0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650339" y="1116106"/>
            <a:ext cx="1487743" cy="3203552"/>
            <a:chOff x="685800" y="609600"/>
            <a:chExt cx="2667000" cy="6248400"/>
          </a:xfrm>
        </p:grpSpPr>
        <p:sp>
          <p:nvSpPr>
            <p:cNvPr id="8" name="Rounded Rectangle 7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11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42"/>
          <p:cNvSpPr>
            <a:spLocks noChangeArrowheads="1"/>
          </p:cNvSpPr>
          <p:nvPr/>
        </p:nvSpPr>
        <p:spPr bwMode="auto">
          <a:xfrm>
            <a:off x="2271493" y="91678"/>
            <a:ext cx="4976471" cy="63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925" b="1" smtClean="0">
                <a:solidFill>
                  <a:schemeClr val="tx2"/>
                </a:solidFill>
              </a:rPr>
              <a:t>Flow-level Traffic </a:t>
            </a:r>
            <a:r>
              <a:rPr lang="en-US" altLang="en-US" sz="2925" b="1" dirty="0" smtClean="0">
                <a:solidFill>
                  <a:schemeClr val="tx2"/>
                </a:solidFill>
              </a:rPr>
              <a:t>Shaping</a:t>
            </a:r>
            <a:endParaRPr lang="en-US" altLang="en-US" sz="2925" b="1" dirty="0">
              <a:solidFill>
                <a:schemeClr val="tx2"/>
              </a:solidFill>
            </a:endParaRPr>
          </a:p>
        </p:txBody>
      </p:sp>
      <p:grpSp>
        <p:nvGrpSpPr>
          <p:cNvPr id="43" name="Group 12"/>
          <p:cNvGrpSpPr>
            <a:grpSpLocks/>
          </p:cNvGrpSpPr>
          <p:nvPr/>
        </p:nvGrpSpPr>
        <p:grpSpPr bwMode="auto">
          <a:xfrm>
            <a:off x="650339" y="877958"/>
            <a:ext cx="1621155" cy="3441700"/>
            <a:chOff x="685800" y="609600"/>
            <a:chExt cx="2667000" cy="6248400"/>
          </a:xfrm>
        </p:grpSpPr>
        <p:sp>
          <p:nvSpPr>
            <p:cNvPr id="44" name="Rounded Rectangle 43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2904564" y="1085850"/>
            <a:ext cx="5782235" cy="2208679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kern="0" dirty="0" smtClean="0"/>
              <a:t>Traffic shaping refers to the process of altering a traffic flow to ensure conformance 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kern="0" dirty="0" smtClean="0"/>
              <a:t>A traffic shaping device is often located at the node just before traffic flow leaves network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kern="0" dirty="0" smtClean="0"/>
              <a:t>A traffic policing device is usually located at the node that receives the traffic flow from a network</a:t>
            </a:r>
            <a:endParaRPr lang="en-US" altLang="en-US" sz="1650" kern="0" dirty="0" smtClean="0"/>
          </a:p>
        </p:txBody>
      </p:sp>
    </p:spTree>
    <p:extLst>
      <p:ext uri="{BB962C8B-B14F-4D97-AF65-F5344CB8AC3E}">
        <p14:creationId xmlns:p14="http://schemas.microsoft.com/office/powerpoint/2010/main" val="13621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1338262" y="1022748"/>
            <a:ext cx="6444854" cy="1539478"/>
            <a:chOff x="220" y="1394"/>
            <a:chExt cx="5413" cy="1293"/>
          </a:xfrm>
        </p:grpSpPr>
        <p:sp>
          <p:nvSpPr>
            <p:cNvPr id="104454" name="Rectangle 3"/>
            <p:cNvSpPr>
              <a:spLocks noChangeArrowheads="1"/>
            </p:cNvSpPr>
            <p:nvPr/>
          </p:nvSpPr>
          <p:spPr bwMode="auto">
            <a:xfrm>
              <a:off x="1786" y="1621"/>
              <a:ext cx="1616" cy="534"/>
            </a:xfrm>
            <a:prstGeom prst="rect">
              <a:avLst/>
            </a:prstGeom>
            <a:solidFill>
              <a:schemeClr val="accent1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55" name="Oval 4"/>
            <p:cNvSpPr>
              <a:spLocks noChangeArrowheads="1"/>
            </p:cNvSpPr>
            <p:nvPr/>
          </p:nvSpPr>
          <p:spPr bwMode="auto">
            <a:xfrm>
              <a:off x="3890" y="1621"/>
              <a:ext cx="477" cy="521"/>
            </a:xfrm>
            <a:prstGeom prst="ellipse">
              <a:avLst/>
            </a:prstGeom>
            <a:solidFill>
              <a:schemeClr val="accent2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56" name="Line 5"/>
            <p:cNvSpPr>
              <a:spLocks noChangeShapeType="1"/>
            </p:cNvSpPr>
            <p:nvPr/>
          </p:nvSpPr>
          <p:spPr bwMode="auto">
            <a:xfrm>
              <a:off x="3409" y="1880"/>
              <a:ext cx="40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7" name="Freeform 6"/>
            <p:cNvSpPr>
              <a:spLocks/>
            </p:cNvSpPr>
            <p:nvPr/>
          </p:nvSpPr>
          <p:spPr bwMode="auto">
            <a:xfrm>
              <a:off x="3787" y="1832"/>
              <a:ext cx="111" cy="97"/>
            </a:xfrm>
            <a:custGeom>
              <a:avLst/>
              <a:gdLst>
                <a:gd name="T0" fmla="*/ 0 w 111"/>
                <a:gd name="T1" fmla="*/ 97 h 97"/>
                <a:gd name="T2" fmla="*/ 16 w 111"/>
                <a:gd name="T3" fmla="*/ 48 h 97"/>
                <a:gd name="T4" fmla="*/ 0 w 111"/>
                <a:gd name="T5" fmla="*/ 0 h 97"/>
                <a:gd name="T6" fmla="*/ 111 w 111"/>
                <a:gd name="T7" fmla="*/ 48 h 97"/>
                <a:gd name="T8" fmla="*/ 0 w 111"/>
                <a:gd name="T9" fmla="*/ 9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97"/>
                <a:gd name="T17" fmla="*/ 111 w 111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97">
                  <a:moveTo>
                    <a:pt x="0" y="97"/>
                  </a:moveTo>
                  <a:lnTo>
                    <a:pt x="16" y="48"/>
                  </a:lnTo>
                  <a:lnTo>
                    <a:pt x="0" y="0"/>
                  </a:lnTo>
                  <a:lnTo>
                    <a:pt x="111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8" name="Line 7"/>
            <p:cNvSpPr>
              <a:spLocks noChangeShapeType="1"/>
            </p:cNvSpPr>
            <p:nvPr/>
          </p:nvSpPr>
          <p:spPr bwMode="auto">
            <a:xfrm>
              <a:off x="4386" y="1880"/>
              <a:ext cx="10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9" name="Freeform 8"/>
            <p:cNvSpPr>
              <a:spLocks/>
            </p:cNvSpPr>
            <p:nvPr/>
          </p:nvSpPr>
          <p:spPr bwMode="auto">
            <a:xfrm>
              <a:off x="5401" y="1832"/>
              <a:ext cx="111" cy="97"/>
            </a:xfrm>
            <a:custGeom>
              <a:avLst/>
              <a:gdLst>
                <a:gd name="T0" fmla="*/ 0 w 111"/>
                <a:gd name="T1" fmla="*/ 97 h 97"/>
                <a:gd name="T2" fmla="*/ 17 w 111"/>
                <a:gd name="T3" fmla="*/ 48 h 97"/>
                <a:gd name="T4" fmla="*/ 0 w 111"/>
                <a:gd name="T5" fmla="*/ 0 h 97"/>
                <a:gd name="T6" fmla="*/ 111 w 111"/>
                <a:gd name="T7" fmla="*/ 48 h 97"/>
                <a:gd name="T8" fmla="*/ 0 w 111"/>
                <a:gd name="T9" fmla="*/ 9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97"/>
                <a:gd name="T17" fmla="*/ 111 w 111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97">
                  <a:moveTo>
                    <a:pt x="0" y="97"/>
                  </a:moveTo>
                  <a:lnTo>
                    <a:pt x="17" y="48"/>
                  </a:lnTo>
                  <a:lnTo>
                    <a:pt x="0" y="0"/>
                  </a:lnTo>
                  <a:lnTo>
                    <a:pt x="111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0" name="Line 9"/>
            <p:cNvSpPr>
              <a:spLocks noChangeShapeType="1"/>
            </p:cNvSpPr>
            <p:nvPr/>
          </p:nvSpPr>
          <p:spPr bwMode="auto">
            <a:xfrm>
              <a:off x="343" y="1880"/>
              <a:ext cx="140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1" name="Freeform 10"/>
            <p:cNvSpPr>
              <a:spLocks/>
            </p:cNvSpPr>
            <p:nvPr/>
          </p:nvSpPr>
          <p:spPr bwMode="auto">
            <a:xfrm>
              <a:off x="1685" y="1832"/>
              <a:ext cx="111" cy="97"/>
            </a:xfrm>
            <a:custGeom>
              <a:avLst/>
              <a:gdLst>
                <a:gd name="T0" fmla="*/ 0 w 111"/>
                <a:gd name="T1" fmla="*/ 97 h 97"/>
                <a:gd name="T2" fmla="*/ 17 w 111"/>
                <a:gd name="T3" fmla="*/ 48 h 97"/>
                <a:gd name="T4" fmla="*/ 0 w 111"/>
                <a:gd name="T5" fmla="*/ 0 h 97"/>
                <a:gd name="T6" fmla="*/ 111 w 111"/>
                <a:gd name="T7" fmla="*/ 48 h 97"/>
                <a:gd name="T8" fmla="*/ 0 w 111"/>
                <a:gd name="T9" fmla="*/ 9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97"/>
                <a:gd name="T17" fmla="*/ 111 w 111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97">
                  <a:moveTo>
                    <a:pt x="0" y="97"/>
                  </a:moveTo>
                  <a:lnTo>
                    <a:pt x="17" y="48"/>
                  </a:lnTo>
                  <a:lnTo>
                    <a:pt x="0" y="0"/>
                  </a:lnTo>
                  <a:lnTo>
                    <a:pt x="111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2" name="Rectangle 11"/>
            <p:cNvSpPr>
              <a:spLocks noChangeArrowheads="1"/>
            </p:cNvSpPr>
            <p:nvPr/>
          </p:nvSpPr>
          <p:spPr bwMode="auto">
            <a:xfrm>
              <a:off x="461" y="1584"/>
              <a:ext cx="120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>
                  <a:solidFill>
                    <a:srgbClr val="000000"/>
                  </a:solidFill>
                </a:rPr>
                <a:t>Incoming traffic</a:t>
              </a:r>
              <a:endParaRPr lang="en-US" altLang="en-US" sz="1500"/>
            </a:p>
          </p:txBody>
        </p:sp>
        <p:sp>
          <p:nvSpPr>
            <p:cNvPr id="104463" name="Rectangle 12"/>
            <p:cNvSpPr>
              <a:spLocks noChangeArrowheads="1"/>
            </p:cNvSpPr>
            <p:nvPr/>
          </p:nvSpPr>
          <p:spPr bwMode="auto">
            <a:xfrm>
              <a:off x="4336" y="1564"/>
              <a:ext cx="10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>
                  <a:solidFill>
                    <a:srgbClr val="000000"/>
                  </a:solidFill>
                </a:rPr>
                <a:t>Shaped traffic</a:t>
              </a:r>
              <a:endParaRPr lang="en-US" altLang="en-US" sz="1500"/>
            </a:p>
          </p:txBody>
        </p:sp>
        <p:sp>
          <p:nvSpPr>
            <p:cNvPr id="104464" name="Rectangle 13"/>
            <p:cNvSpPr>
              <a:spLocks noChangeArrowheads="1"/>
            </p:cNvSpPr>
            <p:nvPr/>
          </p:nvSpPr>
          <p:spPr bwMode="auto">
            <a:xfrm>
              <a:off x="3105" y="1725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5" name="Rectangle 14"/>
            <p:cNvSpPr>
              <a:spLocks noChangeArrowheads="1"/>
            </p:cNvSpPr>
            <p:nvPr/>
          </p:nvSpPr>
          <p:spPr bwMode="auto">
            <a:xfrm>
              <a:off x="2883" y="1725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6" name="Rectangle 15"/>
            <p:cNvSpPr>
              <a:spLocks noChangeArrowheads="1"/>
            </p:cNvSpPr>
            <p:nvPr/>
          </p:nvSpPr>
          <p:spPr bwMode="auto">
            <a:xfrm>
              <a:off x="1264" y="2006"/>
              <a:ext cx="107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7" name="Rectangle 16"/>
            <p:cNvSpPr>
              <a:spLocks noChangeArrowheads="1"/>
            </p:cNvSpPr>
            <p:nvPr/>
          </p:nvSpPr>
          <p:spPr bwMode="auto">
            <a:xfrm>
              <a:off x="1105" y="2006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8" name="Rectangle 17"/>
            <p:cNvSpPr>
              <a:spLocks noChangeArrowheads="1"/>
            </p:cNvSpPr>
            <p:nvPr/>
          </p:nvSpPr>
          <p:spPr bwMode="auto">
            <a:xfrm>
              <a:off x="1431" y="2006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9" name="Rectangle 18"/>
            <p:cNvSpPr>
              <a:spLocks noChangeArrowheads="1"/>
            </p:cNvSpPr>
            <p:nvPr/>
          </p:nvSpPr>
          <p:spPr bwMode="auto">
            <a:xfrm>
              <a:off x="5527" y="2017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0" name="Rectangle 19"/>
            <p:cNvSpPr>
              <a:spLocks noChangeArrowheads="1"/>
            </p:cNvSpPr>
            <p:nvPr/>
          </p:nvSpPr>
          <p:spPr bwMode="auto">
            <a:xfrm>
              <a:off x="5186" y="2017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1" name="Rectangle 20"/>
            <p:cNvSpPr>
              <a:spLocks noChangeArrowheads="1"/>
            </p:cNvSpPr>
            <p:nvPr/>
          </p:nvSpPr>
          <p:spPr bwMode="auto">
            <a:xfrm>
              <a:off x="4838" y="2017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2" name="Rectangle 21"/>
            <p:cNvSpPr>
              <a:spLocks noChangeArrowheads="1"/>
            </p:cNvSpPr>
            <p:nvPr/>
          </p:nvSpPr>
          <p:spPr bwMode="auto">
            <a:xfrm>
              <a:off x="4486" y="2017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3" name="Rectangle 22"/>
            <p:cNvSpPr>
              <a:spLocks noChangeArrowheads="1"/>
            </p:cNvSpPr>
            <p:nvPr/>
          </p:nvSpPr>
          <p:spPr bwMode="auto">
            <a:xfrm>
              <a:off x="220" y="2006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4" name="Rectangle 23"/>
            <p:cNvSpPr>
              <a:spLocks noChangeArrowheads="1"/>
            </p:cNvSpPr>
            <p:nvPr/>
          </p:nvSpPr>
          <p:spPr bwMode="auto">
            <a:xfrm>
              <a:off x="387" y="2006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5" name="Rectangle 24"/>
            <p:cNvSpPr>
              <a:spLocks noChangeArrowheads="1"/>
            </p:cNvSpPr>
            <p:nvPr/>
          </p:nvSpPr>
          <p:spPr bwMode="auto">
            <a:xfrm>
              <a:off x="2252" y="1394"/>
              <a:ext cx="5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>
                  <a:solidFill>
                    <a:srgbClr val="000000"/>
                  </a:solidFill>
                </a:rPr>
                <a:t>Size </a:t>
              </a:r>
              <a:r>
                <a:rPr lang="en-US" altLang="en-US" sz="1650" i="1">
                  <a:solidFill>
                    <a:srgbClr val="000000"/>
                  </a:solidFill>
                </a:rPr>
                <a:t>N</a:t>
              </a:r>
              <a:endParaRPr lang="en-US" altLang="en-US" sz="1500"/>
            </a:p>
          </p:txBody>
        </p:sp>
        <p:sp>
          <p:nvSpPr>
            <p:cNvPr id="104476" name="Rectangle 25"/>
            <p:cNvSpPr>
              <a:spLocks noChangeArrowheads="1"/>
            </p:cNvSpPr>
            <p:nvPr/>
          </p:nvSpPr>
          <p:spPr bwMode="auto">
            <a:xfrm>
              <a:off x="2588" y="2474"/>
              <a:ext cx="54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>
                  <a:solidFill>
                    <a:srgbClr val="000000"/>
                  </a:solidFill>
                </a:rPr>
                <a:t>Packet</a:t>
              </a:r>
              <a:endParaRPr lang="en-US" altLang="en-US" sz="1500"/>
            </a:p>
          </p:txBody>
        </p:sp>
        <p:sp>
          <p:nvSpPr>
            <p:cNvPr id="104477" name="Line 26"/>
            <p:cNvSpPr>
              <a:spLocks noChangeShapeType="1"/>
            </p:cNvSpPr>
            <p:nvPr/>
          </p:nvSpPr>
          <p:spPr bwMode="auto">
            <a:xfrm flipV="1">
              <a:off x="2757" y="2136"/>
              <a:ext cx="132" cy="3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Freeform 27"/>
            <p:cNvSpPr>
              <a:spLocks/>
            </p:cNvSpPr>
            <p:nvPr/>
          </p:nvSpPr>
          <p:spPr bwMode="auto">
            <a:xfrm>
              <a:off x="2835" y="2058"/>
              <a:ext cx="89" cy="120"/>
            </a:xfrm>
            <a:custGeom>
              <a:avLst/>
              <a:gdLst>
                <a:gd name="T0" fmla="*/ 89 w 89"/>
                <a:gd name="T1" fmla="*/ 120 h 120"/>
                <a:gd name="T2" fmla="*/ 50 w 89"/>
                <a:gd name="T3" fmla="*/ 87 h 120"/>
                <a:gd name="T4" fmla="*/ 0 w 89"/>
                <a:gd name="T5" fmla="*/ 85 h 120"/>
                <a:gd name="T6" fmla="*/ 85 w 89"/>
                <a:gd name="T7" fmla="*/ 0 h 120"/>
                <a:gd name="T8" fmla="*/ 89 w 89"/>
                <a:gd name="T9" fmla="*/ 1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20"/>
                <a:gd name="T17" fmla="*/ 89 w 89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20">
                  <a:moveTo>
                    <a:pt x="89" y="120"/>
                  </a:moveTo>
                  <a:lnTo>
                    <a:pt x="50" y="87"/>
                  </a:lnTo>
                  <a:lnTo>
                    <a:pt x="0" y="85"/>
                  </a:lnTo>
                  <a:lnTo>
                    <a:pt x="85" y="0"/>
                  </a:lnTo>
                  <a:lnTo>
                    <a:pt x="89" y="1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Rectangle 28"/>
            <p:cNvSpPr>
              <a:spLocks noChangeArrowheads="1"/>
            </p:cNvSpPr>
            <p:nvPr/>
          </p:nvSpPr>
          <p:spPr bwMode="auto">
            <a:xfrm>
              <a:off x="3917" y="1794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Server</a:t>
              </a:r>
              <a:endParaRPr lang="en-US" altLang="en-US" sz="1500"/>
            </a:p>
          </p:txBody>
        </p:sp>
      </p:grpSp>
      <p:sp>
        <p:nvSpPr>
          <p:cNvPr id="104451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Leaky Bucket Traffic Shaper</a:t>
            </a:r>
          </a:p>
        </p:txBody>
      </p:sp>
      <p:sp>
        <p:nvSpPr>
          <p:cNvPr id="104452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947318" y="2701530"/>
            <a:ext cx="6221016" cy="13716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Buffer incoming packets</a:t>
            </a:r>
          </a:p>
          <a:p>
            <a:pPr eaLnBrk="1" hangingPunct="1"/>
            <a:r>
              <a:rPr lang="en-US" altLang="en-US" sz="1800" dirty="0"/>
              <a:t>Play out periodically to conform to parameters</a:t>
            </a:r>
          </a:p>
          <a:p>
            <a:pPr eaLnBrk="1" hangingPunct="1"/>
            <a:r>
              <a:rPr lang="en-US" altLang="en-US" sz="1800" dirty="0"/>
              <a:t>Surges in arrivals are buffered &amp; smoothed out</a:t>
            </a:r>
          </a:p>
          <a:p>
            <a:pPr eaLnBrk="1" hangingPunct="1"/>
            <a:r>
              <a:rPr lang="en-US" altLang="en-US" sz="1800" dirty="0"/>
              <a:t>Possible packet loss due to buffer </a:t>
            </a:r>
            <a:r>
              <a:rPr lang="en-US" altLang="en-US" sz="1800" dirty="0" smtClean="0"/>
              <a:t>overflow</a:t>
            </a:r>
          </a:p>
          <a:p>
            <a:pPr eaLnBrk="1" hangingPunct="1"/>
            <a:r>
              <a:rPr lang="en-US" altLang="en-US" sz="1800" dirty="0" err="1" smtClean="0"/>
              <a:t>Restrctive</a:t>
            </a:r>
            <a:r>
              <a:rPr lang="en-US" altLang="en-US" sz="1800" dirty="0" smtClean="0"/>
              <a:t>, not allowing any variable-rate outgoing traffic</a:t>
            </a:r>
            <a:r>
              <a:rPr lang="en-US" altLang="en-US" sz="1800" dirty="0"/>
              <a:t>	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2357229" y="585998"/>
            <a:ext cx="5220890" cy="3275230"/>
            <a:chOff x="659" y="693"/>
            <a:chExt cx="4385" cy="2897"/>
          </a:xfrm>
        </p:grpSpPr>
        <p:sp>
          <p:nvSpPr>
            <p:cNvPr id="105478" name="Rectangle 3"/>
            <p:cNvSpPr>
              <a:spLocks noChangeArrowheads="1"/>
            </p:cNvSpPr>
            <p:nvPr/>
          </p:nvSpPr>
          <p:spPr bwMode="auto">
            <a:xfrm>
              <a:off x="1927" y="2831"/>
              <a:ext cx="1310" cy="393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79" name="Oval 4"/>
            <p:cNvSpPr>
              <a:spLocks noChangeArrowheads="1"/>
            </p:cNvSpPr>
            <p:nvPr/>
          </p:nvSpPr>
          <p:spPr bwMode="auto">
            <a:xfrm>
              <a:off x="3631" y="2831"/>
              <a:ext cx="387" cy="383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80" name="Line 5"/>
            <p:cNvSpPr>
              <a:spLocks noChangeShapeType="1"/>
            </p:cNvSpPr>
            <p:nvPr/>
          </p:nvSpPr>
          <p:spPr bwMode="auto">
            <a:xfrm>
              <a:off x="3242" y="3022"/>
              <a:ext cx="33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1" name="Freeform 6"/>
            <p:cNvSpPr>
              <a:spLocks/>
            </p:cNvSpPr>
            <p:nvPr/>
          </p:nvSpPr>
          <p:spPr bwMode="auto">
            <a:xfrm>
              <a:off x="3548" y="2987"/>
              <a:ext cx="90" cy="70"/>
            </a:xfrm>
            <a:custGeom>
              <a:avLst/>
              <a:gdLst>
                <a:gd name="T0" fmla="*/ 0 w 82"/>
                <a:gd name="T1" fmla="*/ 70 h 70"/>
                <a:gd name="T2" fmla="*/ 38 w 82"/>
                <a:gd name="T3" fmla="*/ 35 h 70"/>
                <a:gd name="T4" fmla="*/ 0 w 82"/>
                <a:gd name="T5" fmla="*/ 0 h 70"/>
                <a:gd name="T6" fmla="*/ 255 w 82"/>
                <a:gd name="T7" fmla="*/ 35 h 70"/>
                <a:gd name="T8" fmla="*/ 0 w 82"/>
                <a:gd name="T9" fmla="*/ 7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70"/>
                <a:gd name="T17" fmla="*/ 82 w 8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70">
                  <a:moveTo>
                    <a:pt x="0" y="70"/>
                  </a:moveTo>
                  <a:lnTo>
                    <a:pt x="13" y="35"/>
                  </a:lnTo>
                  <a:lnTo>
                    <a:pt x="0" y="0"/>
                  </a:lnTo>
                  <a:lnTo>
                    <a:pt x="82" y="3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2" name="Line 7"/>
            <p:cNvSpPr>
              <a:spLocks noChangeShapeType="1"/>
            </p:cNvSpPr>
            <p:nvPr/>
          </p:nvSpPr>
          <p:spPr bwMode="auto">
            <a:xfrm>
              <a:off x="4034" y="3022"/>
              <a:ext cx="92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3" name="Freeform 8"/>
            <p:cNvSpPr>
              <a:spLocks/>
            </p:cNvSpPr>
            <p:nvPr/>
          </p:nvSpPr>
          <p:spPr bwMode="auto">
            <a:xfrm>
              <a:off x="4928" y="2987"/>
              <a:ext cx="90" cy="70"/>
            </a:xfrm>
            <a:custGeom>
              <a:avLst/>
              <a:gdLst>
                <a:gd name="T0" fmla="*/ 0 w 81"/>
                <a:gd name="T1" fmla="*/ 70 h 70"/>
                <a:gd name="T2" fmla="*/ 41 w 81"/>
                <a:gd name="T3" fmla="*/ 35 h 70"/>
                <a:gd name="T4" fmla="*/ 0 w 81"/>
                <a:gd name="T5" fmla="*/ 0 h 70"/>
                <a:gd name="T6" fmla="*/ 287 w 81"/>
                <a:gd name="T7" fmla="*/ 35 h 70"/>
                <a:gd name="T8" fmla="*/ 0 w 81"/>
                <a:gd name="T9" fmla="*/ 7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0"/>
                <a:gd name="T17" fmla="*/ 81 w 81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0">
                  <a:moveTo>
                    <a:pt x="0" y="70"/>
                  </a:moveTo>
                  <a:lnTo>
                    <a:pt x="12" y="35"/>
                  </a:lnTo>
                  <a:lnTo>
                    <a:pt x="0" y="0"/>
                  </a:lnTo>
                  <a:lnTo>
                    <a:pt x="81" y="3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4" name="Line 9"/>
            <p:cNvSpPr>
              <a:spLocks noChangeShapeType="1"/>
            </p:cNvSpPr>
            <p:nvPr/>
          </p:nvSpPr>
          <p:spPr bwMode="auto">
            <a:xfrm>
              <a:off x="688" y="3022"/>
              <a:ext cx="118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5" name="Freeform 10"/>
            <p:cNvSpPr>
              <a:spLocks/>
            </p:cNvSpPr>
            <p:nvPr/>
          </p:nvSpPr>
          <p:spPr bwMode="auto">
            <a:xfrm>
              <a:off x="1845" y="2987"/>
              <a:ext cx="90" cy="70"/>
            </a:xfrm>
            <a:custGeom>
              <a:avLst/>
              <a:gdLst>
                <a:gd name="T0" fmla="*/ 0 w 82"/>
                <a:gd name="T1" fmla="*/ 70 h 70"/>
                <a:gd name="T2" fmla="*/ 35 w 82"/>
                <a:gd name="T3" fmla="*/ 35 h 70"/>
                <a:gd name="T4" fmla="*/ 0 w 82"/>
                <a:gd name="T5" fmla="*/ 0 h 70"/>
                <a:gd name="T6" fmla="*/ 255 w 82"/>
                <a:gd name="T7" fmla="*/ 35 h 70"/>
                <a:gd name="T8" fmla="*/ 0 w 82"/>
                <a:gd name="T9" fmla="*/ 7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70"/>
                <a:gd name="T17" fmla="*/ 82 w 8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70">
                  <a:moveTo>
                    <a:pt x="0" y="70"/>
                  </a:moveTo>
                  <a:lnTo>
                    <a:pt x="12" y="35"/>
                  </a:lnTo>
                  <a:lnTo>
                    <a:pt x="0" y="0"/>
                  </a:lnTo>
                  <a:lnTo>
                    <a:pt x="82" y="3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6" name="Rectangle 11"/>
            <p:cNvSpPr>
              <a:spLocks noChangeArrowheads="1"/>
            </p:cNvSpPr>
            <p:nvPr/>
          </p:nvSpPr>
          <p:spPr bwMode="auto">
            <a:xfrm>
              <a:off x="844" y="2758"/>
              <a:ext cx="9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Incoming traffic</a:t>
              </a:r>
              <a:endParaRPr lang="en-US" altLang="en-US" sz="1350"/>
            </a:p>
          </p:txBody>
        </p:sp>
        <p:sp>
          <p:nvSpPr>
            <p:cNvPr id="105487" name="Rectangle 12"/>
            <p:cNvSpPr>
              <a:spLocks noChangeArrowheads="1"/>
            </p:cNvSpPr>
            <p:nvPr/>
          </p:nvSpPr>
          <p:spPr bwMode="auto">
            <a:xfrm>
              <a:off x="4132" y="2793"/>
              <a:ext cx="8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Shaped traffic</a:t>
              </a:r>
              <a:endParaRPr lang="en-US" altLang="en-US" sz="1350"/>
            </a:p>
          </p:txBody>
        </p:sp>
        <p:sp>
          <p:nvSpPr>
            <p:cNvPr id="105488" name="Rectangle 13"/>
            <p:cNvSpPr>
              <a:spLocks noChangeArrowheads="1"/>
            </p:cNvSpPr>
            <p:nvPr/>
          </p:nvSpPr>
          <p:spPr bwMode="auto">
            <a:xfrm>
              <a:off x="2996" y="2907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89" name="Rectangle 14"/>
            <p:cNvSpPr>
              <a:spLocks noChangeArrowheads="1"/>
            </p:cNvSpPr>
            <p:nvPr/>
          </p:nvSpPr>
          <p:spPr bwMode="auto">
            <a:xfrm>
              <a:off x="2816" y="2907"/>
              <a:ext cx="86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0" name="Rectangle 15"/>
            <p:cNvSpPr>
              <a:spLocks noChangeArrowheads="1"/>
            </p:cNvSpPr>
            <p:nvPr/>
          </p:nvSpPr>
          <p:spPr bwMode="auto">
            <a:xfrm>
              <a:off x="1505" y="3114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1" name="Rectangle 16"/>
            <p:cNvSpPr>
              <a:spLocks noChangeArrowheads="1"/>
            </p:cNvSpPr>
            <p:nvPr/>
          </p:nvSpPr>
          <p:spPr bwMode="auto">
            <a:xfrm>
              <a:off x="1376" y="3114"/>
              <a:ext cx="86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2" name="Rectangle 17"/>
            <p:cNvSpPr>
              <a:spLocks noChangeArrowheads="1"/>
            </p:cNvSpPr>
            <p:nvPr/>
          </p:nvSpPr>
          <p:spPr bwMode="auto">
            <a:xfrm>
              <a:off x="1640" y="3114"/>
              <a:ext cx="86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3" name="Rectangle 18"/>
            <p:cNvSpPr>
              <a:spLocks noChangeArrowheads="1"/>
            </p:cNvSpPr>
            <p:nvPr/>
          </p:nvSpPr>
          <p:spPr bwMode="auto">
            <a:xfrm>
              <a:off x="4957" y="3122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4" name="Rectangle 19"/>
            <p:cNvSpPr>
              <a:spLocks noChangeArrowheads="1"/>
            </p:cNvSpPr>
            <p:nvPr/>
          </p:nvSpPr>
          <p:spPr bwMode="auto">
            <a:xfrm>
              <a:off x="4813" y="3122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5" name="Rectangle 20"/>
            <p:cNvSpPr>
              <a:spLocks noChangeArrowheads="1"/>
            </p:cNvSpPr>
            <p:nvPr/>
          </p:nvSpPr>
          <p:spPr bwMode="auto">
            <a:xfrm>
              <a:off x="4531" y="3122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6" name="Rectangle 21"/>
            <p:cNvSpPr>
              <a:spLocks noChangeArrowheads="1"/>
            </p:cNvSpPr>
            <p:nvPr/>
          </p:nvSpPr>
          <p:spPr bwMode="auto">
            <a:xfrm>
              <a:off x="4246" y="3122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7" name="Rectangle 22"/>
            <p:cNvSpPr>
              <a:spLocks noChangeArrowheads="1"/>
            </p:cNvSpPr>
            <p:nvPr/>
          </p:nvSpPr>
          <p:spPr bwMode="auto">
            <a:xfrm>
              <a:off x="659" y="3114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8" name="Rectangle 23"/>
            <p:cNvSpPr>
              <a:spLocks noChangeArrowheads="1"/>
            </p:cNvSpPr>
            <p:nvPr/>
          </p:nvSpPr>
          <p:spPr bwMode="auto">
            <a:xfrm>
              <a:off x="794" y="3114"/>
              <a:ext cx="86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9" name="Rectangle 24"/>
            <p:cNvSpPr>
              <a:spLocks noChangeArrowheads="1"/>
            </p:cNvSpPr>
            <p:nvPr/>
          </p:nvSpPr>
          <p:spPr bwMode="auto">
            <a:xfrm>
              <a:off x="3590" y="1268"/>
              <a:ext cx="433" cy="1188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500" name="Line 25"/>
            <p:cNvSpPr>
              <a:spLocks noChangeShapeType="1"/>
            </p:cNvSpPr>
            <p:nvPr/>
          </p:nvSpPr>
          <p:spPr bwMode="auto">
            <a:xfrm>
              <a:off x="3812" y="2461"/>
              <a:ext cx="1" cy="3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1" name="Freeform 26"/>
            <p:cNvSpPr>
              <a:spLocks/>
            </p:cNvSpPr>
            <p:nvPr/>
          </p:nvSpPr>
          <p:spPr bwMode="auto">
            <a:xfrm>
              <a:off x="3773" y="2739"/>
              <a:ext cx="78" cy="81"/>
            </a:xfrm>
            <a:custGeom>
              <a:avLst/>
              <a:gdLst>
                <a:gd name="T0" fmla="*/ 0 w 71"/>
                <a:gd name="T1" fmla="*/ 0 h 81"/>
                <a:gd name="T2" fmla="*/ 109 w 71"/>
                <a:gd name="T3" fmla="*/ 12 h 81"/>
                <a:gd name="T4" fmla="*/ 218 w 71"/>
                <a:gd name="T5" fmla="*/ 0 h 81"/>
                <a:gd name="T6" fmla="*/ 109 w 71"/>
                <a:gd name="T7" fmla="*/ 81 h 81"/>
                <a:gd name="T8" fmla="*/ 0 w 71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1"/>
                <a:gd name="T17" fmla="*/ 71 w 71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1">
                  <a:moveTo>
                    <a:pt x="0" y="0"/>
                  </a:moveTo>
                  <a:lnTo>
                    <a:pt x="35" y="12"/>
                  </a:lnTo>
                  <a:lnTo>
                    <a:pt x="71" y="0"/>
                  </a:lnTo>
                  <a:lnTo>
                    <a:pt x="35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2" name="Line 27"/>
            <p:cNvSpPr>
              <a:spLocks noChangeShapeType="1"/>
            </p:cNvSpPr>
            <p:nvPr/>
          </p:nvSpPr>
          <p:spPr bwMode="auto">
            <a:xfrm>
              <a:off x="3812" y="693"/>
              <a:ext cx="1" cy="5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Freeform 28"/>
            <p:cNvSpPr>
              <a:spLocks/>
            </p:cNvSpPr>
            <p:nvPr/>
          </p:nvSpPr>
          <p:spPr bwMode="auto">
            <a:xfrm>
              <a:off x="3773" y="1210"/>
              <a:ext cx="78" cy="82"/>
            </a:xfrm>
            <a:custGeom>
              <a:avLst/>
              <a:gdLst>
                <a:gd name="T0" fmla="*/ 0 w 71"/>
                <a:gd name="T1" fmla="*/ 0 h 82"/>
                <a:gd name="T2" fmla="*/ 109 w 71"/>
                <a:gd name="T3" fmla="*/ 12 h 82"/>
                <a:gd name="T4" fmla="*/ 218 w 71"/>
                <a:gd name="T5" fmla="*/ 0 h 82"/>
                <a:gd name="T6" fmla="*/ 109 w 71"/>
                <a:gd name="T7" fmla="*/ 82 h 82"/>
                <a:gd name="T8" fmla="*/ 0 w 71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2"/>
                <a:gd name="T17" fmla="*/ 71 w 71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2">
                  <a:moveTo>
                    <a:pt x="0" y="0"/>
                  </a:moveTo>
                  <a:lnTo>
                    <a:pt x="35" y="12"/>
                  </a:lnTo>
                  <a:lnTo>
                    <a:pt x="71" y="0"/>
                  </a:lnTo>
                  <a:lnTo>
                    <a:pt x="35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Rectangle 29"/>
            <p:cNvSpPr>
              <a:spLocks noChangeArrowheads="1"/>
            </p:cNvSpPr>
            <p:nvPr/>
          </p:nvSpPr>
          <p:spPr bwMode="auto">
            <a:xfrm>
              <a:off x="3673" y="2237"/>
              <a:ext cx="268" cy="79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505" name="Rectangle 30"/>
            <p:cNvSpPr>
              <a:spLocks noChangeArrowheads="1"/>
            </p:cNvSpPr>
            <p:nvPr/>
          </p:nvSpPr>
          <p:spPr bwMode="auto">
            <a:xfrm>
              <a:off x="3673" y="2074"/>
              <a:ext cx="268" cy="78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506" name="Rectangle 31"/>
            <p:cNvSpPr>
              <a:spLocks noChangeArrowheads="1"/>
            </p:cNvSpPr>
            <p:nvPr/>
          </p:nvSpPr>
          <p:spPr bwMode="auto">
            <a:xfrm>
              <a:off x="2222" y="2653"/>
              <a:ext cx="4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Size </a:t>
              </a:r>
              <a:r>
                <a:rPr lang="en-US" altLang="en-US" sz="1275" i="1">
                  <a:solidFill>
                    <a:srgbClr val="000000"/>
                  </a:solidFill>
                </a:rPr>
                <a:t>N</a:t>
              </a:r>
              <a:endParaRPr lang="en-US" altLang="en-US" sz="1350" i="1"/>
            </a:p>
          </p:txBody>
        </p:sp>
        <p:sp>
          <p:nvSpPr>
            <p:cNvPr id="105507" name="Rectangle 32"/>
            <p:cNvSpPr>
              <a:spLocks noChangeArrowheads="1"/>
            </p:cNvSpPr>
            <p:nvPr/>
          </p:nvSpPr>
          <p:spPr bwMode="auto">
            <a:xfrm>
              <a:off x="4106" y="1825"/>
              <a:ext cx="3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Size </a:t>
              </a:r>
              <a:r>
                <a:rPr lang="en-US" altLang="en-US" sz="1275" i="1">
                  <a:solidFill>
                    <a:srgbClr val="000000"/>
                  </a:solidFill>
                </a:rPr>
                <a:t>K</a:t>
              </a:r>
              <a:endParaRPr lang="en-US" altLang="en-US" sz="1350"/>
            </a:p>
          </p:txBody>
        </p:sp>
        <p:sp>
          <p:nvSpPr>
            <p:cNvPr id="105508" name="Rectangle 33"/>
            <p:cNvSpPr>
              <a:spLocks noChangeArrowheads="1"/>
            </p:cNvSpPr>
            <p:nvPr/>
          </p:nvSpPr>
          <p:spPr bwMode="auto">
            <a:xfrm>
              <a:off x="3963" y="747"/>
              <a:ext cx="8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Tokens arrive</a:t>
              </a:r>
              <a:endParaRPr lang="en-US" altLang="en-US" sz="1350"/>
            </a:p>
          </p:txBody>
        </p:sp>
        <p:sp>
          <p:nvSpPr>
            <p:cNvPr id="105509" name="Rectangle 34"/>
            <p:cNvSpPr>
              <a:spLocks noChangeArrowheads="1"/>
            </p:cNvSpPr>
            <p:nvPr/>
          </p:nvSpPr>
          <p:spPr bwMode="auto">
            <a:xfrm>
              <a:off x="4017" y="903"/>
              <a:ext cx="6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periodically</a:t>
              </a:r>
              <a:endParaRPr lang="en-US" altLang="en-US" sz="1350"/>
            </a:p>
          </p:txBody>
        </p:sp>
        <p:sp>
          <p:nvSpPr>
            <p:cNvPr id="105510" name="Rectangle 35"/>
            <p:cNvSpPr>
              <a:spLocks noChangeArrowheads="1"/>
            </p:cNvSpPr>
            <p:nvPr/>
          </p:nvSpPr>
          <p:spPr bwMode="auto">
            <a:xfrm>
              <a:off x="3654" y="2958"/>
              <a:ext cx="33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Server</a:t>
              </a:r>
              <a:endParaRPr lang="en-US" altLang="en-US" sz="1350"/>
            </a:p>
          </p:txBody>
        </p:sp>
        <p:sp>
          <p:nvSpPr>
            <p:cNvPr id="105511" name="Rectangle 36"/>
            <p:cNvSpPr>
              <a:spLocks noChangeArrowheads="1"/>
            </p:cNvSpPr>
            <p:nvPr/>
          </p:nvSpPr>
          <p:spPr bwMode="auto">
            <a:xfrm>
              <a:off x="2510" y="3416"/>
              <a:ext cx="42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Packet</a:t>
              </a:r>
              <a:endParaRPr lang="en-US" altLang="en-US" sz="1350"/>
            </a:p>
          </p:txBody>
        </p:sp>
        <p:sp>
          <p:nvSpPr>
            <p:cNvPr id="105512" name="Line 37"/>
            <p:cNvSpPr>
              <a:spLocks noChangeShapeType="1"/>
            </p:cNvSpPr>
            <p:nvPr/>
          </p:nvSpPr>
          <p:spPr bwMode="auto">
            <a:xfrm flipV="1">
              <a:off x="2630" y="3202"/>
              <a:ext cx="152" cy="1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Freeform 38"/>
            <p:cNvSpPr>
              <a:spLocks/>
            </p:cNvSpPr>
            <p:nvPr/>
          </p:nvSpPr>
          <p:spPr bwMode="auto">
            <a:xfrm>
              <a:off x="2738" y="3153"/>
              <a:ext cx="84" cy="87"/>
            </a:xfrm>
            <a:custGeom>
              <a:avLst/>
              <a:gdLst>
                <a:gd name="T0" fmla="*/ 189 w 76"/>
                <a:gd name="T1" fmla="*/ 87 h 87"/>
                <a:gd name="T2" fmla="*/ 120 w 76"/>
                <a:gd name="T3" fmla="*/ 55 h 87"/>
                <a:gd name="T4" fmla="*/ 0 w 76"/>
                <a:gd name="T5" fmla="*/ 45 h 87"/>
                <a:gd name="T6" fmla="*/ 254 w 76"/>
                <a:gd name="T7" fmla="*/ 0 h 87"/>
                <a:gd name="T8" fmla="*/ 189 w 76"/>
                <a:gd name="T9" fmla="*/ 87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87"/>
                <a:gd name="T17" fmla="*/ 76 w 76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87">
                  <a:moveTo>
                    <a:pt x="57" y="87"/>
                  </a:moveTo>
                  <a:lnTo>
                    <a:pt x="36" y="55"/>
                  </a:lnTo>
                  <a:lnTo>
                    <a:pt x="0" y="45"/>
                  </a:lnTo>
                  <a:lnTo>
                    <a:pt x="76" y="0"/>
                  </a:lnTo>
                  <a:lnTo>
                    <a:pt x="57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4" name="Rectangle 39"/>
            <p:cNvSpPr>
              <a:spLocks noChangeArrowheads="1"/>
            </p:cNvSpPr>
            <p:nvPr/>
          </p:nvSpPr>
          <p:spPr bwMode="auto">
            <a:xfrm>
              <a:off x="2894" y="2021"/>
              <a:ext cx="3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Token</a:t>
              </a:r>
              <a:endParaRPr lang="en-US" altLang="en-US" sz="1350"/>
            </a:p>
          </p:txBody>
        </p:sp>
        <p:sp>
          <p:nvSpPr>
            <p:cNvPr id="105515" name="Line 40"/>
            <p:cNvSpPr>
              <a:spLocks noChangeShapeType="1"/>
            </p:cNvSpPr>
            <p:nvPr/>
          </p:nvSpPr>
          <p:spPr bwMode="auto">
            <a:xfrm>
              <a:off x="3110" y="2172"/>
              <a:ext cx="486" cy="1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6" name="Freeform 41"/>
            <p:cNvSpPr>
              <a:spLocks/>
            </p:cNvSpPr>
            <p:nvPr/>
          </p:nvSpPr>
          <p:spPr bwMode="auto">
            <a:xfrm>
              <a:off x="3567" y="2239"/>
              <a:ext cx="95" cy="68"/>
            </a:xfrm>
            <a:custGeom>
              <a:avLst/>
              <a:gdLst>
                <a:gd name="T0" fmla="*/ 0 w 87"/>
                <a:gd name="T1" fmla="*/ 68 h 68"/>
                <a:gd name="T2" fmla="*/ 54 w 87"/>
                <a:gd name="T3" fmla="*/ 37 h 68"/>
                <a:gd name="T4" fmla="*/ 45 w 87"/>
                <a:gd name="T5" fmla="*/ 0 h 68"/>
                <a:gd name="T6" fmla="*/ 250 w 87"/>
                <a:gd name="T7" fmla="*/ 53 h 68"/>
                <a:gd name="T8" fmla="*/ 0 w 87"/>
                <a:gd name="T9" fmla="*/ 68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68"/>
                <a:gd name="T17" fmla="*/ 87 w 87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68">
                  <a:moveTo>
                    <a:pt x="0" y="68"/>
                  </a:moveTo>
                  <a:lnTo>
                    <a:pt x="19" y="37"/>
                  </a:lnTo>
                  <a:lnTo>
                    <a:pt x="16" y="0"/>
                  </a:lnTo>
                  <a:lnTo>
                    <a:pt x="87" y="53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5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Token Bucket Traffic Shaper</a:t>
            </a:r>
          </a:p>
        </p:txBody>
      </p:sp>
      <p:sp>
        <p:nvSpPr>
          <p:cNvPr id="105476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889312" y="3917367"/>
            <a:ext cx="6172200" cy="73104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500"/>
              <a:t>Token rate regulates transfer of packets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/>
              <a:t>If sufficient tokens available, packets enter network without delay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>
                <a:solidFill>
                  <a:srgbClr val="0000CC"/>
                </a:solidFill>
              </a:rPr>
              <a:t>K determines how much burstiness allowed into the network</a:t>
            </a:r>
          </a:p>
        </p:txBody>
      </p:sp>
      <p:sp>
        <p:nvSpPr>
          <p:cNvPr id="105477" name="Text Box 44"/>
          <p:cNvSpPr txBox="1">
            <a:spLocks noChangeArrowheads="1"/>
          </p:cNvSpPr>
          <p:nvPr/>
        </p:nvSpPr>
        <p:spPr bwMode="auto">
          <a:xfrm>
            <a:off x="2164347" y="1105675"/>
            <a:ext cx="23455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buSzTx/>
              <a:buFontTx/>
              <a:buNone/>
            </a:pPr>
            <a:r>
              <a:rPr lang="en-US" altLang="en-US" sz="1500"/>
              <a:t>An incoming packet must have sufficient tokens before admission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4875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1"/>
          <p:cNvSpPr txBox="1">
            <a:spLocks noChangeArrowheads="1"/>
          </p:cNvSpPr>
          <p:nvPr/>
        </p:nvSpPr>
        <p:spPr bwMode="auto">
          <a:xfrm>
            <a:off x="4922044" y="1547187"/>
            <a:ext cx="27598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/>
              <a:t>The token bucket constrains the traffic from a source to be limited to </a:t>
            </a:r>
            <a:r>
              <a:rPr lang="en-US" altLang="en-US" sz="1500" i="1">
                <a:ea typeface="Arial" charset="0"/>
                <a:cs typeface="Arial" charset="0"/>
              </a:rPr>
              <a:t>b</a:t>
            </a:r>
            <a:r>
              <a:rPr lang="en-US" altLang="en-US" sz="1500"/>
              <a:t> + </a:t>
            </a:r>
            <a:r>
              <a:rPr lang="en-US" altLang="en-US" sz="1500" i="1"/>
              <a:t>r t</a:t>
            </a:r>
            <a:r>
              <a:rPr lang="en-US" altLang="en-US" sz="1500"/>
              <a:t> bits in an interval of length </a:t>
            </a:r>
            <a:r>
              <a:rPr lang="en-US" altLang="en-US" sz="1500" i="1"/>
              <a:t>t</a:t>
            </a:r>
          </a:p>
        </p:txBody>
      </p:sp>
      <p:sp>
        <p:nvSpPr>
          <p:cNvPr id="106499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Token Bucket Shaping </a:t>
            </a:r>
            <a:r>
              <a:rPr lang="en-US" altLang="en-US" dirty="0" smtClean="0"/>
              <a:t>Effect (full)</a:t>
            </a:r>
            <a:endParaRPr lang="en-US" altLang="en-US" dirty="0"/>
          </a:p>
        </p:txBody>
      </p:sp>
      <p:grpSp>
        <p:nvGrpSpPr>
          <p:cNvPr id="106500" name="Group 20"/>
          <p:cNvGrpSpPr>
            <a:grpSpLocks/>
          </p:cNvGrpSpPr>
          <p:nvPr/>
        </p:nvGrpSpPr>
        <p:grpSpPr bwMode="auto">
          <a:xfrm>
            <a:off x="1626394" y="1237060"/>
            <a:ext cx="3047820" cy="2126213"/>
            <a:chOff x="1607" y="1815"/>
            <a:chExt cx="2769" cy="1916"/>
          </a:xfrm>
        </p:grpSpPr>
        <p:sp>
          <p:nvSpPr>
            <p:cNvPr id="106505" name="Text Box 3"/>
            <p:cNvSpPr txBox="1">
              <a:spLocks noChangeArrowheads="1"/>
            </p:cNvSpPr>
            <p:nvPr/>
          </p:nvSpPr>
          <p:spPr bwMode="auto">
            <a:xfrm>
              <a:off x="1607" y="2197"/>
              <a:ext cx="133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i="1"/>
                <a:t>b</a:t>
              </a:r>
              <a:r>
                <a:rPr lang="en-US" altLang="en-US" sz="1200"/>
                <a:t> bytes instantly</a:t>
              </a:r>
              <a:endParaRPr lang="en-US" altLang="en-US" sz="1200" b="1"/>
            </a:p>
          </p:txBody>
        </p:sp>
        <p:sp>
          <p:nvSpPr>
            <p:cNvPr id="106506" name="Text Box 4"/>
            <p:cNvSpPr txBox="1">
              <a:spLocks noChangeArrowheads="1"/>
            </p:cNvSpPr>
            <p:nvPr/>
          </p:nvSpPr>
          <p:spPr bwMode="auto">
            <a:xfrm>
              <a:off x="4203" y="3462"/>
              <a:ext cx="1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  <a:endParaRPr lang="en-US" altLang="en-US" sz="1200" b="1"/>
            </a:p>
          </p:txBody>
        </p:sp>
        <p:sp>
          <p:nvSpPr>
            <p:cNvPr id="106507" name="Text Box 5"/>
            <p:cNvSpPr txBox="1">
              <a:spLocks noChangeArrowheads="1"/>
            </p:cNvSpPr>
            <p:nvPr/>
          </p:nvSpPr>
          <p:spPr bwMode="auto">
            <a:xfrm>
              <a:off x="2672" y="3065"/>
              <a:ext cx="154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i="1"/>
                <a:t>r</a:t>
              </a:r>
              <a:r>
                <a:rPr lang="en-US" altLang="en-US" sz="1200"/>
                <a:t> bytes/second</a:t>
              </a:r>
              <a:endParaRPr lang="en-US" altLang="en-US" sz="1200" b="1"/>
            </a:p>
          </p:txBody>
        </p:sp>
        <p:sp>
          <p:nvSpPr>
            <p:cNvPr id="106508" name="Line 6"/>
            <p:cNvSpPr>
              <a:spLocks noChangeShapeType="1"/>
            </p:cNvSpPr>
            <p:nvPr/>
          </p:nvSpPr>
          <p:spPr bwMode="auto">
            <a:xfrm>
              <a:off x="1751" y="3658"/>
              <a:ext cx="24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9" name="Line 7"/>
            <p:cNvSpPr>
              <a:spLocks noChangeShapeType="1"/>
            </p:cNvSpPr>
            <p:nvPr/>
          </p:nvSpPr>
          <p:spPr bwMode="auto">
            <a:xfrm flipV="1">
              <a:off x="1766" y="1932"/>
              <a:ext cx="0" cy="1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06510" name="Rectangle 9"/>
            <p:cNvSpPr>
              <a:spLocks noChangeArrowheads="1"/>
            </p:cNvSpPr>
            <p:nvPr/>
          </p:nvSpPr>
          <p:spPr bwMode="auto">
            <a:xfrm>
              <a:off x="1843" y="3537"/>
              <a:ext cx="2035" cy="12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6511" name="Rectangle 13"/>
            <p:cNvSpPr>
              <a:spLocks noChangeArrowheads="1"/>
            </p:cNvSpPr>
            <p:nvPr/>
          </p:nvSpPr>
          <p:spPr bwMode="auto">
            <a:xfrm rot="-5400000">
              <a:off x="1231" y="3015"/>
              <a:ext cx="1185" cy="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6512" name="Line 17"/>
            <p:cNvSpPr>
              <a:spLocks noChangeShapeType="1"/>
            </p:cNvSpPr>
            <p:nvPr/>
          </p:nvSpPr>
          <p:spPr bwMode="auto">
            <a:xfrm flipV="1">
              <a:off x="1869" y="1815"/>
              <a:ext cx="2136" cy="6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3" name="Text Box 18"/>
            <p:cNvSpPr txBox="1">
              <a:spLocks noChangeArrowheads="1"/>
            </p:cNvSpPr>
            <p:nvPr/>
          </p:nvSpPr>
          <p:spPr bwMode="auto">
            <a:xfrm>
              <a:off x="3167" y="2119"/>
              <a:ext cx="6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chemeClr val="bg1"/>
                </a:buClr>
              </a:pPr>
              <a:r>
                <a:rPr lang="en-US" altLang="en-US" sz="1500">
                  <a:solidFill>
                    <a:srgbClr val="FF3300"/>
                  </a:solidFill>
                </a:rPr>
                <a:t>b + r t</a:t>
              </a:r>
            </a:p>
          </p:txBody>
        </p:sp>
      </p:grpSp>
      <p:sp>
        <p:nvSpPr>
          <p:cNvPr id="951315" name="Text Box 19"/>
          <p:cNvSpPr txBox="1">
            <a:spLocks noChangeArrowheads="1"/>
          </p:cNvSpPr>
          <p:nvPr/>
        </p:nvSpPr>
        <p:spPr bwMode="auto">
          <a:xfrm>
            <a:off x="1601391" y="4283869"/>
            <a:ext cx="486370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b="1">
                <a:solidFill>
                  <a:srgbClr val="FF3300"/>
                </a:solidFill>
                <a:latin typeface="Times New Roman" charset="0"/>
              </a:rPr>
              <a:t>Q2: When a token bucket is the same as a leaky bucket?</a:t>
            </a:r>
          </a:p>
        </p:txBody>
      </p:sp>
      <p:sp>
        <p:nvSpPr>
          <p:cNvPr id="951317" name="Text Box 21"/>
          <p:cNvSpPr txBox="1">
            <a:spLocks noChangeArrowheads="1"/>
          </p:cNvSpPr>
          <p:nvPr/>
        </p:nvSpPr>
        <p:spPr bwMode="auto">
          <a:xfrm>
            <a:off x="1583532" y="3517107"/>
            <a:ext cx="61233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b="1">
                <a:solidFill>
                  <a:srgbClr val="FF3300"/>
                </a:solidFill>
                <a:latin typeface="Times New Roman" charset="0"/>
              </a:rPr>
              <a:t>Q1: what are two main differences of a leaky bucket and a token bucket?</a:t>
            </a:r>
          </a:p>
        </p:txBody>
      </p:sp>
      <p:sp>
        <p:nvSpPr>
          <p:cNvPr id="106503" name="Text Box 22"/>
          <p:cNvSpPr txBox="1">
            <a:spLocks noChangeArrowheads="1"/>
          </p:cNvSpPr>
          <p:nvPr/>
        </p:nvSpPr>
        <p:spPr bwMode="auto">
          <a:xfrm>
            <a:off x="2366963" y="3854054"/>
            <a:ext cx="50561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/>
              <a:t>Allow saving for burst spending; packet discarding or not.</a:t>
            </a:r>
          </a:p>
        </p:txBody>
      </p:sp>
      <p:sp>
        <p:nvSpPr>
          <p:cNvPr id="106504" name="Text Box 23"/>
          <p:cNvSpPr txBox="1">
            <a:spLocks noChangeArrowheads="1"/>
          </p:cNvSpPr>
          <p:nvPr/>
        </p:nvSpPr>
        <p:spPr bwMode="auto">
          <a:xfrm>
            <a:off x="2386012" y="4622007"/>
            <a:ext cx="48523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/>
              <a:t>b = 0; but still different indeed: packet discarding or not</a:t>
            </a:r>
          </a:p>
        </p:txBody>
      </p:sp>
    </p:spTree>
    <p:extLst>
      <p:ext uri="{BB962C8B-B14F-4D97-AF65-F5344CB8AC3E}">
        <p14:creationId xmlns:p14="http://schemas.microsoft.com/office/powerpoint/2010/main" val="16721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5" grpId="0"/>
      <p:bldP spid="9513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title"/>
          </p:nvPr>
        </p:nvSpPr>
        <p:spPr>
          <a:xfrm>
            <a:off x="1237128" y="92075"/>
            <a:ext cx="6763871" cy="765175"/>
          </a:xfrm>
        </p:spPr>
        <p:txBody>
          <a:bodyPr/>
          <a:lstStyle/>
          <a:p>
            <a:pPr eaLnBrk="1" hangingPunct="1"/>
            <a:r>
              <a:rPr lang="en-US" altLang="en-US" dirty="0"/>
              <a:t>Token Bucket Shaping </a:t>
            </a:r>
            <a:r>
              <a:rPr lang="en-US" altLang="en-US" dirty="0" smtClean="0"/>
              <a:t>Effect (empty)</a:t>
            </a:r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0435" y="1005167"/>
            <a:ext cx="5190565" cy="2208679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kern="0" dirty="0" smtClean="0"/>
              <a:t>Behavior of the token bucket shaper is similar to that of the leady bucket shaper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kern="0" dirty="0" smtClean="0"/>
              <a:t>If the bucket size is reduced to zero, they are identical</a:t>
            </a: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650339" y="1116106"/>
            <a:ext cx="1487743" cy="3203552"/>
            <a:chOff x="685800" y="609600"/>
            <a:chExt cx="2667000" cy="6248400"/>
          </a:xfrm>
        </p:grpSpPr>
        <p:sp>
          <p:nvSpPr>
            <p:cNvPr id="8" name="Rounded Rectangle 7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9144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Closed-Loop Flow Control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Congestion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</a:t>
            </a:r>
            <a:r>
              <a:rPr lang="en-US" altLang="en-US" sz="1800" dirty="0" smtClean="0"/>
              <a:t>eedback </a:t>
            </a:r>
            <a:r>
              <a:rPr lang="en-US" altLang="en-US" sz="1800" dirty="0"/>
              <a:t>information to regulate flow from sources into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Based on buffer </a:t>
            </a:r>
            <a:r>
              <a:rPr lang="en-US" altLang="en-US" sz="1800" dirty="0" smtClean="0"/>
              <a:t>length, </a:t>
            </a:r>
            <a:r>
              <a:rPr lang="en-US" altLang="en-US" sz="1800" dirty="0"/>
              <a:t>link utilization,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Examples:  TCP at transport layer; congestion control at ATM level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/>
              <a:t>End-to-end vs. Hop-by-hop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Delay in effecting control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/>
              <a:t>Implicit vs. Explicit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Source deduces congestion from observed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Routers/switches generate messages alerting to congestion</a:t>
            </a:r>
          </a:p>
        </p:txBody>
      </p:sp>
    </p:spTree>
    <p:extLst>
      <p:ext uri="{BB962C8B-B14F-4D97-AF65-F5344CB8AC3E}">
        <p14:creationId xmlns:p14="http://schemas.microsoft.com/office/powerpoint/2010/main" val="11251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>
            <a:grpSpLocks/>
          </p:cNvGrpSpPr>
          <p:nvPr/>
        </p:nvGrpSpPr>
        <p:grpSpPr bwMode="auto">
          <a:xfrm>
            <a:off x="1389600" y="1330523"/>
            <a:ext cx="5397103" cy="2524126"/>
            <a:chOff x="417" y="909"/>
            <a:chExt cx="4533" cy="2120"/>
          </a:xfrm>
        </p:grpSpPr>
        <p:sp>
          <p:nvSpPr>
            <p:cNvPr id="111621" name="Oval 3"/>
            <p:cNvSpPr>
              <a:spLocks noChangeArrowheads="1"/>
            </p:cNvSpPr>
            <p:nvPr/>
          </p:nvSpPr>
          <p:spPr bwMode="auto">
            <a:xfrm>
              <a:off x="624" y="1188"/>
              <a:ext cx="256" cy="256"/>
            </a:xfrm>
            <a:prstGeom prst="ellipse">
              <a:avLst/>
            </a:prstGeom>
            <a:solidFill>
              <a:srgbClr val="B1CCC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2" name="Oval 4"/>
            <p:cNvSpPr>
              <a:spLocks noChangeArrowheads="1"/>
            </p:cNvSpPr>
            <p:nvPr/>
          </p:nvSpPr>
          <p:spPr bwMode="auto">
            <a:xfrm>
              <a:off x="1528" y="118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3" name="Oval 5"/>
            <p:cNvSpPr>
              <a:spLocks noChangeArrowheads="1"/>
            </p:cNvSpPr>
            <p:nvPr/>
          </p:nvSpPr>
          <p:spPr bwMode="auto">
            <a:xfrm>
              <a:off x="3432" y="118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4" name="Oval 6"/>
            <p:cNvSpPr>
              <a:spLocks noChangeArrowheads="1"/>
            </p:cNvSpPr>
            <p:nvPr/>
          </p:nvSpPr>
          <p:spPr bwMode="auto">
            <a:xfrm>
              <a:off x="2512" y="118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5" name="Oval 7"/>
            <p:cNvSpPr>
              <a:spLocks noChangeArrowheads="1"/>
            </p:cNvSpPr>
            <p:nvPr/>
          </p:nvSpPr>
          <p:spPr bwMode="auto">
            <a:xfrm>
              <a:off x="4408" y="1188"/>
              <a:ext cx="256" cy="2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6" name="Line 8"/>
            <p:cNvSpPr>
              <a:spLocks noChangeShapeType="1"/>
            </p:cNvSpPr>
            <p:nvPr/>
          </p:nvSpPr>
          <p:spPr bwMode="auto">
            <a:xfrm>
              <a:off x="872" y="1320"/>
              <a:ext cx="3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Freeform 9"/>
            <p:cNvSpPr>
              <a:spLocks/>
            </p:cNvSpPr>
            <p:nvPr/>
          </p:nvSpPr>
          <p:spPr bwMode="auto">
            <a:xfrm>
              <a:off x="856" y="1392"/>
              <a:ext cx="3584" cy="307"/>
            </a:xfrm>
            <a:custGeom>
              <a:avLst/>
              <a:gdLst>
                <a:gd name="T0" fmla="*/ 3584 w 3584"/>
                <a:gd name="T1" fmla="*/ 16 h 307"/>
                <a:gd name="T2" fmla="*/ 1816 w 3584"/>
                <a:gd name="T3" fmla="*/ 304 h 307"/>
                <a:gd name="T4" fmla="*/ 0 w 3584"/>
                <a:gd name="T5" fmla="*/ 0 h 307"/>
                <a:gd name="T6" fmla="*/ 0 60000 65536"/>
                <a:gd name="T7" fmla="*/ 0 60000 65536"/>
                <a:gd name="T8" fmla="*/ 0 60000 65536"/>
                <a:gd name="T9" fmla="*/ 0 w 3584"/>
                <a:gd name="T10" fmla="*/ 0 h 307"/>
                <a:gd name="T11" fmla="*/ 3584 w 3584"/>
                <a:gd name="T12" fmla="*/ 307 h 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4" h="307">
                  <a:moveTo>
                    <a:pt x="3584" y="16"/>
                  </a:moveTo>
                  <a:cubicBezTo>
                    <a:pt x="2998" y="161"/>
                    <a:pt x="2413" y="307"/>
                    <a:pt x="1816" y="304"/>
                  </a:cubicBezTo>
                  <a:cubicBezTo>
                    <a:pt x="1219" y="301"/>
                    <a:pt x="609" y="150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8" name="Oval 10"/>
            <p:cNvSpPr>
              <a:spLocks noChangeArrowheads="1"/>
            </p:cNvSpPr>
            <p:nvPr/>
          </p:nvSpPr>
          <p:spPr bwMode="auto">
            <a:xfrm>
              <a:off x="624" y="2228"/>
              <a:ext cx="256" cy="256"/>
            </a:xfrm>
            <a:prstGeom prst="ellipse">
              <a:avLst/>
            </a:prstGeom>
            <a:solidFill>
              <a:srgbClr val="B1CCC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9" name="Oval 11"/>
            <p:cNvSpPr>
              <a:spLocks noChangeArrowheads="1"/>
            </p:cNvSpPr>
            <p:nvPr/>
          </p:nvSpPr>
          <p:spPr bwMode="auto">
            <a:xfrm>
              <a:off x="1528" y="222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30" name="Oval 12"/>
            <p:cNvSpPr>
              <a:spLocks noChangeArrowheads="1"/>
            </p:cNvSpPr>
            <p:nvPr/>
          </p:nvSpPr>
          <p:spPr bwMode="auto">
            <a:xfrm>
              <a:off x="3432" y="222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31" name="Oval 13"/>
            <p:cNvSpPr>
              <a:spLocks noChangeArrowheads="1"/>
            </p:cNvSpPr>
            <p:nvPr/>
          </p:nvSpPr>
          <p:spPr bwMode="auto">
            <a:xfrm>
              <a:off x="2512" y="222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32" name="Oval 14"/>
            <p:cNvSpPr>
              <a:spLocks noChangeArrowheads="1"/>
            </p:cNvSpPr>
            <p:nvPr/>
          </p:nvSpPr>
          <p:spPr bwMode="auto">
            <a:xfrm>
              <a:off x="4408" y="2228"/>
              <a:ext cx="256" cy="2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33" name="Line 15"/>
            <p:cNvSpPr>
              <a:spLocks noChangeShapeType="1"/>
            </p:cNvSpPr>
            <p:nvPr/>
          </p:nvSpPr>
          <p:spPr bwMode="auto">
            <a:xfrm>
              <a:off x="872" y="2360"/>
              <a:ext cx="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4" name="Line 16"/>
            <p:cNvSpPr>
              <a:spLocks noChangeShapeType="1"/>
            </p:cNvSpPr>
            <p:nvPr/>
          </p:nvSpPr>
          <p:spPr bwMode="auto">
            <a:xfrm>
              <a:off x="1784" y="2360"/>
              <a:ext cx="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5" name="Line 17"/>
            <p:cNvSpPr>
              <a:spLocks noChangeShapeType="1"/>
            </p:cNvSpPr>
            <p:nvPr/>
          </p:nvSpPr>
          <p:spPr bwMode="auto">
            <a:xfrm>
              <a:off x="2768" y="2360"/>
              <a:ext cx="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Line 18"/>
            <p:cNvSpPr>
              <a:spLocks noChangeShapeType="1"/>
            </p:cNvSpPr>
            <p:nvPr/>
          </p:nvSpPr>
          <p:spPr bwMode="auto">
            <a:xfrm>
              <a:off x="3688" y="2360"/>
              <a:ext cx="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7" name="Freeform 19"/>
            <p:cNvSpPr>
              <a:spLocks/>
            </p:cNvSpPr>
            <p:nvPr/>
          </p:nvSpPr>
          <p:spPr bwMode="auto">
            <a:xfrm>
              <a:off x="864" y="2424"/>
              <a:ext cx="696" cy="156"/>
            </a:xfrm>
            <a:custGeom>
              <a:avLst/>
              <a:gdLst>
                <a:gd name="T0" fmla="*/ 696 w 696"/>
                <a:gd name="T1" fmla="*/ 24 h 156"/>
                <a:gd name="T2" fmla="*/ 344 w 696"/>
                <a:gd name="T3" fmla="*/ 152 h 156"/>
                <a:gd name="T4" fmla="*/ 0 w 696"/>
                <a:gd name="T5" fmla="*/ 0 h 156"/>
                <a:gd name="T6" fmla="*/ 0 60000 65536"/>
                <a:gd name="T7" fmla="*/ 0 60000 65536"/>
                <a:gd name="T8" fmla="*/ 0 60000 65536"/>
                <a:gd name="T9" fmla="*/ 0 w 696"/>
                <a:gd name="T10" fmla="*/ 0 h 156"/>
                <a:gd name="T11" fmla="*/ 696 w 696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156">
                  <a:moveTo>
                    <a:pt x="696" y="24"/>
                  </a:moveTo>
                  <a:cubicBezTo>
                    <a:pt x="578" y="90"/>
                    <a:pt x="460" y="156"/>
                    <a:pt x="344" y="152"/>
                  </a:cubicBezTo>
                  <a:cubicBezTo>
                    <a:pt x="228" y="148"/>
                    <a:pt x="114" y="7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8" name="Freeform 20"/>
            <p:cNvSpPr>
              <a:spLocks/>
            </p:cNvSpPr>
            <p:nvPr/>
          </p:nvSpPr>
          <p:spPr bwMode="auto">
            <a:xfrm>
              <a:off x="1776" y="2424"/>
              <a:ext cx="776" cy="180"/>
            </a:xfrm>
            <a:custGeom>
              <a:avLst/>
              <a:gdLst>
                <a:gd name="T0" fmla="*/ 2568 w 696"/>
                <a:gd name="T1" fmla="*/ 137 h 156"/>
                <a:gd name="T2" fmla="*/ 1269 w 696"/>
                <a:gd name="T3" fmla="*/ 846 h 156"/>
                <a:gd name="T4" fmla="*/ 0 w 696"/>
                <a:gd name="T5" fmla="*/ 0 h 156"/>
                <a:gd name="T6" fmla="*/ 0 60000 65536"/>
                <a:gd name="T7" fmla="*/ 0 60000 65536"/>
                <a:gd name="T8" fmla="*/ 0 60000 65536"/>
                <a:gd name="T9" fmla="*/ 0 w 696"/>
                <a:gd name="T10" fmla="*/ 0 h 156"/>
                <a:gd name="T11" fmla="*/ 696 w 696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156">
                  <a:moveTo>
                    <a:pt x="696" y="24"/>
                  </a:moveTo>
                  <a:cubicBezTo>
                    <a:pt x="578" y="90"/>
                    <a:pt x="460" y="156"/>
                    <a:pt x="344" y="152"/>
                  </a:cubicBezTo>
                  <a:cubicBezTo>
                    <a:pt x="228" y="148"/>
                    <a:pt x="114" y="7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Freeform 21"/>
            <p:cNvSpPr>
              <a:spLocks/>
            </p:cNvSpPr>
            <p:nvPr/>
          </p:nvSpPr>
          <p:spPr bwMode="auto">
            <a:xfrm>
              <a:off x="2752" y="2432"/>
              <a:ext cx="696" cy="156"/>
            </a:xfrm>
            <a:custGeom>
              <a:avLst/>
              <a:gdLst>
                <a:gd name="T0" fmla="*/ 696 w 696"/>
                <a:gd name="T1" fmla="*/ 24 h 156"/>
                <a:gd name="T2" fmla="*/ 344 w 696"/>
                <a:gd name="T3" fmla="*/ 152 h 156"/>
                <a:gd name="T4" fmla="*/ 0 w 696"/>
                <a:gd name="T5" fmla="*/ 0 h 156"/>
                <a:gd name="T6" fmla="*/ 0 60000 65536"/>
                <a:gd name="T7" fmla="*/ 0 60000 65536"/>
                <a:gd name="T8" fmla="*/ 0 60000 65536"/>
                <a:gd name="T9" fmla="*/ 0 w 696"/>
                <a:gd name="T10" fmla="*/ 0 h 156"/>
                <a:gd name="T11" fmla="*/ 696 w 696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156">
                  <a:moveTo>
                    <a:pt x="696" y="24"/>
                  </a:moveTo>
                  <a:cubicBezTo>
                    <a:pt x="578" y="90"/>
                    <a:pt x="460" y="156"/>
                    <a:pt x="344" y="152"/>
                  </a:cubicBezTo>
                  <a:cubicBezTo>
                    <a:pt x="228" y="148"/>
                    <a:pt x="114" y="7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0" name="Freeform 22"/>
            <p:cNvSpPr>
              <a:spLocks/>
            </p:cNvSpPr>
            <p:nvPr/>
          </p:nvSpPr>
          <p:spPr bwMode="auto">
            <a:xfrm>
              <a:off x="3664" y="2424"/>
              <a:ext cx="768" cy="164"/>
            </a:xfrm>
            <a:custGeom>
              <a:avLst/>
              <a:gdLst>
                <a:gd name="T0" fmla="*/ 2269 w 696"/>
                <a:gd name="T1" fmla="*/ 42 h 156"/>
                <a:gd name="T2" fmla="*/ 1120 w 696"/>
                <a:gd name="T3" fmla="*/ 279 h 156"/>
                <a:gd name="T4" fmla="*/ 0 w 696"/>
                <a:gd name="T5" fmla="*/ 0 h 156"/>
                <a:gd name="T6" fmla="*/ 0 60000 65536"/>
                <a:gd name="T7" fmla="*/ 0 60000 65536"/>
                <a:gd name="T8" fmla="*/ 0 60000 65536"/>
                <a:gd name="T9" fmla="*/ 0 w 696"/>
                <a:gd name="T10" fmla="*/ 0 h 156"/>
                <a:gd name="T11" fmla="*/ 696 w 696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156">
                  <a:moveTo>
                    <a:pt x="696" y="24"/>
                  </a:moveTo>
                  <a:cubicBezTo>
                    <a:pt x="578" y="90"/>
                    <a:pt x="460" y="156"/>
                    <a:pt x="344" y="152"/>
                  </a:cubicBezTo>
                  <a:cubicBezTo>
                    <a:pt x="228" y="148"/>
                    <a:pt x="114" y="7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1" name="Text Box 23"/>
            <p:cNvSpPr txBox="1">
              <a:spLocks noChangeArrowheads="1"/>
            </p:cNvSpPr>
            <p:nvPr/>
          </p:nvSpPr>
          <p:spPr bwMode="auto">
            <a:xfrm>
              <a:off x="453" y="940"/>
              <a:ext cx="5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Source</a:t>
              </a:r>
            </a:p>
          </p:txBody>
        </p:sp>
        <p:sp>
          <p:nvSpPr>
            <p:cNvPr id="111642" name="Text Box 24"/>
            <p:cNvSpPr txBox="1">
              <a:spLocks noChangeArrowheads="1"/>
            </p:cNvSpPr>
            <p:nvPr/>
          </p:nvSpPr>
          <p:spPr bwMode="auto">
            <a:xfrm>
              <a:off x="4151" y="940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Destination</a:t>
              </a:r>
            </a:p>
          </p:txBody>
        </p:sp>
        <p:sp>
          <p:nvSpPr>
            <p:cNvPr id="111643" name="Text Box 25"/>
            <p:cNvSpPr txBox="1">
              <a:spLocks noChangeArrowheads="1"/>
            </p:cNvSpPr>
            <p:nvPr/>
          </p:nvSpPr>
          <p:spPr bwMode="auto">
            <a:xfrm>
              <a:off x="1322" y="2796"/>
              <a:ext cx="13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Feedback information</a:t>
              </a:r>
            </a:p>
          </p:txBody>
        </p:sp>
        <p:sp>
          <p:nvSpPr>
            <p:cNvPr id="111644" name="Line 26"/>
            <p:cNvSpPr>
              <a:spLocks noChangeShapeType="1"/>
            </p:cNvSpPr>
            <p:nvPr/>
          </p:nvSpPr>
          <p:spPr bwMode="auto">
            <a:xfrm flipH="1" flipV="1">
              <a:off x="1368" y="2560"/>
              <a:ext cx="20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5" name="Line 27"/>
            <p:cNvSpPr>
              <a:spLocks noChangeShapeType="1"/>
            </p:cNvSpPr>
            <p:nvPr/>
          </p:nvSpPr>
          <p:spPr bwMode="auto">
            <a:xfrm flipV="1">
              <a:off x="1720" y="2552"/>
              <a:ext cx="25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6" name="Text Box 28"/>
            <p:cNvSpPr txBox="1">
              <a:spLocks noChangeArrowheads="1"/>
            </p:cNvSpPr>
            <p:nvPr/>
          </p:nvSpPr>
          <p:spPr bwMode="auto">
            <a:xfrm>
              <a:off x="1858" y="909"/>
              <a:ext cx="7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 flow</a:t>
              </a:r>
            </a:p>
          </p:txBody>
        </p:sp>
        <p:sp>
          <p:nvSpPr>
            <p:cNvPr id="111647" name="Line 29"/>
            <p:cNvSpPr>
              <a:spLocks noChangeShapeType="1"/>
            </p:cNvSpPr>
            <p:nvPr/>
          </p:nvSpPr>
          <p:spPr bwMode="auto">
            <a:xfrm flipH="1">
              <a:off x="2120" y="1096"/>
              <a:ext cx="96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Text Box 30"/>
            <p:cNvSpPr txBox="1">
              <a:spLocks noChangeArrowheads="1"/>
            </p:cNvSpPr>
            <p:nvPr/>
          </p:nvSpPr>
          <p:spPr bwMode="auto">
            <a:xfrm>
              <a:off x="453" y="2012"/>
              <a:ext cx="5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Source</a:t>
              </a:r>
            </a:p>
          </p:txBody>
        </p:sp>
        <p:sp>
          <p:nvSpPr>
            <p:cNvPr id="111649" name="Text Box 31"/>
            <p:cNvSpPr txBox="1">
              <a:spLocks noChangeArrowheads="1"/>
            </p:cNvSpPr>
            <p:nvPr/>
          </p:nvSpPr>
          <p:spPr bwMode="auto">
            <a:xfrm>
              <a:off x="4151" y="2012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Destination</a:t>
              </a:r>
            </a:p>
          </p:txBody>
        </p:sp>
        <p:sp>
          <p:nvSpPr>
            <p:cNvPr id="111650" name="Text Box 32"/>
            <p:cNvSpPr txBox="1">
              <a:spLocks noChangeArrowheads="1"/>
            </p:cNvSpPr>
            <p:nvPr/>
          </p:nvSpPr>
          <p:spPr bwMode="auto">
            <a:xfrm>
              <a:off x="418" y="1453"/>
              <a:ext cx="2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(a)</a:t>
              </a:r>
            </a:p>
          </p:txBody>
        </p:sp>
        <p:sp>
          <p:nvSpPr>
            <p:cNvPr id="111651" name="Text Box 33"/>
            <p:cNvSpPr txBox="1">
              <a:spLocks noChangeArrowheads="1"/>
            </p:cNvSpPr>
            <p:nvPr/>
          </p:nvSpPr>
          <p:spPr bwMode="auto">
            <a:xfrm>
              <a:off x="417" y="2549"/>
              <a:ext cx="2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(b)</a:t>
              </a:r>
            </a:p>
          </p:txBody>
        </p:sp>
      </p:grpSp>
      <p:sp>
        <p:nvSpPr>
          <p:cNvPr id="111619" name="Rectangle 35"/>
          <p:cNvSpPr>
            <a:spLocks noGrp="1" noChangeArrowheads="1"/>
          </p:cNvSpPr>
          <p:nvPr>
            <p:ph type="title"/>
          </p:nvPr>
        </p:nvSpPr>
        <p:spPr>
          <a:xfrm>
            <a:off x="753035" y="190501"/>
            <a:ext cx="6390715" cy="765572"/>
          </a:xfrm>
        </p:spPr>
        <p:txBody>
          <a:bodyPr/>
          <a:lstStyle/>
          <a:p>
            <a:pPr eaLnBrk="1" hangingPunct="1"/>
            <a:r>
              <a:rPr lang="en-US" altLang="en-US" sz="2625"/>
              <a:t>E2E vs. </a:t>
            </a:r>
            <a:r>
              <a:rPr lang="en-US" altLang="en-US" sz="2625" dirty="0"/>
              <a:t>H2H Congestion Control</a:t>
            </a:r>
          </a:p>
        </p:txBody>
      </p:sp>
      <p:sp>
        <p:nvSpPr>
          <p:cNvPr id="111620" name="Text Box 36"/>
          <p:cNvSpPr txBox="1">
            <a:spLocks noChangeArrowheads="1"/>
          </p:cNvSpPr>
          <p:nvPr/>
        </p:nvSpPr>
        <p:spPr bwMode="auto">
          <a:xfrm>
            <a:off x="6455709" y="2151475"/>
            <a:ext cx="17961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b="1">
                <a:solidFill>
                  <a:srgbClr val="FF3300"/>
                </a:solidFill>
              </a:rPr>
              <a:t>TCP vs. </a:t>
            </a:r>
            <a:r>
              <a:rPr lang="en-US" altLang="en-US" sz="2100" b="1" dirty="0">
                <a:solidFill>
                  <a:srgbClr val="FF3300"/>
                </a:solidFill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18145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5224" y="351235"/>
            <a:ext cx="5316736" cy="454819"/>
          </a:xfrm>
        </p:spPr>
        <p:txBody>
          <a:bodyPr/>
          <a:lstStyle/>
          <a:p>
            <a:pPr eaLnBrk="1" hangingPunct="1"/>
            <a:r>
              <a:rPr lang="en-US" altLang="en-US" dirty="0"/>
              <a:t>Congestion </a:t>
            </a:r>
            <a:r>
              <a:rPr lang="en-US" altLang="en-US" dirty="0" smtClean="0"/>
              <a:t>Warning </a:t>
            </a:r>
            <a:endParaRPr lang="en-US" altLang="en-US" dirty="0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996589" y="1212649"/>
            <a:ext cx="6057900" cy="131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990600" indent="-5334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80000"/>
              </a:spcBef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 smtClean="0"/>
              <a:t>The </a:t>
            </a:r>
            <a:r>
              <a:rPr lang="en-US" altLang="en-US" sz="1800" dirty="0" smtClean="0"/>
              <a:t>Warning Bit in ACKs</a:t>
            </a:r>
          </a:p>
          <a:p>
            <a:pPr algn="l" eaLnBrk="1" hangingPunct="1">
              <a:spcBef>
                <a:spcPct val="80000"/>
              </a:spcBef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 dirty="0" smtClean="0"/>
              <a:t>Choke </a:t>
            </a:r>
            <a:r>
              <a:rPr lang="en-US" altLang="en-US" sz="1800" dirty="0"/>
              <a:t>packets to the </a:t>
            </a:r>
            <a:r>
              <a:rPr lang="en-US" altLang="en-US" sz="1800" dirty="0" smtClean="0"/>
              <a:t>source</a:t>
            </a:r>
          </a:p>
          <a:p>
            <a:pPr algn="l" eaLnBrk="1" hangingPunct="1">
              <a:spcBef>
                <a:spcPct val="80000"/>
              </a:spcBef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 dirty="0" smtClean="0"/>
              <a:t>A time-out due to missing acknowledgement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6458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11414</TotalTime>
  <Words>455</Words>
  <Application>Microsoft Macintosh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ＭＳ Ｐゴシック</vt:lpstr>
      <vt:lpstr>Times New Roman</vt:lpstr>
      <vt:lpstr>Wingdings</vt:lpstr>
      <vt:lpstr>宋体</vt:lpstr>
      <vt:lpstr>Network</vt:lpstr>
      <vt:lpstr>Unit 03.04.04 CS 5220:  COMPUTER COMMUNICATIONS</vt:lpstr>
      <vt:lpstr>PowerPoint Presentation</vt:lpstr>
      <vt:lpstr>Leaky Bucket Traffic Shaper</vt:lpstr>
      <vt:lpstr>Token Bucket Traffic Shaper</vt:lpstr>
      <vt:lpstr>Token Bucket Shaping Effect (full)</vt:lpstr>
      <vt:lpstr>Token Bucket Shaping Effect (empty)</vt:lpstr>
      <vt:lpstr>Closed-Loop Flow Control</vt:lpstr>
      <vt:lpstr>E2E vs. H2H Congestion Control</vt:lpstr>
      <vt:lpstr>Congestion Warning </vt:lpstr>
      <vt:lpstr>Aggregate Level - Traffic Engineering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586</cp:revision>
  <dcterms:created xsi:type="dcterms:W3CDTF">2003-04-11T22:55:48Z</dcterms:created>
  <dcterms:modified xsi:type="dcterms:W3CDTF">2017-05-21T20:20:33Z</dcterms:modified>
</cp:coreProperties>
</file>