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9" r:id="rId10"/>
    <p:sldId id="350" r:id="rId11"/>
    <p:sldId id="351" r:id="rId12"/>
    <p:sldId id="359" r:id="rId13"/>
    <p:sldId id="352" r:id="rId14"/>
    <p:sldId id="353" r:id="rId15"/>
    <p:sldId id="354" r:id="rId16"/>
    <p:sldId id="340" r:id="rId1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7" autoAdjust="0"/>
    <p:restoredTop sz="95280" autoAdjust="0"/>
  </p:normalViewPr>
  <p:slideViewPr>
    <p:cSldViewPr snapToGrid="0">
      <p:cViewPr>
        <p:scale>
          <a:sx n="125" d="100"/>
          <a:sy n="125" d="100"/>
        </p:scale>
        <p:origin x="568" y="56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449B19-C13F-F84B-BEC7-F6F8E50C5C56}" type="slidenum">
              <a:rPr lang="en-US" altLang="zh-CN">
                <a:cs typeface="宋体" charset="-122"/>
              </a:rPr>
              <a:pPr/>
              <a:t>3</a:t>
            </a:fld>
            <a:endParaRPr lang="en-US" altLang="zh-CN">
              <a:cs typeface="宋体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8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9D23C8-822C-724A-9DB0-54CF6E413916}" type="slidenum">
              <a:rPr lang="en-US" altLang="zh-CN">
                <a:cs typeface="宋体" charset="-122"/>
              </a:rPr>
              <a:pPr/>
              <a:t>4</a:t>
            </a:fld>
            <a:endParaRPr lang="en-US" altLang="zh-CN">
              <a:cs typeface="宋体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6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EA759B-9555-5E4D-8616-EACDE4DC4D60}" type="slidenum">
              <a:rPr lang="en-US" altLang="zh-CN">
                <a:cs typeface="宋体" charset="-122"/>
              </a:rPr>
              <a:pPr/>
              <a:t>6</a:t>
            </a:fld>
            <a:endParaRPr lang="en-US" altLang="zh-CN">
              <a:cs typeface="宋体" charset="-122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79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65AC9-3EE6-F64E-BAA8-5C504DEC4F5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43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7EE50-17F8-DC45-8AFF-6F77F43E2F0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74688"/>
            <a:ext cx="6105525" cy="3435350"/>
          </a:xfrm>
          <a:ln w="12700" cap="flat"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335463"/>
            <a:ext cx="5060950" cy="4111625"/>
          </a:xfrm>
          <a:ln/>
        </p:spPr>
        <p:txBody>
          <a:bodyPr lIns="89577" tIns="44789" rIns="89577" bIns="4478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45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2468C4A-71D3-3C40-BDA7-E144E7F607FE}" type="slidenum">
              <a:rPr lang="en-US" altLang="zh-CN" sz="1300">
                <a:ea typeface="ＭＳ Ｐゴシック" charset="-128"/>
              </a:rPr>
              <a:pPr>
                <a:spcBef>
                  <a:spcPct val="0"/>
                </a:spcBef>
              </a:pPr>
              <a:t>16</a:t>
            </a:fld>
            <a:endParaRPr lang="en-US" altLang="zh-CN" sz="13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5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3/20/17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/>
              <a:t>Unit 03.01.02</a:t>
            </a:r>
            <a:br>
              <a:rPr lang="en-US" altLang="zh-CN" sz="2000"/>
            </a:br>
            <a:r>
              <a:rPr lang="en-US" altLang="zh-CN" sz="2000"/>
              <a:t>CS 5220: </a:t>
            </a:r>
            <a:br>
              <a:rPr lang="en-US" altLang="zh-CN" sz="2000"/>
            </a:br>
            <a:r>
              <a:rPr lang="en-US" altLang="zh-CN" sz="200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>
                <a:solidFill>
                  <a:srgbClr val="0000CC"/>
                </a:solidFill>
              </a:rPr>
              <a:t>Network </a:t>
            </a:r>
            <a:r>
              <a:rPr lang="en-US" altLang="zh-CN" smtClean="0">
                <a:solidFill>
                  <a:srgbClr val="0000CC"/>
                </a:solidFill>
              </a:rPr>
              <a:t>Layer Services </a:t>
            </a:r>
            <a:r>
              <a:rPr lang="en-US" altLang="zh-CN" dirty="0" smtClean="0">
                <a:solidFill>
                  <a:srgbClr val="0000CC"/>
                </a:solidFill>
              </a:rPr>
              <a:t>and Topology 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353" name="Group 185"/>
          <p:cNvGrpSpPr>
            <a:grpSpLocks/>
          </p:cNvGrpSpPr>
          <p:nvPr/>
        </p:nvGrpSpPr>
        <p:grpSpPr bwMode="auto">
          <a:xfrm>
            <a:off x="2312194" y="1063229"/>
            <a:ext cx="4456509" cy="2153840"/>
            <a:chOff x="1344" y="1135"/>
            <a:chExt cx="3743" cy="1809"/>
          </a:xfrm>
        </p:grpSpPr>
        <p:grpSp>
          <p:nvGrpSpPr>
            <p:cNvPr id="775172" name="Group 4"/>
            <p:cNvGrpSpPr>
              <a:grpSpLocks/>
            </p:cNvGrpSpPr>
            <p:nvPr/>
          </p:nvGrpSpPr>
          <p:grpSpPr bwMode="auto">
            <a:xfrm>
              <a:off x="1380" y="1135"/>
              <a:ext cx="301" cy="363"/>
              <a:chOff x="1208" y="976"/>
              <a:chExt cx="240" cy="192"/>
            </a:xfrm>
          </p:grpSpPr>
          <p:sp>
            <p:nvSpPr>
              <p:cNvPr id="775173" name="Freeform 5"/>
              <p:cNvSpPr>
                <a:spLocks/>
              </p:cNvSpPr>
              <p:nvPr/>
            </p:nvSpPr>
            <p:spPr bwMode="auto">
              <a:xfrm>
                <a:off x="1215" y="1143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74" name="Freeform 6"/>
              <p:cNvSpPr>
                <a:spLocks/>
              </p:cNvSpPr>
              <p:nvPr/>
            </p:nvSpPr>
            <p:spPr bwMode="auto">
              <a:xfrm>
                <a:off x="1208" y="1084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75" name="Freeform 7"/>
              <p:cNvSpPr>
                <a:spLocks/>
              </p:cNvSpPr>
              <p:nvPr/>
            </p:nvSpPr>
            <p:spPr bwMode="auto">
              <a:xfrm>
                <a:off x="1259" y="1081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76" name="Freeform 8"/>
              <p:cNvSpPr>
                <a:spLocks/>
              </p:cNvSpPr>
              <p:nvPr/>
            </p:nvSpPr>
            <p:spPr bwMode="auto">
              <a:xfrm>
                <a:off x="1259" y="1089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77" name="Freeform 9"/>
              <p:cNvSpPr>
                <a:spLocks/>
              </p:cNvSpPr>
              <p:nvPr/>
            </p:nvSpPr>
            <p:spPr bwMode="auto">
              <a:xfrm>
                <a:off x="1208" y="1104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78" name="Freeform 10"/>
              <p:cNvSpPr>
                <a:spLocks/>
              </p:cNvSpPr>
              <p:nvPr/>
            </p:nvSpPr>
            <p:spPr bwMode="auto">
              <a:xfrm>
                <a:off x="1240" y="1081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79" name="Freeform 11"/>
              <p:cNvSpPr>
                <a:spLocks/>
              </p:cNvSpPr>
              <p:nvPr/>
            </p:nvSpPr>
            <p:spPr bwMode="auto">
              <a:xfrm>
                <a:off x="1290" y="1082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0" name="Freeform 12"/>
              <p:cNvSpPr>
                <a:spLocks/>
              </p:cNvSpPr>
              <p:nvPr/>
            </p:nvSpPr>
            <p:spPr bwMode="auto">
              <a:xfrm>
                <a:off x="1241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1" name="Freeform 13"/>
              <p:cNvSpPr>
                <a:spLocks/>
              </p:cNvSpPr>
              <p:nvPr/>
            </p:nvSpPr>
            <p:spPr bwMode="auto">
              <a:xfrm>
                <a:off x="1244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2" name="Freeform 14"/>
              <p:cNvSpPr>
                <a:spLocks/>
              </p:cNvSpPr>
              <p:nvPr/>
            </p:nvSpPr>
            <p:spPr bwMode="auto">
              <a:xfrm>
                <a:off x="124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3" name="Freeform 15"/>
              <p:cNvSpPr>
                <a:spLocks/>
              </p:cNvSpPr>
              <p:nvPr/>
            </p:nvSpPr>
            <p:spPr bwMode="auto">
              <a:xfrm>
                <a:off x="1249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4" name="Freeform 16"/>
              <p:cNvSpPr>
                <a:spLocks/>
              </p:cNvSpPr>
              <p:nvPr/>
            </p:nvSpPr>
            <p:spPr bwMode="auto">
              <a:xfrm>
                <a:off x="1251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5" name="Freeform 17"/>
              <p:cNvSpPr>
                <a:spLocks/>
              </p:cNvSpPr>
              <p:nvPr/>
            </p:nvSpPr>
            <p:spPr bwMode="auto">
              <a:xfrm>
                <a:off x="1253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6" name="Freeform 18"/>
              <p:cNvSpPr>
                <a:spLocks/>
              </p:cNvSpPr>
              <p:nvPr/>
            </p:nvSpPr>
            <p:spPr bwMode="auto">
              <a:xfrm>
                <a:off x="1256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7" name="Freeform 19"/>
              <p:cNvSpPr>
                <a:spLocks/>
              </p:cNvSpPr>
              <p:nvPr/>
            </p:nvSpPr>
            <p:spPr bwMode="auto">
              <a:xfrm>
                <a:off x="125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8" name="Freeform 20"/>
              <p:cNvSpPr>
                <a:spLocks/>
              </p:cNvSpPr>
              <p:nvPr/>
            </p:nvSpPr>
            <p:spPr bwMode="auto">
              <a:xfrm>
                <a:off x="1260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89" name="Freeform 21"/>
              <p:cNvSpPr>
                <a:spLocks/>
              </p:cNvSpPr>
              <p:nvPr/>
            </p:nvSpPr>
            <p:spPr bwMode="auto">
              <a:xfrm>
                <a:off x="1262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0" name="Freeform 22"/>
              <p:cNvSpPr>
                <a:spLocks/>
              </p:cNvSpPr>
              <p:nvPr/>
            </p:nvSpPr>
            <p:spPr bwMode="auto">
              <a:xfrm>
                <a:off x="1264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1" name="Freeform 23"/>
              <p:cNvSpPr>
                <a:spLocks/>
              </p:cNvSpPr>
              <p:nvPr/>
            </p:nvSpPr>
            <p:spPr bwMode="auto">
              <a:xfrm>
                <a:off x="126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2" name="Freeform 24"/>
              <p:cNvSpPr>
                <a:spLocks/>
              </p:cNvSpPr>
              <p:nvPr/>
            </p:nvSpPr>
            <p:spPr bwMode="auto">
              <a:xfrm>
                <a:off x="1269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3" name="Freeform 25"/>
              <p:cNvSpPr>
                <a:spLocks/>
              </p:cNvSpPr>
              <p:nvPr/>
            </p:nvSpPr>
            <p:spPr bwMode="auto">
              <a:xfrm>
                <a:off x="1271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4" name="Freeform 26"/>
              <p:cNvSpPr>
                <a:spLocks/>
              </p:cNvSpPr>
              <p:nvPr/>
            </p:nvSpPr>
            <p:spPr bwMode="auto">
              <a:xfrm>
                <a:off x="1273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5" name="Freeform 27"/>
              <p:cNvSpPr>
                <a:spLocks/>
              </p:cNvSpPr>
              <p:nvPr/>
            </p:nvSpPr>
            <p:spPr bwMode="auto">
              <a:xfrm>
                <a:off x="127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6" name="Freeform 28"/>
              <p:cNvSpPr>
                <a:spLocks/>
              </p:cNvSpPr>
              <p:nvPr/>
            </p:nvSpPr>
            <p:spPr bwMode="auto">
              <a:xfrm>
                <a:off x="1278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7" name="Freeform 29"/>
              <p:cNvSpPr>
                <a:spLocks/>
              </p:cNvSpPr>
              <p:nvPr/>
            </p:nvSpPr>
            <p:spPr bwMode="auto">
              <a:xfrm>
                <a:off x="1281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8" name="Freeform 30"/>
              <p:cNvSpPr>
                <a:spLocks/>
              </p:cNvSpPr>
              <p:nvPr/>
            </p:nvSpPr>
            <p:spPr bwMode="auto">
              <a:xfrm>
                <a:off x="1283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199" name="Freeform 31"/>
              <p:cNvSpPr>
                <a:spLocks/>
              </p:cNvSpPr>
              <p:nvPr/>
            </p:nvSpPr>
            <p:spPr bwMode="auto">
              <a:xfrm>
                <a:off x="1285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0" name="Freeform 32"/>
              <p:cNvSpPr>
                <a:spLocks/>
              </p:cNvSpPr>
              <p:nvPr/>
            </p:nvSpPr>
            <p:spPr bwMode="auto">
              <a:xfrm>
                <a:off x="1222" y="976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1" name="Freeform 33"/>
              <p:cNvSpPr>
                <a:spLocks/>
              </p:cNvSpPr>
              <p:nvPr/>
            </p:nvSpPr>
            <p:spPr bwMode="auto">
              <a:xfrm>
                <a:off x="1222" y="977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2" name="Freeform 34"/>
              <p:cNvSpPr>
                <a:spLocks/>
              </p:cNvSpPr>
              <p:nvPr/>
            </p:nvSpPr>
            <p:spPr bwMode="auto">
              <a:xfrm>
                <a:off x="1223" y="977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3" name="Freeform 35"/>
              <p:cNvSpPr>
                <a:spLocks/>
              </p:cNvSpPr>
              <p:nvPr/>
            </p:nvSpPr>
            <p:spPr bwMode="auto">
              <a:xfrm>
                <a:off x="1224" y="978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4" name="Freeform 36"/>
              <p:cNvSpPr>
                <a:spLocks/>
              </p:cNvSpPr>
              <p:nvPr/>
            </p:nvSpPr>
            <p:spPr bwMode="auto">
              <a:xfrm>
                <a:off x="1241" y="991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5" name="Freeform 37"/>
              <p:cNvSpPr>
                <a:spLocks/>
              </p:cNvSpPr>
              <p:nvPr/>
            </p:nvSpPr>
            <p:spPr bwMode="auto">
              <a:xfrm>
                <a:off x="1237" y="988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6" name="Freeform 38"/>
              <p:cNvSpPr>
                <a:spLocks/>
              </p:cNvSpPr>
              <p:nvPr/>
            </p:nvSpPr>
            <p:spPr bwMode="auto">
              <a:xfrm>
                <a:off x="1235" y="988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7" name="Freeform 39"/>
              <p:cNvSpPr>
                <a:spLocks/>
              </p:cNvSpPr>
              <p:nvPr/>
            </p:nvSpPr>
            <p:spPr bwMode="auto">
              <a:xfrm>
                <a:off x="1237" y="989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8" name="Freeform 40"/>
              <p:cNvSpPr>
                <a:spLocks/>
              </p:cNvSpPr>
              <p:nvPr/>
            </p:nvSpPr>
            <p:spPr bwMode="auto">
              <a:xfrm>
                <a:off x="1237" y="988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09" name="Freeform 41"/>
              <p:cNvSpPr>
                <a:spLocks/>
              </p:cNvSpPr>
              <p:nvPr/>
            </p:nvSpPr>
            <p:spPr bwMode="auto">
              <a:xfrm>
                <a:off x="1211" y="1106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0" name="Freeform 42"/>
              <p:cNvSpPr>
                <a:spLocks/>
              </p:cNvSpPr>
              <p:nvPr/>
            </p:nvSpPr>
            <p:spPr bwMode="auto">
              <a:xfrm>
                <a:off x="1209" y="1106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1" name="Freeform 43"/>
              <p:cNvSpPr>
                <a:spLocks/>
              </p:cNvSpPr>
              <p:nvPr/>
            </p:nvSpPr>
            <p:spPr bwMode="auto">
              <a:xfrm>
                <a:off x="1344" y="1110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2" name="Freeform 44"/>
              <p:cNvSpPr>
                <a:spLocks/>
              </p:cNvSpPr>
              <p:nvPr/>
            </p:nvSpPr>
            <p:spPr bwMode="auto">
              <a:xfrm>
                <a:off x="1344" y="1113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3" name="Freeform 45"/>
              <p:cNvSpPr>
                <a:spLocks/>
              </p:cNvSpPr>
              <p:nvPr/>
            </p:nvSpPr>
            <p:spPr bwMode="auto">
              <a:xfrm>
                <a:off x="1361" y="1110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4" name="Freeform 46"/>
              <p:cNvSpPr>
                <a:spLocks/>
              </p:cNvSpPr>
              <p:nvPr/>
            </p:nvSpPr>
            <p:spPr bwMode="auto">
              <a:xfrm>
                <a:off x="1394" y="1115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5" name="Freeform 47"/>
              <p:cNvSpPr>
                <a:spLocks/>
              </p:cNvSpPr>
              <p:nvPr/>
            </p:nvSpPr>
            <p:spPr bwMode="auto">
              <a:xfrm>
                <a:off x="1377" y="1110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6" name="Freeform 48"/>
              <p:cNvSpPr>
                <a:spLocks/>
              </p:cNvSpPr>
              <p:nvPr/>
            </p:nvSpPr>
            <p:spPr bwMode="auto">
              <a:xfrm>
                <a:off x="1362" y="1112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7" name="Freeform 49"/>
              <p:cNvSpPr>
                <a:spLocks/>
              </p:cNvSpPr>
              <p:nvPr/>
            </p:nvSpPr>
            <p:spPr bwMode="auto">
              <a:xfrm>
                <a:off x="1346" y="1114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8" name="Freeform 50"/>
              <p:cNvSpPr>
                <a:spLocks/>
              </p:cNvSpPr>
              <p:nvPr/>
            </p:nvSpPr>
            <p:spPr bwMode="auto">
              <a:xfrm>
                <a:off x="1361" y="1110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19" name="Freeform 51"/>
              <p:cNvSpPr>
                <a:spLocks/>
              </p:cNvSpPr>
              <p:nvPr/>
            </p:nvSpPr>
            <p:spPr bwMode="auto">
              <a:xfrm>
                <a:off x="1303" y="1116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0" name="Freeform 52"/>
              <p:cNvSpPr>
                <a:spLocks/>
              </p:cNvSpPr>
              <p:nvPr/>
            </p:nvSpPr>
            <p:spPr bwMode="auto">
              <a:xfrm>
                <a:off x="1303" y="1116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1" name="Freeform 53"/>
              <p:cNvSpPr>
                <a:spLocks/>
              </p:cNvSpPr>
              <p:nvPr/>
            </p:nvSpPr>
            <p:spPr bwMode="auto">
              <a:xfrm>
                <a:off x="1289" y="1111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2" name="Freeform 54"/>
              <p:cNvSpPr>
                <a:spLocks/>
              </p:cNvSpPr>
              <p:nvPr/>
            </p:nvSpPr>
            <p:spPr bwMode="auto">
              <a:xfrm>
                <a:off x="1303" y="111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3" name="Freeform 55"/>
              <p:cNvSpPr>
                <a:spLocks/>
              </p:cNvSpPr>
              <p:nvPr/>
            </p:nvSpPr>
            <p:spPr bwMode="auto">
              <a:xfrm>
                <a:off x="1259" y="1109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4" name="Freeform 56"/>
              <p:cNvSpPr>
                <a:spLocks/>
              </p:cNvSpPr>
              <p:nvPr/>
            </p:nvSpPr>
            <p:spPr bwMode="auto">
              <a:xfrm>
                <a:off x="1281" y="1106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5" name="Freeform 57"/>
              <p:cNvSpPr>
                <a:spLocks/>
              </p:cNvSpPr>
              <p:nvPr/>
            </p:nvSpPr>
            <p:spPr bwMode="auto">
              <a:xfrm>
                <a:off x="1333" y="1106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6" name="Freeform 58"/>
              <p:cNvSpPr>
                <a:spLocks/>
              </p:cNvSpPr>
              <p:nvPr/>
            </p:nvSpPr>
            <p:spPr bwMode="auto">
              <a:xfrm>
                <a:off x="1222" y="1133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7" name="Freeform 59"/>
              <p:cNvSpPr>
                <a:spLocks/>
              </p:cNvSpPr>
              <p:nvPr/>
            </p:nvSpPr>
            <p:spPr bwMode="auto">
              <a:xfrm>
                <a:off x="1222" y="1157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28" name="Freeform 60"/>
              <p:cNvSpPr>
                <a:spLocks/>
              </p:cNvSpPr>
              <p:nvPr/>
            </p:nvSpPr>
            <p:spPr bwMode="auto">
              <a:xfrm>
                <a:off x="1237" y="1136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5229" name="Group 61"/>
            <p:cNvGrpSpPr>
              <a:grpSpLocks/>
            </p:cNvGrpSpPr>
            <p:nvPr/>
          </p:nvGrpSpPr>
          <p:grpSpPr bwMode="auto">
            <a:xfrm>
              <a:off x="1344" y="1784"/>
              <a:ext cx="301" cy="363"/>
              <a:chOff x="1200" y="1440"/>
              <a:chExt cx="240" cy="192"/>
            </a:xfrm>
          </p:grpSpPr>
          <p:sp>
            <p:nvSpPr>
              <p:cNvPr id="775230" name="Freeform 62"/>
              <p:cNvSpPr>
                <a:spLocks/>
              </p:cNvSpPr>
              <p:nvPr/>
            </p:nvSpPr>
            <p:spPr bwMode="auto">
              <a:xfrm>
                <a:off x="1207" y="1607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1" name="Freeform 63"/>
              <p:cNvSpPr>
                <a:spLocks/>
              </p:cNvSpPr>
              <p:nvPr/>
            </p:nvSpPr>
            <p:spPr bwMode="auto">
              <a:xfrm>
                <a:off x="1200" y="1548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2" name="Freeform 64"/>
              <p:cNvSpPr>
                <a:spLocks/>
              </p:cNvSpPr>
              <p:nvPr/>
            </p:nvSpPr>
            <p:spPr bwMode="auto">
              <a:xfrm>
                <a:off x="1251" y="1545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3" name="Freeform 65"/>
              <p:cNvSpPr>
                <a:spLocks/>
              </p:cNvSpPr>
              <p:nvPr/>
            </p:nvSpPr>
            <p:spPr bwMode="auto">
              <a:xfrm>
                <a:off x="1251" y="1553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4" name="Freeform 66"/>
              <p:cNvSpPr>
                <a:spLocks/>
              </p:cNvSpPr>
              <p:nvPr/>
            </p:nvSpPr>
            <p:spPr bwMode="auto">
              <a:xfrm>
                <a:off x="1200" y="1568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5" name="Freeform 67"/>
              <p:cNvSpPr>
                <a:spLocks/>
              </p:cNvSpPr>
              <p:nvPr/>
            </p:nvSpPr>
            <p:spPr bwMode="auto">
              <a:xfrm>
                <a:off x="1232" y="1545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6" name="Freeform 68"/>
              <p:cNvSpPr>
                <a:spLocks/>
              </p:cNvSpPr>
              <p:nvPr/>
            </p:nvSpPr>
            <p:spPr bwMode="auto">
              <a:xfrm>
                <a:off x="1282" y="1546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7" name="Freeform 69"/>
              <p:cNvSpPr>
                <a:spLocks/>
              </p:cNvSpPr>
              <p:nvPr/>
            </p:nvSpPr>
            <p:spPr bwMode="auto">
              <a:xfrm>
                <a:off x="1233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8" name="Freeform 70"/>
              <p:cNvSpPr>
                <a:spLocks/>
              </p:cNvSpPr>
              <p:nvPr/>
            </p:nvSpPr>
            <p:spPr bwMode="auto">
              <a:xfrm>
                <a:off x="1236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39" name="Freeform 71"/>
              <p:cNvSpPr>
                <a:spLocks/>
              </p:cNvSpPr>
              <p:nvPr/>
            </p:nvSpPr>
            <p:spPr bwMode="auto">
              <a:xfrm>
                <a:off x="123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0" name="Freeform 72"/>
              <p:cNvSpPr>
                <a:spLocks/>
              </p:cNvSpPr>
              <p:nvPr/>
            </p:nvSpPr>
            <p:spPr bwMode="auto">
              <a:xfrm>
                <a:off x="1241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1" name="Freeform 73"/>
              <p:cNvSpPr>
                <a:spLocks/>
              </p:cNvSpPr>
              <p:nvPr/>
            </p:nvSpPr>
            <p:spPr bwMode="auto">
              <a:xfrm>
                <a:off x="1243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2" name="Freeform 74"/>
              <p:cNvSpPr>
                <a:spLocks/>
              </p:cNvSpPr>
              <p:nvPr/>
            </p:nvSpPr>
            <p:spPr bwMode="auto">
              <a:xfrm>
                <a:off x="1245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3" name="Freeform 75"/>
              <p:cNvSpPr>
                <a:spLocks/>
              </p:cNvSpPr>
              <p:nvPr/>
            </p:nvSpPr>
            <p:spPr bwMode="auto">
              <a:xfrm>
                <a:off x="1248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4" name="Freeform 76"/>
              <p:cNvSpPr>
                <a:spLocks/>
              </p:cNvSpPr>
              <p:nvPr/>
            </p:nvSpPr>
            <p:spPr bwMode="auto">
              <a:xfrm>
                <a:off x="124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5" name="Freeform 77"/>
              <p:cNvSpPr>
                <a:spLocks/>
              </p:cNvSpPr>
              <p:nvPr/>
            </p:nvSpPr>
            <p:spPr bwMode="auto">
              <a:xfrm>
                <a:off x="1252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6" name="Freeform 78"/>
              <p:cNvSpPr>
                <a:spLocks/>
              </p:cNvSpPr>
              <p:nvPr/>
            </p:nvSpPr>
            <p:spPr bwMode="auto">
              <a:xfrm>
                <a:off x="1254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7" name="Freeform 79"/>
              <p:cNvSpPr>
                <a:spLocks/>
              </p:cNvSpPr>
              <p:nvPr/>
            </p:nvSpPr>
            <p:spPr bwMode="auto">
              <a:xfrm>
                <a:off x="1256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8" name="Freeform 80"/>
              <p:cNvSpPr>
                <a:spLocks/>
              </p:cNvSpPr>
              <p:nvPr/>
            </p:nvSpPr>
            <p:spPr bwMode="auto">
              <a:xfrm>
                <a:off x="125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49" name="Freeform 81"/>
              <p:cNvSpPr>
                <a:spLocks/>
              </p:cNvSpPr>
              <p:nvPr/>
            </p:nvSpPr>
            <p:spPr bwMode="auto">
              <a:xfrm>
                <a:off x="1261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0" name="Freeform 82"/>
              <p:cNvSpPr>
                <a:spLocks/>
              </p:cNvSpPr>
              <p:nvPr/>
            </p:nvSpPr>
            <p:spPr bwMode="auto">
              <a:xfrm>
                <a:off x="1263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1" name="Freeform 83"/>
              <p:cNvSpPr>
                <a:spLocks/>
              </p:cNvSpPr>
              <p:nvPr/>
            </p:nvSpPr>
            <p:spPr bwMode="auto">
              <a:xfrm>
                <a:off x="1265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2" name="Freeform 84"/>
              <p:cNvSpPr>
                <a:spLocks/>
              </p:cNvSpPr>
              <p:nvPr/>
            </p:nvSpPr>
            <p:spPr bwMode="auto">
              <a:xfrm>
                <a:off x="126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3" name="Freeform 85"/>
              <p:cNvSpPr>
                <a:spLocks/>
              </p:cNvSpPr>
              <p:nvPr/>
            </p:nvSpPr>
            <p:spPr bwMode="auto">
              <a:xfrm>
                <a:off x="1270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4" name="Freeform 86"/>
              <p:cNvSpPr>
                <a:spLocks/>
              </p:cNvSpPr>
              <p:nvPr/>
            </p:nvSpPr>
            <p:spPr bwMode="auto">
              <a:xfrm>
                <a:off x="1273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5" name="Freeform 87"/>
              <p:cNvSpPr>
                <a:spLocks/>
              </p:cNvSpPr>
              <p:nvPr/>
            </p:nvSpPr>
            <p:spPr bwMode="auto">
              <a:xfrm>
                <a:off x="1275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6" name="Freeform 88"/>
              <p:cNvSpPr>
                <a:spLocks/>
              </p:cNvSpPr>
              <p:nvPr/>
            </p:nvSpPr>
            <p:spPr bwMode="auto">
              <a:xfrm>
                <a:off x="1277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7" name="Freeform 89"/>
              <p:cNvSpPr>
                <a:spLocks/>
              </p:cNvSpPr>
              <p:nvPr/>
            </p:nvSpPr>
            <p:spPr bwMode="auto">
              <a:xfrm>
                <a:off x="1214" y="1440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8" name="Freeform 90"/>
              <p:cNvSpPr>
                <a:spLocks/>
              </p:cNvSpPr>
              <p:nvPr/>
            </p:nvSpPr>
            <p:spPr bwMode="auto">
              <a:xfrm>
                <a:off x="1214" y="1441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59" name="Freeform 91"/>
              <p:cNvSpPr>
                <a:spLocks/>
              </p:cNvSpPr>
              <p:nvPr/>
            </p:nvSpPr>
            <p:spPr bwMode="auto">
              <a:xfrm>
                <a:off x="1215" y="1441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0" name="Freeform 92"/>
              <p:cNvSpPr>
                <a:spLocks/>
              </p:cNvSpPr>
              <p:nvPr/>
            </p:nvSpPr>
            <p:spPr bwMode="auto">
              <a:xfrm>
                <a:off x="1216" y="1442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1" name="Freeform 93"/>
              <p:cNvSpPr>
                <a:spLocks/>
              </p:cNvSpPr>
              <p:nvPr/>
            </p:nvSpPr>
            <p:spPr bwMode="auto">
              <a:xfrm>
                <a:off x="1233" y="1455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2" name="Freeform 94"/>
              <p:cNvSpPr>
                <a:spLocks/>
              </p:cNvSpPr>
              <p:nvPr/>
            </p:nvSpPr>
            <p:spPr bwMode="auto">
              <a:xfrm>
                <a:off x="1229" y="1452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3" name="Freeform 95"/>
              <p:cNvSpPr>
                <a:spLocks/>
              </p:cNvSpPr>
              <p:nvPr/>
            </p:nvSpPr>
            <p:spPr bwMode="auto">
              <a:xfrm>
                <a:off x="1227" y="1452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4" name="Freeform 96"/>
              <p:cNvSpPr>
                <a:spLocks/>
              </p:cNvSpPr>
              <p:nvPr/>
            </p:nvSpPr>
            <p:spPr bwMode="auto">
              <a:xfrm>
                <a:off x="1229" y="1453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5" name="Freeform 97"/>
              <p:cNvSpPr>
                <a:spLocks/>
              </p:cNvSpPr>
              <p:nvPr/>
            </p:nvSpPr>
            <p:spPr bwMode="auto">
              <a:xfrm>
                <a:off x="1229" y="1452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6" name="Freeform 98"/>
              <p:cNvSpPr>
                <a:spLocks/>
              </p:cNvSpPr>
              <p:nvPr/>
            </p:nvSpPr>
            <p:spPr bwMode="auto">
              <a:xfrm>
                <a:off x="1203" y="1570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7" name="Freeform 99"/>
              <p:cNvSpPr>
                <a:spLocks/>
              </p:cNvSpPr>
              <p:nvPr/>
            </p:nvSpPr>
            <p:spPr bwMode="auto">
              <a:xfrm>
                <a:off x="1201" y="1570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8" name="Freeform 100"/>
              <p:cNvSpPr>
                <a:spLocks/>
              </p:cNvSpPr>
              <p:nvPr/>
            </p:nvSpPr>
            <p:spPr bwMode="auto">
              <a:xfrm>
                <a:off x="1336" y="1574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69" name="Freeform 101"/>
              <p:cNvSpPr>
                <a:spLocks/>
              </p:cNvSpPr>
              <p:nvPr/>
            </p:nvSpPr>
            <p:spPr bwMode="auto">
              <a:xfrm>
                <a:off x="1336" y="1577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0" name="Freeform 102"/>
              <p:cNvSpPr>
                <a:spLocks/>
              </p:cNvSpPr>
              <p:nvPr/>
            </p:nvSpPr>
            <p:spPr bwMode="auto">
              <a:xfrm>
                <a:off x="1353" y="1574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1" name="Freeform 103"/>
              <p:cNvSpPr>
                <a:spLocks/>
              </p:cNvSpPr>
              <p:nvPr/>
            </p:nvSpPr>
            <p:spPr bwMode="auto">
              <a:xfrm>
                <a:off x="1386" y="157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2" name="Freeform 104"/>
              <p:cNvSpPr>
                <a:spLocks/>
              </p:cNvSpPr>
              <p:nvPr/>
            </p:nvSpPr>
            <p:spPr bwMode="auto">
              <a:xfrm>
                <a:off x="1369" y="1574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3" name="Freeform 105"/>
              <p:cNvSpPr>
                <a:spLocks/>
              </p:cNvSpPr>
              <p:nvPr/>
            </p:nvSpPr>
            <p:spPr bwMode="auto">
              <a:xfrm>
                <a:off x="1354" y="1576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4" name="Freeform 106"/>
              <p:cNvSpPr>
                <a:spLocks/>
              </p:cNvSpPr>
              <p:nvPr/>
            </p:nvSpPr>
            <p:spPr bwMode="auto">
              <a:xfrm>
                <a:off x="1338" y="1578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5" name="Freeform 107"/>
              <p:cNvSpPr>
                <a:spLocks/>
              </p:cNvSpPr>
              <p:nvPr/>
            </p:nvSpPr>
            <p:spPr bwMode="auto">
              <a:xfrm>
                <a:off x="1353" y="1574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6" name="Freeform 108"/>
              <p:cNvSpPr>
                <a:spLocks/>
              </p:cNvSpPr>
              <p:nvPr/>
            </p:nvSpPr>
            <p:spPr bwMode="auto">
              <a:xfrm>
                <a:off x="1295" y="1580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7" name="Freeform 109"/>
              <p:cNvSpPr>
                <a:spLocks/>
              </p:cNvSpPr>
              <p:nvPr/>
            </p:nvSpPr>
            <p:spPr bwMode="auto">
              <a:xfrm>
                <a:off x="1295" y="1580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8" name="Freeform 110"/>
              <p:cNvSpPr>
                <a:spLocks/>
              </p:cNvSpPr>
              <p:nvPr/>
            </p:nvSpPr>
            <p:spPr bwMode="auto">
              <a:xfrm>
                <a:off x="1281" y="1575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79" name="Freeform 111"/>
              <p:cNvSpPr>
                <a:spLocks/>
              </p:cNvSpPr>
              <p:nvPr/>
            </p:nvSpPr>
            <p:spPr bwMode="auto">
              <a:xfrm>
                <a:off x="1295" y="1575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0" name="Freeform 112"/>
              <p:cNvSpPr>
                <a:spLocks/>
              </p:cNvSpPr>
              <p:nvPr/>
            </p:nvSpPr>
            <p:spPr bwMode="auto">
              <a:xfrm>
                <a:off x="1251" y="1573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1" name="Freeform 113"/>
              <p:cNvSpPr>
                <a:spLocks/>
              </p:cNvSpPr>
              <p:nvPr/>
            </p:nvSpPr>
            <p:spPr bwMode="auto">
              <a:xfrm>
                <a:off x="1273" y="1570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2" name="Freeform 114"/>
              <p:cNvSpPr>
                <a:spLocks/>
              </p:cNvSpPr>
              <p:nvPr/>
            </p:nvSpPr>
            <p:spPr bwMode="auto">
              <a:xfrm>
                <a:off x="1325" y="1570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3" name="Freeform 115"/>
              <p:cNvSpPr>
                <a:spLocks/>
              </p:cNvSpPr>
              <p:nvPr/>
            </p:nvSpPr>
            <p:spPr bwMode="auto">
              <a:xfrm>
                <a:off x="1214" y="1597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4" name="Freeform 116"/>
              <p:cNvSpPr>
                <a:spLocks/>
              </p:cNvSpPr>
              <p:nvPr/>
            </p:nvSpPr>
            <p:spPr bwMode="auto">
              <a:xfrm>
                <a:off x="1214" y="1621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5" name="Freeform 117"/>
              <p:cNvSpPr>
                <a:spLocks/>
              </p:cNvSpPr>
              <p:nvPr/>
            </p:nvSpPr>
            <p:spPr bwMode="auto">
              <a:xfrm>
                <a:off x="1229" y="1600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5286" name="Group 118"/>
            <p:cNvGrpSpPr>
              <a:grpSpLocks/>
            </p:cNvGrpSpPr>
            <p:nvPr/>
          </p:nvGrpSpPr>
          <p:grpSpPr bwMode="auto">
            <a:xfrm>
              <a:off x="1411" y="2581"/>
              <a:ext cx="301" cy="363"/>
              <a:chOff x="1216" y="1944"/>
              <a:chExt cx="240" cy="192"/>
            </a:xfrm>
          </p:grpSpPr>
          <p:sp>
            <p:nvSpPr>
              <p:cNvPr id="775287" name="Freeform 119"/>
              <p:cNvSpPr>
                <a:spLocks/>
              </p:cNvSpPr>
              <p:nvPr/>
            </p:nvSpPr>
            <p:spPr bwMode="auto">
              <a:xfrm>
                <a:off x="1223" y="2111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8" name="Freeform 120"/>
              <p:cNvSpPr>
                <a:spLocks/>
              </p:cNvSpPr>
              <p:nvPr/>
            </p:nvSpPr>
            <p:spPr bwMode="auto">
              <a:xfrm>
                <a:off x="1216" y="2052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89" name="Freeform 121"/>
              <p:cNvSpPr>
                <a:spLocks/>
              </p:cNvSpPr>
              <p:nvPr/>
            </p:nvSpPr>
            <p:spPr bwMode="auto">
              <a:xfrm>
                <a:off x="1267" y="2049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0" name="Freeform 122"/>
              <p:cNvSpPr>
                <a:spLocks/>
              </p:cNvSpPr>
              <p:nvPr/>
            </p:nvSpPr>
            <p:spPr bwMode="auto">
              <a:xfrm>
                <a:off x="1267" y="2057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1" name="Freeform 123"/>
              <p:cNvSpPr>
                <a:spLocks/>
              </p:cNvSpPr>
              <p:nvPr/>
            </p:nvSpPr>
            <p:spPr bwMode="auto">
              <a:xfrm>
                <a:off x="1216" y="2072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2" name="Freeform 124"/>
              <p:cNvSpPr>
                <a:spLocks/>
              </p:cNvSpPr>
              <p:nvPr/>
            </p:nvSpPr>
            <p:spPr bwMode="auto">
              <a:xfrm>
                <a:off x="1248" y="2049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3" name="Freeform 125"/>
              <p:cNvSpPr>
                <a:spLocks/>
              </p:cNvSpPr>
              <p:nvPr/>
            </p:nvSpPr>
            <p:spPr bwMode="auto">
              <a:xfrm>
                <a:off x="1298" y="2050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4" name="Freeform 126"/>
              <p:cNvSpPr>
                <a:spLocks/>
              </p:cNvSpPr>
              <p:nvPr/>
            </p:nvSpPr>
            <p:spPr bwMode="auto">
              <a:xfrm>
                <a:off x="1249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5" name="Freeform 127"/>
              <p:cNvSpPr>
                <a:spLocks/>
              </p:cNvSpPr>
              <p:nvPr/>
            </p:nvSpPr>
            <p:spPr bwMode="auto">
              <a:xfrm>
                <a:off x="1252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6" name="Freeform 128"/>
              <p:cNvSpPr>
                <a:spLocks/>
              </p:cNvSpPr>
              <p:nvPr/>
            </p:nvSpPr>
            <p:spPr bwMode="auto">
              <a:xfrm>
                <a:off x="125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7" name="Freeform 129"/>
              <p:cNvSpPr>
                <a:spLocks/>
              </p:cNvSpPr>
              <p:nvPr/>
            </p:nvSpPr>
            <p:spPr bwMode="auto">
              <a:xfrm>
                <a:off x="1257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8" name="Freeform 130"/>
              <p:cNvSpPr>
                <a:spLocks/>
              </p:cNvSpPr>
              <p:nvPr/>
            </p:nvSpPr>
            <p:spPr bwMode="auto">
              <a:xfrm>
                <a:off x="1259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299" name="Freeform 131"/>
              <p:cNvSpPr>
                <a:spLocks/>
              </p:cNvSpPr>
              <p:nvPr/>
            </p:nvSpPr>
            <p:spPr bwMode="auto">
              <a:xfrm>
                <a:off x="1261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0" name="Freeform 132"/>
              <p:cNvSpPr>
                <a:spLocks/>
              </p:cNvSpPr>
              <p:nvPr/>
            </p:nvSpPr>
            <p:spPr bwMode="auto">
              <a:xfrm>
                <a:off x="1264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1" name="Freeform 133"/>
              <p:cNvSpPr>
                <a:spLocks/>
              </p:cNvSpPr>
              <p:nvPr/>
            </p:nvSpPr>
            <p:spPr bwMode="auto">
              <a:xfrm>
                <a:off x="126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2" name="Freeform 134"/>
              <p:cNvSpPr>
                <a:spLocks/>
              </p:cNvSpPr>
              <p:nvPr/>
            </p:nvSpPr>
            <p:spPr bwMode="auto">
              <a:xfrm>
                <a:off x="1268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3" name="Freeform 135"/>
              <p:cNvSpPr>
                <a:spLocks/>
              </p:cNvSpPr>
              <p:nvPr/>
            </p:nvSpPr>
            <p:spPr bwMode="auto">
              <a:xfrm>
                <a:off x="1270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4" name="Freeform 136"/>
              <p:cNvSpPr>
                <a:spLocks/>
              </p:cNvSpPr>
              <p:nvPr/>
            </p:nvSpPr>
            <p:spPr bwMode="auto">
              <a:xfrm>
                <a:off x="1272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5" name="Freeform 137"/>
              <p:cNvSpPr>
                <a:spLocks/>
              </p:cNvSpPr>
              <p:nvPr/>
            </p:nvSpPr>
            <p:spPr bwMode="auto">
              <a:xfrm>
                <a:off x="127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6" name="Freeform 138"/>
              <p:cNvSpPr>
                <a:spLocks/>
              </p:cNvSpPr>
              <p:nvPr/>
            </p:nvSpPr>
            <p:spPr bwMode="auto">
              <a:xfrm>
                <a:off x="1277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7" name="Freeform 139"/>
              <p:cNvSpPr>
                <a:spLocks/>
              </p:cNvSpPr>
              <p:nvPr/>
            </p:nvSpPr>
            <p:spPr bwMode="auto">
              <a:xfrm>
                <a:off x="1279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8" name="Freeform 140"/>
              <p:cNvSpPr>
                <a:spLocks/>
              </p:cNvSpPr>
              <p:nvPr/>
            </p:nvSpPr>
            <p:spPr bwMode="auto">
              <a:xfrm>
                <a:off x="1281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09" name="Freeform 141"/>
              <p:cNvSpPr>
                <a:spLocks/>
              </p:cNvSpPr>
              <p:nvPr/>
            </p:nvSpPr>
            <p:spPr bwMode="auto">
              <a:xfrm>
                <a:off x="128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0" name="Freeform 142"/>
              <p:cNvSpPr>
                <a:spLocks/>
              </p:cNvSpPr>
              <p:nvPr/>
            </p:nvSpPr>
            <p:spPr bwMode="auto">
              <a:xfrm>
                <a:off x="1286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1" name="Freeform 143"/>
              <p:cNvSpPr>
                <a:spLocks/>
              </p:cNvSpPr>
              <p:nvPr/>
            </p:nvSpPr>
            <p:spPr bwMode="auto">
              <a:xfrm>
                <a:off x="1289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2" name="Freeform 144"/>
              <p:cNvSpPr>
                <a:spLocks/>
              </p:cNvSpPr>
              <p:nvPr/>
            </p:nvSpPr>
            <p:spPr bwMode="auto">
              <a:xfrm>
                <a:off x="1291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3" name="Freeform 145"/>
              <p:cNvSpPr>
                <a:spLocks/>
              </p:cNvSpPr>
              <p:nvPr/>
            </p:nvSpPr>
            <p:spPr bwMode="auto">
              <a:xfrm>
                <a:off x="1293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4" name="Freeform 146"/>
              <p:cNvSpPr>
                <a:spLocks/>
              </p:cNvSpPr>
              <p:nvPr/>
            </p:nvSpPr>
            <p:spPr bwMode="auto">
              <a:xfrm>
                <a:off x="1230" y="1944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5" name="Freeform 147"/>
              <p:cNvSpPr>
                <a:spLocks/>
              </p:cNvSpPr>
              <p:nvPr/>
            </p:nvSpPr>
            <p:spPr bwMode="auto">
              <a:xfrm>
                <a:off x="1230" y="1945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6" name="Freeform 148"/>
              <p:cNvSpPr>
                <a:spLocks/>
              </p:cNvSpPr>
              <p:nvPr/>
            </p:nvSpPr>
            <p:spPr bwMode="auto">
              <a:xfrm>
                <a:off x="1231" y="1945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7" name="Freeform 149"/>
              <p:cNvSpPr>
                <a:spLocks/>
              </p:cNvSpPr>
              <p:nvPr/>
            </p:nvSpPr>
            <p:spPr bwMode="auto">
              <a:xfrm>
                <a:off x="1232" y="1946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8" name="Freeform 150"/>
              <p:cNvSpPr>
                <a:spLocks/>
              </p:cNvSpPr>
              <p:nvPr/>
            </p:nvSpPr>
            <p:spPr bwMode="auto">
              <a:xfrm>
                <a:off x="1249" y="1959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19" name="Freeform 151"/>
              <p:cNvSpPr>
                <a:spLocks/>
              </p:cNvSpPr>
              <p:nvPr/>
            </p:nvSpPr>
            <p:spPr bwMode="auto">
              <a:xfrm>
                <a:off x="1245" y="1956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0" name="Freeform 152"/>
              <p:cNvSpPr>
                <a:spLocks/>
              </p:cNvSpPr>
              <p:nvPr/>
            </p:nvSpPr>
            <p:spPr bwMode="auto">
              <a:xfrm>
                <a:off x="1243" y="1956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1" name="Freeform 153"/>
              <p:cNvSpPr>
                <a:spLocks/>
              </p:cNvSpPr>
              <p:nvPr/>
            </p:nvSpPr>
            <p:spPr bwMode="auto">
              <a:xfrm>
                <a:off x="1245" y="1957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2" name="Freeform 154"/>
              <p:cNvSpPr>
                <a:spLocks/>
              </p:cNvSpPr>
              <p:nvPr/>
            </p:nvSpPr>
            <p:spPr bwMode="auto">
              <a:xfrm>
                <a:off x="1245" y="1956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3" name="Freeform 155"/>
              <p:cNvSpPr>
                <a:spLocks/>
              </p:cNvSpPr>
              <p:nvPr/>
            </p:nvSpPr>
            <p:spPr bwMode="auto">
              <a:xfrm>
                <a:off x="1219" y="2074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4" name="Freeform 156"/>
              <p:cNvSpPr>
                <a:spLocks/>
              </p:cNvSpPr>
              <p:nvPr/>
            </p:nvSpPr>
            <p:spPr bwMode="auto">
              <a:xfrm>
                <a:off x="1217" y="2074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5" name="Freeform 157"/>
              <p:cNvSpPr>
                <a:spLocks/>
              </p:cNvSpPr>
              <p:nvPr/>
            </p:nvSpPr>
            <p:spPr bwMode="auto">
              <a:xfrm>
                <a:off x="1352" y="2078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6" name="Freeform 158"/>
              <p:cNvSpPr>
                <a:spLocks/>
              </p:cNvSpPr>
              <p:nvPr/>
            </p:nvSpPr>
            <p:spPr bwMode="auto">
              <a:xfrm>
                <a:off x="1352" y="2081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7" name="Freeform 159"/>
              <p:cNvSpPr>
                <a:spLocks/>
              </p:cNvSpPr>
              <p:nvPr/>
            </p:nvSpPr>
            <p:spPr bwMode="auto">
              <a:xfrm>
                <a:off x="1369" y="2078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8" name="Freeform 160"/>
              <p:cNvSpPr>
                <a:spLocks/>
              </p:cNvSpPr>
              <p:nvPr/>
            </p:nvSpPr>
            <p:spPr bwMode="auto">
              <a:xfrm>
                <a:off x="1402" y="2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29" name="Freeform 161"/>
              <p:cNvSpPr>
                <a:spLocks/>
              </p:cNvSpPr>
              <p:nvPr/>
            </p:nvSpPr>
            <p:spPr bwMode="auto">
              <a:xfrm>
                <a:off x="1385" y="2078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0" name="Freeform 162"/>
              <p:cNvSpPr>
                <a:spLocks/>
              </p:cNvSpPr>
              <p:nvPr/>
            </p:nvSpPr>
            <p:spPr bwMode="auto">
              <a:xfrm>
                <a:off x="1370" y="2080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1" name="Freeform 163"/>
              <p:cNvSpPr>
                <a:spLocks/>
              </p:cNvSpPr>
              <p:nvPr/>
            </p:nvSpPr>
            <p:spPr bwMode="auto">
              <a:xfrm>
                <a:off x="1354" y="2082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2" name="Freeform 164"/>
              <p:cNvSpPr>
                <a:spLocks/>
              </p:cNvSpPr>
              <p:nvPr/>
            </p:nvSpPr>
            <p:spPr bwMode="auto">
              <a:xfrm>
                <a:off x="1369" y="2078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3" name="Freeform 165"/>
              <p:cNvSpPr>
                <a:spLocks/>
              </p:cNvSpPr>
              <p:nvPr/>
            </p:nvSpPr>
            <p:spPr bwMode="auto">
              <a:xfrm>
                <a:off x="1311" y="2084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4" name="Freeform 166"/>
              <p:cNvSpPr>
                <a:spLocks/>
              </p:cNvSpPr>
              <p:nvPr/>
            </p:nvSpPr>
            <p:spPr bwMode="auto">
              <a:xfrm>
                <a:off x="1311" y="2084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5" name="Freeform 167"/>
              <p:cNvSpPr>
                <a:spLocks/>
              </p:cNvSpPr>
              <p:nvPr/>
            </p:nvSpPr>
            <p:spPr bwMode="auto">
              <a:xfrm>
                <a:off x="1297" y="2079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6" name="Freeform 168"/>
              <p:cNvSpPr>
                <a:spLocks/>
              </p:cNvSpPr>
              <p:nvPr/>
            </p:nvSpPr>
            <p:spPr bwMode="auto">
              <a:xfrm>
                <a:off x="1311" y="207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7" name="Freeform 169"/>
              <p:cNvSpPr>
                <a:spLocks/>
              </p:cNvSpPr>
              <p:nvPr/>
            </p:nvSpPr>
            <p:spPr bwMode="auto">
              <a:xfrm>
                <a:off x="1267" y="2077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8" name="Freeform 170"/>
              <p:cNvSpPr>
                <a:spLocks/>
              </p:cNvSpPr>
              <p:nvPr/>
            </p:nvSpPr>
            <p:spPr bwMode="auto">
              <a:xfrm>
                <a:off x="1289" y="2074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39" name="Freeform 171"/>
              <p:cNvSpPr>
                <a:spLocks/>
              </p:cNvSpPr>
              <p:nvPr/>
            </p:nvSpPr>
            <p:spPr bwMode="auto">
              <a:xfrm>
                <a:off x="1341" y="2074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40" name="Freeform 172"/>
              <p:cNvSpPr>
                <a:spLocks/>
              </p:cNvSpPr>
              <p:nvPr/>
            </p:nvSpPr>
            <p:spPr bwMode="auto">
              <a:xfrm>
                <a:off x="1230" y="2101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41" name="Freeform 173"/>
              <p:cNvSpPr>
                <a:spLocks/>
              </p:cNvSpPr>
              <p:nvPr/>
            </p:nvSpPr>
            <p:spPr bwMode="auto">
              <a:xfrm>
                <a:off x="1230" y="2125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342" name="Freeform 174"/>
              <p:cNvSpPr>
                <a:spLocks/>
              </p:cNvSpPr>
              <p:nvPr/>
            </p:nvSpPr>
            <p:spPr bwMode="auto">
              <a:xfrm>
                <a:off x="1245" y="2104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5350" name="Group 182"/>
            <p:cNvGrpSpPr>
              <a:grpSpLocks/>
            </p:cNvGrpSpPr>
            <p:nvPr/>
          </p:nvGrpSpPr>
          <p:grpSpPr bwMode="auto">
            <a:xfrm>
              <a:off x="1751" y="1236"/>
              <a:ext cx="2611" cy="1595"/>
              <a:chOff x="921" y="1049"/>
              <a:chExt cx="3441" cy="1950"/>
            </a:xfrm>
          </p:grpSpPr>
          <p:sp>
            <p:nvSpPr>
              <p:cNvPr id="775171" name="AutoShape 3"/>
              <p:cNvSpPr>
                <a:spLocks noChangeArrowheads="1"/>
              </p:cNvSpPr>
              <p:nvPr/>
            </p:nvSpPr>
            <p:spPr bwMode="auto">
              <a:xfrm rot="5400000">
                <a:off x="3045" y="1614"/>
                <a:ext cx="1746" cy="888"/>
              </a:xfrm>
              <a:prstGeom prst="triangle">
                <a:avLst>
                  <a:gd name="adj" fmla="val 50000"/>
                </a:avLst>
              </a:prstGeom>
              <a:solidFill>
                <a:schemeClr val="tx2">
                  <a:alpha val="600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Text Box 175"/>
              <p:cNvSpPr txBox="1">
                <a:spLocks noChangeArrowheads="1"/>
              </p:cNvSpPr>
              <p:nvPr/>
            </p:nvSpPr>
            <p:spPr bwMode="auto">
              <a:xfrm>
                <a:off x="3429" y="1800"/>
                <a:ext cx="822" cy="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Access</a:t>
                </a:r>
              </a:p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350"/>
                  <a:t>MUX</a:t>
                </a:r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921" y="1049"/>
                <a:ext cx="2538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5" name="Line 177"/>
              <p:cNvSpPr>
                <a:spLocks noChangeShapeType="1"/>
              </p:cNvSpPr>
              <p:nvPr/>
            </p:nvSpPr>
            <p:spPr bwMode="auto">
              <a:xfrm flipV="1">
                <a:off x="931" y="2047"/>
                <a:ext cx="252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6" name="Line 178"/>
              <p:cNvSpPr>
                <a:spLocks noChangeShapeType="1"/>
              </p:cNvSpPr>
              <p:nvPr/>
            </p:nvSpPr>
            <p:spPr bwMode="auto">
              <a:xfrm flipV="1">
                <a:off x="941" y="2334"/>
                <a:ext cx="2518" cy="6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47" name="Line 179"/>
            <p:cNvSpPr>
              <a:spLocks noChangeShapeType="1"/>
            </p:cNvSpPr>
            <p:nvPr/>
          </p:nvSpPr>
          <p:spPr bwMode="auto">
            <a:xfrm>
              <a:off x="4362" y="2062"/>
              <a:ext cx="4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48" name="Text Box 180"/>
            <p:cNvSpPr txBox="1">
              <a:spLocks noChangeArrowheads="1"/>
            </p:cNvSpPr>
            <p:nvPr/>
          </p:nvSpPr>
          <p:spPr bwMode="auto">
            <a:xfrm>
              <a:off x="4481" y="2227"/>
              <a:ext cx="60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To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packet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network</a:t>
              </a:r>
            </a:p>
          </p:txBody>
        </p:sp>
      </p:grpSp>
      <p:sp>
        <p:nvSpPr>
          <p:cNvPr id="775351" name="Rectangle 1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Multiplexing</a:t>
            </a:r>
          </a:p>
        </p:txBody>
      </p:sp>
      <p:sp>
        <p:nvSpPr>
          <p:cNvPr id="775352" name="Rectangle 184"/>
          <p:cNvSpPr>
            <a:spLocks noGrp="1" noChangeArrowheads="1"/>
          </p:cNvSpPr>
          <p:nvPr>
            <p:ph type="body" idx="1"/>
          </p:nvPr>
        </p:nvSpPr>
        <p:spPr>
          <a:xfrm>
            <a:off x="792480" y="3389784"/>
            <a:ext cx="7701280" cy="117514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700" dirty="0"/>
              <a:t>Packet traffic from users multiplexed at access to network into aggregated streams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700" dirty="0"/>
              <a:t>DSL traffic multiplexed at DSL Access Mux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sz="1700" dirty="0"/>
              <a:t>Cable modem traffic multiplexed at Cable Modem Termination System</a:t>
            </a:r>
          </a:p>
        </p:txBody>
      </p:sp>
    </p:spTree>
    <p:extLst>
      <p:ext uri="{BB962C8B-B14F-4D97-AF65-F5344CB8AC3E}">
        <p14:creationId xmlns:p14="http://schemas.microsoft.com/office/powerpoint/2010/main" val="1726755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18080" y="92075"/>
            <a:ext cx="5582920" cy="765175"/>
          </a:xfrm>
        </p:spPr>
        <p:txBody>
          <a:bodyPr/>
          <a:lstStyle/>
          <a:p>
            <a:r>
              <a:rPr lang="en-US" altLang="en-US"/>
              <a:t>Oversubscription</a:t>
            </a:r>
          </a:p>
        </p:txBody>
      </p:sp>
      <p:sp>
        <p:nvSpPr>
          <p:cNvPr id="1187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60320" y="942975"/>
            <a:ext cx="5750560" cy="198463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Access Multiplexer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N subscribers connected @ c bps to mux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Each subscriber active r/c of time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Mux has </a:t>
            </a:r>
            <a:r>
              <a:rPr lang="en-US" altLang="en-US" sz="1800" dirty="0" smtClean="0"/>
              <a:t>C = mc </a:t>
            </a:r>
            <a:r>
              <a:rPr lang="en-US" altLang="en-US" sz="1800" dirty="0"/>
              <a:t>bps to network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Oversubscription </a:t>
            </a:r>
            <a:r>
              <a:rPr lang="en-US" altLang="en-US" sz="1800" dirty="0" smtClean="0"/>
              <a:t>ratio:  </a:t>
            </a:r>
            <a:r>
              <a:rPr lang="en-US" altLang="en-US" sz="1800" dirty="0" smtClean="0">
                <a:solidFill>
                  <a:srgbClr val="FF0000"/>
                </a:solidFill>
              </a:rPr>
              <a:t>N/m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altLang="en-US" sz="1800" dirty="0"/>
              <a:t>Find </a:t>
            </a:r>
            <a:r>
              <a:rPr lang="en-US" altLang="en-US" sz="1800" dirty="0" smtClean="0">
                <a:solidFill>
                  <a:srgbClr val="FF0000"/>
                </a:solidFill>
              </a:rPr>
              <a:t>m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so that at most 1% </a:t>
            </a:r>
            <a:r>
              <a:rPr lang="en-US" altLang="en-US" sz="1800" i="1" dirty="0"/>
              <a:t>overflow </a:t>
            </a:r>
            <a:r>
              <a:rPr lang="en-US" altLang="en-US" sz="1800" i="1" dirty="0" smtClean="0"/>
              <a:t>probability</a:t>
            </a:r>
            <a:endParaRPr lang="en-US" altLang="en-US" sz="1800" i="1" dirty="0"/>
          </a:p>
        </p:txBody>
      </p:sp>
      <p:grpSp>
        <p:nvGrpSpPr>
          <p:cNvPr id="1188218" name="Group 1402"/>
          <p:cNvGrpSpPr>
            <a:grpSpLocks/>
          </p:cNvGrpSpPr>
          <p:nvPr/>
        </p:nvGrpSpPr>
        <p:grpSpPr bwMode="auto">
          <a:xfrm>
            <a:off x="4527514" y="3013334"/>
            <a:ext cx="1816171" cy="1178718"/>
            <a:chOff x="3871" y="1054"/>
            <a:chExt cx="1318" cy="990"/>
          </a:xfrm>
        </p:grpSpPr>
        <p:sp>
          <p:nvSpPr>
            <p:cNvPr id="1187983" name="AutoShape 1167"/>
            <p:cNvSpPr>
              <a:spLocks noChangeArrowheads="1"/>
            </p:cNvSpPr>
            <p:nvPr/>
          </p:nvSpPr>
          <p:spPr bwMode="auto">
            <a:xfrm rot="5400000">
              <a:off x="4583" y="1397"/>
              <a:ext cx="183" cy="10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7984" name="Group 1168"/>
            <p:cNvGrpSpPr>
              <a:grpSpLocks/>
            </p:cNvGrpSpPr>
            <p:nvPr/>
          </p:nvGrpSpPr>
          <p:grpSpPr bwMode="auto">
            <a:xfrm>
              <a:off x="4172" y="1164"/>
              <a:ext cx="156" cy="149"/>
              <a:chOff x="3840" y="1279"/>
              <a:chExt cx="266" cy="310"/>
            </a:xfrm>
          </p:grpSpPr>
          <p:sp>
            <p:nvSpPr>
              <p:cNvPr id="1187985" name="Freeform 116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6" name="Freeform 117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7" name="Freeform 117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8" name="Freeform 117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9" name="Freeform 117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0" name="Freeform 117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1" name="Freeform 117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2" name="Freeform 117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3" name="Freeform 117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4" name="Freeform 117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5" name="Freeform 117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6" name="Freeform 118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7" name="Freeform 118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8" name="Freeform 118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9" name="Freeform 118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0" name="Freeform 118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1" name="Freeform 118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2" name="Freeform 118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3" name="Freeform 118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4" name="Freeform 118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5" name="Freeform 118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6" name="Freeform 119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7" name="Freeform 119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8" name="Freeform 119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9" name="Freeform 119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0" name="Freeform 119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1" name="Freeform 119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2" name="Freeform 119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3" name="Freeform 119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4" name="Freeform 119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5" name="Freeform 119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6" name="Freeform 120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7" name="Freeform 120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8" name="Freeform 120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9" name="Freeform 120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0" name="Freeform 120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1" name="Freeform 120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2" name="Freeform 120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3" name="Freeform 120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4" name="Freeform 120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5" name="Freeform 120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6" name="Freeform 121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7" name="Freeform 121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8" name="Freeform 121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9" name="Freeform 121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0" name="Freeform 121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1" name="Freeform 121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2" name="Freeform 121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3" name="Freeform 121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4" name="Freeform 121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5" name="Freeform 121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6" name="Freeform 122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7" name="Freeform 122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8" name="Freeform 122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9" name="Freeform 122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0" name="Freeform 122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8041" name="Group 1225"/>
            <p:cNvGrpSpPr>
              <a:grpSpLocks/>
            </p:cNvGrpSpPr>
            <p:nvPr/>
          </p:nvGrpSpPr>
          <p:grpSpPr bwMode="auto">
            <a:xfrm>
              <a:off x="4181" y="1347"/>
              <a:ext cx="157" cy="149"/>
              <a:chOff x="3840" y="1279"/>
              <a:chExt cx="266" cy="310"/>
            </a:xfrm>
          </p:grpSpPr>
          <p:sp>
            <p:nvSpPr>
              <p:cNvPr id="1188042" name="Freeform 1226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3" name="Freeform 1227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4" name="Freeform 1228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5" name="Freeform 1229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6" name="Freeform 1230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7" name="Freeform 1231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8" name="Freeform 1232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9" name="Freeform 1233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0" name="Freeform 1234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1" name="Freeform 1235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2" name="Freeform 1236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3" name="Freeform 1237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4" name="Freeform 1238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5" name="Freeform 1239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6" name="Freeform 1240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7" name="Freeform 1241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8" name="Freeform 1242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9" name="Freeform 1243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0" name="Freeform 1244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1" name="Freeform 1245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2" name="Freeform 1246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3" name="Freeform 1247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4" name="Freeform 1248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5" name="Freeform 1249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6" name="Freeform 1250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7" name="Freeform 1251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8" name="Freeform 1252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9" name="Freeform 1253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0" name="Freeform 1254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1" name="Freeform 1255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2" name="Freeform 1256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3" name="Freeform 1257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4" name="Freeform 1258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5" name="Freeform 1259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6" name="Freeform 1260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7" name="Freeform 126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8" name="Freeform 1262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9" name="Freeform 1263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0" name="Freeform 1264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1" name="Freeform 1265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2" name="Freeform 1266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3" name="Freeform 1267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4" name="Freeform 1268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5" name="Freeform 1269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6" name="Freeform 1270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7" name="Freeform 1271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8" name="Freeform 1272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9" name="Freeform 1273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0" name="Freeform 1274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1" name="Freeform 1275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2" name="Freeform 1276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3" name="Freeform 1277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4" name="Freeform 1278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5" name="Freeform 1279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6" name="Freeform 1280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7" name="Freeform 1281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8098" name="Group 1282"/>
            <p:cNvGrpSpPr>
              <a:grpSpLocks/>
            </p:cNvGrpSpPr>
            <p:nvPr/>
          </p:nvGrpSpPr>
          <p:grpSpPr bwMode="auto">
            <a:xfrm>
              <a:off x="4177" y="1567"/>
              <a:ext cx="156" cy="149"/>
              <a:chOff x="3840" y="1279"/>
              <a:chExt cx="266" cy="310"/>
            </a:xfrm>
          </p:grpSpPr>
          <p:sp>
            <p:nvSpPr>
              <p:cNvPr id="1188099" name="Freeform 1283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0" name="Freeform 1284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1" name="Freeform 1285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2" name="Freeform 1286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3" name="Freeform 1287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4" name="Freeform 1288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5" name="Freeform 1289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6" name="Freeform 1290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7" name="Freeform 1291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8" name="Freeform 1292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9" name="Freeform 1293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0" name="Freeform 1294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1" name="Freeform 1295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2" name="Freeform 1296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3" name="Freeform 1297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4" name="Freeform 1298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5" name="Freeform 1299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6" name="Freeform 1300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7" name="Freeform 1301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8" name="Freeform 1302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9" name="Freeform 1303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0" name="Freeform 1304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1" name="Freeform 1305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2" name="Freeform 1306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3" name="Freeform 1307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4" name="Freeform 1308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5" name="Freeform 1309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6" name="Freeform 1310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7" name="Freeform 1311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8" name="Freeform 1312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9" name="Freeform 1313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0" name="Freeform 1314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1" name="Freeform 1315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2" name="Freeform 1316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3" name="Freeform 1317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4" name="Freeform 1318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5" name="Freeform 1319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6" name="Freeform 1320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7" name="Freeform 1321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8" name="Freeform 1322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9" name="Freeform 1323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0" name="Freeform 1324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1" name="Freeform 1325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2" name="Freeform 1326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3" name="Freeform 1327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4" name="Freeform 1328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5" name="Freeform 1329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6" name="Freeform 1330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7" name="Freeform 1331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8" name="Freeform 1332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9" name="Freeform 1333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0" name="Freeform 1334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1" name="Freeform 1335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2" name="Freeform 1336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3" name="Freeform 1337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4" name="Freeform 1338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8155" name="Line 1339"/>
            <p:cNvSpPr>
              <a:spLocks noChangeShapeType="1"/>
            </p:cNvSpPr>
            <p:nvPr/>
          </p:nvSpPr>
          <p:spPr bwMode="auto">
            <a:xfrm>
              <a:off x="4335" y="1225"/>
              <a:ext cx="28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6" name="Line 1340"/>
            <p:cNvSpPr>
              <a:spLocks noChangeShapeType="1"/>
            </p:cNvSpPr>
            <p:nvPr/>
          </p:nvSpPr>
          <p:spPr bwMode="auto">
            <a:xfrm>
              <a:off x="4292" y="1372"/>
              <a:ext cx="335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7" name="Line 1341"/>
            <p:cNvSpPr>
              <a:spLocks noChangeShapeType="1"/>
            </p:cNvSpPr>
            <p:nvPr/>
          </p:nvSpPr>
          <p:spPr bwMode="auto">
            <a:xfrm flipV="1">
              <a:off x="4322" y="1519"/>
              <a:ext cx="294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8" name="Text Box 1342"/>
            <p:cNvSpPr txBox="1">
              <a:spLocks noChangeArrowheads="1"/>
            </p:cNvSpPr>
            <p:nvPr/>
          </p:nvSpPr>
          <p:spPr bwMode="auto">
            <a:xfrm rot="16200000">
              <a:off x="4296" y="1392"/>
              <a:ext cx="3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>
                  <a:ea typeface="Arial" charset="0"/>
                  <a:cs typeface="Arial" charset="0"/>
                </a:rPr>
                <a:t>• </a:t>
              </a:r>
              <a:r>
                <a:rPr lang="en-US" altLang="en-US" sz="900"/>
                <a:t>• •</a:t>
              </a:r>
            </a:p>
          </p:txBody>
        </p:sp>
        <p:sp>
          <p:nvSpPr>
            <p:cNvPr id="1188159" name="Line 1343"/>
            <p:cNvSpPr>
              <a:spLocks noChangeShapeType="1"/>
            </p:cNvSpPr>
            <p:nvPr/>
          </p:nvSpPr>
          <p:spPr bwMode="auto">
            <a:xfrm flipV="1">
              <a:off x="4744" y="1435"/>
              <a:ext cx="381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0" name="Text Box 1344"/>
            <p:cNvSpPr txBox="1">
              <a:spLocks noChangeArrowheads="1"/>
            </p:cNvSpPr>
            <p:nvPr/>
          </p:nvSpPr>
          <p:spPr bwMode="auto">
            <a:xfrm>
              <a:off x="3895" y="1734"/>
              <a:ext cx="36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Nr</a:t>
              </a:r>
            </a:p>
          </p:txBody>
        </p:sp>
        <p:sp>
          <p:nvSpPr>
            <p:cNvPr id="1188161" name="Text Box 1345"/>
            <p:cNvSpPr txBox="1">
              <a:spLocks noChangeArrowheads="1"/>
            </p:cNvSpPr>
            <p:nvPr/>
          </p:nvSpPr>
          <p:spPr bwMode="auto">
            <a:xfrm>
              <a:off x="4359" y="1732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Nc</a:t>
              </a:r>
            </a:p>
          </p:txBody>
        </p:sp>
        <p:sp>
          <p:nvSpPr>
            <p:cNvPr id="1188162" name="Text Box 1346"/>
            <p:cNvSpPr txBox="1">
              <a:spLocks noChangeArrowheads="1"/>
            </p:cNvSpPr>
            <p:nvPr/>
          </p:nvSpPr>
          <p:spPr bwMode="auto">
            <a:xfrm>
              <a:off x="3883" y="1054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r</a:t>
              </a:r>
            </a:p>
          </p:txBody>
        </p:sp>
        <p:sp>
          <p:nvSpPr>
            <p:cNvPr id="1188163" name="Text Box 1347"/>
            <p:cNvSpPr txBox="1">
              <a:spLocks noChangeArrowheads="1"/>
            </p:cNvSpPr>
            <p:nvPr/>
          </p:nvSpPr>
          <p:spPr bwMode="auto">
            <a:xfrm>
              <a:off x="3883" y="1224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r</a:t>
              </a:r>
            </a:p>
          </p:txBody>
        </p:sp>
        <p:sp>
          <p:nvSpPr>
            <p:cNvPr id="1188164" name="Text Box 1348"/>
            <p:cNvSpPr txBox="1">
              <a:spLocks noChangeArrowheads="1"/>
            </p:cNvSpPr>
            <p:nvPr/>
          </p:nvSpPr>
          <p:spPr bwMode="auto">
            <a:xfrm>
              <a:off x="3905" y="1548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r</a:t>
              </a:r>
            </a:p>
          </p:txBody>
        </p:sp>
        <p:sp>
          <p:nvSpPr>
            <p:cNvPr id="1188165" name="Text Box 1349"/>
            <p:cNvSpPr txBox="1">
              <a:spLocks noChangeArrowheads="1"/>
            </p:cNvSpPr>
            <p:nvPr/>
          </p:nvSpPr>
          <p:spPr bwMode="auto">
            <a:xfrm>
              <a:off x="4832" y="1458"/>
              <a:ext cx="3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/>
                <a:t>m</a:t>
              </a: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1188166" name="Text Box 1350"/>
            <p:cNvSpPr txBox="1">
              <a:spLocks noChangeArrowheads="1"/>
            </p:cNvSpPr>
            <p:nvPr/>
          </p:nvSpPr>
          <p:spPr bwMode="auto">
            <a:xfrm rot="16200000">
              <a:off x="3813" y="1423"/>
              <a:ext cx="3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>
                  <a:ea typeface="Arial" charset="0"/>
                  <a:cs typeface="Arial" charset="0"/>
                </a:rPr>
                <a:t>• </a:t>
              </a:r>
              <a:r>
                <a:rPr lang="en-US" altLang="en-US" sz="900"/>
                <a:t>• •</a:t>
              </a:r>
            </a:p>
          </p:txBody>
        </p:sp>
        <p:sp>
          <p:nvSpPr>
            <p:cNvPr id="1188217" name="Oval 1401"/>
            <p:cNvSpPr>
              <a:spLocks noChangeArrowheads="1"/>
            </p:cNvSpPr>
            <p:nvPr/>
          </p:nvSpPr>
          <p:spPr bwMode="auto">
            <a:xfrm>
              <a:off x="4434" y="1195"/>
              <a:ext cx="71" cy="48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2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193" name="Rounded Rectangle 192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5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0240" y="92075"/>
            <a:ext cx="7350760" cy="765175"/>
          </a:xfrm>
        </p:spPr>
        <p:txBody>
          <a:bodyPr/>
          <a:lstStyle/>
          <a:p>
            <a:r>
              <a:rPr lang="en-US" altLang="en-US" dirty="0" smtClean="0"/>
              <a:t>Oversubscription Ratio</a:t>
            </a:r>
            <a:endParaRPr lang="en-US" altLang="en-US" dirty="0"/>
          </a:p>
        </p:txBody>
      </p:sp>
      <p:sp>
        <p:nvSpPr>
          <p:cNvPr id="1187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29084" y="1815430"/>
            <a:ext cx="4643438" cy="338138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1575" i="1" dirty="0" smtClean="0"/>
              <a:t>Feasible </a:t>
            </a:r>
            <a:r>
              <a:rPr lang="en-US" altLang="en-US" sz="1575" i="1" dirty="0"/>
              <a:t>oversubscription rate increases with size</a:t>
            </a:r>
            <a:r>
              <a:rPr lang="en-US" altLang="en-US" sz="1575" dirty="0"/>
              <a:t> </a:t>
            </a:r>
          </a:p>
        </p:txBody>
      </p:sp>
      <p:graphicFrame>
        <p:nvGraphicFramePr>
          <p:cNvPr id="1188287" name="Group 14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18560"/>
              </p:ext>
            </p:extLst>
          </p:nvPr>
        </p:nvGraphicFramePr>
        <p:xfrm>
          <a:off x="1133634" y="2284537"/>
          <a:ext cx="6155532" cy="1973580"/>
        </p:xfrm>
        <a:graphic>
          <a:graphicData uri="http://schemas.openxmlformats.org/drawingml/2006/table">
            <a:tbl>
              <a:tblPr/>
              <a:tblGrid>
                <a:gridCol w="887016"/>
                <a:gridCol w="1170384"/>
                <a:gridCol w="776288"/>
                <a:gridCol w="1062038"/>
                <a:gridCol w="2259806"/>
              </a:tblGrid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r/c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N/m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extremely lightly loaded users</a:t>
                      </a: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0.05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very lightly loaded user</a:t>
                      </a: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2.5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lightly loaded users</a:t>
                      </a: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lightly loaded users</a:t>
                      </a: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4.4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 lightly loaded users</a:t>
                      </a: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18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5.5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2"/>
                        </a:buClr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buClr>
                          <a:schemeClr val="accent2"/>
                        </a:buClr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buClr>
                          <a:schemeClr val="accent1"/>
                        </a:buClr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buClr>
                          <a:schemeClr val="folHlink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lightly loaded users</a:t>
                      </a:r>
                    </a:p>
                  </a:txBody>
                  <a:tcPr marL="68580" marR="68580" marT="34290" marB="342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7981" name="Line 1165"/>
          <p:cNvSpPr>
            <a:spLocks noChangeShapeType="1"/>
          </p:cNvSpPr>
          <p:nvPr/>
        </p:nvSpPr>
        <p:spPr bwMode="auto">
          <a:xfrm>
            <a:off x="4866640" y="2613150"/>
            <a:ext cx="12701" cy="1533526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8218" name="Group 1402"/>
          <p:cNvGrpSpPr>
            <a:grpSpLocks/>
          </p:cNvGrpSpPr>
          <p:nvPr/>
        </p:nvGrpSpPr>
        <p:grpSpPr bwMode="auto">
          <a:xfrm>
            <a:off x="1191975" y="974850"/>
            <a:ext cx="1637109" cy="1178718"/>
            <a:chOff x="3871" y="1054"/>
            <a:chExt cx="1375" cy="990"/>
          </a:xfrm>
        </p:grpSpPr>
        <p:sp>
          <p:nvSpPr>
            <p:cNvPr id="1187983" name="AutoShape 1167"/>
            <p:cNvSpPr>
              <a:spLocks noChangeArrowheads="1"/>
            </p:cNvSpPr>
            <p:nvPr/>
          </p:nvSpPr>
          <p:spPr bwMode="auto">
            <a:xfrm rot="5400000">
              <a:off x="4583" y="1397"/>
              <a:ext cx="183" cy="10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7984" name="Group 1168"/>
            <p:cNvGrpSpPr>
              <a:grpSpLocks/>
            </p:cNvGrpSpPr>
            <p:nvPr/>
          </p:nvGrpSpPr>
          <p:grpSpPr bwMode="auto">
            <a:xfrm>
              <a:off x="4172" y="1164"/>
              <a:ext cx="156" cy="149"/>
              <a:chOff x="3840" y="1279"/>
              <a:chExt cx="266" cy="310"/>
            </a:xfrm>
          </p:grpSpPr>
          <p:sp>
            <p:nvSpPr>
              <p:cNvPr id="1187985" name="Freeform 1169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6" name="Freeform 1170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7" name="Freeform 1171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8" name="Freeform 1172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9" name="Freeform 1173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0" name="Freeform 1174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1" name="Freeform 1175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2" name="Freeform 1176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3" name="Freeform 1177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4" name="Freeform 1178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5" name="Freeform 1179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6" name="Freeform 1180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7" name="Freeform 1181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8" name="Freeform 1182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99" name="Freeform 1183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0" name="Freeform 1184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1" name="Freeform 1185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2" name="Freeform 1186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3" name="Freeform 1187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4" name="Freeform 1188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5" name="Freeform 1189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6" name="Freeform 1190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7" name="Freeform 1191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8" name="Freeform 1192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09" name="Freeform 1193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0" name="Freeform 1194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1" name="Freeform 1195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2" name="Freeform 1196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3" name="Freeform 1197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4" name="Freeform 1198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5" name="Freeform 1199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6" name="Freeform 1200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7" name="Freeform 120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8" name="Freeform 1202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19" name="Freeform 1203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0" name="Freeform 1204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1" name="Freeform 1205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2" name="Freeform 1206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3" name="Freeform 1207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4" name="Freeform 1208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5" name="Freeform 1209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6" name="Freeform 1210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7" name="Freeform 1211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8" name="Freeform 1212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29" name="Freeform 1213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0" name="Freeform 1214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1" name="Freeform 1215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2" name="Freeform 1216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3" name="Freeform 1217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4" name="Freeform 1218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5" name="Freeform 1219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6" name="Freeform 1220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7" name="Freeform 1221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8" name="Freeform 1222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9" name="Freeform 1223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0" name="Freeform 1224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8041" name="Group 1225"/>
            <p:cNvGrpSpPr>
              <a:grpSpLocks/>
            </p:cNvGrpSpPr>
            <p:nvPr/>
          </p:nvGrpSpPr>
          <p:grpSpPr bwMode="auto">
            <a:xfrm>
              <a:off x="4181" y="1347"/>
              <a:ext cx="157" cy="149"/>
              <a:chOff x="3840" y="1279"/>
              <a:chExt cx="266" cy="310"/>
            </a:xfrm>
          </p:grpSpPr>
          <p:sp>
            <p:nvSpPr>
              <p:cNvPr id="1188042" name="Freeform 1226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3" name="Freeform 1227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4" name="Freeform 1228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5" name="Freeform 1229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6" name="Freeform 1230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7" name="Freeform 1231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8" name="Freeform 1232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9" name="Freeform 1233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0" name="Freeform 1234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1" name="Freeform 1235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2" name="Freeform 1236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3" name="Freeform 1237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4" name="Freeform 1238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5" name="Freeform 1239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6" name="Freeform 1240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7" name="Freeform 1241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8" name="Freeform 1242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9" name="Freeform 1243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0" name="Freeform 1244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1" name="Freeform 1245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2" name="Freeform 1246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3" name="Freeform 1247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4" name="Freeform 1248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5" name="Freeform 1249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6" name="Freeform 1250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7" name="Freeform 1251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8" name="Freeform 1252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9" name="Freeform 1253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0" name="Freeform 1254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1" name="Freeform 1255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2" name="Freeform 1256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3" name="Freeform 1257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4" name="Freeform 1258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5" name="Freeform 1259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6" name="Freeform 1260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7" name="Freeform 1261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8" name="Freeform 1262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79" name="Freeform 1263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0" name="Freeform 1264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1" name="Freeform 1265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2" name="Freeform 1266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3" name="Freeform 1267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4" name="Freeform 1268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5" name="Freeform 1269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6" name="Freeform 1270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7" name="Freeform 1271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8" name="Freeform 1272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89" name="Freeform 1273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0" name="Freeform 1274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1" name="Freeform 1275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2" name="Freeform 1276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3" name="Freeform 1277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4" name="Freeform 1278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5" name="Freeform 1279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6" name="Freeform 1280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97" name="Freeform 1281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8098" name="Group 1282"/>
            <p:cNvGrpSpPr>
              <a:grpSpLocks/>
            </p:cNvGrpSpPr>
            <p:nvPr/>
          </p:nvGrpSpPr>
          <p:grpSpPr bwMode="auto">
            <a:xfrm>
              <a:off x="4177" y="1567"/>
              <a:ext cx="156" cy="149"/>
              <a:chOff x="3840" y="1279"/>
              <a:chExt cx="266" cy="310"/>
            </a:xfrm>
          </p:grpSpPr>
          <p:sp>
            <p:nvSpPr>
              <p:cNvPr id="1188099" name="Freeform 1283"/>
              <p:cNvSpPr>
                <a:spLocks/>
              </p:cNvSpPr>
              <p:nvPr/>
            </p:nvSpPr>
            <p:spPr bwMode="auto">
              <a:xfrm>
                <a:off x="3848" y="1548"/>
                <a:ext cx="206" cy="20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0" name="Freeform 1284"/>
              <p:cNvSpPr>
                <a:spLocks/>
              </p:cNvSpPr>
              <p:nvPr/>
            </p:nvSpPr>
            <p:spPr bwMode="auto">
              <a:xfrm>
                <a:off x="3840" y="1453"/>
                <a:ext cx="220" cy="34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1" name="Freeform 1285"/>
              <p:cNvSpPr>
                <a:spLocks/>
              </p:cNvSpPr>
              <p:nvPr/>
            </p:nvSpPr>
            <p:spPr bwMode="auto">
              <a:xfrm>
                <a:off x="3897" y="1449"/>
                <a:ext cx="104" cy="24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2" name="Freeform 1286"/>
              <p:cNvSpPr>
                <a:spLocks/>
              </p:cNvSpPr>
              <p:nvPr/>
            </p:nvSpPr>
            <p:spPr bwMode="auto">
              <a:xfrm>
                <a:off x="3897" y="1461"/>
                <a:ext cx="104" cy="17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3" name="Freeform 1287"/>
              <p:cNvSpPr>
                <a:spLocks/>
              </p:cNvSpPr>
              <p:nvPr/>
            </p:nvSpPr>
            <p:spPr bwMode="auto">
              <a:xfrm>
                <a:off x="3840" y="1486"/>
                <a:ext cx="220" cy="77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4" name="Freeform 1288"/>
              <p:cNvSpPr>
                <a:spLocks/>
              </p:cNvSpPr>
              <p:nvPr/>
            </p:nvSpPr>
            <p:spPr bwMode="auto">
              <a:xfrm>
                <a:off x="3875" y="1449"/>
                <a:ext cx="69" cy="17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5" name="Freeform 1289"/>
              <p:cNvSpPr>
                <a:spLocks/>
              </p:cNvSpPr>
              <p:nvPr/>
            </p:nvSpPr>
            <p:spPr bwMode="auto">
              <a:xfrm>
                <a:off x="3931" y="1450"/>
                <a:ext cx="94" cy="17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6" name="Freeform 1290"/>
              <p:cNvSpPr>
                <a:spLocks/>
              </p:cNvSpPr>
              <p:nvPr/>
            </p:nvSpPr>
            <p:spPr bwMode="auto">
              <a:xfrm>
                <a:off x="3877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7" name="Freeform 1291"/>
              <p:cNvSpPr>
                <a:spLocks/>
              </p:cNvSpPr>
              <p:nvPr/>
            </p:nvSpPr>
            <p:spPr bwMode="auto">
              <a:xfrm>
                <a:off x="388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8" name="Freeform 1292"/>
              <p:cNvSpPr>
                <a:spLocks/>
              </p:cNvSpPr>
              <p:nvPr/>
            </p:nvSpPr>
            <p:spPr bwMode="auto">
              <a:xfrm>
                <a:off x="388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09" name="Freeform 1293"/>
              <p:cNvSpPr>
                <a:spLocks/>
              </p:cNvSpPr>
              <p:nvPr/>
            </p:nvSpPr>
            <p:spPr bwMode="auto">
              <a:xfrm>
                <a:off x="388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0" name="Freeform 1294"/>
              <p:cNvSpPr>
                <a:spLocks/>
              </p:cNvSpPr>
              <p:nvPr/>
            </p:nvSpPr>
            <p:spPr bwMode="auto">
              <a:xfrm>
                <a:off x="388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1" name="Freeform 1295"/>
              <p:cNvSpPr>
                <a:spLocks/>
              </p:cNvSpPr>
              <p:nvPr/>
            </p:nvSpPr>
            <p:spPr bwMode="auto">
              <a:xfrm>
                <a:off x="389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2" name="Freeform 1296"/>
              <p:cNvSpPr>
                <a:spLocks/>
              </p:cNvSpPr>
              <p:nvPr/>
            </p:nvSpPr>
            <p:spPr bwMode="auto">
              <a:xfrm>
                <a:off x="389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3" name="Freeform 1297"/>
              <p:cNvSpPr>
                <a:spLocks/>
              </p:cNvSpPr>
              <p:nvPr/>
            </p:nvSpPr>
            <p:spPr bwMode="auto">
              <a:xfrm>
                <a:off x="3894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4" name="Freeform 1298"/>
              <p:cNvSpPr>
                <a:spLocks/>
              </p:cNvSpPr>
              <p:nvPr/>
            </p:nvSpPr>
            <p:spPr bwMode="auto">
              <a:xfrm>
                <a:off x="389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5" name="Freeform 1299"/>
              <p:cNvSpPr>
                <a:spLocks/>
              </p:cNvSpPr>
              <p:nvPr/>
            </p:nvSpPr>
            <p:spPr bwMode="auto">
              <a:xfrm>
                <a:off x="390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6" name="Freeform 1300"/>
              <p:cNvSpPr>
                <a:spLocks/>
              </p:cNvSpPr>
              <p:nvPr/>
            </p:nvSpPr>
            <p:spPr bwMode="auto">
              <a:xfrm>
                <a:off x="390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7" name="Freeform 1301"/>
              <p:cNvSpPr>
                <a:spLocks/>
              </p:cNvSpPr>
              <p:nvPr/>
            </p:nvSpPr>
            <p:spPr bwMode="auto">
              <a:xfrm>
                <a:off x="390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8" name="Freeform 1302"/>
              <p:cNvSpPr>
                <a:spLocks/>
              </p:cNvSpPr>
              <p:nvPr/>
            </p:nvSpPr>
            <p:spPr bwMode="auto">
              <a:xfrm>
                <a:off x="390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9" name="Freeform 1303"/>
              <p:cNvSpPr>
                <a:spLocks/>
              </p:cNvSpPr>
              <p:nvPr/>
            </p:nvSpPr>
            <p:spPr bwMode="auto">
              <a:xfrm>
                <a:off x="3910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0" name="Freeform 1304"/>
              <p:cNvSpPr>
                <a:spLocks/>
              </p:cNvSpPr>
              <p:nvPr/>
            </p:nvSpPr>
            <p:spPr bwMode="auto">
              <a:xfrm>
                <a:off x="3912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1" name="Freeform 1305"/>
              <p:cNvSpPr>
                <a:spLocks/>
              </p:cNvSpPr>
              <p:nvPr/>
            </p:nvSpPr>
            <p:spPr bwMode="auto">
              <a:xfrm>
                <a:off x="3916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2" name="Freeform 1306"/>
              <p:cNvSpPr>
                <a:spLocks/>
              </p:cNvSpPr>
              <p:nvPr/>
            </p:nvSpPr>
            <p:spPr bwMode="auto">
              <a:xfrm>
                <a:off x="3918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3" name="Freeform 1307"/>
              <p:cNvSpPr>
                <a:spLocks/>
              </p:cNvSpPr>
              <p:nvPr/>
            </p:nvSpPr>
            <p:spPr bwMode="auto">
              <a:xfrm>
                <a:off x="3921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4" name="Freeform 1308"/>
              <p:cNvSpPr>
                <a:spLocks/>
              </p:cNvSpPr>
              <p:nvPr/>
            </p:nvSpPr>
            <p:spPr bwMode="auto">
              <a:xfrm>
                <a:off x="3923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5" name="Freeform 1309"/>
              <p:cNvSpPr>
                <a:spLocks/>
              </p:cNvSpPr>
              <p:nvPr/>
            </p:nvSpPr>
            <p:spPr bwMode="auto">
              <a:xfrm>
                <a:off x="3925" y="145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6" name="Freeform 1310"/>
              <p:cNvSpPr>
                <a:spLocks/>
              </p:cNvSpPr>
              <p:nvPr/>
            </p:nvSpPr>
            <p:spPr bwMode="auto">
              <a:xfrm>
                <a:off x="3855" y="1279"/>
                <a:ext cx="187" cy="174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7" name="Freeform 1311"/>
              <p:cNvSpPr>
                <a:spLocks/>
              </p:cNvSpPr>
              <p:nvPr/>
            </p:nvSpPr>
            <p:spPr bwMode="auto">
              <a:xfrm>
                <a:off x="3855" y="1281"/>
                <a:ext cx="186" cy="172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8" name="Freeform 1312"/>
              <p:cNvSpPr>
                <a:spLocks/>
              </p:cNvSpPr>
              <p:nvPr/>
            </p:nvSpPr>
            <p:spPr bwMode="auto">
              <a:xfrm>
                <a:off x="3857" y="1281"/>
                <a:ext cx="181" cy="171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9" name="Freeform 1313"/>
              <p:cNvSpPr>
                <a:spLocks/>
              </p:cNvSpPr>
              <p:nvPr/>
            </p:nvSpPr>
            <p:spPr bwMode="auto">
              <a:xfrm>
                <a:off x="3858" y="1282"/>
                <a:ext cx="180" cy="168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0" name="Freeform 1314"/>
              <p:cNvSpPr>
                <a:spLocks/>
              </p:cNvSpPr>
              <p:nvPr/>
            </p:nvSpPr>
            <p:spPr bwMode="auto">
              <a:xfrm>
                <a:off x="3877" y="1304"/>
                <a:ext cx="142" cy="124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1" name="Freeform 1315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2" name="Freeform 1316"/>
              <p:cNvSpPr>
                <a:spLocks/>
              </p:cNvSpPr>
              <p:nvPr/>
            </p:nvSpPr>
            <p:spPr bwMode="auto">
              <a:xfrm>
                <a:off x="3870" y="1299"/>
                <a:ext cx="17" cy="135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3" name="Freeform 1317"/>
              <p:cNvSpPr>
                <a:spLocks/>
              </p:cNvSpPr>
              <p:nvPr/>
            </p:nvSpPr>
            <p:spPr bwMode="auto">
              <a:xfrm>
                <a:off x="3872" y="1300"/>
                <a:ext cx="155" cy="136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4" name="Freeform 1318"/>
              <p:cNvSpPr>
                <a:spLocks/>
              </p:cNvSpPr>
              <p:nvPr/>
            </p:nvSpPr>
            <p:spPr bwMode="auto">
              <a:xfrm>
                <a:off x="3872" y="1298"/>
                <a:ext cx="153" cy="17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5" name="Freeform 1319"/>
              <p:cNvSpPr>
                <a:spLocks/>
              </p:cNvSpPr>
              <p:nvPr/>
            </p:nvSpPr>
            <p:spPr bwMode="auto">
              <a:xfrm>
                <a:off x="3843" y="1489"/>
                <a:ext cx="215" cy="72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6" name="Freeform 1320"/>
              <p:cNvSpPr>
                <a:spLocks/>
              </p:cNvSpPr>
              <p:nvPr/>
            </p:nvSpPr>
            <p:spPr bwMode="auto">
              <a:xfrm>
                <a:off x="3841" y="1489"/>
                <a:ext cx="219" cy="23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7" name="Freeform 1321"/>
              <p:cNvSpPr>
                <a:spLocks/>
              </p:cNvSpPr>
              <p:nvPr/>
            </p:nvSpPr>
            <p:spPr bwMode="auto">
              <a:xfrm>
                <a:off x="3991" y="1495"/>
                <a:ext cx="56" cy="17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8" name="Freeform 1322"/>
              <p:cNvSpPr>
                <a:spLocks/>
              </p:cNvSpPr>
              <p:nvPr/>
            </p:nvSpPr>
            <p:spPr bwMode="auto">
              <a:xfrm>
                <a:off x="3991" y="1501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9" name="Freeform 1323"/>
              <p:cNvSpPr>
                <a:spLocks/>
              </p:cNvSpPr>
              <p:nvPr/>
            </p:nvSpPr>
            <p:spPr bwMode="auto">
              <a:xfrm>
                <a:off x="4010" y="149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0" name="Freeform 1324"/>
              <p:cNvSpPr>
                <a:spLocks/>
              </p:cNvSpPr>
              <p:nvPr/>
            </p:nvSpPr>
            <p:spPr bwMode="auto">
              <a:xfrm>
                <a:off x="4046" y="1504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1" name="Freeform 1325"/>
              <p:cNvSpPr>
                <a:spLocks/>
              </p:cNvSpPr>
              <p:nvPr/>
            </p:nvSpPr>
            <p:spPr bwMode="auto">
              <a:xfrm>
                <a:off x="4027" y="1495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2" name="Freeform 1326"/>
              <p:cNvSpPr>
                <a:spLocks/>
              </p:cNvSpPr>
              <p:nvPr/>
            </p:nvSpPr>
            <p:spPr bwMode="auto">
              <a:xfrm>
                <a:off x="4011" y="149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3" name="Freeform 1327"/>
              <p:cNvSpPr>
                <a:spLocks/>
              </p:cNvSpPr>
              <p:nvPr/>
            </p:nvSpPr>
            <p:spPr bwMode="auto">
              <a:xfrm>
                <a:off x="3993" y="1502"/>
                <a:ext cx="54" cy="17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4" name="Freeform 1328"/>
              <p:cNvSpPr>
                <a:spLocks/>
              </p:cNvSpPr>
              <p:nvPr/>
            </p:nvSpPr>
            <p:spPr bwMode="auto">
              <a:xfrm>
                <a:off x="4010" y="1496"/>
                <a:ext cx="19" cy="17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5" name="Freeform 1329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6" name="Freeform 1330"/>
              <p:cNvSpPr>
                <a:spLocks/>
              </p:cNvSpPr>
              <p:nvPr/>
            </p:nvSpPr>
            <p:spPr bwMode="auto">
              <a:xfrm>
                <a:off x="3945" y="150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7" name="Freeform 1331"/>
              <p:cNvSpPr>
                <a:spLocks/>
              </p:cNvSpPr>
              <p:nvPr/>
            </p:nvSpPr>
            <p:spPr bwMode="auto">
              <a:xfrm>
                <a:off x="3930" y="1497"/>
                <a:ext cx="44" cy="17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8" name="Freeform 1332"/>
              <p:cNvSpPr>
                <a:spLocks/>
              </p:cNvSpPr>
              <p:nvPr/>
            </p:nvSpPr>
            <p:spPr bwMode="auto">
              <a:xfrm>
                <a:off x="3945" y="149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9" name="Freeform 1333"/>
              <p:cNvSpPr>
                <a:spLocks/>
              </p:cNvSpPr>
              <p:nvPr/>
            </p:nvSpPr>
            <p:spPr bwMode="auto">
              <a:xfrm>
                <a:off x="3897" y="1494"/>
                <a:ext cx="20" cy="17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rnd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0" name="Freeform 1334"/>
              <p:cNvSpPr>
                <a:spLocks/>
              </p:cNvSpPr>
              <p:nvPr/>
            </p:nvSpPr>
            <p:spPr bwMode="auto">
              <a:xfrm>
                <a:off x="3921" y="1489"/>
                <a:ext cx="17" cy="38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1" name="Freeform 1335"/>
              <p:cNvSpPr>
                <a:spLocks/>
              </p:cNvSpPr>
              <p:nvPr/>
            </p:nvSpPr>
            <p:spPr bwMode="auto">
              <a:xfrm>
                <a:off x="3979" y="1489"/>
                <a:ext cx="17" cy="72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2" name="Freeform 1336"/>
              <p:cNvSpPr>
                <a:spLocks/>
              </p:cNvSpPr>
              <p:nvPr/>
            </p:nvSpPr>
            <p:spPr bwMode="auto">
              <a:xfrm>
                <a:off x="3855" y="1532"/>
                <a:ext cx="250" cy="41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3" name="Freeform 1337"/>
              <p:cNvSpPr>
                <a:spLocks/>
              </p:cNvSpPr>
              <p:nvPr/>
            </p:nvSpPr>
            <p:spPr bwMode="auto">
              <a:xfrm>
                <a:off x="3855" y="1572"/>
                <a:ext cx="251" cy="17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54" name="Freeform 1338"/>
              <p:cNvSpPr>
                <a:spLocks/>
              </p:cNvSpPr>
              <p:nvPr/>
            </p:nvSpPr>
            <p:spPr bwMode="auto">
              <a:xfrm>
                <a:off x="3872" y="1538"/>
                <a:ext cx="223" cy="2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rnd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8155" name="Line 1339"/>
            <p:cNvSpPr>
              <a:spLocks noChangeShapeType="1"/>
            </p:cNvSpPr>
            <p:nvPr/>
          </p:nvSpPr>
          <p:spPr bwMode="auto">
            <a:xfrm>
              <a:off x="4335" y="1225"/>
              <a:ext cx="28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6" name="Line 1340"/>
            <p:cNvSpPr>
              <a:spLocks noChangeShapeType="1"/>
            </p:cNvSpPr>
            <p:nvPr/>
          </p:nvSpPr>
          <p:spPr bwMode="auto">
            <a:xfrm>
              <a:off x="4292" y="1372"/>
              <a:ext cx="335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7" name="Line 1341"/>
            <p:cNvSpPr>
              <a:spLocks noChangeShapeType="1"/>
            </p:cNvSpPr>
            <p:nvPr/>
          </p:nvSpPr>
          <p:spPr bwMode="auto">
            <a:xfrm flipV="1">
              <a:off x="4322" y="1519"/>
              <a:ext cx="294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58" name="Text Box 1342"/>
            <p:cNvSpPr txBox="1">
              <a:spLocks noChangeArrowheads="1"/>
            </p:cNvSpPr>
            <p:nvPr/>
          </p:nvSpPr>
          <p:spPr bwMode="auto">
            <a:xfrm rot="16200000">
              <a:off x="4296" y="1392"/>
              <a:ext cx="3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>
                  <a:ea typeface="Arial" charset="0"/>
                  <a:cs typeface="Arial" charset="0"/>
                </a:rPr>
                <a:t>• </a:t>
              </a:r>
              <a:r>
                <a:rPr lang="en-US" altLang="en-US" sz="900"/>
                <a:t>• •</a:t>
              </a:r>
            </a:p>
          </p:txBody>
        </p:sp>
        <p:sp>
          <p:nvSpPr>
            <p:cNvPr id="1188159" name="Line 1343"/>
            <p:cNvSpPr>
              <a:spLocks noChangeShapeType="1"/>
            </p:cNvSpPr>
            <p:nvPr/>
          </p:nvSpPr>
          <p:spPr bwMode="auto">
            <a:xfrm flipV="1">
              <a:off x="4744" y="1435"/>
              <a:ext cx="381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0" name="Text Box 1344"/>
            <p:cNvSpPr txBox="1">
              <a:spLocks noChangeArrowheads="1"/>
            </p:cNvSpPr>
            <p:nvPr/>
          </p:nvSpPr>
          <p:spPr bwMode="auto">
            <a:xfrm>
              <a:off x="3895" y="1734"/>
              <a:ext cx="36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Nr</a:t>
              </a:r>
            </a:p>
          </p:txBody>
        </p:sp>
        <p:sp>
          <p:nvSpPr>
            <p:cNvPr id="1188161" name="Text Box 1345"/>
            <p:cNvSpPr txBox="1">
              <a:spLocks noChangeArrowheads="1"/>
            </p:cNvSpPr>
            <p:nvPr/>
          </p:nvSpPr>
          <p:spPr bwMode="auto">
            <a:xfrm>
              <a:off x="4359" y="1732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Nc</a:t>
              </a:r>
            </a:p>
          </p:txBody>
        </p:sp>
        <p:sp>
          <p:nvSpPr>
            <p:cNvPr id="1188162" name="Text Box 1346"/>
            <p:cNvSpPr txBox="1">
              <a:spLocks noChangeArrowheads="1"/>
            </p:cNvSpPr>
            <p:nvPr/>
          </p:nvSpPr>
          <p:spPr bwMode="auto">
            <a:xfrm>
              <a:off x="3883" y="1054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r</a:t>
              </a:r>
            </a:p>
          </p:txBody>
        </p:sp>
        <p:sp>
          <p:nvSpPr>
            <p:cNvPr id="1188163" name="Text Box 1347"/>
            <p:cNvSpPr txBox="1">
              <a:spLocks noChangeArrowheads="1"/>
            </p:cNvSpPr>
            <p:nvPr/>
          </p:nvSpPr>
          <p:spPr bwMode="auto">
            <a:xfrm>
              <a:off x="3883" y="1224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r</a:t>
              </a:r>
            </a:p>
          </p:txBody>
        </p:sp>
        <p:sp>
          <p:nvSpPr>
            <p:cNvPr id="1188164" name="Text Box 1348"/>
            <p:cNvSpPr txBox="1">
              <a:spLocks noChangeArrowheads="1"/>
            </p:cNvSpPr>
            <p:nvPr/>
          </p:nvSpPr>
          <p:spPr bwMode="auto">
            <a:xfrm>
              <a:off x="3905" y="1548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r</a:t>
              </a:r>
            </a:p>
          </p:txBody>
        </p:sp>
        <p:sp>
          <p:nvSpPr>
            <p:cNvPr id="1188165" name="Text Box 1349"/>
            <p:cNvSpPr txBox="1">
              <a:spLocks noChangeArrowheads="1"/>
            </p:cNvSpPr>
            <p:nvPr/>
          </p:nvSpPr>
          <p:spPr bwMode="auto">
            <a:xfrm>
              <a:off x="4832" y="1458"/>
              <a:ext cx="41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 dirty="0"/>
                <a:t>m</a:t>
              </a:r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1188166" name="Text Box 1350"/>
            <p:cNvSpPr txBox="1">
              <a:spLocks noChangeArrowheads="1"/>
            </p:cNvSpPr>
            <p:nvPr/>
          </p:nvSpPr>
          <p:spPr bwMode="auto">
            <a:xfrm rot="16200000">
              <a:off x="3813" y="1423"/>
              <a:ext cx="3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900">
                  <a:ea typeface="Arial" charset="0"/>
                  <a:cs typeface="Arial" charset="0"/>
                </a:rPr>
                <a:t>• </a:t>
              </a:r>
              <a:r>
                <a:rPr lang="en-US" altLang="en-US" sz="900"/>
                <a:t>• •</a:t>
              </a:r>
            </a:p>
          </p:txBody>
        </p:sp>
        <p:sp>
          <p:nvSpPr>
            <p:cNvPr id="1188217" name="Oval 1401"/>
            <p:cNvSpPr>
              <a:spLocks noChangeArrowheads="1"/>
            </p:cNvSpPr>
            <p:nvPr/>
          </p:nvSpPr>
          <p:spPr bwMode="auto">
            <a:xfrm>
              <a:off x="4434" y="1195"/>
              <a:ext cx="71" cy="484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1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 LANs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356" y="2817948"/>
            <a:ext cx="7610684" cy="17032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Home Router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LAN Access using Ethernet or </a:t>
            </a:r>
            <a:r>
              <a:rPr lang="en-US" altLang="en-US" sz="1600" dirty="0" err="1"/>
              <a:t>WiFi</a:t>
            </a:r>
            <a:r>
              <a:rPr lang="en-US" altLang="en-US" sz="1600" dirty="0"/>
              <a:t> (IEEE 802.11)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Private IP addresses in Home (192.168.0.x) using Network Address Translation (NAT)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Single global IP address from ISP issued using Dynamic Host Configuration Protocol (DHCP)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8674" y="474662"/>
            <a:ext cx="4456663" cy="2153841"/>
            <a:chOff x="2312194" y="1063228"/>
            <a:chExt cx="4456663" cy="2153841"/>
          </a:xfrm>
        </p:grpSpPr>
        <p:grpSp>
          <p:nvGrpSpPr>
            <p:cNvPr id="1188869" name="Group 5"/>
            <p:cNvGrpSpPr>
              <a:grpSpLocks/>
            </p:cNvGrpSpPr>
            <p:nvPr/>
          </p:nvGrpSpPr>
          <p:grpSpPr bwMode="auto">
            <a:xfrm>
              <a:off x="2355056" y="1063228"/>
              <a:ext cx="358379" cy="432197"/>
              <a:chOff x="1208" y="976"/>
              <a:chExt cx="240" cy="192"/>
            </a:xfrm>
          </p:grpSpPr>
          <p:sp>
            <p:nvSpPr>
              <p:cNvPr id="1188870" name="Freeform 6"/>
              <p:cNvSpPr>
                <a:spLocks/>
              </p:cNvSpPr>
              <p:nvPr/>
            </p:nvSpPr>
            <p:spPr bwMode="auto">
              <a:xfrm>
                <a:off x="1215" y="1143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1" name="Freeform 7"/>
              <p:cNvSpPr>
                <a:spLocks/>
              </p:cNvSpPr>
              <p:nvPr/>
            </p:nvSpPr>
            <p:spPr bwMode="auto">
              <a:xfrm>
                <a:off x="1208" y="1084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2" name="Freeform 8"/>
              <p:cNvSpPr>
                <a:spLocks/>
              </p:cNvSpPr>
              <p:nvPr/>
            </p:nvSpPr>
            <p:spPr bwMode="auto">
              <a:xfrm>
                <a:off x="1259" y="1081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3" name="Freeform 9"/>
              <p:cNvSpPr>
                <a:spLocks/>
              </p:cNvSpPr>
              <p:nvPr/>
            </p:nvSpPr>
            <p:spPr bwMode="auto">
              <a:xfrm>
                <a:off x="1259" y="1089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4" name="Freeform 10"/>
              <p:cNvSpPr>
                <a:spLocks/>
              </p:cNvSpPr>
              <p:nvPr/>
            </p:nvSpPr>
            <p:spPr bwMode="auto">
              <a:xfrm>
                <a:off x="1208" y="1104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5" name="Freeform 11"/>
              <p:cNvSpPr>
                <a:spLocks/>
              </p:cNvSpPr>
              <p:nvPr/>
            </p:nvSpPr>
            <p:spPr bwMode="auto">
              <a:xfrm>
                <a:off x="1240" y="1081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6" name="Freeform 12"/>
              <p:cNvSpPr>
                <a:spLocks/>
              </p:cNvSpPr>
              <p:nvPr/>
            </p:nvSpPr>
            <p:spPr bwMode="auto">
              <a:xfrm>
                <a:off x="1290" y="1082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7" name="Freeform 13"/>
              <p:cNvSpPr>
                <a:spLocks/>
              </p:cNvSpPr>
              <p:nvPr/>
            </p:nvSpPr>
            <p:spPr bwMode="auto">
              <a:xfrm>
                <a:off x="1241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8" name="Freeform 14"/>
              <p:cNvSpPr>
                <a:spLocks/>
              </p:cNvSpPr>
              <p:nvPr/>
            </p:nvSpPr>
            <p:spPr bwMode="auto">
              <a:xfrm>
                <a:off x="1244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79" name="Freeform 15"/>
              <p:cNvSpPr>
                <a:spLocks/>
              </p:cNvSpPr>
              <p:nvPr/>
            </p:nvSpPr>
            <p:spPr bwMode="auto">
              <a:xfrm>
                <a:off x="124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0" name="Freeform 16"/>
              <p:cNvSpPr>
                <a:spLocks/>
              </p:cNvSpPr>
              <p:nvPr/>
            </p:nvSpPr>
            <p:spPr bwMode="auto">
              <a:xfrm>
                <a:off x="1249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1" name="Freeform 17"/>
              <p:cNvSpPr>
                <a:spLocks/>
              </p:cNvSpPr>
              <p:nvPr/>
            </p:nvSpPr>
            <p:spPr bwMode="auto">
              <a:xfrm>
                <a:off x="1251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2" name="Freeform 18"/>
              <p:cNvSpPr>
                <a:spLocks/>
              </p:cNvSpPr>
              <p:nvPr/>
            </p:nvSpPr>
            <p:spPr bwMode="auto">
              <a:xfrm>
                <a:off x="1253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3" name="Freeform 19"/>
              <p:cNvSpPr>
                <a:spLocks/>
              </p:cNvSpPr>
              <p:nvPr/>
            </p:nvSpPr>
            <p:spPr bwMode="auto">
              <a:xfrm>
                <a:off x="1256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4" name="Freeform 20"/>
              <p:cNvSpPr>
                <a:spLocks/>
              </p:cNvSpPr>
              <p:nvPr/>
            </p:nvSpPr>
            <p:spPr bwMode="auto">
              <a:xfrm>
                <a:off x="125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5" name="Freeform 21"/>
              <p:cNvSpPr>
                <a:spLocks/>
              </p:cNvSpPr>
              <p:nvPr/>
            </p:nvSpPr>
            <p:spPr bwMode="auto">
              <a:xfrm>
                <a:off x="1260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6" name="Freeform 22"/>
              <p:cNvSpPr>
                <a:spLocks/>
              </p:cNvSpPr>
              <p:nvPr/>
            </p:nvSpPr>
            <p:spPr bwMode="auto">
              <a:xfrm>
                <a:off x="1262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7" name="Freeform 23"/>
              <p:cNvSpPr>
                <a:spLocks/>
              </p:cNvSpPr>
              <p:nvPr/>
            </p:nvSpPr>
            <p:spPr bwMode="auto">
              <a:xfrm>
                <a:off x="1264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8" name="Freeform 24"/>
              <p:cNvSpPr>
                <a:spLocks/>
              </p:cNvSpPr>
              <p:nvPr/>
            </p:nvSpPr>
            <p:spPr bwMode="auto">
              <a:xfrm>
                <a:off x="126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89" name="Freeform 25"/>
              <p:cNvSpPr>
                <a:spLocks/>
              </p:cNvSpPr>
              <p:nvPr/>
            </p:nvSpPr>
            <p:spPr bwMode="auto">
              <a:xfrm>
                <a:off x="1269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0" name="Freeform 26"/>
              <p:cNvSpPr>
                <a:spLocks/>
              </p:cNvSpPr>
              <p:nvPr/>
            </p:nvSpPr>
            <p:spPr bwMode="auto">
              <a:xfrm>
                <a:off x="1271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1" name="Freeform 27"/>
              <p:cNvSpPr>
                <a:spLocks/>
              </p:cNvSpPr>
              <p:nvPr/>
            </p:nvSpPr>
            <p:spPr bwMode="auto">
              <a:xfrm>
                <a:off x="1273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2" name="Freeform 28"/>
              <p:cNvSpPr>
                <a:spLocks/>
              </p:cNvSpPr>
              <p:nvPr/>
            </p:nvSpPr>
            <p:spPr bwMode="auto">
              <a:xfrm>
                <a:off x="1277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3" name="Freeform 29"/>
              <p:cNvSpPr>
                <a:spLocks/>
              </p:cNvSpPr>
              <p:nvPr/>
            </p:nvSpPr>
            <p:spPr bwMode="auto">
              <a:xfrm>
                <a:off x="1278" y="108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4" name="Freeform 30"/>
              <p:cNvSpPr>
                <a:spLocks/>
              </p:cNvSpPr>
              <p:nvPr/>
            </p:nvSpPr>
            <p:spPr bwMode="auto">
              <a:xfrm>
                <a:off x="1281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5" name="Freeform 31"/>
              <p:cNvSpPr>
                <a:spLocks/>
              </p:cNvSpPr>
              <p:nvPr/>
            </p:nvSpPr>
            <p:spPr bwMode="auto">
              <a:xfrm>
                <a:off x="1283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6" name="Freeform 32"/>
              <p:cNvSpPr>
                <a:spLocks/>
              </p:cNvSpPr>
              <p:nvPr/>
            </p:nvSpPr>
            <p:spPr bwMode="auto">
              <a:xfrm>
                <a:off x="1285" y="1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7" name="Freeform 33"/>
              <p:cNvSpPr>
                <a:spLocks/>
              </p:cNvSpPr>
              <p:nvPr/>
            </p:nvSpPr>
            <p:spPr bwMode="auto">
              <a:xfrm>
                <a:off x="1222" y="976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8" name="Freeform 34"/>
              <p:cNvSpPr>
                <a:spLocks/>
              </p:cNvSpPr>
              <p:nvPr/>
            </p:nvSpPr>
            <p:spPr bwMode="auto">
              <a:xfrm>
                <a:off x="1222" y="977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899" name="Freeform 35"/>
              <p:cNvSpPr>
                <a:spLocks/>
              </p:cNvSpPr>
              <p:nvPr/>
            </p:nvSpPr>
            <p:spPr bwMode="auto">
              <a:xfrm>
                <a:off x="1223" y="977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0" name="Freeform 36"/>
              <p:cNvSpPr>
                <a:spLocks/>
              </p:cNvSpPr>
              <p:nvPr/>
            </p:nvSpPr>
            <p:spPr bwMode="auto">
              <a:xfrm>
                <a:off x="1224" y="978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1" name="Freeform 37"/>
              <p:cNvSpPr>
                <a:spLocks/>
              </p:cNvSpPr>
              <p:nvPr/>
            </p:nvSpPr>
            <p:spPr bwMode="auto">
              <a:xfrm>
                <a:off x="1241" y="991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2" name="Freeform 38"/>
              <p:cNvSpPr>
                <a:spLocks/>
              </p:cNvSpPr>
              <p:nvPr/>
            </p:nvSpPr>
            <p:spPr bwMode="auto">
              <a:xfrm>
                <a:off x="1237" y="988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3" name="Freeform 39"/>
              <p:cNvSpPr>
                <a:spLocks/>
              </p:cNvSpPr>
              <p:nvPr/>
            </p:nvSpPr>
            <p:spPr bwMode="auto">
              <a:xfrm>
                <a:off x="1235" y="988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4" name="Freeform 40"/>
              <p:cNvSpPr>
                <a:spLocks/>
              </p:cNvSpPr>
              <p:nvPr/>
            </p:nvSpPr>
            <p:spPr bwMode="auto">
              <a:xfrm>
                <a:off x="1237" y="989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5" name="Freeform 41"/>
              <p:cNvSpPr>
                <a:spLocks/>
              </p:cNvSpPr>
              <p:nvPr/>
            </p:nvSpPr>
            <p:spPr bwMode="auto">
              <a:xfrm>
                <a:off x="1237" y="988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6" name="Freeform 42"/>
              <p:cNvSpPr>
                <a:spLocks/>
              </p:cNvSpPr>
              <p:nvPr/>
            </p:nvSpPr>
            <p:spPr bwMode="auto">
              <a:xfrm>
                <a:off x="1211" y="1106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7" name="Freeform 43"/>
              <p:cNvSpPr>
                <a:spLocks/>
              </p:cNvSpPr>
              <p:nvPr/>
            </p:nvSpPr>
            <p:spPr bwMode="auto">
              <a:xfrm>
                <a:off x="1209" y="1106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8" name="Freeform 44"/>
              <p:cNvSpPr>
                <a:spLocks/>
              </p:cNvSpPr>
              <p:nvPr/>
            </p:nvSpPr>
            <p:spPr bwMode="auto">
              <a:xfrm>
                <a:off x="1344" y="1110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09" name="Freeform 45"/>
              <p:cNvSpPr>
                <a:spLocks/>
              </p:cNvSpPr>
              <p:nvPr/>
            </p:nvSpPr>
            <p:spPr bwMode="auto">
              <a:xfrm>
                <a:off x="1344" y="1113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0" name="Freeform 46"/>
              <p:cNvSpPr>
                <a:spLocks/>
              </p:cNvSpPr>
              <p:nvPr/>
            </p:nvSpPr>
            <p:spPr bwMode="auto">
              <a:xfrm>
                <a:off x="1361" y="1110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1" name="Freeform 47"/>
              <p:cNvSpPr>
                <a:spLocks/>
              </p:cNvSpPr>
              <p:nvPr/>
            </p:nvSpPr>
            <p:spPr bwMode="auto">
              <a:xfrm>
                <a:off x="1394" y="1115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2" name="Freeform 48"/>
              <p:cNvSpPr>
                <a:spLocks/>
              </p:cNvSpPr>
              <p:nvPr/>
            </p:nvSpPr>
            <p:spPr bwMode="auto">
              <a:xfrm>
                <a:off x="1377" y="1110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3" name="Freeform 49"/>
              <p:cNvSpPr>
                <a:spLocks/>
              </p:cNvSpPr>
              <p:nvPr/>
            </p:nvSpPr>
            <p:spPr bwMode="auto">
              <a:xfrm>
                <a:off x="1362" y="1112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4" name="Freeform 50"/>
              <p:cNvSpPr>
                <a:spLocks/>
              </p:cNvSpPr>
              <p:nvPr/>
            </p:nvSpPr>
            <p:spPr bwMode="auto">
              <a:xfrm>
                <a:off x="1346" y="1114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5" name="Freeform 51"/>
              <p:cNvSpPr>
                <a:spLocks/>
              </p:cNvSpPr>
              <p:nvPr/>
            </p:nvSpPr>
            <p:spPr bwMode="auto">
              <a:xfrm>
                <a:off x="1361" y="1110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6" name="Freeform 52"/>
              <p:cNvSpPr>
                <a:spLocks/>
              </p:cNvSpPr>
              <p:nvPr/>
            </p:nvSpPr>
            <p:spPr bwMode="auto">
              <a:xfrm>
                <a:off x="1303" y="1116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7" name="Freeform 53"/>
              <p:cNvSpPr>
                <a:spLocks/>
              </p:cNvSpPr>
              <p:nvPr/>
            </p:nvSpPr>
            <p:spPr bwMode="auto">
              <a:xfrm>
                <a:off x="1303" y="1116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8" name="Freeform 54"/>
              <p:cNvSpPr>
                <a:spLocks/>
              </p:cNvSpPr>
              <p:nvPr/>
            </p:nvSpPr>
            <p:spPr bwMode="auto">
              <a:xfrm>
                <a:off x="1289" y="1111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19" name="Freeform 55"/>
              <p:cNvSpPr>
                <a:spLocks/>
              </p:cNvSpPr>
              <p:nvPr/>
            </p:nvSpPr>
            <p:spPr bwMode="auto">
              <a:xfrm>
                <a:off x="1303" y="111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0" name="Freeform 56"/>
              <p:cNvSpPr>
                <a:spLocks/>
              </p:cNvSpPr>
              <p:nvPr/>
            </p:nvSpPr>
            <p:spPr bwMode="auto">
              <a:xfrm>
                <a:off x="1259" y="1109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1" name="Freeform 57"/>
              <p:cNvSpPr>
                <a:spLocks/>
              </p:cNvSpPr>
              <p:nvPr/>
            </p:nvSpPr>
            <p:spPr bwMode="auto">
              <a:xfrm>
                <a:off x="1281" y="1106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2" name="Freeform 58"/>
              <p:cNvSpPr>
                <a:spLocks/>
              </p:cNvSpPr>
              <p:nvPr/>
            </p:nvSpPr>
            <p:spPr bwMode="auto">
              <a:xfrm>
                <a:off x="1333" y="1106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3" name="Freeform 59"/>
              <p:cNvSpPr>
                <a:spLocks/>
              </p:cNvSpPr>
              <p:nvPr/>
            </p:nvSpPr>
            <p:spPr bwMode="auto">
              <a:xfrm>
                <a:off x="1222" y="1133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4" name="Freeform 60"/>
              <p:cNvSpPr>
                <a:spLocks/>
              </p:cNvSpPr>
              <p:nvPr/>
            </p:nvSpPr>
            <p:spPr bwMode="auto">
              <a:xfrm>
                <a:off x="1222" y="1157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5" name="Freeform 61"/>
              <p:cNvSpPr>
                <a:spLocks/>
              </p:cNvSpPr>
              <p:nvPr/>
            </p:nvSpPr>
            <p:spPr bwMode="auto">
              <a:xfrm>
                <a:off x="1237" y="1136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8926" name="Group 62"/>
            <p:cNvGrpSpPr>
              <a:grpSpLocks/>
            </p:cNvGrpSpPr>
            <p:nvPr/>
          </p:nvGrpSpPr>
          <p:grpSpPr bwMode="auto">
            <a:xfrm>
              <a:off x="2312194" y="1835944"/>
              <a:ext cx="358379" cy="432197"/>
              <a:chOff x="1200" y="1440"/>
              <a:chExt cx="240" cy="192"/>
            </a:xfrm>
          </p:grpSpPr>
          <p:sp>
            <p:nvSpPr>
              <p:cNvPr id="1188927" name="Freeform 63"/>
              <p:cNvSpPr>
                <a:spLocks/>
              </p:cNvSpPr>
              <p:nvPr/>
            </p:nvSpPr>
            <p:spPr bwMode="auto">
              <a:xfrm>
                <a:off x="1207" y="1607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8" name="Freeform 64"/>
              <p:cNvSpPr>
                <a:spLocks/>
              </p:cNvSpPr>
              <p:nvPr/>
            </p:nvSpPr>
            <p:spPr bwMode="auto">
              <a:xfrm>
                <a:off x="1200" y="1548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29" name="Freeform 65"/>
              <p:cNvSpPr>
                <a:spLocks/>
              </p:cNvSpPr>
              <p:nvPr/>
            </p:nvSpPr>
            <p:spPr bwMode="auto">
              <a:xfrm>
                <a:off x="1251" y="1545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0" name="Freeform 66"/>
              <p:cNvSpPr>
                <a:spLocks/>
              </p:cNvSpPr>
              <p:nvPr/>
            </p:nvSpPr>
            <p:spPr bwMode="auto">
              <a:xfrm>
                <a:off x="1251" y="1553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1" name="Freeform 67"/>
              <p:cNvSpPr>
                <a:spLocks/>
              </p:cNvSpPr>
              <p:nvPr/>
            </p:nvSpPr>
            <p:spPr bwMode="auto">
              <a:xfrm>
                <a:off x="1200" y="1568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2" name="Freeform 68"/>
              <p:cNvSpPr>
                <a:spLocks/>
              </p:cNvSpPr>
              <p:nvPr/>
            </p:nvSpPr>
            <p:spPr bwMode="auto">
              <a:xfrm>
                <a:off x="1232" y="1545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3" name="Freeform 69"/>
              <p:cNvSpPr>
                <a:spLocks/>
              </p:cNvSpPr>
              <p:nvPr/>
            </p:nvSpPr>
            <p:spPr bwMode="auto">
              <a:xfrm>
                <a:off x="1282" y="1546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4" name="Freeform 70"/>
              <p:cNvSpPr>
                <a:spLocks/>
              </p:cNvSpPr>
              <p:nvPr/>
            </p:nvSpPr>
            <p:spPr bwMode="auto">
              <a:xfrm>
                <a:off x="1233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5" name="Freeform 71"/>
              <p:cNvSpPr>
                <a:spLocks/>
              </p:cNvSpPr>
              <p:nvPr/>
            </p:nvSpPr>
            <p:spPr bwMode="auto">
              <a:xfrm>
                <a:off x="1236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6" name="Freeform 72"/>
              <p:cNvSpPr>
                <a:spLocks/>
              </p:cNvSpPr>
              <p:nvPr/>
            </p:nvSpPr>
            <p:spPr bwMode="auto">
              <a:xfrm>
                <a:off x="123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7" name="Freeform 73"/>
              <p:cNvSpPr>
                <a:spLocks/>
              </p:cNvSpPr>
              <p:nvPr/>
            </p:nvSpPr>
            <p:spPr bwMode="auto">
              <a:xfrm>
                <a:off x="1241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8" name="Freeform 74"/>
              <p:cNvSpPr>
                <a:spLocks/>
              </p:cNvSpPr>
              <p:nvPr/>
            </p:nvSpPr>
            <p:spPr bwMode="auto">
              <a:xfrm>
                <a:off x="1243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39" name="Freeform 75"/>
              <p:cNvSpPr>
                <a:spLocks/>
              </p:cNvSpPr>
              <p:nvPr/>
            </p:nvSpPr>
            <p:spPr bwMode="auto">
              <a:xfrm>
                <a:off x="1245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0" name="Freeform 76"/>
              <p:cNvSpPr>
                <a:spLocks/>
              </p:cNvSpPr>
              <p:nvPr/>
            </p:nvSpPr>
            <p:spPr bwMode="auto">
              <a:xfrm>
                <a:off x="1248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1" name="Freeform 77"/>
              <p:cNvSpPr>
                <a:spLocks/>
              </p:cNvSpPr>
              <p:nvPr/>
            </p:nvSpPr>
            <p:spPr bwMode="auto">
              <a:xfrm>
                <a:off x="124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2" name="Freeform 78"/>
              <p:cNvSpPr>
                <a:spLocks/>
              </p:cNvSpPr>
              <p:nvPr/>
            </p:nvSpPr>
            <p:spPr bwMode="auto">
              <a:xfrm>
                <a:off x="1252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3" name="Freeform 79"/>
              <p:cNvSpPr>
                <a:spLocks/>
              </p:cNvSpPr>
              <p:nvPr/>
            </p:nvSpPr>
            <p:spPr bwMode="auto">
              <a:xfrm>
                <a:off x="1254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4" name="Freeform 80"/>
              <p:cNvSpPr>
                <a:spLocks/>
              </p:cNvSpPr>
              <p:nvPr/>
            </p:nvSpPr>
            <p:spPr bwMode="auto">
              <a:xfrm>
                <a:off x="1256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5" name="Freeform 81"/>
              <p:cNvSpPr>
                <a:spLocks/>
              </p:cNvSpPr>
              <p:nvPr/>
            </p:nvSpPr>
            <p:spPr bwMode="auto">
              <a:xfrm>
                <a:off x="125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6" name="Freeform 82"/>
              <p:cNvSpPr>
                <a:spLocks/>
              </p:cNvSpPr>
              <p:nvPr/>
            </p:nvSpPr>
            <p:spPr bwMode="auto">
              <a:xfrm>
                <a:off x="1261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7" name="Freeform 83"/>
              <p:cNvSpPr>
                <a:spLocks/>
              </p:cNvSpPr>
              <p:nvPr/>
            </p:nvSpPr>
            <p:spPr bwMode="auto">
              <a:xfrm>
                <a:off x="1263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8" name="Freeform 84"/>
              <p:cNvSpPr>
                <a:spLocks/>
              </p:cNvSpPr>
              <p:nvPr/>
            </p:nvSpPr>
            <p:spPr bwMode="auto">
              <a:xfrm>
                <a:off x="1265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49" name="Freeform 85"/>
              <p:cNvSpPr>
                <a:spLocks/>
              </p:cNvSpPr>
              <p:nvPr/>
            </p:nvSpPr>
            <p:spPr bwMode="auto">
              <a:xfrm>
                <a:off x="1269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0" name="Freeform 86"/>
              <p:cNvSpPr>
                <a:spLocks/>
              </p:cNvSpPr>
              <p:nvPr/>
            </p:nvSpPr>
            <p:spPr bwMode="auto">
              <a:xfrm>
                <a:off x="1270" y="1547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1" name="Freeform 87"/>
              <p:cNvSpPr>
                <a:spLocks/>
              </p:cNvSpPr>
              <p:nvPr/>
            </p:nvSpPr>
            <p:spPr bwMode="auto">
              <a:xfrm>
                <a:off x="1273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2" name="Freeform 88"/>
              <p:cNvSpPr>
                <a:spLocks/>
              </p:cNvSpPr>
              <p:nvPr/>
            </p:nvSpPr>
            <p:spPr bwMode="auto">
              <a:xfrm>
                <a:off x="1275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3" name="Freeform 89"/>
              <p:cNvSpPr>
                <a:spLocks/>
              </p:cNvSpPr>
              <p:nvPr/>
            </p:nvSpPr>
            <p:spPr bwMode="auto">
              <a:xfrm>
                <a:off x="1277" y="15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4" name="Freeform 90"/>
              <p:cNvSpPr>
                <a:spLocks/>
              </p:cNvSpPr>
              <p:nvPr/>
            </p:nvSpPr>
            <p:spPr bwMode="auto">
              <a:xfrm>
                <a:off x="1214" y="1440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5" name="Freeform 91"/>
              <p:cNvSpPr>
                <a:spLocks/>
              </p:cNvSpPr>
              <p:nvPr/>
            </p:nvSpPr>
            <p:spPr bwMode="auto">
              <a:xfrm>
                <a:off x="1214" y="1441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6" name="Freeform 92"/>
              <p:cNvSpPr>
                <a:spLocks/>
              </p:cNvSpPr>
              <p:nvPr/>
            </p:nvSpPr>
            <p:spPr bwMode="auto">
              <a:xfrm>
                <a:off x="1215" y="1441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7" name="Freeform 93"/>
              <p:cNvSpPr>
                <a:spLocks/>
              </p:cNvSpPr>
              <p:nvPr/>
            </p:nvSpPr>
            <p:spPr bwMode="auto">
              <a:xfrm>
                <a:off x="1216" y="1442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8" name="Freeform 94"/>
              <p:cNvSpPr>
                <a:spLocks/>
              </p:cNvSpPr>
              <p:nvPr/>
            </p:nvSpPr>
            <p:spPr bwMode="auto">
              <a:xfrm>
                <a:off x="1233" y="1455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59" name="Freeform 95"/>
              <p:cNvSpPr>
                <a:spLocks/>
              </p:cNvSpPr>
              <p:nvPr/>
            </p:nvSpPr>
            <p:spPr bwMode="auto">
              <a:xfrm>
                <a:off x="1229" y="1452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0" name="Freeform 96"/>
              <p:cNvSpPr>
                <a:spLocks/>
              </p:cNvSpPr>
              <p:nvPr/>
            </p:nvSpPr>
            <p:spPr bwMode="auto">
              <a:xfrm>
                <a:off x="1227" y="1452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1" name="Freeform 97"/>
              <p:cNvSpPr>
                <a:spLocks/>
              </p:cNvSpPr>
              <p:nvPr/>
            </p:nvSpPr>
            <p:spPr bwMode="auto">
              <a:xfrm>
                <a:off x="1229" y="1453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2" name="Freeform 98"/>
              <p:cNvSpPr>
                <a:spLocks/>
              </p:cNvSpPr>
              <p:nvPr/>
            </p:nvSpPr>
            <p:spPr bwMode="auto">
              <a:xfrm>
                <a:off x="1229" y="1452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3" name="Freeform 99"/>
              <p:cNvSpPr>
                <a:spLocks/>
              </p:cNvSpPr>
              <p:nvPr/>
            </p:nvSpPr>
            <p:spPr bwMode="auto">
              <a:xfrm>
                <a:off x="1203" y="1570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4" name="Freeform 100"/>
              <p:cNvSpPr>
                <a:spLocks/>
              </p:cNvSpPr>
              <p:nvPr/>
            </p:nvSpPr>
            <p:spPr bwMode="auto">
              <a:xfrm>
                <a:off x="1201" y="1570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5" name="Freeform 101"/>
              <p:cNvSpPr>
                <a:spLocks/>
              </p:cNvSpPr>
              <p:nvPr/>
            </p:nvSpPr>
            <p:spPr bwMode="auto">
              <a:xfrm>
                <a:off x="1336" y="1574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6" name="Freeform 102"/>
              <p:cNvSpPr>
                <a:spLocks/>
              </p:cNvSpPr>
              <p:nvPr/>
            </p:nvSpPr>
            <p:spPr bwMode="auto">
              <a:xfrm>
                <a:off x="1336" y="1577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7" name="Freeform 103"/>
              <p:cNvSpPr>
                <a:spLocks/>
              </p:cNvSpPr>
              <p:nvPr/>
            </p:nvSpPr>
            <p:spPr bwMode="auto">
              <a:xfrm>
                <a:off x="1353" y="1574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8" name="Freeform 104"/>
              <p:cNvSpPr>
                <a:spLocks/>
              </p:cNvSpPr>
              <p:nvPr/>
            </p:nvSpPr>
            <p:spPr bwMode="auto">
              <a:xfrm>
                <a:off x="1386" y="157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69" name="Freeform 105"/>
              <p:cNvSpPr>
                <a:spLocks/>
              </p:cNvSpPr>
              <p:nvPr/>
            </p:nvSpPr>
            <p:spPr bwMode="auto">
              <a:xfrm>
                <a:off x="1369" y="1574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0" name="Freeform 106"/>
              <p:cNvSpPr>
                <a:spLocks/>
              </p:cNvSpPr>
              <p:nvPr/>
            </p:nvSpPr>
            <p:spPr bwMode="auto">
              <a:xfrm>
                <a:off x="1354" y="1576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1" name="Freeform 107"/>
              <p:cNvSpPr>
                <a:spLocks/>
              </p:cNvSpPr>
              <p:nvPr/>
            </p:nvSpPr>
            <p:spPr bwMode="auto">
              <a:xfrm>
                <a:off x="1338" y="1578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2" name="Freeform 108"/>
              <p:cNvSpPr>
                <a:spLocks/>
              </p:cNvSpPr>
              <p:nvPr/>
            </p:nvSpPr>
            <p:spPr bwMode="auto">
              <a:xfrm>
                <a:off x="1353" y="1574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3" name="Freeform 109"/>
              <p:cNvSpPr>
                <a:spLocks/>
              </p:cNvSpPr>
              <p:nvPr/>
            </p:nvSpPr>
            <p:spPr bwMode="auto">
              <a:xfrm>
                <a:off x="1295" y="1580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4" name="Freeform 110"/>
              <p:cNvSpPr>
                <a:spLocks/>
              </p:cNvSpPr>
              <p:nvPr/>
            </p:nvSpPr>
            <p:spPr bwMode="auto">
              <a:xfrm>
                <a:off x="1295" y="1580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5" name="Freeform 111"/>
              <p:cNvSpPr>
                <a:spLocks/>
              </p:cNvSpPr>
              <p:nvPr/>
            </p:nvSpPr>
            <p:spPr bwMode="auto">
              <a:xfrm>
                <a:off x="1281" y="1575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6" name="Freeform 112"/>
              <p:cNvSpPr>
                <a:spLocks/>
              </p:cNvSpPr>
              <p:nvPr/>
            </p:nvSpPr>
            <p:spPr bwMode="auto">
              <a:xfrm>
                <a:off x="1295" y="1575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7" name="Freeform 113"/>
              <p:cNvSpPr>
                <a:spLocks/>
              </p:cNvSpPr>
              <p:nvPr/>
            </p:nvSpPr>
            <p:spPr bwMode="auto">
              <a:xfrm>
                <a:off x="1251" y="1573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8" name="Freeform 114"/>
              <p:cNvSpPr>
                <a:spLocks/>
              </p:cNvSpPr>
              <p:nvPr/>
            </p:nvSpPr>
            <p:spPr bwMode="auto">
              <a:xfrm>
                <a:off x="1273" y="1570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79" name="Freeform 115"/>
              <p:cNvSpPr>
                <a:spLocks/>
              </p:cNvSpPr>
              <p:nvPr/>
            </p:nvSpPr>
            <p:spPr bwMode="auto">
              <a:xfrm>
                <a:off x="1325" y="1570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0" name="Freeform 116"/>
              <p:cNvSpPr>
                <a:spLocks/>
              </p:cNvSpPr>
              <p:nvPr/>
            </p:nvSpPr>
            <p:spPr bwMode="auto">
              <a:xfrm>
                <a:off x="1214" y="1597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1" name="Freeform 117"/>
              <p:cNvSpPr>
                <a:spLocks/>
              </p:cNvSpPr>
              <p:nvPr/>
            </p:nvSpPr>
            <p:spPr bwMode="auto">
              <a:xfrm>
                <a:off x="1214" y="1621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2" name="Freeform 118"/>
              <p:cNvSpPr>
                <a:spLocks/>
              </p:cNvSpPr>
              <p:nvPr/>
            </p:nvSpPr>
            <p:spPr bwMode="auto">
              <a:xfrm>
                <a:off x="1229" y="1600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8983" name="Group 119"/>
            <p:cNvGrpSpPr>
              <a:grpSpLocks/>
            </p:cNvGrpSpPr>
            <p:nvPr/>
          </p:nvGrpSpPr>
          <p:grpSpPr bwMode="auto">
            <a:xfrm>
              <a:off x="2391966" y="2784872"/>
              <a:ext cx="358378" cy="432197"/>
              <a:chOff x="1216" y="1944"/>
              <a:chExt cx="240" cy="192"/>
            </a:xfrm>
          </p:grpSpPr>
          <p:sp>
            <p:nvSpPr>
              <p:cNvPr id="1188984" name="Freeform 120"/>
              <p:cNvSpPr>
                <a:spLocks/>
              </p:cNvSpPr>
              <p:nvPr/>
            </p:nvSpPr>
            <p:spPr bwMode="auto">
              <a:xfrm>
                <a:off x="1223" y="2111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5" name="Freeform 121"/>
              <p:cNvSpPr>
                <a:spLocks/>
              </p:cNvSpPr>
              <p:nvPr/>
            </p:nvSpPr>
            <p:spPr bwMode="auto">
              <a:xfrm>
                <a:off x="1216" y="2052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6" name="Freeform 122"/>
              <p:cNvSpPr>
                <a:spLocks/>
              </p:cNvSpPr>
              <p:nvPr/>
            </p:nvSpPr>
            <p:spPr bwMode="auto">
              <a:xfrm>
                <a:off x="1267" y="2049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7" name="Freeform 123"/>
              <p:cNvSpPr>
                <a:spLocks/>
              </p:cNvSpPr>
              <p:nvPr/>
            </p:nvSpPr>
            <p:spPr bwMode="auto">
              <a:xfrm>
                <a:off x="1267" y="2057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8" name="Freeform 124"/>
              <p:cNvSpPr>
                <a:spLocks/>
              </p:cNvSpPr>
              <p:nvPr/>
            </p:nvSpPr>
            <p:spPr bwMode="auto">
              <a:xfrm>
                <a:off x="1216" y="2072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89" name="Freeform 125"/>
              <p:cNvSpPr>
                <a:spLocks/>
              </p:cNvSpPr>
              <p:nvPr/>
            </p:nvSpPr>
            <p:spPr bwMode="auto">
              <a:xfrm>
                <a:off x="1248" y="2049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0" name="Freeform 126"/>
              <p:cNvSpPr>
                <a:spLocks/>
              </p:cNvSpPr>
              <p:nvPr/>
            </p:nvSpPr>
            <p:spPr bwMode="auto">
              <a:xfrm>
                <a:off x="1298" y="2050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1" name="Freeform 127"/>
              <p:cNvSpPr>
                <a:spLocks/>
              </p:cNvSpPr>
              <p:nvPr/>
            </p:nvSpPr>
            <p:spPr bwMode="auto">
              <a:xfrm>
                <a:off x="1249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2" name="Freeform 128"/>
              <p:cNvSpPr>
                <a:spLocks/>
              </p:cNvSpPr>
              <p:nvPr/>
            </p:nvSpPr>
            <p:spPr bwMode="auto">
              <a:xfrm>
                <a:off x="1252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3" name="Freeform 129"/>
              <p:cNvSpPr>
                <a:spLocks/>
              </p:cNvSpPr>
              <p:nvPr/>
            </p:nvSpPr>
            <p:spPr bwMode="auto">
              <a:xfrm>
                <a:off x="125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4" name="Freeform 130"/>
              <p:cNvSpPr>
                <a:spLocks/>
              </p:cNvSpPr>
              <p:nvPr/>
            </p:nvSpPr>
            <p:spPr bwMode="auto">
              <a:xfrm>
                <a:off x="1257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5" name="Freeform 131"/>
              <p:cNvSpPr>
                <a:spLocks/>
              </p:cNvSpPr>
              <p:nvPr/>
            </p:nvSpPr>
            <p:spPr bwMode="auto">
              <a:xfrm>
                <a:off x="1259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6" name="Freeform 132"/>
              <p:cNvSpPr>
                <a:spLocks/>
              </p:cNvSpPr>
              <p:nvPr/>
            </p:nvSpPr>
            <p:spPr bwMode="auto">
              <a:xfrm>
                <a:off x="1261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7" name="Freeform 133"/>
              <p:cNvSpPr>
                <a:spLocks/>
              </p:cNvSpPr>
              <p:nvPr/>
            </p:nvSpPr>
            <p:spPr bwMode="auto">
              <a:xfrm>
                <a:off x="1264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8" name="Freeform 134"/>
              <p:cNvSpPr>
                <a:spLocks/>
              </p:cNvSpPr>
              <p:nvPr/>
            </p:nvSpPr>
            <p:spPr bwMode="auto">
              <a:xfrm>
                <a:off x="126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999" name="Freeform 135"/>
              <p:cNvSpPr>
                <a:spLocks/>
              </p:cNvSpPr>
              <p:nvPr/>
            </p:nvSpPr>
            <p:spPr bwMode="auto">
              <a:xfrm>
                <a:off x="1268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0" name="Freeform 136"/>
              <p:cNvSpPr>
                <a:spLocks/>
              </p:cNvSpPr>
              <p:nvPr/>
            </p:nvSpPr>
            <p:spPr bwMode="auto">
              <a:xfrm>
                <a:off x="1270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1" name="Freeform 137"/>
              <p:cNvSpPr>
                <a:spLocks/>
              </p:cNvSpPr>
              <p:nvPr/>
            </p:nvSpPr>
            <p:spPr bwMode="auto">
              <a:xfrm>
                <a:off x="1272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2" name="Freeform 138"/>
              <p:cNvSpPr>
                <a:spLocks/>
              </p:cNvSpPr>
              <p:nvPr/>
            </p:nvSpPr>
            <p:spPr bwMode="auto">
              <a:xfrm>
                <a:off x="127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3" name="Freeform 139"/>
              <p:cNvSpPr>
                <a:spLocks/>
              </p:cNvSpPr>
              <p:nvPr/>
            </p:nvSpPr>
            <p:spPr bwMode="auto">
              <a:xfrm>
                <a:off x="1277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4" name="Freeform 140"/>
              <p:cNvSpPr>
                <a:spLocks/>
              </p:cNvSpPr>
              <p:nvPr/>
            </p:nvSpPr>
            <p:spPr bwMode="auto">
              <a:xfrm>
                <a:off x="1279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5" name="Freeform 141"/>
              <p:cNvSpPr>
                <a:spLocks/>
              </p:cNvSpPr>
              <p:nvPr/>
            </p:nvSpPr>
            <p:spPr bwMode="auto">
              <a:xfrm>
                <a:off x="1281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6" name="Freeform 142"/>
              <p:cNvSpPr>
                <a:spLocks/>
              </p:cNvSpPr>
              <p:nvPr/>
            </p:nvSpPr>
            <p:spPr bwMode="auto">
              <a:xfrm>
                <a:off x="1285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7" name="Freeform 143"/>
              <p:cNvSpPr>
                <a:spLocks/>
              </p:cNvSpPr>
              <p:nvPr/>
            </p:nvSpPr>
            <p:spPr bwMode="auto">
              <a:xfrm>
                <a:off x="1286" y="2051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8" name="Freeform 144"/>
              <p:cNvSpPr>
                <a:spLocks/>
              </p:cNvSpPr>
              <p:nvPr/>
            </p:nvSpPr>
            <p:spPr bwMode="auto">
              <a:xfrm>
                <a:off x="1289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09" name="Freeform 145"/>
              <p:cNvSpPr>
                <a:spLocks/>
              </p:cNvSpPr>
              <p:nvPr/>
            </p:nvSpPr>
            <p:spPr bwMode="auto">
              <a:xfrm>
                <a:off x="1291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0" name="Freeform 146"/>
              <p:cNvSpPr>
                <a:spLocks/>
              </p:cNvSpPr>
              <p:nvPr/>
            </p:nvSpPr>
            <p:spPr bwMode="auto">
              <a:xfrm>
                <a:off x="1293" y="20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1" name="Freeform 147"/>
              <p:cNvSpPr>
                <a:spLocks/>
              </p:cNvSpPr>
              <p:nvPr/>
            </p:nvSpPr>
            <p:spPr bwMode="auto">
              <a:xfrm>
                <a:off x="1230" y="1944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2" name="Freeform 148"/>
              <p:cNvSpPr>
                <a:spLocks/>
              </p:cNvSpPr>
              <p:nvPr/>
            </p:nvSpPr>
            <p:spPr bwMode="auto">
              <a:xfrm>
                <a:off x="1230" y="1945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3" name="Freeform 149"/>
              <p:cNvSpPr>
                <a:spLocks/>
              </p:cNvSpPr>
              <p:nvPr/>
            </p:nvSpPr>
            <p:spPr bwMode="auto">
              <a:xfrm>
                <a:off x="1231" y="1945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4" name="Freeform 150"/>
              <p:cNvSpPr>
                <a:spLocks/>
              </p:cNvSpPr>
              <p:nvPr/>
            </p:nvSpPr>
            <p:spPr bwMode="auto">
              <a:xfrm>
                <a:off x="1232" y="1946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5" name="Freeform 151"/>
              <p:cNvSpPr>
                <a:spLocks/>
              </p:cNvSpPr>
              <p:nvPr/>
            </p:nvSpPr>
            <p:spPr bwMode="auto">
              <a:xfrm>
                <a:off x="1249" y="1959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6" name="Freeform 152"/>
              <p:cNvSpPr>
                <a:spLocks/>
              </p:cNvSpPr>
              <p:nvPr/>
            </p:nvSpPr>
            <p:spPr bwMode="auto">
              <a:xfrm>
                <a:off x="1245" y="1956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7" name="Freeform 153"/>
              <p:cNvSpPr>
                <a:spLocks/>
              </p:cNvSpPr>
              <p:nvPr/>
            </p:nvSpPr>
            <p:spPr bwMode="auto">
              <a:xfrm>
                <a:off x="1243" y="1956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8" name="Freeform 154"/>
              <p:cNvSpPr>
                <a:spLocks/>
              </p:cNvSpPr>
              <p:nvPr/>
            </p:nvSpPr>
            <p:spPr bwMode="auto">
              <a:xfrm>
                <a:off x="1245" y="1957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19" name="Freeform 155"/>
              <p:cNvSpPr>
                <a:spLocks/>
              </p:cNvSpPr>
              <p:nvPr/>
            </p:nvSpPr>
            <p:spPr bwMode="auto">
              <a:xfrm>
                <a:off x="1245" y="1956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0" name="Freeform 156"/>
              <p:cNvSpPr>
                <a:spLocks/>
              </p:cNvSpPr>
              <p:nvPr/>
            </p:nvSpPr>
            <p:spPr bwMode="auto">
              <a:xfrm>
                <a:off x="1219" y="2074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1" name="Freeform 157"/>
              <p:cNvSpPr>
                <a:spLocks/>
              </p:cNvSpPr>
              <p:nvPr/>
            </p:nvSpPr>
            <p:spPr bwMode="auto">
              <a:xfrm>
                <a:off x="1217" y="2074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2" name="Freeform 158"/>
              <p:cNvSpPr>
                <a:spLocks/>
              </p:cNvSpPr>
              <p:nvPr/>
            </p:nvSpPr>
            <p:spPr bwMode="auto">
              <a:xfrm>
                <a:off x="1352" y="2078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3" name="Freeform 159"/>
              <p:cNvSpPr>
                <a:spLocks/>
              </p:cNvSpPr>
              <p:nvPr/>
            </p:nvSpPr>
            <p:spPr bwMode="auto">
              <a:xfrm>
                <a:off x="1352" y="2081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4" name="Freeform 160"/>
              <p:cNvSpPr>
                <a:spLocks/>
              </p:cNvSpPr>
              <p:nvPr/>
            </p:nvSpPr>
            <p:spPr bwMode="auto">
              <a:xfrm>
                <a:off x="1369" y="2078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5" name="Freeform 161"/>
              <p:cNvSpPr>
                <a:spLocks/>
              </p:cNvSpPr>
              <p:nvPr/>
            </p:nvSpPr>
            <p:spPr bwMode="auto">
              <a:xfrm>
                <a:off x="1402" y="208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6" name="Freeform 162"/>
              <p:cNvSpPr>
                <a:spLocks/>
              </p:cNvSpPr>
              <p:nvPr/>
            </p:nvSpPr>
            <p:spPr bwMode="auto">
              <a:xfrm>
                <a:off x="1385" y="2078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7" name="Freeform 163"/>
              <p:cNvSpPr>
                <a:spLocks/>
              </p:cNvSpPr>
              <p:nvPr/>
            </p:nvSpPr>
            <p:spPr bwMode="auto">
              <a:xfrm>
                <a:off x="1370" y="2080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8" name="Freeform 164"/>
              <p:cNvSpPr>
                <a:spLocks/>
              </p:cNvSpPr>
              <p:nvPr/>
            </p:nvSpPr>
            <p:spPr bwMode="auto">
              <a:xfrm>
                <a:off x="1354" y="2082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29" name="Freeform 165"/>
              <p:cNvSpPr>
                <a:spLocks/>
              </p:cNvSpPr>
              <p:nvPr/>
            </p:nvSpPr>
            <p:spPr bwMode="auto">
              <a:xfrm>
                <a:off x="1369" y="2078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0" name="Freeform 166"/>
              <p:cNvSpPr>
                <a:spLocks/>
              </p:cNvSpPr>
              <p:nvPr/>
            </p:nvSpPr>
            <p:spPr bwMode="auto">
              <a:xfrm>
                <a:off x="1311" y="2084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1" name="Freeform 167"/>
              <p:cNvSpPr>
                <a:spLocks/>
              </p:cNvSpPr>
              <p:nvPr/>
            </p:nvSpPr>
            <p:spPr bwMode="auto">
              <a:xfrm>
                <a:off x="1311" y="2084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2" name="Freeform 168"/>
              <p:cNvSpPr>
                <a:spLocks/>
              </p:cNvSpPr>
              <p:nvPr/>
            </p:nvSpPr>
            <p:spPr bwMode="auto">
              <a:xfrm>
                <a:off x="1297" y="2079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3" name="Freeform 169"/>
              <p:cNvSpPr>
                <a:spLocks/>
              </p:cNvSpPr>
              <p:nvPr/>
            </p:nvSpPr>
            <p:spPr bwMode="auto">
              <a:xfrm>
                <a:off x="1311" y="207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4" name="Freeform 170"/>
              <p:cNvSpPr>
                <a:spLocks/>
              </p:cNvSpPr>
              <p:nvPr/>
            </p:nvSpPr>
            <p:spPr bwMode="auto">
              <a:xfrm>
                <a:off x="1267" y="2077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5" name="Freeform 171"/>
              <p:cNvSpPr>
                <a:spLocks/>
              </p:cNvSpPr>
              <p:nvPr/>
            </p:nvSpPr>
            <p:spPr bwMode="auto">
              <a:xfrm>
                <a:off x="1289" y="2074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6" name="Freeform 172"/>
              <p:cNvSpPr>
                <a:spLocks/>
              </p:cNvSpPr>
              <p:nvPr/>
            </p:nvSpPr>
            <p:spPr bwMode="auto">
              <a:xfrm>
                <a:off x="1341" y="2074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7" name="Freeform 173"/>
              <p:cNvSpPr>
                <a:spLocks/>
              </p:cNvSpPr>
              <p:nvPr/>
            </p:nvSpPr>
            <p:spPr bwMode="auto">
              <a:xfrm>
                <a:off x="1230" y="2101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8" name="Freeform 174"/>
              <p:cNvSpPr>
                <a:spLocks/>
              </p:cNvSpPr>
              <p:nvPr/>
            </p:nvSpPr>
            <p:spPr bwMode="auto">
              <a:xfrm>
                <a:off x="1230" y="2125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039" name="Freeform 175"/>
              <p:cNvSpPr>
                <a:spLocks/>
              </p:cNvSpPr>
              <p:nvPr/>
            </p:nvSpPr>
            <p:spPr bwMode="auto">
              <a:xfrm>
                <a:off x="1245" y="2104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9041" name="AutoShape 177"/>
            <p:cNvSpPr>
              <a:spLocks noChangeArrowheads="1"/>
            </p:cNvSpPr>
            <p:nvPr/>
          </p:nvSpPr>
          <p:spPr bwMode="auto">
            <a:xfrm rot="5400000">
              <a:off x="4654153" y="1764507"/>
              <a:ext cx="1700213" cy="802481"/>
            </a:xfrm>
            <a:prstGeom prst="triangle">
              <a:avLst>
                <a:gd name="adj" fmla="val 50000"/>
              </a:avLst>
            </a:prstGeom>
            <a:solidFill>
              <a:schemeClr val="tx2">
                <a:alpha val="60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42" name="Text Box 178"/>
            <p:cNvSpPr txBox="1">
              <a:spLocks noChangeArrowheads="1"/>
            </p:cNvSpPr>
            <p:nvPr/>
          </p:nvSpPr>
          <p:spPr bwMode="auto">
            <a:xfrm>
              <a:off x="5081588" y="1915403"/>
              <a:ext cx="704039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Home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350"/>
                <a:t>Router</a:t>
              </a:r>
            </a:p>
          </p:txBody>
        </p:sp>
        <p:sp>
          <p:nvSpPr>
            <p:cNvPr id="1189043" name="Line 179"/>
            <p:cNvSpPr>
              <a:spLocks noChangeShapeType="1"/>
            </p:cNvSpPr>
            <p:nvPr/>
          </p:nvSpPr>
          <p:spPr bwMode="auto">
            <a:xfrm>
              <a:off x="2796779" y="1183482"/>
              <a:ext cx="2293144" cy="735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44" name="Line 180"/>
            <p:cNvSpPr>
              <a:spLocks noChangeShapeType="1"/>
            </p:cNvSpPr>
            <p:nvPr/>
          </p:nvSpPr>
          <p:spPr bwMode="auto">
            <a:xfrm flipV="1">
              <a:off x="2806304" y="2155031"/>
              <a:ext cx="2283619" cy="15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45" name="Line 181"/>
            <p:cNvSpPr>
              <a:spLocks noChangeShapeType="1"/>
            </p:cNvSpPr>
            <p:nvPr/>
          </p:nvSpPr>
          <p:spPr bwMode="auto">
            <a:xfrm flipV="1">
              <a:off x="2814638" y="2434829"/>
              <a:ext cx="227528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46" name="Line 182"/>
            <p:cNvSpPr>
              <a:spLocks noChangeShapeType="1"/>
            </p:cNvSpPr>
            <p:nvPr/>
          </p:nvSpPr>
          <p:spPr bwMode="auto">
            <a:xfrm>
              <a:off x="5905500" y="2166938"/>
              <a:ext cx="572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047" name="Text Box 183"/>
            <p:cNvSpPr txBox="1">
              <a:spLocks noChangeArrowheads="1"/>
            </p:cNvSpPr>
            <p:nvPr/>
          </p:nvSpPr>
          <p:spPr bwMode="auto">
            <a:xfrm>
              <a:off x="6047185" y="2364076"/>
              <a:ext cx="72167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To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packet</a:t>
              </a:r>
            </a:p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network</a:t>
              </a:r>
            </a:p>
          </p:txBody>
        </p:sp>
        <p:sp>
          <p:nvSpPr>
            <p:cNvPr id="1189048" name="Text Box 184"/>
            <p:cNvSpPr txBox="1">
              <a:spLocks noChangeArrowheads="1"/>
            </p:cNvSpPr>
            <p:nvPr/>
          </p:nvSpPr>
          <p:spPr bwMode="auto">
            <a:xfrm>
              <a:off x="3602831" y="1248967"/>
              <a:ext cx="6463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WiFi</a:t>
              </a:r>
            </a:p>
          </p:txBody>
        </p:sp>
        <p:sp>
          <p:nvSpPr>
            <p:cNvPr id="1189049" name="Text Box 185"/>
            <p:cNvSpPr txBox="1">
              <a:spLocks noChangeArrowheads="1"/>
            </p:cNvSpPr>
            <p:nvPr/>
          </p:nvSpPr>
          <p:spPr bwMode="auto">
            <a:xfrm>
              <a:off x="3458766" y="1800226"/>
              <a:ext cx="10567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Ethernet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 Concentration</a:t>
            </a:r>
          </a:p>
        </p:txBody>
      </p:sp>
      <p:sp>
        <p:nvSpPr>
          <p:cNvPr id="118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2960" y="3636169"/>
            <a:ext cx="7457440" cy="7286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LAN Hubs and switches in the access network also aggregate packet streams that flows into switches and routers</a:t>
            </a:r>
          </a:p>
        </p:txBody>
      </p:sp>
      <p:grpSp>
        <p:nvGrpSpPr>
          <p:cNvPr id="1185798" name="Group 1030"/>
          <p:cNvGrpSpPr>
            <a:grpSpLocks/>
          </p:cNvGrpSpPr>
          <p:nvPr/>
        </p:nvGrpSpPr>
        <p:grpSpPr bwMode="auto">
          <a:xfrm>
            <a:off x="1496616" y="1708548"/>
            <a:ext cx="2837259" cy="1626394"/>
            <a:chOff x="509" y="404"/>
            <a:chExt cx="2383" cy="1366"/>
          </a:xfrm>
        </p:grpSpPr>
        <p:sp>
          <p:nvSpPr>
            <p:cNvPr id="1185799" name="Rectangle 1031"/>
            <p:cNvSpPr>
              <a:spLocks noChangeArrowheads="1"/>
            </p:cNvSpPr>
            <p:nvPr/>
          </p:nvSpPr>
          <p:spPr bwMode="auto">
            <a:xfrm>
              <a:off x="1071" y="404"/>
              <a:ext cx="1126" cy="25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0" name="Text Box 1032"/>
            <p:cNvSpPr txBox="1">
              <a:spLocks noChangeArrowheads="1"/>
            </p:cNvSpPr>
            <p:nvPr/>
          </p:nvSpPr>
          <p:spPr bwMode="auto">
            <a:xfrm>
              <a:off x="1099" y="495"/>
              <a:ext cx="110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>
                  <a:latin typeface="Times New Roman" charset="0"/>
                  <a:sym typeface="Wingdings" charset="2"/>
                </a:rPr>
                <a:t>                 </a:t>
              </a:r>
              <a:endParaRPr lang="en-US" altLang="en-US" sz="1200">
                <a:latin typeface="Times New Roman" charset="0"/>
              </a:endParaRPr>
            </a:p>
          </p:txBody>
        </p:sp>
        <p:sp>
          <p:nvSpPr>
            <p:cNvPr id="1185801" name="Arc 1033"/>
            <p:cNvSpPr>
              <a:spLocks/>
            </p:cNvSpPr>
            <p:nvPr/>
          </p:nvSpPr>
          <p:spPr bwMode="auto">
            <a:xfrm>
              <a:off x="1163" y="463"/>
              <a:ext cx="182" cy="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2" name="Arc 1034"/>
            <p:cNvSpPr>
              <a:spLocks/>
            </p:cNvSpPr>
            <p:nvPr/>
          </p:nvSpPr>
          <p:spPr bwMode="auto">
            <a:xfrm>
              <a:off x="1535" y="465"/>
              <a:ext cx="182" cy="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3" name="Arc 1035"/>
            <p:cNvSpPr>
              <a:spLocks/>
            </p:cNvSpPr>
            <p:nvPr/>
          </p:nvSpPr>
          <p:spPr bwMode="auto">
            <a:xfrm>
              <a:off x="1349" y="474"/>
              <a:ext cx="182" cy="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4" name="Arc 1036"/>
            <p:cNvSpPr>
              <a:spLocks/>
            </p:cNvSpPr>
            <p:nvPr/>
          </p:nvSpPr>
          <p:spPr bwMode="auto">
            <a:xfrm>
              <a:off x="1719" y="466"/>
              <a:ext cx="182" cy="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5" name="Arc 1037"/>
            <p:cNvSpPr>
              <a:spLocks/>
            </p:cNvSpPr>
            <p:nvPr/>
          </p:nvSpPr>
          <p:spPr bwMode="auto">
            <a:xfrm>
              <a:off x="1908" y="459"/>
              <a:ext cx="182" cy="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85806" name="Object 1038"/>
            <p:cNvGraphicFramePr>
              <a:graphicFrameLocks noChangeAspect="1"/>
            </p:cNvGraphicFramePr>
            <p:nvPr/>
          </p:nvGraphicFramePr>
          <p:xfrm>
            <a:off x="2417" y="872"/>
            <a:ext cx="47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0" name="Clip" r:id="rId3" imgW="2048040" imgH="2857680" progId="MS_ClipArt_Gallery.2">
                    <p:embed/>
                  </p:oleObj>
                </mc:Choice>
                <mc:Fallback>
                  <p:oleObj name="Clip" r:id="rId3" imgW="2048040" imgH="2857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872"/>
                          <a:ext cx="47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5807" name="Freeform 1039"/>
            <p:cNvSpPr>
              <a:spLocks/>
            </p:cNvSpPr>
            <p:nvPr/>
          </p:nvSpPr>
          <p:spPr bwMode="auto">
            <a:xfrm>
              <a:off x="833" y="583"/>
              <a:ext cx="335" cy="703"/>
            </a:xfrm>
            <a:custGeom>
              <a:avLst/>
              <a:gdLst>
                <a:gd name="T0" fmla="*/ 569 w 569"/>
                <a:gd name="T1" fmla="*/ 0 h 1254"/>
                <a:gd name="T2" fmla="*/ 506 w 569"/>
                <a:gd name="T3" fmla="*/ 576 h 1254"/>
                <a:gd name="T4" fmla="*/ 265 w 569"/>
                <a:gd name="T5" fmla="*/ 1021 h 1254"/>
                <a:gd name="T6" fmla="*/ 0 w 569"/>
                <a:gd name="T7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8" name="Freeform 1040"/>
            <p:cNvSpPr>
              <a:spLocks/>
            </p:cNvSpPr>
            <p:nvPr/>
          </p:nvSpPr>
          <p:spPr bwMode="auto">
            <a:xfrm flipH="1">
              <a:off x="2089" y="571"/>
              <a:ext cx="334" cy="703"/>
            </a:xfrm>
            <a:custGeom>
              <a:avLst/>
              <a:gdLst>
                <a:gd name="T0" fmla="*/ 569 w 569"/>
                <a:gd name="T1" fmla="*/ 0 h 1254"/>
                <a:gd name="T2" fmla="*/ 506 w 569"/>
                <a:gd name="T3" fmla="*/ 576 h 1254"/>
                <a:gd name="T4" fmla="*/ 265 w 569"/>
                <a:gd name="T5" fmla="*/ 1021 h 1254"/>
                <a:gd name="T6" fmla="*/ 0 w 569"/>
                <a:gd name="T7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09" name="Freeform 1041"/>
            <p:cNvSpPr>
              <a:spLocks/>
            </p:cNvSpPr>
            <p:nvPr/>
          </p:nvSpPr>
          <p:spPr bwMode="auto">
            <a:xfrm>
              <a:off x="1886" y="607"/>
              <a:ext cx="70" cy="774"/>
            </a:xfrm>
            <a:custGeom>
              <a:avLst/>
              <a:gdLst>
                <a:gd name="T0" fmla="*/ 17 w 118"/>
                <a:gd name="T1" fmla="*/ 0 h 1380"/>
                <a:gd name="T2" fmla="*/ 17 w 118"/>
                <a:gd name="T3" fmla="*/ 741 h 1380"/>
                <a:gd name="T4" fmla="*/ 118 w 118"/>
                <a:gd name="T5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380">
                  <a:moveTo>
                    <a:pt x="17" y="0"/>
                  </a:moveTo>
                  <a:cubicBezTo>
                    <a:pt x="8" y="255"/>
                    <a:pt x="0" y="511"/>
                    <a:pt x="17" y="741"/>
                  </a:cubicBezTo>
                  <a:cubicBezTo>
                    <a:pt x="34" y="971"/>
                    <a:pt x="76" y="1175"/>
                    <a:pt x="118" y="138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85810" name="Object 1042"/>
            <p:cNvGraphicFramePr>
              <a:graphicFrameLocks noChangeAspect="1"/>
            </p:cNvGraphicFramePr>
            <p:nvPr/>
          </p:nvGraphicFramePr>
          <p:xfrm>
            <a:off x="509" y="1110"/>
            <a:ext cx="6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1" name="Clip" r:id="rId5" imgW="971640" imgH="685800" progId="MS_ClipArt_Gallery.2">
                    <p:embed/>
                  </p:oleObj>
                </mc:Choice>
                <mc:Fallback>
                  <p:oleObj name="Clip" r:id="rId5" imgW="971640" imgH="685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1110"/>
                          <a:ext cx="6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5811" name="Object 1043"/>
            <p:cNvGraphicFramePr>
              <a:graphicFrameLocks noChangeAspect="1"/>
            </p:cNvGraphicFramePr>
            <p:nvPr/>
          </p:nvGraphicFramePr>
          <p:xfrm>
            <a:off x="1804" y="1306"/>
            <a:ext cx="54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2" name="Clip" r:id="rId7" imgW="942840" imgH="838080" progId="MS_ClipArt_Gallery.2">
                    <p:embed/>
                  </p:oleObj>
                </mc:Choice>
                <mc:Fallback>
                  <p:oleObj name="Clip" r:id="rId7" imgW="942840" imgH="838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1306"/>
                          <a:ext cx="547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5812" name="Freeform 1044"/>
            <p:cNvSpPr>
              <a:spLocks/>
            </p:cNvSpPr>
            <p:nvPr/>
          </p:nvSpPr>
          <p:spPr bwMode="auto">
            <a:xfrm>
              <a:off x="1373" y="616"/>
              <a:ext cx="335" cy="703"/>
            </a:xfrm>
            <a:custGeom>
              <a:avLst/>
              <a:gdLst>
                <a:gd name="T0" fmla="*/ 569 w 569"/>
                <a:gd name="T1" fmla="*/ 0 h 1254"/>
                <a:gd name="T2" fmla="*/ 506 w 569"/>
                <a:gd name="T3" fmla="*/ 576 h 1254"/>
                <a:gd name="T4" fmla="*/ 265 w 569"/>
                <a:gd name="T5" fmla="*/ 1021 h 1254"/>
                <a:gd name="T6" fmla="*/ 0 w 569"/>
                <a:gd name="T7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85813" name="Object 1045"/>
            <p:cNvGraphicFramePr>
              <a:graphicFrameLocks noChangeAspect="1"/>
            </p:cNvGraphicFramePr>
            <p:nvPr/>
          </p:nvGraphicFramePr>
          <p:xfrm>
            <a:off x="1092" y="1289"/>
            <a:ext cx="54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3" name="Clip" r:id="rId9" imgW="942840" imgH="838080" progId="MS_ClipArt_Gallery.2">
                    <p:embed/>
                  </p:oleObj>
                </mc:Choice>
                <mc:Fallback>
                  <p:oleObj name="Clip" r:id="rId9" imgW="942840" imgH="838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289"/>
                          <a:ext cx="547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5816" name="Group 1048"/>
          <p:cNvGrpSpPr>
            <a:grpSpLocks/>
          </p:cNvGrpSpPr>
          <p:nvPr/>
        </p:nvGrpSpPr>
        <p:grpSpPr bwMode="auto">
          <a:xfrm>
            <a:off x="4681538" y="1741885"/>
            <a:ext cx="2837260" cy="1626394"/>
            <a:chOff x="509" y="404"/>
            <a:chExt cx="2383" cy="1366"/>
          </a:xfrm>
        </p:grpSpPr>
        <p:sp>
          <p:nvSpPr>
            <p:cNvPr id="1185817" name="Rectangle 1049"/>
            <p:cNvSpPr>
              <a:spLocks noChangeArrowheads="1"/>
            </p:cNvSpPr>
            <p:nvPr/>
          </p:nvSpPr>
          <p:spPr bwMode="auto">
            <a:xfrm>
              <a:off x="1071" y="404"/>
              <a:ext cx="1126" cy="25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18" name="Text Box 1050"/>
            <p:cNvSpPr txBox="1">
              <a:spLocks noChangeArrowheads="1"/>
            </p:cNvSpPr>
            <p:nvPr/>
          </p:nvSpPr>
          <p:spPr bwMode="auto">
            <a:xfrm>
              <a:off x="1099" y="495"/>
              <a:ext cx="1103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050">
                  <a:latin typeface="Times New Roman" charset="0"/>
                  <a:sym typeface="Wingdings" charset="2"/>
                </a:rPr>
                <a:t>                 </a:t>
              </a:r>
              <a:endParaRPr lang="en-US" altLang="en-US" sz="1200">
                <a:latin typeface="Times New Roman" charset="0"/>
              </a:endParaRPr>
            </a:p>
          </p:txBody>
        </p:sp>
        <p:sp>
          <p:nvSpPr>
            <p:cNvPr id="1185819" name="Arc 1051"/>
            <p:cNvSpPr>
              <a:spLocks/>
            </p:cNvSpPr>
            <p:nvPr/>
          </p:nvSpPr>
          <p:spPr bwMode="auto">
            <a:xfrm>
              <a:off x="1163" y="463"/>
              <a:ext cx="182" cy="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20" name="Arc 1052"/>
            <p:cNvSpPr>
              <a:spLocks/>
            </p:cNvSpPr>
            <p:nvPr/>
          </p:nvSpPr>
          <p:spPr bwMode="auto">
            <a:xfrm>
              <a:off x="1535" y="465"/>
              <a:ext cx="182" cy="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21" name="Arc 1053"/>
            <p:cNvSpPr>
              <a:spLocks/>
            </p:cNvSpPr>
            <p:nvPr/>
          </p:nvSpPr>
          <p:spPr bwMode="auto">
            <a:xfrm>
              <a:off x="1349" y="474"/>
              <a:ext cx="182" cy="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22" name="Arc 1054"/>
            <p:cNvSpPr>
              <a:spLocks/>
            </p:cNvSpPr>
            <p:nvPr/>
          </p:nvSpPr>
          <p:spPr bwMode="auto">
            <a:xfrm>
              <a:off x="1719" y="466"/>
              <a:ext cx="182" cy="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23" name="Arc 1055"/>
            <p:cNvSpPr>
              <a:spLocks/>
            </p:cNvSpPr>
            <p:nvPr/>
          </p:nvSpPr>
          <p:spPr bwMode="auto">
            <a:xfrm>
              <a:off x="1908" y="459"/>
              <a:ext cx="182" cy="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3 w 43200"/>
                <a:gd name="T1" fmla="*/ 23597 h 23597"/>
                <a:gd name="T2" fmla="*/ 43110 w 43200"/>
                <a:gd name="T3" fmla="*/ 23567 h 23597"/>
                <a:gd name="T4" fmla="*/ 21600 w 43200"/>
                <a:gd name="T5" fmla="*/ 21600 h 2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2256"/>
                    <a:pt x="43170" y="22913"/>
                    <a:pt x="43110" y="235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85824" name="Object 1056"/>
            <p:cNvGraphicFramePr>
              <a:graphicFrameLocks noChangeAspect="1"/>
            </p:cNvGraphicFramePr>
            <p:nvPr/>
          </p:nvGraphicFramePr>
          <p:xfrm>
            <a:off x="2417" y="872"/>
            <a:ext cx="47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4" name="Clip" r:id="rId10" imgW="2048040" imgH="2857680" progId="MS_ClipArt_Gallery.2">
                    <p:embed/>
                  </p:oleObj>
                </mc:Choice>
                <mc:Fallback>
                  <p:oleObj name="Clip" r:id="rId10" imgW="2048040" imgH="2857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872"/>
                          <a:ext cx="47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5825" name="Freeform 1057"/>
            <p:cNvSpPr>
              <a:spLocks/>
            </p:cNvSpPr>
            <p:nvPr/>
          </p:nvSpPr>
          <p:spPr bwMode="auto">
            <a:xfrm>
              <a:off x="833" y="583"/>
              <a:ext cx="335" cy="703"/>
            </a:xfrm>
            <a:custGeom>
              <a:avLst/>
              <a:gdLst>
                <a:gd name="T0" fmla="*/ 569 w 569"/>
                <a:gd name="T1" fmla="*/ 0 h 1254"/>
                <a:gd name="T2" fmla="*/ 506 w 569"/>
                <a:gd name="T3" fmla="*/ 576 h 1254"/>
                <a:gd name="T4" fmla="*/ 265 w 569"/>
                <a:gd name="T5" fmla="*/ 1021 h 1254"/>
                <a:gd name="T6" fmla="*/ 0 w 569"/>
                <a:gd name="T7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26" name="Freeform 1058"/>
            <p:cNvSpPr>
              <a:spLocks/>
            </p:cNvSpPr>
            <p:nvPr/>
          </p:nvSpPr>
          <p:spPr bwMode="auto">
            <a:xfrm flipH="1">
              <a:off x="2089" y="571"/>
              <a:ext cx="334" cy="703"/>
            </a:xfrm>
            <a:custGeom>
              <a:avLst/>
              <a:gdLst>
                <a:gd name="T0" fmla="*/ 569 w 569"/>
                <a:gd name="T1" fmla="*/ 0 h 1254"/>
                <a:gd name="T2" fmla="*/ 506 w 569"/>
                <a:gd name="T3" fmla="*/ 576 h 1254"/>
                <a:gd name="T4" fmla="*/ 265 w 569"/>
                <a:gd name="T5" fmla="*/ 1021 h 1254"/>
                <a:gd name="T6" fmla="*/ 0 w 569"/>
                <a:gd name="T7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827" name="Freeform 1059"/>
            <p:cNvSpPr>
              <a:spLocks/>
            </p:cNvSpPr>
            <p:nvPr/>
          </p:nvSpPr>
          <p:spPr bwMode="auto">
            <a:xfrm>
              <a:off x="1886" y="607"/>
              <a:ext cx="70" cy="774"/>
            </a:xfrm>
            <a:custGeom>
              <a:avLst/>
              <a:gdLst>
                <a:gd name="T0" fmla="*/ 17 w 118"/>
                <a:gd name="T1" fmla="*/ 0 h 1380"/>
                <a:gd name="T2" fmla="*/ 17 w 118"/>
                <a:gd name="T3" fmla="*/ 741 h 1380"/>
                <a:gd name="T4" fmla="*/ 118 w 118"/>
                <a:gd name="T5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380">
                  <a:moveTo>
                    <a:pt x="17" y="0"/>
                  </a:moveTo>
                  <a:cubicBezTo>
                    <a:pt x="8" y="255"/>
                    <a:pt x="0" y="511"/>
                    <a:pt x="17" y="741"/>
                  </a:cubicBezTo>
                  <a:cubicBezTo>
                    <a:pt x="34" y="971"/>
                    <a:pt x="76" y="1175"/>
                    <a:pt x="118" y="138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85828" name="Object 1060"/>
            <p:cNvGraphicFramePr>
              <a:graphicFrameLocks noChangeAspect="1"/>
            </p:cNvGraphicFramePr>
            <p:nvPr/>
          </p:nvGraphicFramePr>
          <p:xfrm>
            <a:off x="509" y="1110"/>
            <a:ext cx="61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5" name="Clip" r:id="rId11" imgW="971640" imgH="685800" progId="MS_ClipArt_Gallery.2">
                    <p:embed/>
                  </p:oleObj>
                </mc:Choice>
                <mc:Fallback>
                  <p:oleObj name="Clip" r:id="rId11" imgW="971640" imgH="685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1110"/>
                          <a:ext cx="61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5829" name="Object 1061"/>
            <p:cNvGraphicFramePr>
              <a:graphicFrameLocks noChangeAspect="1"/>
            </p:cNvGraphicFramePr>
            <p:nvPr/>
          </p:nvGraphicFramePr>
          <p:xfrm>
            <a:off x="1804" y="1306"/>
            <a:ext cx="54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6" name="Clip" r:id="rId12" imgW="942840" imgH="838080" progId="MS_ClipArt_Gallery.2">
                    <p:embed/>
                  </p:oleObj>
                </mc:Choice>
                <mc:Fallback>
                  <p:oleObj name="Clip" r:id="rId12" imgW="942840" imgH="838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1306"/>
                          <a:ext cx="547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5830" name="Freeform 1062"/>
            <p:cNvSpPr>
              <a:spLocks/>
            </p:cNvSpPr>
            <p:nvPr/>
          </p:nvSpPr>
          <p:spPr bwMode="auto">
            <a:xfrm>
              <a:off x="1373" y="616"/>
              <a:ext cx="335" cy="703"/>
            </a:xfrm>
            <a:custGeom>
              <a:avLst/>
              <a:gdLst>
                <a:gd name="T0" fmla="*/ 569 w 569"/>
                <a:gd name="T1" fmla="*/ 0 h 1254"/>
                <a:gd name="T2" fmla="*/ 506 w 569"/>
                <a:gd name="T3" fmla="*/ 576 h 1254"/>
                <a:gd name="T4" fmla="*/ 265 w 569"/>
                <a:gd name="T5" fmla="*/ 1021 h 1254"/>
                <a:gd name="T6" fmla="*/ 0 w 569"/>
                <a:gd name="T7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85831" name="Object 1063"/>
            <p:cNvGraphicFramePr>
              <a:graphicFrameLocks noChangeAspect="1"/>
            </p:cNvGraphicFramePr>
            <p:nvPr/>
          </p:nvGraphicFramePr>
          <p:xfrm>
            <a:off x="1092" y="1289"/>
            <a:ext cx="54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7" name="Clip" r:id="rId13" imgW="942840" imgH="838080" progId="MS_ClipArt_Gallery.2">
                    <p:embed/>
                  </p:oleObj>
                </mc:Choice>
                <mc:Fallback>
                  <p:oleObj name="Clip" r:id="rId13" imgW="942840" imgH="838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289"/>
                          <a:ext cx="547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5832" name="Rectangle 1064"/>
          <p:cNvSpPr>
            <a:spLocks noChangeArrowheads="1"/>
          </p:cNvSpPr>
          <p:nvPr/>
        </p:nvSpPr>
        <p:spPr bwMode="auto">
          <a:xfrm>
            <a:off x="3957637" y="923925"/>
            <a:ext cx="1044179" cy="55840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Switch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 / Router</a:t>
            </a:r>
          </a:p>
        </p:txBody>
      </p:sp>
      <p:sp>
        <p:nvSpPr>
          <p:cNvPr id="1185834" name="Line 1066"/>
          <p:cNvSpPr>
            <a:spLocks noChangeShapeType="1"/>
          </p:cNvSpPr>
          <p:nvPr/>
        </p:nvSpPr>
        <p:spPr bwMode="auto">
          <a:xfrm flipV="1">
            <a:off x="2993231" y="1300162"/>
            <a:ext cx="948929" cy="406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35" name="Line 1067"/>
          <p:cNvSpPr>
            <a:spLocks noChangeShapeType="1"/>
          </p:cNvSpPr>
          <p:nvPr/>
        </p:nvSpPr>
        <p:spPr bwMode="auto">
          <a:xfrm flipH="1" flipV="1">
            <a:off x="5003007" y="1300163"/>
            <a:ext cx="940594" cy="429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516" name="Rectangle 1324"/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3300412" cy="765175"/>
          </a:xfrm>
        </p:spPr>
        <p:txBody>
          <a:bodyPr/>
          <a:lstStyle/>
          <a:p>
            <a:r>
              <a:rPr lang="en-US" altLang="en-US"/>
              <a:t>Campus Network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7440" y="142856"/>
            <a:ext cx="7823200" cy="4656238"/>
            <a:chOff x="1107440" y="224136"/>
            <a:chExt cx="7653938" cy="4656238"/>
          </a:xfrm>
        </p:grpSpPr>
        <p:sp>
          <p:nvSpPr>
            <p:cNvPr id="777219" name="Oval 1027"/>
            <p:cNvSpPr>
              <a:spLocks noChangeArrowheads="1"/>
            </p:cNvSpPr>
            <p:nvPr/>
          </p:nvSpPr>
          <p:spPr bwMode="auto">
            <a:xfrm>
              <a:off x="3113485" y="2863454"/>
              <a:ext cx="1468040" cy="197286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20" name="Oval 1028"/>
            <p:cNvSpPr>
              <a:spLocks noChangeArrowheads="1"/>
            </p:cNvSpPr>
            <p:nvPr/>
          </p:nvSpPr>
          <p:spPr bwMode="auto">
            <a:xfrm>
              <a:off x="4786312" y="3069432"/>
              <a:ext cx="1282304" cy="1559719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7334" name="Group 1142"/>
            <p:cNvGrpSpPr>
              <a:grpSpLocks/>
            </p:cNvGrpSpPr>
            <p:nvPr/>
          </p:nvGrpSpPr>
          <p:grpSpPr bwMode="auto">
            <a:xfrm>
              <a:off x="3276600" y="4114800"/>
              <a:ext cx="285750" cy="228600"/>
              <a:chOff x="1488" y="3456"/>
              <a:chExt cx="240" cy="192"/>
            </a:xfrm>
          </p:grpSpPr>
          <p:sp>
            <p:nvSpPr>
              <p:cNvPr id="777335" name="Freeform 1143"/>
              <p:cNvSpPr>
                <a:spLocks/>
              </p:cNvSpPr>
              <p:nvPr/>
            </p:nvSpPr>
            <p:spPr bwMode="auto">
              <a:xfrm>
                <a:off x="1495" y="3623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6" name="Freeform 1144"/>
              <p:cNvSpPr>
                <a:spLocks/>
              </p:cNvSpPr>
              <p:nvPr/>
            </p:nvSpPr>
            <p:spPr bwMode="auto">
              <a:xfrm>
                <a:off x="1488" y="3564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7" name="Freeform 1145"/>
              <p:cNvSpPr>
                <a:spLocks/>
              </p:cNvSpPr>
              <p:nvPr/>
            </p:nvSpPr>
            <p:spPr bwMode="auto">
              <a:xfrm>
                <a:off x="1539" y="3561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8" name="Freeform 1146"/>
              <p:cNvSpPr>
                <a:spLocks/>
              </p:cNvSpPr>
              <p:nvPr/>
            </p:nvSpPr>
            <p:spPr bwMode="auto">
              <a:xfrm>
                <a:off x="1539" y="3569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9" name="Freeform 1147"/>
              <p:cNvSpPr>
                <a:spLocks/>
              </p:cNvSpPr>
              <p:nvPr/>
            </p:nvSpPr>
            <p:spPr bwMode="auto">
              <a:xfrm>
                <a:off x="1488" y="3584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0" name="Freeform 1148"/>
              <p:cNvSpPr>
                <a:spLocks/>
              </p:cNvSpPr>
              <p:nvPr/>
            </p:nvSpPr>
            <p:spPr bwMode="auto">
              <a:xfrm>
                <a:off x="1520" y="3561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1" name="Freeform 1149"/>
              <p:cNvSpPr>
                <a:spLocks/>
              </p:cNvSpPr>
              <p:nvPr/>
            </p:nvSpPr>
            <p:spPr bwMode="auto">
              <a:xfrm>
                <a:off x="1570" y="3562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2" name="Freeform 1150"/>
              <p:cNvSpPr>
                <a:spLocks/>
              </p:cNvSpPr>
              <p:nvPr/>
            </p:nvSpPr>
            <p:spPr bwMode="auto">
              <a:xfrm>
                <a:off x="1521" y="356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3" name="Freeform 1151"/>
              <p:cNvSpPr>
                <a:spLocks/>
              </p:cNvSpPr>
              <p:nvPr/>
            </p:nvSpPr>
            <p:spPr bwMode="auto">
              <a:xfrm>
                <a:off x="1524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4" name="Freeform 1152"/>
              <p:cNvSpPr>
                <a:spLocks/>
              </p:cNvSpPr>
              <p:nvPr/>
            </p:nvSpPr>
            <p:spPr bwMode="auto">
              <a:xfrm>
                <a:off x="1527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5" name="Freeform 1153"/>
              <p:cNvSpPr>
                <a:spLocks/>
              </p:cNvSpPr>
              <p:nvPr/>
            </p:nvSpPr>
            <p:spPr bwMode="auto">
              <a:xfrm>
                <a:off x="1529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6" name="Freeform 1154"/>
              <p:cNvSpPr>
                <a:spLocks/>
              </p:cNvSpPr>
              <p:nvPr/>
            </p:nvSpPr>
            <p:spPr bwMode="auto">
              <a:xfrm>
                <a:off x="1531" y="356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7" name="Freeform 1155"/>
              <p:cNvSpPr>
                <a:spLocks/>
              </p:cNvSpPr>
              <p:nvPr/>
            </p:nvSpPr>
            <p:spPr bwMode="auto">
              <a:xfrm>
                <a:off x="1533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8" name="Freeform 1156"/>
              <p:cNvSpPr>
                <a:spLocks/>
              </p:cNvSpPr>
              <p:nvPr/>
            </p:nvSpPr>
            <p:spPr bwMode="auto">
              <a:xfrm>
                <a:off x="1536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49" name="Freeform 1157"/>
              <p:cNvSpPr>
                <a:spLocks/>
              </p:cNvSpPr>
              <p:nvPr/>
            </p:nvSpPr>
            <p:spPr bwMode="auto">
              <a:xfrm>
                <a:off x="1537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0" name="Freeform 1158"/>
              <p:cNvSpPr>
                <a:spLocks/>
              </p:cNvSpPr>
              <p:nvPr/>
            </p:nvSpPr>
            <p:spPr bwMode="auto">
              <a:xfrm>
                <a:off x="1540" y="356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1" name="Freeform 1159"/>
              <p:cNvSpPr>
                <a:spLocks/>
              </p:cNvSpPr>
              <p:nvPr/>
            </p:nvSpPr>
            <p:spPr bwMode="auto">
              <a:xfrm>
                <a:off x="1542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2" name="Freeform 1160"/>
              <p:cNvSpPr>
                <a:spLocks/>
              </p:cNvSpPr>
              <p:nvPr/>
            </p:nvSpPr>
            <p:spPr bwMode="auto">
              <a:xfrm>
                <a:off x="1544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3" name="Freeform 1161"/>
              <p:cNvSpPr>
                <a:spLocks/>
              </p:cNvSpPr>
              <p:nvPr/>
            </p:nvSpPr>
            <p:spPr bwMode="auto">
              <a:xfrm>
                <a:off x="1547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4" name="Freeform 1162"/>
              <p:cNvSpPr>
                <a:spLocks/>
              </p:cNvSpPr>
              <p:nvPr/>
            </p:nvSpPr>
            <p:spPr bwMode="auto">
              <a:xfrm>
                <a:off x="1549" y="356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5" name="Freeform 1163"/>
              <p:cNvSpPr>
                <a:spLocks/>
              </p:cNvSpPr>
              <p:nvPr/>
            </p:nvSpPr>
            <p:spPr bwMode="auto">
              <a:xfrm>
                <a:off x="1551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6" name="Freeform 1164"/>
              <p:cNvSpPr>
                <a:spLocks/>
              </p:cNvSpPr>
              <p:nvPr/>
            </p:nvSpPr>
            <p:spPr bwMode="auto">
              <a:xfrm>
                <a:off x="1553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7" name="Freeform 1165"/>
              <p:cNvSpPr>
                <a:spLocks/>
              </p:cNvSpPr>
              <p:nvPr/>
            </p:nvSpPr>
            <p:spPr bwMode="auto">
              <a:xfrm>
                <a:off x="1557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8" name="Freeform 1166"/>
              <p:cNvSpPr>
                <a:spLocks/>
              </p:cNvSpPr>
              <p:nvPr/>
            </p:nvSpPr>
            <p:spPr bwMode="auto">
              <a:xfrm>
                <a:off x="1558" y="356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59" name="Freeform 1167"/>
              <p:cNvSpPr>
                <a:spLocks/>
              </p:cNvSpPr>
              <p:nvPr/>
            </p:nvSpPr>
            <p:spPr bwMode="auto">
              <a:xfrm>
                <a:off x="1561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0" name="Freeform 1168"/>
              <p:cNvSpPr>
                <a:spLocks/>
              </p:cNvSpPr>
              <p:nvPr/>
            </p:nvSpPr>
            <p:spPr bwMode="auto">
              <a:xfrm>
                <a:off x="1563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1" name="Freeform 1169"/>
              <p:cNvSpPr>
                <a:spLocks/>
              </p:cNvSpPr>
              <p:nvPr/>
            </p:nvSpPr>
            <p:spPr bwMode="auto">
              <a:xfrm>
                <a:off x="1565" y="356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2" name="Freeform 1170"/>
              <p:cNvSpPr>
                <a:spLocks/>
              </p:cNvSpPr>
              <p:nvPr/>
            </p:nvSpPr>
            <p:spPr bwMode="auto">
              <a:xfrm>
                <a:off x="1502" y="3456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3" name="Freeform 1171"/>
              <p:cNvSpPr>
                <a:spLocks/>
              </p:cNvSpPr>
              <p:nvPr/>
            </p:nvSpPr>
            <p:spPr bwMode="auto">
              <a:xfrm>
                <a:off x="1502" y="3457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4" name="Freeform 1172"/>
              <p:cNvSpPr>
                <a:spLocks/>
              </p:cNvSpPr>
              <p:nvPr/>
            </p:nvSpPr>
            <p:spPr bwMode="auto">
              <a:xfrm>
                <a:off x="1503" y="3457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5" name="Freeform 1173"/>
              <p:cNvSpPr>
                <a:spLocks/>
              </p:cNvSpPr>
              <p:nvPr/>
            </p:nvSpPr>
            <p:spPr bwMode="auto">
              <a:xfrm>
                <a:off x="1504" y="3458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6" name="Freeform 1174"/>
              <p:cNvSpPr>
                <a:spLocks/>
              </p:cNvSpPr>
              <p:nvPr/>
            </p:nvSpPr>
            <p:spPr bwMode="auto">
              <a:xfrm>
                <a:off x="1521" y="3471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7" name="Freeform 1175"/>
              <p:cNvSpPr>
                <a:spLocks/>
              </p:cNvSpPr>
              <p:nvPr/>
            </p:nvSpPr>
            <p:spPr bwMode="auto">
              <a:xfrm>
                <a:off x="1517" y="3468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8" name="Freeform 1176"/>
              <p:cNvSpPr>
                <a:spLocks/>
              </p:cNvSpPr>
              <p:nvPr/>
            </p:nvSpPr>
            <p:spPr bwMode="auto">
              <a:xfrm>
                <a:off x="1515" y="3468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69" name="Freeform 1177"/>
              <p:cNvSpPr>
                <a:spLocks/>
              </p:cNvSpPr>
              <p:nvPr/>
            </p:nvSpPr>
            <p:spPr bwMode="auto">
              <a:xfrm>
                <a:off x="1517" y="3469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0" name="Freeform 1178"/>
              <p:cNvSpPr>
                <a:spLocks/>
              </p:cNvSpPr>
              <p:nvPr/>
            </p:nvSpPr>
            <p:spPr bwMode="auto">
              <a:xfrm>
                <a:off x="1517" y="3468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1" name="Freeform 1179"/>
              <p:cNvSpPr>
                <a:spLocks/>
              </p:cNvSpPr>
              <p:nvPr/>
            </p:nvSpPr>
            <p:spPr bwMode="auto">
              <a:xfrm>
                <a:off x="1491" y="3586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2" name="Freeform 1180"/>
              <p:cNvSpPr>
                <a:spLocks/>
              </p:cNvSpPr>
              <p:nvPr/>
            </p:nvSpPr>
            <p:spPr bwMode="auto">
              <a:xfrm>
                <a:off x="1489" y="3586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3" name="Freeform 1181"/>
              <p:cNvSpPr>
                <a:spLocks/>
              </p:cNvSpPr>
              <p:nvPr/>
            </p:nvSpPr>
            <p:spPr bwMode="auto">
              <a:xfrm>
                <a:off x="1624" y="3590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4" name="Freeform 1182"/>
              <p:cNvSpPr>
                <a:spLocks/>
              </p:cNvSpPr>
              <p:nvPr/>
            </p:nvSpPr>
            <p:spPr bwMode="auto">
              <a:xfrm>
                <a:off x="1624" y="3593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5" name="Freeform 1183"/>
              <p:cNvSpPr>
                <a:spLocks/>
              </p:cNvSpPr>
              <p:nvPr/>
            </p:nvSpPr>
            <p:spPr bwMode="auto">
              <a:xfrm>
                <a:off x="1641" y="3590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6" name="Freeform 1184"/>
              <p:cNvSpPr>
                <a:spLocks/>
              </p:cNvSpPr>
              <p:nvPr/>
            </p:nvSpPr>
            <p:spPr bwMode="auto">
              <a:xfrm>
                <a:off x="1674" y="3595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7" name="Freeform 1185"/>
              <p:cNvSpPr>
                <a:spLocks/>
              </p:cNvSpPr>
              <p:nvPr/>
            </p:nvSpPr>
            <p:spPr bwMode="auto">
              <a:xfrm>
                <a:off x="1657" y="3590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8" name="Freeform 1186"/>
              <p:cNvSpPr>
                <a:spLocks/>
              </p:cNvSpPr>
              <p:nvPr/>
            </p:nvSpPr>
            <p:spPr bwMode="auto">
              <a:xfrm>
                <a:off x="1642" y="3592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79" name="Freeform 1187"/>
              <p:cNvSpPr>
                <a:spLocks/>
              </p:cNvSpPr>
              <p:nvPr/>
            </p:nvSpPr>
            <p:spPr bwMode="auto">
              <a:xfrm>
                <a:off x="1626" y="3594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0" name="Freeform 1188"/>
              <p:cNvSpPr>
                <a:spLocks/>
              </p:cNvSpPr>
              <p:nvPr/>
            </p:nvSpPr>
            <p:spPr bwMode="auto">
              <a:xfrm>
                <a:off x="1641" y="3590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1" name="Freeform 1189"/>
              <p:cNvSpPr>
                <a:spLocks/>
              </p:cNvSpPr>
              <p:nvPr/>
            </p:nvSpPr>
            <p:spPr bwMode="auto">
              <a:xfrm>
                <a:off x="1583" y="3596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2" name="Freeform 1190"/>
              <p:cNvSpPr>
                <a:spLocks/>
              </p:cNvSpPr>
              <p:nvPr/>
            </p:nvSpPr>
            <p:spPr bwMode="auto">
              <a:xfrm>
                <a:off x="1583" y="3596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3" name="Freeform 1191"/>
              <p:cNvSpPr>
                <a:spLocks/>
              </p:cNvSpPr>
              <p:nvPr/>
            </p:nvSpPr>
            <p:spPr bwMode="auto">
              <a:xfrm>
                <a:off x="1569" y="3591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4" name="Freeform 1192"/>
              <p:cNvSpPr>
                <a:spLocks/>
              </p:cNvSpPr>
              <p:nvPr/>
            </p:nvSpPr>
            <p:spPr bwMode="auto">
              <a:xfrm>
                <a:off x="1583" y="359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5" name="Freeform 1193"/>
              <p:cNvSpPr>
                <a:spLocks/>
              </p:cNvSpPr>
              <p:nvPr/>
            </p:nvSpPr>
            <p:spPr bwMode="auto">
              <a:xfrm>
                <a:off x="1539" y="3589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6" name="Freeform 1194"/>
              <p:cNvSpPr>
                <a:spLocks/>
              </p:cNvSpPr>
              <p:nvPr/>
            </p:nvSpPr>
            <p:spPr bwMode="auto">
              <a:xfrm>
                <a:off x="1561" y="3586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7" name="Freeform 1195"/>
              <p:cNvSpPr>
                <a:spLocks/>
              </p:cNvSpPr>
              <p:nvPr/>
            </p:nvSpPr>
            <p:spPr bwMode="auto">
              <a:xfrm>
                <a:off x="1613" y="3586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8" name="Freeform 1196"/>
              <p:cNvSpPr>
                <a:spLocks/>
              </p:cNvSpPr>
              <p:nvPr/>
            </p:nvSpPr>
            <p:spPr bwMode="auto">
              <a:xfrm>
                <a:off x="1502" y="3613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89" name="Freeform 1197"/>
              <p:cNvSpPr>
                <a:spLocks/>
              </p:cNvSpPr>
              <p:nvPr/>
            </p:nvSpPr>
            <p:spPr bwMode="auto">
              <a:xfrm>
                <a:off x="1502" y="3637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0" name="Freeform 1198"/>
              <p:cNvSpPr>
                <a:spLocks/>
              </p:cNvSpPr>
              <p:nvPr/>
            </p:nvSpPr>
            <p:spPr bwMode="auto">
              <a:xfrm>
                <a:off x="1517" y="3616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7218" name="Oval 1026"/>
            <p:cNvSpPr>
              <a:spLocks noChangeArrowheads="1"/>
            </p:cNvSpPr>
            <p:nvPr/>
          </p:nvSpPr>
          <p:spPr bwMode="auto">
            <a:xfrm>
              <a:off x="4014788" y="2461023"/>
              <a:ext cx="2845594" cy="820340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21" name="Oval 1029"/>
            <p:cNvSpPr>
              <a:spLocks noChangeArrowheads="1"/>
            </p:cNvSpPr>
            <p:nvPr/>
          </p:nvSpPr>
          <p:spPr bwMode="auto">
            <a:xfrm>
              <a:off x="6312694" y="3037285"/>
              <a:ext cx="1007269" cy="1560909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22" name="Oval 1030"/>
            <p:cNvSpPr>
              <a:spLocks noChangeArrowheads="1"/>
            </p:cNvSpPr>
            <p:nvPr/>
          </p:nvSpPr>
          <p:spPr bwMode="auto">
            <a:xfrm>
              <a:off x="5301853" y="1391841"/>
              <a:ext cx="1375172" cy="1066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23" name="Rectangle 1031"/>
            <p:cNvSpPr>
              <a:spLocks noChangeArrowheads="1"/>
            </p:cNvSpPr>
            <p:nvPr/>
          </p:nvSpPr>
          <p:spPr bwMode="auto">
            <a:xfrm>
              <a:off x="5295900" y="3118247"/>
              <a:ext cx="237244" cy="23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R</a:t>
              </a:r>
            </a:p>
          </p:txBody>
        </p:sp>
        <p:sp>
          <p:nvSpPr>
            <p:cNvPr id="777224" name="Rectangle 1032"/>
            <p:cNvSpPr>
              <a:spLocks noChangeArrowheads="1"/>
            </p:cNvSpPr>
            <p:nvPr/>
          </p:nvSpPr>
          <p:spPr bwMode="auto">
            <a:xfrm>
              <a:off x="6494860" y="2953941"/>
              <a:ext cx="237244" cy="23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R</a:t>
              </a:r>
            </a:p>
          </p:txBody>
        </p:sp>
        <p:sp>
          <p:nvSpPr>
            <p:cNvPr id="777225" name="Rectangle 1033"/>
            <p:cNvSpPr>
              <a:spLocks noChangeArrowheads="1"/>
            </p:cNvSpPr>
            <p:nvPr/>
          </p:nvSpPr>
          <p:spPr bwMode="auto">
            <a:xfrm>
              <a:off x="5482829" y="2295525"/>
              <a:ext cx="237244" cy="23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R</a:t>
              </a:r>
            </a:p>
          </p:txBody>
        </p:sp>
        <p:sp>
          <p:nvSpPr>
            <p:cNvPr id="777226" name="Rectangle 1034"/>
            <p:cNvSpPr>
              <a:spLocks noChangeArrowheads="1"/>
            </p:cNvSpPr>
            <p:nvPr/>
          </p:nvSpPr>
          <p:spPr bwMode="auto">
            <a:xfrm>
              <a:off x="4380310" y="2377678"/>
              <a:ext cx="237244" cy="231315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R</a:t>
              </a:r>
            </a:p>
          </p:txBody>
        </p:sp>
        <p:sp>
          <p:nvSpPr>
            <p:cNvPr id="777227" name="Line 1035"/>
            <p:cNvSpPr>
              <a:spLocks noChangeShapeType="1"/>
            </p:cNvSpPr>
            <p:nvPr/>
          </p:nvSpPr>
          <p:spPr bwMode="auto">
            <a:xfrm flipH="1" flipV="1">
              <a:off x="4049317" y="1989535"/>
              <a:ext cx="354806" cy="383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28" name="Rectangle 1036"/>
            <p:cNvSpPr>
              <a:spLocks noChangeArrowheads="1"/>
            </p:cNvSpPr>
            <p:nvPr/>
          </p:nvSpPr>
          <p:spPr bwMode="auto">
            <a:xfrm>
              <a:off x="5192316" y="2532460"/>
              <a:ext cx="229229" cy="23131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S</a:t>
              </a:r>
            </a:p>
          </p:txBody>
        </p:sp>
        <p:sp>
          <p:nvSpPr>
            <p:cNvPr id="777229" name="Rectangle 1037"/>
            <p:cNvSpPr>
              <a:spLocks noChangeArrowheads="1"/>
            </p:cNvSpPr>
            <p:nvPr/>
          </p:nvSpPr>
          <p:spPr bwMode="auto">
            <a:xfrm>
              <a:off x="5768579" y="2780110"/>
              <a:ext cx="229229" cy="23131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S</a:t>
              </a:r>
            </a:p>
          </p:txBody>
        </p:sp>
        <p:sp>
          <p:nvSpPr>
            <p:cNvPr id="777230" name="Rectangle 1038"/>
            <p:cNvSpPr>
              <a:spLocks noChangeArrowheads="1"/>
            </p:cNvSpPr>
            <p:nvPr/>
          </p:nvSpPr>
          <p:spPr bwMode="auto">
            <a:xfrm>
              <a:off x="4751785" y="2780110"/>
              <a:ext cx="229229" cy="23131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S</a:t>
              </a:r>
            </a:p>
          </p:txBody>
        </p:sp>
        <p:sp>
          <p:nvSpPr>
            <p:cNvPr id="777231" name="Rectangle 1039"/>
            <p:cNvSpPr>
              <a:spLocks noChangeArrowheads="1"/>
            </p:cNvSpPr>
            <p:nvPr/>
          </p:nvSpPr>
          <p:spPr bwMode="auto">
            <a:xfrm>
              <a:off x="3846910" y="3368279"/>
              <a:ext cx="267701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 </a:t>
              </a:r>
            </a:p>
          </p:txBody>
        </p:sp>
        <p:sp>
          <p:nvSpPr>
            <p:cNvPr id="777232" name="Rectangle 1040"/>
            <p:cNvSpPr>
              <a:spLocks noChangeArrowheads="1"/>
            </p:cNvSpPr>
            <p:nvPr/>
          </p:nvSpPr>
          <p:spPr bwMode="auto">
            <a:xfrm>
              <a:off x="4021931" y="3925491"/>
              <a:ext cx="310983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 s </a:t>
              </a:r>
            </a:p>
          </p:txBody>
        </p:sp>
        <p:sp>
          <p:nvSpPr>
            <p:cNvPr id="777233" name="Rectangle 1041"/>
            <p:cNvSpPr>
              <a:spLocks noChangeArrowheads="1"/>
            </p:cNvSpPr>
            <p:nvPr/>
          </p:nvSpPr>
          <p:spPr bwMode="auto">
            <a:xfrm>
              <a:off x="3615928" y="3915966"/>
              <a:ext cx="310983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 s </a:t>
              </a:r>
            </a:p>
          </p:txBody>
        </p:sp>
        <p:sp>
          <p:nvSpPr>
            <p:cNvPr id="777234" name="Line 1042"/>
            <p:cNvSpPr>
              <a:spLocks noChangeShapeType="1"/>
            </p:cNvSpPr>
            <p:nvPr/>
          </p:nvSpPr>
          <p:spPr bwMode="auto">
            <a:xfrm flipH="1">
              <a:off x="3832623" y="3606404"/>
              <a:ext cx="88106" cy="326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35" name="Line 1043"/>
            <p:cNvSpPr>
              <a:spLocks noChangeShapeType="1"/>
            </p:cNvSpPr>
            <p:nvPr/>
          </p:nvSpPr>
          <p:spPr bwMode="auto">
            <a:xfrm>
              <a:off x="4015979" y="3606404"/>
              <a:ext cx="179784" cy="326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36" name="Rectangle 1044"/>
            <p:cNvSpPr>
              <a:spLocks noChangeArrowheads="1"/>
            </p:cNvSpPr>
            <p:nvPr/>
          </p:nvSpPr>
          <p:spPr bwMode="auto">
            <a:xfrm>
              <a:off x="5295900" y="3543300"/>
              <a:ext cx="310983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 s </a:t>
              </a:r>
            </a:p>
          </p:txBody>
        </p:sp>
        <p:sp>
          <p:nvSpPr>
            <p:cNvPr id="777237" name="Rectangle 1045"/>
            <p:cNvSpPr>
              <a:spLocks noChangeArrowheads="1"/>
            </p:cNvSpPr>
            <p:nvPr/>
          </p:nvSpPr>
          <p:spPr bwMode="auto">
            <a:xfrm>
              <a:off x="5559029" y="4118373"/>
              <a:ext cx="224420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38" name="Rectangle 1046"/>
            <p:cNvSpPr>
              <a:spLocks noChangeArrowheads="1"/>
            </p:cNvSpPr>
            <p:nvPr/>
          </p:nvSpPr>
          <p:spPr bwMode="auto">
            <a:xfrm>
              <a:off x="5192316" y="4118373"/>
              <a:ext cx="224420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39" name="Line 1047"/>
            <p:cNvSpPr>
              <a:spLocks noChangeShapeType="1"/>
            </p:cNvSpPr>
            <p:nvPr/>
          </p:nvSpPr>
          <p:spPr bwMode="auto">
            <a:xfrm flipH="1">
              <a:off x="5312569" y="3799285"/>
              <a:ext cx="88106" cy="3250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0" name="Line 1048"/>
            <p:cNvSpPr>
              <a:spLocks noChangeShapeType="1"/>
            </p:cNvSpPr>
            <p:nvPr/>
          </p:nvSpPr>
          <p:spPr bwMode="auto">
            <a:xfrm>
              <a:off x="5495925" y="3799285"/>
              <a:ext cx="179785" cy="3250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1" name="Rectangle 1049"/>
            <p:cNvSpPr>
              <a:spLocks noChangeArrowheads="1"/>
            </p:cNvSpPr>
            <p:nvPr/>
          </p:nvSpPr>
          <p:spPr bwMode="auto">
            <a:xfrm>
              <a:off x="6586538" y="3282554"/>
              <a:ext cx="224420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42" name="Rectangle 1050"/>
            <p:cNvSpPr>
              <a:spLocks noChangeArrowheads="1"/>
            </p:cNvSpPr>
            <p:nvPr/>
          </p:nvSpPr>
          <p:spPr bwMode="auto">
            <a:xfrm>
              <a:off x="6827044" y="3944541"/>
              <a:ext cx="224420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43" name="Rectangle 1051"/>
            <p:cNvSpPr>
              <a:spLocks noChangeArrowheads="1"/>
            </p:cNvSpPr>
            <p:nvPr/>
          </p:nvSpPr>
          <p:spPr bwMode="auto">
            <a:xfrm>
              <a:off x="6460331" y="3944541"/>
              <a:ext cx="224420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44" name="Line 1052"/>
            <p:cNvSpPr>
              <a:spLocks noChangeShapeType="1"/>
            </p:cNvSpPr>
            <p:nvPr/>
          </p:nvSpPr>
          <p:spPr bwMode="auto">
            <a:xfrm flipH="1">
              <a:off x="6590110" y="3615929"/>
              <a:ext cx="88106" cy="326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5" name="Line 1053"/>
            <p:cNvSpPr>
              <a:spLocks noChangeShapeType="1"/>
            </p:cNvSpPr>
            <p:nvPr/>
          </p:nvSpPr>
          <p:spPr bwMode="auto">
            <a:xfrm>
              <a:off x="6773466" y="3615929"/>
              <a:ext cx="179784" cy="326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6" name="Line 1054"/>
            <p:cNvSpPr>
              <a:spLocks noChangeShapeType="1"/>
            </p:cNvSpPr>
            <p:nvPr/>
          </p:nvSpPr>
          <p:spPr bwMode="auto">
            <a:xfrm flipH="1">
              <a:off x="4935141" y="2709863"/>
              <a:ext cx="272653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7" name="Line 1055"/>
            <p:cNvSpPr>
              <a:spLocks noChangeShapeType="1"/>
            </p:cNvSpPr>
            <p:nvPr/>
          </p:nvSpPr>
          <p:spPr bwMode="auto">
            <a:xfrm>
              <a:off x="5394722" y="2627710"/>
              <a:ext cx="456009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8" name="Line 1056"/>
            <p:cNvSpPr>
              <a:spLocks noChangeShapeType="1"/>
            </p:cNvSpPr>
            <p:nvPr/>
          </p:nvSpPr>
          <p:spPr bwMode="auto">
            <a:xfrm>
              <a:off x="4982766" y="2944416"/>
              <a:ext cx="776288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49" name="Line 1057"/>
            <p:cNvSpPr>
              <a:spLocks noChangeShapeType="1"/>
            </p:cNvSpPr>
            <p:nvPr/>
          </p:nvSpPr>
          <p:spPr bwMode="auto">
            <a:xfrm flipV="1">
              <a:off x="4382691" y="2892029"/>
              <a:ext cx="388144" cy="1416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0" name="Line 1058"/>
            <p:cNvSpPr>
              <a:spLocks noChangeShapeType="1"/>
            </p:cNvSpPr>
            <p:nvPr/>
          </p:nvSpPr>
          <p:spPr bwMode="auto">
            <a:xfrm>
              <a:off x="4935141" y="3039666"/>
              <a:ext cx="341709" cy="1416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1" name="Line 1059"/>
            <p:cNvSpPr>
              <a:spLocks noChangeShapeType="1"/>
            </p:cNvSpPr>
            <p:nvPr/>
          </p:nvSpPr>
          <p:spPr bwMode="auto">
            <a:xfrm>
              <a:off x="6038850" y="2875360"/>
              <a:ext cx="456010" cy="160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2" name="Line 1060"/>
            <p:cNvSpPr>
              <a:spLocks noChangeShapeType="1"/>
            </p:cNvSpPr>
            <p:nvPr/>
          </p:nvSpPr>
          <p:spPr bwMode="auto">
            <a:xfrm>
              <a:off x="4660107" y="2545556"/>
              <a:ext cx="179785" cy="2440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3" name="Line 1061"/>
            <p:cNvSpPr>
              <a:spLocks noChangeShapeType="1"/>
            </p:cNvSpPr>
            <p:nvPr/>
          </p:nvSpPr>
          <p:spPr bwMode="auto">
            <a:xfrm>
              <a:off x="4751785" y="2545557"/>
              <a:ext cx="456009" cy="160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4" name="Line 1062"/>
            <p:cNvSpPr>
              <a:spLocks noChangeShapeType="1"/>
            </p:cNvSpPr>
            <p:nvPr/>
          </p:nvSpPr>
          <p:spPr bwMode="auto">
            <a:xfrm flipH="1">
              <a:off x="5394723" y="2530079"/>
              <a:ext cx="211931" cy="940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5" name="Line 1063"/>
            <p:cNvSpPr>
              <a:spLocks noChangeShapeType="1"/>
            </p:cNvSpPr>
            <p:nvPr/>
          </p:nvSpPr>
          <p:spPr bwMode="auto">
            <a:xfrm flipH="1">
              <a:off x="5947173" y="2545556"/>
              <a:ext cx="88106" cy="2440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6" name="Line 1064"/>
            <p:cNvSpPr>
              <a:spLocks noChangeShapeType="1"/>
            </p:cNvSpPr>
            <p:nvPr/>
          </p:nvSpPr>
          <p:spPr bwMode="auto">
            <a:xfrm flipH="1">
              <a:off x="4015979" y="3121819"/>
              <a:ext cx="180975" cy="242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7" name="Line 1065"/>
            <p:cNvSpPr>
              <a:spLocks noChangeShapeType="1"/>
            </p:cNvSpPr>
            <p:nvPr/>
          </p:nvSpPr>
          <p:spPr bwMode="auto">
            <a:xfrm>
              <a:off x="5482829" y="3368279"/>
              <a:ext cx="0" cy="2440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8" name="Line 1066"/>
            <p:cNvSpPr>
              <a:spLocks noChangeShapeType="1"/>
            </p:cNvSpPr>
            <p:nvPr/>
          </p:nvSpPr>
          <p:spPr bwMode="auto">
            <a:xfrm>
              <a:off x="6678216" y="3203972"/>
              <a:ext cx="0" cy="160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59" name="Rectangle 1067"/>
            <p:cNvSpPr>
              <a:spLocks noChangeArrowheads="1"/>
            </p:cNvSpPr>
            <p:nvPr/>
          </p:nvSpPr>
          <p:spPr bwMode="auto">
            <a:xfrm>
              <a:off x="5575697" y="1801416"/>
              <a:ext cx="222647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60" name="Line 1068"/>
            <p:cNvSpPr>
              <a:spLocks noChangeShapeType="1"/>
            </p:cNvSpPr>
            <p:nvPr/>
          </p:nvSpPr>
          <p:spPr bwMode="auto">
            <a:xfrm flipV="1">
              <a:off x="5654279" y="2046685"/>
              <a:ext cx="0" cy="242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1" name="Line 1069"/>
            <p:cNvSpPr>
              <a:spLocks noChangeShapeType="1"/>
            </p:cNvSpPr>
            <p:nvPr/>
          </p:nvSpPr>
          <p:spPr bwMode="auto">
            <a:xfrm flipH="1" flipV="1">
              <a:off x="5853112" y="1638301"/>
              <a:ext cx="233363" cy="2690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2" name="Line 1070"/>
            <p:cNvSpPr>
              <a:spLocks noChangeShapeType="1"/>
            </p:cNvSpPr>
            <p:nvPr/>
          </p:nvSpPr>
          <p:spPr bwMode="auto">
            <a:xfrm flipV="1">
              <a:off x="5795962" y="1638301"/>
              <a:ext cx="328613" cy="259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3" name="Rectangle 1071"/>
            <p:cNvSpPr>
              <a:spLocks noChangeArrowheads="1"/>
            </p:cNvSpPr>
            <p:nvPr/>
          </p:nvSpPr>
          <p:spPr bwMode="auto">
            <a:xfrm>
              <a:off x="5970985" y="2305050"/>
              <a:ext cx="310983" cy="23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 R </a:t>
              </a:r>
            </a:p>
          </p:txBody>
        </p:sp>
        <p:sp>
          <p:nvSpPr>
            <p:cNvPr id="777264" name="Rectangle 1072"/>
            <p:cNvSpPr>
              <a:spLocks noChangeArrowheads="1"/>
            </p:cNvSpPr>
            <p:nvPr/>
          </p:nvSpPr>
          <p:spPr bwMode="auto">
            <a:xfrm>
              <a:off x="6073378" y="1801416"/>
              <a:ext cx="241697" cy="2543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/>
                <a:t>s</a:t>
              </a:r>
            </a:p>
          </p:txBody>
        </p:sp>
        <p:sp>
          <p:nvSpPr>
            <p:cNvPr id="777265" name="Line 1073"/>
            <p:cNvSpPr>
              <a:spLocks noChangeShapeType="1"/>
            </p:cNvSpPr>
            <p:nvPr/>
          </p:nvSpPr>
          <p:spPr bwMode="auto">
            <a:xfrm flipV="1">
              <a:off x="6103144" y="2050256"/>
              <a:ext cx="21431" cy="2678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6" name="Line 1074"/>
            <p:cNvSpPr>
              <a:spLocks noChangeShapeType="1"/>
            </p:cNvSpPr>
            <p:nvPr/>
          </p:nvSpPr>
          <p:spPr bwMode="auto">
            <a:xfrm>
              <a:off x="5806679" y="1952625"/>
              <a:ext cx="272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7" name="Line 1075"/>
            <p:cNvSpPr>
              <a:spLocks noChangeShapeType="1"/>
            </p:cNvSpPr>
            <p:nvPr/>
          </p:nvSpPr>
          <p:spPr bwMode="auto">
            <a:xfrm flipV="1">
              <a:off x="5759054" y="1638300"/>
              <a:ext cx="0" cy="167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8" name="Line 1076"/>
            <p:cNvSpPr>
              <a:spLocks noChangeShapeType="1"/>
            </p:cNvSpPr>
            <p:nvPr/>
          </p:nvSpPr>
          <p:spPr bwMode="auto">
            <a:xfrm flipV="1">
              <a:off x="6218635" y="1638300"/>
              <a:ext cx="0" cy="196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69" name="Line 1077"/>
            <p:cNvSpPr>
              <a:spLocks noChangeShapeType="1"/>
            </p:cNvSpPr>
            <p:nvPr/>
          </p:nvSpPr>
          <p:spPr bwMode="auto">
            <a:xfrm flipV="1">
              <a:off x="5576887" y="3037285"/>
              <a:ext cx="272654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77270" name="Picture 107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744" y="1375172"/>
              <a:ext cx="317897" cy="284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77271" name="Picture 107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326" y="1384697"/>
              <a:ext cx="317897" cy="284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77272" name="Line 1080"/>
            <p:cNvSpPr>
              <a:spLocks noChangeShapeType="1"/>
            </p:cNvSpPr>
            <p:nvPr/>
          </p:nvSpPr>
          <p:spPr bwMode="auto">
            <a:xfrm flipH="1">
              <a:off x="3464719" y="4192191"/>
              <a:ext cx="179785" cy="160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73" name="Line 1081"/>
            <p:cNvSpPr>
              <a:spLocks noChangeShapeType="1"/>
            </p:cNvSpPr>
            <p:nvPr/>
          </p:nvSpPr>
          <p:spPr bwMode="auto">
            <a:xfrm flipH="1">
              <a:off x="3649267" y="4192191"/>
              <a:ext cx="86915" cy="407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274" name="Line 1082"/>
            <p:cNvSpPr>
              <a:spLocks noChangeShapeType="1"/>
            </p:cNvSpPr>
            <p:nvPr/>
          </p:nvSpPr>
          <p:spPr bwMode="auto">
            <a:xfrm>
              <a:off x="4104085" y="4192191"/>
              <a:ext cx="0" cy="242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77275" name="Picture 108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969" y="3359944"/>
              <a:ext cx="317897" cy="284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77276" name="Line 1084"/>
            <p:cNvSpPr>
              <a:spLocks noChangeShapeType="1"/>
            </p:cNvSpPr>
            <p:nvPr/>
          </p:nvSpPr>
          <p:spPr bwMode="auto">
            <a:xfrm>
              <a:off x="3464719" y="3530204"/>
              <a:ext cx="364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7277" name="Group 1085"/>
            <p:cNvGrpSpPr>
              <a:grpSpLocks/>
            </p:cNvGrpSpPr>
            <p:nvPr/>
          </p:nvGrpSpPr>
          <p:grpSpPr bwMode="auto">
            <a:xfrm>
              <a:off x="3205163" y="4311254"/>
              <a:ext cx="285750" cy="228600"/>
              <a:chOff x="1248" y="3216"/>
              <a:chExt cx="240" cy="192"/>
            </a:xfrm>
          </p:grpSpPr>
          <p:sp>
            <p:nvSpPr>
              <p:cNvPr id="777278" name="Freeform 1086"/>
              <p:cNvSpPr>
                <a:spLocks/>
              </p:cNvSpPr>
              <p:nvPr/>
            </p:nvSpPr>
            <p:spPr bwMode="auto">
              <a:xfrm>
                <a:off x="1255" y="3383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79" name="Freeform 1087"/>
              <p:cNvSpPr>
                <a:spLocks/>
              </p:cNvSpPr>
              <p:nvPr/>
            </p:nvSpPr>
            <p:spPr bwMode="auto">
              <a:xfrm>
                <a:off x="1248" y="3324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0" name="Freeform 1088"/>
              <p:cNvSpPr>
                <a:spLocks/>
              </p:cNvSpPr>
              <p:nvPr/>
            </p:nvSpPr>
            <p:spPr bwMode="auto">
              <a:xfrm>
                <a:off x="1299" y="3321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1" name="Freeform 1089"/>
              <p:cNvSpPr>
                <a:spLocks/>
              </p:cNvSpPr>
              <p:nvPr/>
            </p:nvSpPr>
            <p:spPr bwMode="auto">
              <a:xfrm>
                <a:off x="1299" y="3329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2" name="Freeform 1090"/>
              <p:cNvSpPr>
                <a:spLocks/>
              </p:cNvSpPr>
              <p:nvPr/>
            </p:nvSpPr>
            <p:spPr bwMode="auto">
              <a:xfrm>
                <a:off x="1248" y="3344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3" name="Freeform 1091"/>
              <p:cNvSpPr>
                <a:spLocks/>
              </p:cNvSpPr>
              <p:nvPr/>
            </p:nvSpPr>
            <p:spPr bwMode="auto">
              <a:xfrm>
                <a:off x="1280" y="3321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4" name="Freeform 1092"/>
              <p:cNvSpPr>
                <a:spLocks/>
              </p:cNvSpPr>
              <p:nvPr/>
            </p:nvSpPr>
            <p:spPr bwMode="auto">
              <a:xfrm>
                <a:off x="1330" y="3322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5" name="Freeform 1093"/>
              <p:cNvSpPr>
                <a:spLocks/>
              </p:cNvSpPr>
              <p:nvPr/>
            </p:nvSpPr>
            <p:spPr bwMode="auto">
              <a:xfrm>
                <a:off x="1281" y="332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6" name="Freeform 1094"/>
              <p:cNvSpPr>
                <a:spLocks/>
              </p:cNvSpPr>
              <p:nvPr/>
            </p:nvSpPr>
            <p:spPr bwMode="auto">
              <a:xfrm>
                <a:off x="1284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7" name="Freeform 1095"/>
              <p:cNvSpPr>
                <a:spLocks/>
              </p:cNvSpPr>
              <p:nvPr/>
            </p:nvSpPr>
            <p:spPr bwMode="auto">
              <a:xfrm>
                <a:off x="1287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8" name="Freeform 1096"/>
              <p:cNvSpPr>
                <a:spLocks/>
              </p:cNvSpPr>
              <p:nvPr/>
            </p:nvSpPr>
            <p:spPr bwMode="auto">
              <a:xfrm>
                <a:off x="1289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89" name="Freeform 1097"/>
              <p:cNvSpPr>
                <a:spLocks/>
              </p:cNvSpPr>
              <p:nvPr/>
            </p:nvSpPr>
            <p:spPr bwMode="auto">
              <a:xfrm>
                <a:off x="1291" y="332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0" name="Freeform 1098"/>
              <p:cNvSpPr>
                <a:spLocks/>
              </p:cNvSpPr>
              <p:nvPr/>
            </p:nvSpPr>
            <p:spPr bwMode="auto">
              <a:xfrm>
                <a:off x="1293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1" name="Freeform 1099"/>
              <p:cNvSpPr>
                <a:spLocks/>
              </p:cNvSpPr>
              <p:nvPr/>
            </p:nvSpPr>
            <p:spPr bwMode="auto">
              <a:xfrm>
                <a:off x="1296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2" name="Freeform 1100"/>
              <p:cNvSpPr>
                <a:spLocks/>
              </p:cNvSpPr>
              <p:nvPr/>
            </p:nvSpPr>
            <p:spPr bwMode="auto">
              <a:xfrm>
                <a:off x="1297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3" name="Freeform 1101"/>
              <p:cNvSpPr>
                <a:spLocks/>
              </p:cNvSpPr>
              <p:nvPr/>
            </p:nvSpPr>
            <p:spPr bwMode="auto">
              <a:xfrm>
                <a:off x="1300" y="332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4" name="Freeform 1102"/>
              <p:cNvSpPr>
                <a:spLocks/>
              </p:cNvSpPr>
              <p:nvPr/>
            </p:nvSpPr>
            <p:spPr bwMode="auto">
              <a:xfrm>
                <a:off x="1302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5" name="Freeform 1103"/>
              <p:cNvSpPr>
                <a:spLocks/>
              </p:cNvSpPr>
              <p:nvPr/>
            </p:nvSpPr>
            <p:spPr bwMode="auto">
              <a:xfrm>
                <a:off x="1304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6" name="Freeform 1104"/>
              <p:cNvSpPr>
                <a:spLocks/>
              </p:cNvSpPr>
              <p:nvPr/>
            </p:nvSpPr>
            <p:spPr bwMode="auto">
              <a:xfrm>
                <a:off x="1307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7" name="Freeform 1105"/>
              <p:cNvSpPr>
                <a:spLocks/>
              </p:cNvSpPr>
              <p:nvPr/>
            </p:nvSpPr>
            <p:spPr bwMode="auto">
              <a:xfrm>
                <a:off x="1309" y="332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8" name="Freeform 1106"/>
              <p:cNvSpPr>
                <a:spLocks/>
              </p:cNvSpPr>
              <p:nvPr/>
            </p:nvSpPr>
            <p:spPr bwMode="auto">
              <a:xfrm>
                <a:off x="1311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99" name="Freeform 1107"/>
              <p:cNvSpPr>
                <a:spLocks/>
              </p:cNvSpPr>
              <p:nvPr/>
            </p:nvSpPr>
            <p:spPr bwMode="auto">
              <a:xfrm>
                <a:off x="1313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0" name="Freeform 1108"/>
              <p:cNvSpPr>
                <a:spLocks/>
              </p:cNvSpPr>
              <p:nvPr/>
            </p:nvSpPr>
            <p:spPr bwMode="auto">
              <a:xfrm>
                <a:off x="1317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1" name="Freeform 1109"/>
              <p:cNvSpPr>
                <a:spLocks/>
              </p:cNvSpPr>
              <p:nvPr/>
            </p:nvSpPr>
            <p:spPr bwMode="auto">
              <a:xfrm>
                <a:off x="1318" y="3323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2" name="Freeform 1110"/>
              <p:cNvSpPr>
                <a:spLocks/>
              </p:cNvSpPr>
              <p:nvPr/>
            </p:nvSpPr>
            <p:spPr bwMode="auto">
              <a:xfrm>
                <a:off x="1321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3" name="Freeform 1111"/>
              <p:cNvSpPr>
                <a:spLocks/>
              </p:cNvSpPr>
              <p:nvPr/>
            </p:nvSpPr>
            <p:spPr bwMode="auto">
              <a:xfrm>
                <a:off x="1323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4" name="Freeform 1112"/>
              <p:cNvSpPr>
                <a:spLocks/>
              </p:cNvSpPr>
              <p:nvPr/>
            </p:nvSpPr>
            <p:spPr bwMode="auto">
              <a:xfrm>
                <a:off x="1325" y="3323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5" name="Freeform 1113"/>
              <p:cNvSpPr>
                <a:spLocks/>
              </p:cNvSpPr>
              <p:nvPr/>
            </p:nvSpPr>
            <p:spPr bwMode="auto">
              <a:xfrm>
                <a:off x="1262" y="3216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6" name="Freeform 1114"/>
              <p:cNvSpPr>
                <a:spLocks/>
              </p:cNvSpPr>
              <p:nvPr/>
            </p:nvSpPr>
            <p:spPr bwMode="auto">
              <a:xfrm>
                <a:off x="1262" y="3217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7" name="Freeform 1115"/>
              <p:cNvSpPr>
                <a:spLocks/>
              </p:cNvSpPr>
              <p:nvPr/>
            </p:nvSpPr>
            <p:spPr bwMode="auto">
              <a:xfrm>
                <a:off x="1263" y="3217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8" name="Freeform 1116"/>
              <p:cNvSpPr>
                <a:spLocks/>
              </p:cNvSpPr>
              <p:nvPr/>
            </p:nvSpPr>
            <p:spPr bwMode="auto">
              <a:xfrm>
                <a:off x="1264" y="3218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09" name="Freeform 1117"/>
              <p:cNvSpPr>
                <a:spLocks/>
              </p:cNvSpPr>
              <p:nvPr/>
            </p:nvSpPr>
            <p:spPr bwMode="auto">
              <a:xfrm>
                <a:off x="1281" y="3231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0" name="Freeform 1118"/>
              <p:cNvSpPr>
                <a:spLocks/>
              </p:cNvSpPr>
              <p:nvPr/>
            </p:nvSpPr>
            <p:spPr bwMode="auto">
              <a:xfrm>
                <a:off x="1277" y="3228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1" name="Freeform 1119"/>
              <p:cNvSpPr>
                <a:spLocks/>
              </p:cNvSpPr>
              <p:nvPr/>
            </p:nvSpPr>
            <p:spPr bwMode="auto">
              <a:xfrm>
                <a:off x="1275" y="3228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2" name="Freeform 1120"/>
              <p:cNvSpPr>
                <a:spLocks/>
              </p:cNvSpPr>
              <p:nvPr/>
            </p:nvSpPr>
            <p:spPr bwMode="auto">
              <a:xfrm>
                <a:off x="1277" y="3229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3" name="Freeform 1121"/>
              <p:cNvSpPr>
                <a:spLocks/>
              </p:cNvSpPr>
              <p:nvPr/>
            </p:nvSpPr>
            <p:spPr bwMode="auto">
              <a:xfrm>
                <a:off x="1277" y="3228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4" name="Freeform 1122"/>
              <p:cNvSpPr>
                <a:spLocks/>
              </p:cNvSpPr>
              <p:nvPr/>
            </p:nvSpPr>
            <p:spPr bwMode="auto">
              <a:xfrm>
                <a:off x="1251" y="3346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5" name="Freeform 1123"/>
              <p:cNvSpPr>
                <a:spLocks/>
              </p:cNvSpPr>
              <p:nvPr/>
            </p:nvSpPr>
            <p:spPr bwMode="auto">
              <a:xfrm>
                <a:off x="1249" y="3346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6" name="Freeform 1124"/>
              <p:cNvSpPr>
                <a:spLocks/>
              </p:cNvSpPr>
              <p:nvPr/>
            </p:nvSpPr>
            <p:spPr bwMode="auto">
              <a:xfrm>
                <a:off x="1384" y="3350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7" name="Freeform 1125"/>
              <p:cNvSpPr>
                <a:spLocks/>
              </p:cNvSpPr>
              <p:nvPr/>
            </p:nvSpPr>
            <p:spPr bwMode="auto">
              <a:xfrm>
                <a:off x="1384" y="3353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8" name="Freeform 1126"/>
              <p:cNvSpPr>
                <a:spLocks/>
              </p:cNvSpPr>
              <p:nvPr/>
            </p:nvSpPr>
            <p:spPr bwMode="auto">
              <a:xfrm>
                <a:off x="1401" y="3350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19" name="Freeform 1127"/>
              <p:cNvSpPr>
                <a:spLocks/>
              </p:cNvSpPr>
              <p:nvPr/>
            </p:nvSpPr>
            <p:spPr bwMode="auto">
              <a:xfrm>
                <a:off x="1434" y="3355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0" name="Freeform 1128"/>
              <p:cNvSpPr>
                <a:spLocks/>
              </p:cNvSpPr>
              <p:nvPr/>
            </p:nvSpPr>
            <p:spPr bwMode="auto">
              <a:xfrm>
                <a:off x="1417" y="3350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1" name="Freeform 1129"/>
              <p:cNvSpPr>
                <a:spLocks/>
              </p:cNvSpPr>
              <p:nvPr/>
            </p:nvSpPr>
            <p:spPr bwMode="auto">
              <a:xfrm>
                <a:off x="1402" y="3352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2" name="Freeform 1130"/>
              <p:cNvSpPr>
                <a:spLocks/>
              </p:cNvSpPr>
              <p:nvPr/>
            </p:nvSpPr>
            <p:spPr bwMode="auto">
              <a:xfrm>
                <a:off x="1386" y="3354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3" name="Freeform 1131"/>
              <p:cNvSpPr>
                <a:spLocks/>
              </p:cNvSpPr>
              <p:nvPr/>
            </p:nvSpPr>
            <p:spPr bwMode="auto">
              <a:xfrm>
                <a:off x="1401" y="3350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4" name="Freeform 1132"/>
              <p:cNvSpPr>
                <a:spLocks/>
              </p:cNvSpPr>
              <p:nvPr/>
            </p:nvSpPr>
            <p:spPr bwMode="auto">
              <a:xfrm>
                <a:off x="1343" y="3356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5" name="Freeform 1133"/>
              <p:cNvSpPr>
                <a:spLocks/>
              </p:cNvSpPr>
              <p:nvPr/>
            </p:nvSpPr>
            <p:spPr bwMode="auto">
              <a:xfrm>
                <a:off x="1343" y="3356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6" name="Freeform 1134"/>
              <p:cNvSpPr>
                <a:spLocks/>
              </p:cNvSpPr>
              <p:nvPr/>
            </p:nvSpPr>
            <p:spPr bwMode="auto">
              <a:xfrm>
                <a:off x="1329" y="3351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7" name="Freeform 1135"/>
              <p:cNvSpPr>
                <a:spLocks/>
              </p:cNvSpPr>
              <p:nvPr/>
            </p:nvSpPr>
            <p:spPr bwMode="auto">
              <a:xfrm>
                <a:off x="1343" y="33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8" name="Freeform 1136"/>
              <p:cNvSpPr>
                <a:spLocks/>
              </p:cNvSpPr>
              <p:nvPr/>
            </p:nvSpPr>
            <p:spPr bwMode="auto">
              <a:xfrm>
                <a:off x="1299" y="3349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29" name="Freeform 1137"/>
              <p:cNvSpPr>
                <a:spLocks/>
              </p:cNvSpPr>
              <p:nvPr/>
            </p:nvSpPr>
            <p:spPr bwMode="auto">
              <a:xfrm>
                <a:off x="1321" y="3346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0" name="Freeform 1138"/>
              <p:cNvSpPr>
                <a:spLocks/>
              </p:cNvSpPr>
              <p:nvPr/>
            </p:nvSpPr>
            <p:spPr bwMode="auto">
              <a:xfrm>
                <a:off x="1373" y="3346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1" name="Freeform 1139"/>
              <p:cNvSpPr>
                <a:spLocks/>
              </p:cNvSpPr>
              <p:nvPr/>
            </p:nvSpPr>
            <p:spPr bwMode="auto">
              <a:xfrm>
                <a:off x="1262" y="3373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2" name="Freeform 1140"/>
              <p:cNvSpPr>
                <a:spLocks/>
              </p:cNvSpPr>
              <p:nvPr/>
            </p:nvSpPr>
            <p:spPr bwMode="auto">
              <a:xfrm>
                <a:off x="1262" y="3397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33" name="Freeform 1141"/>
              <p:cNvSpPr>
                <a:spLocks/>
              </p:cNvSpPr>
              <p:nvPr/>
            </p:nvSpPr>
            <p:spPr bwMode="auto">
              <a:xfrm>
                <a:off x="1277" y="3376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7391" name="Group 1199"/>
            <p:cNvGrpSpPr>
              <a:grpSpLocks/>
            </p:cNvGrpSpPr>
            <p:nvPr/>
          </p:nvGrpSpPr>
          <p:grpSpPr bwMode="auto">
            <a:xfrm>
              <a:off x="3948113" y="4425554"/>
              <a:ext cx="285750" cy="228600"/>
              <a:chOff x="1872" y="3312"/>
              <a:chExt cx="240" cy="192"/>
            </a:xfrm>
          </p:grpSpPr>
          <p:sp>
            <p:nvSpPr>
              <p:cNvPr id="777392" name="Freeform 1200"/>
              <p:cNvSpPr>
                <a:spLocks/>
              </p:cNvSpPr>
              <p:nvPr/>
            </p:nvSpPr>
            <p:spPr bwMode="auto">
              <a:xfrm>
                <a:off x="1879" y="3479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3" name="Freeform 1201"/>
              <p:cNvSpPr>
                <a:spLocks/>
              </p:cNvSpPr>
              <p:nvPr/>
            </p:nvSpPr>
            <p:spPr bwMode="auto">
              <a:xfrm>
                <a:off x="1872" y="3420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4" name="Freeform 1202"/>
              <p:cNvSpPr>
                <a:spLocks/>
              </p:cNvSpPr>
              <p:nvPr/>
            </p:nvSpPr>
            <p:spPr bwMode="auto">
              <a:xfrm>
                <a:off x="1923" y="3417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5" name="Freeform 1203"/>
              <p:cNvSpPr>
                <a:spLocks/>
              </p:cNvSpPr>
              <p:nvPr/>
            </p:nvSpPr>
            <p:spPr bwMode="auto">
              <a:xfrm>
                <a:off x="1923" y="3425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6" name="Freeform 1204"/>
              <p:cNvSpPr>
                <a:spLocks/>
              </p:cNvSpPr>
              <p:nvPr/>
            </p:nvSpPr>
            <p:spPr bwMode="auto">
              <a:xfrm>
                <a:off x="1872" y="3440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7" name="Freeform 1205"/>
              <p:cNvSpPr>
                <a:spLocks/>
              </p:cNvSpPr>
              <p:nvPr/>
            </p:nvSpPr>
            <p:spPr bwMode="auto">
              <a:xfrm>
                <a:off x="1904" y="3417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8" name="Freeform 1206"/>
              <p:cNvSpPr>
                <a:spLocks/>
              </p:cNvSpPr>
              <p:nvPr/>
            </p:nvSpPr>
            <p:spPr bwMode="auto">
              <a:xfrm>
                <a:off x="1954" y="3418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399" name="Freeform 1207"/>
              <p:cNvSpPr>
                <a:spLocks/>
              </p:cNvSpPr>
              <p:nvPr/>
            </p:nvSpPr>
            <p:spPr bwMode="auto">
              <a:xfrm>
                <a:off x="1905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0" name="Freeform 1208"/>
              <p:cNvSpPr>
                <a:spLocks/>
              </p:cNvSpPr>
              <p:nvPr/>
            </p:nvSpPr>
            <p:spPr bwMode="auto">
              <a:xfrm>
                <a:off x="1908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1" name="Freeform 1209"/>
              <p:cNvSpPr>
                <a:spLocks/>
              </p:cNvSpPr>
              <p:nvPr/>
            </p:nvSpPr>
            <p:spPr bwMode="auto">
              <a:xfrm>
                <a:off x="191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2" name="Freeform 1210"/>
              <p:cNvSpPr>
                <a:spLocks/>
              </p:cNvSpPr>
              <p:nvPr/>
            </p:nvSpPr>
            <p:spPr bwMode="auto">
              <a:xfrm>
                <a:off x="1913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3" name="Freeform 1211"/>
              <p:cNvSpPr>
                <a:spLocks/>
              </p:cNvSpPr>
              <p:nvPr/>
            </p:nvSpPr>
            <p:spPr bwMode="auto">
              <a:xfrm>
                <a:off x="1915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4" name="Freeform 1212"/>
              <p:cNvSpPr>
                <a:spLocks/>
              </p:cNvSpPr>
              <p:nvPr/>
            </p:nvSpPr>
            <p:spPr bwMode="auto">
              <a:xfrm>
                <a:off x="1917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5" name="Freeform 1213"/>
              <p:cNvSpPr>
                <a:spLocks/>
              </p:cNvSpPr>
              <p:nvPr/>
            </p:nvSpPr>
            <p:spPr bwMode="auto">
              <a:xfrm>
                <a:off x="1920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6" name="Freeform 1214"/>
              <p:cNvSpPr>
                <a:spLocks/>
              </p:cNvSpPr>
              <p:nvPr/>
            </p:nvSpPr>
            <p:spPr bwMode="auto">
              <a:xfrm>
                <a:off x="192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7" name="Freeform 1215"/>
              <p:cNvSpPr>
                <a:spLocks/>
              </p:cNvSpPr>
              <p:nvPr/>
            </p:nvSpPr>
            <p:spPr bwMode="auto">
              <a:xfrm>
                <a:off x="1924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8" name="Freeform 1216"/>
              <p:cNvSpPr>
                <a:spLocks/>
              </p:cNvSpPr>
              <p:nvPr/>
            </p:nvSpPr>
            <p:spPr bwMode="auto">
              <a:xfrm>
                <a:off x="1926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09" name="Freeform 1217"/>
              <p:cNvSpPr>
                <a:spLocks/>
              </p:cNvSpPr>
              <p:nvPr/>
            </p:nvSpPr>
            <p:spPr bwMode="auto">
              <a:xfrm>
                <a:off x="1928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0" name="Freeform 1218"/>
              <p:cNvSpPr>
                <a:spLocks/>
              </p:cNvSpPr>
              <p:nvPr/>
            </p:nvSpPr>
            <p:spPr bwMode="auto">
              <a:xfrm>
                <a:off x="193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1" name="Freeform 1219"/>
              <p:cNvSpPr>
                <a:spLocks/>
              </p:cNvSpPr>
              <p:nvPr/>
            </p:nvSpPr>
            <p:spPr bwMode="auto">
              <a:xfrm>
                <a:off x="1933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2" name="Freeform 1220"/>
              <p:cNvSpPr>
                <a:spLocks/>
              </p:cNvSpPr>
              <p:nvPr/>
            </p:nvSpPr>
            <p:spPr bwMode="auto">
              <a:xfrm>
                <a:off x="1935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3" name="Freeform 1221"/>
              <p:cNvSpPr>
                <a:spLocks/>
              </p:cNvSpPr>
              <p:nvPr/>
            </p:nvSpPr>
            <p:spPr bwMode="auto">
              <a:xfrm>
                <a:off x="1937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4" name="Freeform 1222"/>
              <p:cNvSpPr>
                <a:spLocks/>
              </p:cNvSpPr>
              <p:nvPr/>
            </p:nvSpPr>
            <p:spPr bwMode="auto">
              <a:xfrm>
                <a:off x="194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5" name="Freeform 1223"/>
              <p:cNvSpPr>
                <a:spLocks/>
              </p:cNvSpPr>
              <p:nvPr/>
            </p:nvSpPr>
            <p:spPr bwMode="auto">
              <a:xfrm>
                <a:off x="1942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6" name="Freeform 1224"/>
              <p:cNvSpPr>
                <a:spLocks/>
              </p:cNvSpPr>
              <p:nvPr/>
            </p:nvSpPr>
            <p:spPr bwMode="auto">
              <a:xfrm>
                <a:off x="1945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7" name="Freeform 1225"/>
              <p:cNvSpPr>
                <a:spLocks/>
              </p:cNvSpPr>
              <p:nvPr/>
            </p:nvSpPr>
            <p:spPr bwMode="auto">
              <a:xfrm>
                <a:off x="1947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8" name="Freeform 1226"/>
              <p:cNvSpPr>
                <a:spLocks/>
              </p:cNvSpPr>
              <p:nvPr/>
            </p:nvSpPr>
            <p:spPr bwMode="auto">
              <a:xfrm>
                <a:off x="1949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19" name="Freeform 1227"/>
              <p:cNvSpPr>
                <a:spLocks/>
              </p:cNvSpPr>
              <p:nvPr/>
            </p:nvSpPr>
            <p:spPr bwMode="auto">
              <a:xfrm>
                <a:off x="1886" y="3312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0" name="Freeform 1228"/>
              <p:cNvSpPr>
                <a:spLocks/>
              </p:cNvSpPr>
              <p:nvPr/>
            </p:nvSpPr>
            <p:spPr bwMode="auto">
              <a:xfrm>
                <a:off x="1886" y="3313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1" name="Freeform 1229"/>
              <p:cNvSpPr>
                <a:spLocks/>
              </p:cNvSpPr>
              <p:nvPr/>
            </p:nvSpPr>
            <p:spPr bwMode="auto">
              <a:xfrm>
                <a:off x="1887" y="3313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2" name="Freeform 1230"/>
              <p:cNvSpPr>
                <a:spLocks/>
              </p:cNvSpPr>
              <p:nvPr/>
            </p:nvSpPr>
            <p:spPr bwMode="auto">
              <a:xfrm>
                <a:off x="1888" y="3314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3" name="Freeform 1231"/>
              <p:cNvSpPr>
                <a:spLocks/>
              </p:cNvSpPr>
              <p:nvPr/>
            </p:nvSpPr>
            <p:spPr bwMode="auto">
              <a:xfrm>
                <a:off x="1905" y="3327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4" name="Freeform 1232"/>
              <p:cNvSpPr>
                <a:spLocks/>
              </p:cNvSpPr>
              <p:nvPr/>
            </p:nvSpPr>
            <p:spPr bwMode="auto">
              <a:xfrm>
                <a:off x="1901" y="3324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5" name="Freeform 1233"/>
              <p:cNvSpPr>
                <a:spLocks/>
              </p:cNvSpPr>
              <p:nvPr/>
            </p:nvSpPr>
            <p:spPr bwMode="auto">
              <a:xfrm>
                <a:off x="1899" y="3324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6" name="Freeform 1234"/>
              <p:cNvSpPr>
                <a:spLocks/>
              </p:cNvSpPr>
              <p:nvPr/>
            </p:nvSpPr>
            <p:spPr bwMode="auto">
              <a:xfrm>
                <a:off x="1901" y="3325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7" name="Freeform 1235"/>
              <p:cNvSpPr>
                <a:spLocks/>
              </p:cNvSpPr>
              <p:nvPr/>
            </p:nvSpPr>
            <p:spPr bwMode="auto">
              <a:xfrm>
                <a:off x="1901" y="3324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8" name="Freeform 1236"/>
              <p:cNvSpPr>
                <a:spLocks/>
              </p:cNvSpPr>
              <p:nvPr/>
            </p:nvSpPr>
            <p:spPr bwMode="auto">
              <a:xfrm>
                <a:off x="1875" y="3442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29" name="Freeform 1237"/>
              <p:cNvSpPr>
                <a:spLocks/>
              </p:cNvSpPr>
              <p:nvPr/>
            </p:nvSpPr>
            <p:spPr bwMode="auto">
              <a:xfrm>
                <a:off x="1873" y="3442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0" name="Freeform 1238"/>
              <p:cNvSpPr>
                <a:spLocks/>
              </p:cNvSpPr>
              <p:nvPr/>
            </p:nvSpPr>
            <p:spPr bwMode="auto">
              <a:xfrm>
                <a:off x="2008" y="3446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1" name="Freeform 1239"/>
              <p:cNvSpPr>
                <a:spLocks/>
              </p:cNvSpPr>
              <p:nvPr/>
            </p:nvSpPr>
            <p:spPr bwMode="auto">
              <a:xfrm>
                <a:off x="2008" y="3449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2" name="Freeform 1240"/>
              <p:cNvSpPr>
                <a:spLocks/>
              </p:cNvSpPr>
              <p:nvPr/>
            </p:nvSpPr>
            <p:spPr bwMode="auto">
              <a:xfrm>
                <a:off x="2025" y="3446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3" name="Freeform 1241"/>
              <p:cNvSpPr>
                <a:spLocks/>
              </p:cNvSpPr>
              <p:nvPr/>
            </p:nvSpPr>
            <p:spPr bwMode="auto">
              <a:xfrm>
                <a:off x="2058" y="34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4" name="Freeform 1242"/>
              <p:cNvSpPr>
                <a:spLocks/>
              </p:cNvSpPr>
              <p:nvPr/>
            </p:nvSpPr>
            <p:spPr bwMode="auto">
              <a:xfrm>
                <a:off x="2041" y="3446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5" name="Freeform 1243"/>
              <p:cNvSpPr>
                <a:spLocks/>
              </p:cNvSpPr>
              <p:nvPr/>
            </p:nvSpPr>
            <p:spPr bwMode="auto">
              <a:xfrm>
                <a:off x="2026" y="3448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6" name="Freeform 1244"/>
              <p:cNvSpPr>
                <a:spLocks/>
              </p:cNvSpPr>
              <p:nvPr/>
            </p:nvSpPr>
            <p:spPr bwMode="auto">
              <a:xfrm>
                <a:off x="2010" y="3450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7" name="Freeform 1245"/>
              <p:cNvSpPr>
                <a:spLocks/>
              </p:cNvSpPr>
              <p:nvPr/>
            </p:nvSpPr>
            <p:spPr bwMode="auto">
              <a:xfrm>
                <a:off x="2025" y="3446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8" name="Freeform 1246"/>
              <p:cNvSpPr>
                <a:spLocks/>
              </p:cNvSpPr>
              <p:nvPr/>
            </p:nvSpPr>
            <p:spPr bwMode="auto">
              <a:xfrm>
                <a:off x="1967" y="3452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39" name="Freeform 1247"/>
              <p:cNvSpPr>
                <a:spLocks/>
              </p:cNvSpPr>
              <p:nvPr/>
            </p:nvSpPr>
            <p:spPr bwMode="auto">
              <a:xfrm>
                <a:off x="1967" y="3452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0" name="Freeform 1248"/>
              <p:cNvSpPr>
                <a:spLocks/>
              </p:cNvSpPr>
              <p:nvPr/>
            </p:nvSpPr>
            <p:spPr bwMode="auto">
              <a:xfrm>
                <a:off x="1953" y="3447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1" name="Freeform 1249"/>
              <p:cNvSpPr>
                <a:spLocks/>
              </p:cNvSpPr>
              <p:nvPr/>
            </p:nvSpPr>
            <p:spPr bwMode="auto">
              <a:xfrm>
                <a:off x="1967" y="34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2" name="Freeform 1250"/>
              <p:cNvSpPr>
                <a:spLocks/>
              </p:cNvSpPr>
              <p:nvPr/>
            </p:nvSpPr>
            <p:spPr bwMode="auto">
              <a:xfrm>
                <a:off x="1923" y="3445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3" name="Freeform 1251"/>
              <p:cNvSpPr>
                <a:spLocks/>
              </p:cNvSpPr>
              <p:nvPr/>
            </p:nvSpPr>
            <p:spPr bwMode="auto">
              <a:xfrm>
                <a:off x="1945" y="3442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4" name="Freeform 1252"/>
              <p:cNvSpPr>
                <a:spLocks/>
              </p:cNvSpPr>
              <p:nvPr/>
            </p:nvSpPr>
            <p:spPr bwMode="auto">
              <a:xfrm>
                <a:off x="1997" y="3442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5" name="Freeform 1253"/>
              <p:cNvSpPr>
                <a:spLocks/>
              </p:cNvSpPr>
              <p:nvPr/>
            </p:nvSpPr>
            <p:spPr bwMode="auto">
              <a:xfrm>
                <a:off x="1886" y="3469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6" name="Freeform 1254"/>
              <p:cNvSpPr>
                <a:spLocks/>
              </p:cNvSpPr>
              <p:nvPr/>
            </p:nvSpPr>
            <p:spPr bwMode="auto">
              <a:xfrm>
                <a:off x="1886" y="3493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47" name="Freeform 1255"/>
              <p:cNvSpPr>
                <a:spLocks/>
              </p:cNvSpPr>
              <p:nvPr/>
            </p:nvSpPr>
            <p:spPr bwMode="auto">
              <a:xfrm>
                <a:off x="1901" y="3472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7448" name="Rectangle 1256"/>
            <p:cNvSpPr>
              <a:spLocks noChangeArrowheads="1"/>
            </p:cNvSpPr>
            <p:nvPr/>
          </p:nvSpPr>
          <p:spPr bwMode="auto">
            <a:xfrm>
              <a:off x="4132660" y="2892028"/>
              <a:ext cx="237244" cy="23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050" b="1"/>
                <a:t>R</a:t>
              </a:r>
            </a:p>
          </p:txBody>
        </p:sp>
        <p:sp>
          <p:nvSpPr>
            <p:cNvPr id="777449" name="AutoShape 1257"/>
            <p:cNvSpPr>
              <a:spLocks/>
            </p:cNvSpPr>
            <p:nvPr/>
          </p:nvSpPr>
          <p:spPr bwMode="auto">
            <a:xfrm>
              <a:off x="2346960" y="2137173"/>
              <a:ext cx="953453" cy="276999"/>
            </a:xfrm>
            <a:prstGeom prst="borderCallout2">
              <a:avLst>
                <a:gd name="adj1" fmla="val 32727"/>
                <a:gd name="adj2" fmla="val 106741"/>
                <a:gd name="adj3" fmla="val 32727"/>
                <a:gd name="adj4" fmla="val 151968"/>
                <a:gd name="adj5" fmla="val 276366"/>
                <a:gd name="adj6" fmla="val 188764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Backbone</a:t>
              </a:r>
            </a:p>
          </p:txBody>
        </p:sp>
        <p:sp>
          <p:nvSpPr>
            <p:cNvPr id="777450" name="AutoShape 1258"/>
            <p:cNvSpPr>
              <a:spLocks/>
            </p:cNvSpPr>
            <p:nvPr/>
          </p:nvSpPr>
          <p:spPr bwMode="auto">
            <a:xfrm>
              <a:off x="2053939" y="1066860"/>
              <a:ext cx="1306115" cy="830997"/>
            </a:xfrm>
            <a:prstGeom prst="borderCallout2">
              <a:avLst>
                <a:gd name="adj1" fmla="val 8634"/>
                <a:gd name="adj2" fmla="val 104375"/>
                <a:gd name="adj3" fmla="val 8634"/>
                <a:gd name="adj4" fmla="val 127440"/>
                <a:gd name="adj5" fmla="val 113671"/>
                <a:gd name="adj6" fmla="val 150593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dirty="0">
                  <a:solidFill>
                    <a:srgbClr val="FF3300"/>
                  </a:solidFill>
                </a:rPr>
                <a:t>To Internet or wide area network</a:t>
              </a:r>
            </a:p>
          </p:txBody>
        </p:sp>
        <p:sp>
          <p:nvSpPr>
            <p:cNvPr id="777451" name="AutoShape 1259"/>
            <p:cNvSpPr>
              <a:spLocks/>
            </p:cNvSpPr>
            <p:nvPr/>
          </p:nvSpPr>
          <p:spPr bwMode="auto">
            <a:xfrm>
              <a:off x="4195763" y="1104900"/>
              <a:ext cx="1047750" cy="461665"/>
            </a:xfrm>
            <a:prstGeom prst="borderCallout2">
              <a:avLst>
                <a:gd name="adj1" fmla="val 19250"/>
                <a:gd name="adj2" fmla="val 105454"/>
                <a:gd name="adj3" fmla="val 19250"/>
                <a:gd name="adj4" fmla="val 140000"/>
                <a:gd name="adj5" fmla="val 72727"/>
                <a:gd name="adj6" fmla="val 189093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Organization Servers</a:t>
              </a:r>
            </a:p>
          </p:txBody>
        </p:sp>
        <p:sp>
          <p:nvSpPr>
            <p:cNvPr id="777453" name="AutoShape 1261"/>
            <p:cNvSpPr>
              <a:spLocks/>
            </p:cNvSpPr>
            <p:nvPr/>
          </p:nvSpPr>
          <p:spPr bwMode="auto">
            <a:xfrm>
              <a:off x="1402557" y="2933701"/>
              <a:ext cx="1193006" cy="461665"/>
            </a:xfrm>
            <a:prstGeom prst="borderCallout2">
              <a:avLst>
                <a:gd name="adj1" fmla="val 13634"/>
                <a:gd name="adj2" fmla="val 104792"/>
                <a:gd name="adj3" fmla="val 13634"/>
                <a:gd name="adj4" fmla="val 125449"/>
                <a:gd name="adj5" fmla="val 66287"/>
                <a:gd name="adj6" fmla="val 147106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Departmental Server</a:t>
              </a:r>
              <a:endParaRPr lang="en-US" altLang="en-US" sz="1350"/>
            </a:p>
          </p:txBody>
        </p:sp>
        <p:grpSp>
          <p:nvGrpSpPr>
            <p:cNvPr id="777457" name="Group 1265"/>
            <p:cNvGrpSpPr>
              <a:grpSpLocks/>
            </p:cNvGrpSpPr>
            <p:nvPr/>
          </p:nvGrpSpPr>
          <p:grpSpPr bwMode="auto">
            <a:xfrm>
              <a:off x="3527822" y="4587479"/>
              <a:ext cx="285750" cy="228600"/>
              <a:chOff x="1872" y="3312"/>
              <a:chExt cx="240" cy="192"/>
            </a:xfrm>
          </p:grpSpPr>
          <p:sp>
            <p:nvSpPr>
              <p:cNvPr id="777458" name="Freeform 1266"/>
              <p:cNvSpPr>
                <a:spLocks/>
              </p:cNvSpPr>
              <p:nvPr/>
            </p:nvSpPr>
            <p:spPr bwMode="auto">
              <a:xfrm>
                <a:off x="1879" y="3479"/>
                <a:ext cx="186" cy="12"/>
              </a:xfrm>
              <a:custGeom>
                <a:avLst/>
                <a:gdLst>
                  <a:gd name="T0" fmla="*/ 0 w 206"/>
                  <a:gd name="T1" fmla="*/ 19 h 20"/>
                  <a:gd name="T2" fmla="*/ 0 w 206"/>
                  <a:gd name="T3" fmla="*/ 0 h 20"/>
                  <a:gd name="T4" fmla="*/ 205 w 206"/>
                  <a:gd name="T5" fmla="*/ 0 h 20"/>
                  <a:gd name="T6" fmla="*/ 205 w 206"/>
                  <a:gd name="T7" fmla="*/ 19 h 20"/>
                  <a:gd name="T8" fmla="*/ 0 w 206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">
                    <a:moveTo>
                      <a:pt x="0" y="19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19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59" name="Freeform 1267"/>
              <p:cNvSpPr>
                <a:spLocks/>
              </p:cNvSpPr>
              <p:nvPr/>
            </p:nvSpPr>
            <p:spPr bwMode="auto">
              <a:xfrm>
                <a:off x="1872" y="3420"/>
                <a:ext cx="198" cy="21"/>
              </a:xfrm>
              <a:custGeom>
                <a:avLst/>
                <a:gdLst>
                  <a:gd name="T0" fmla="*/ 189 w 220"/>
                  <a:gd name="T1" fmla="*/ 0 h 34"/>
                  <a:gd name="T2" fmla="*/ 219 w 220"/>
                  <a:gd name="T3" fmla="*/ 33 h 34"/>
                  <a:gd name="T4" fmla="*/ 0 w 220"/>
                  <a:gd name="T5" fmla="*/ 33 h 34"/>
                  <a:gd name="T6" fmla="*/ 29 w 220"/>
                  <a:gd name="T7" fmla="*/ 0 h 34"/>
                  <a:gd name="T8" fmla="*/ 189 w 22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34">
                    <a:moveTo>
                      <a:pt x="189" y="0"/>
                    </a:moveTo>
                    <a:lnTo>
                      <a:pt x="219" y="33"/>
                    </a:lnTo>
                    <a:lnTo>
                      <a:pt x="0" y="33"/>
                    </a:lnTo>
                    <a:lnTo>
                      <a:pt x="29" y="0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0" name="Freeform 1268"/>
              <p:cNvSpPr>
                <a:spLocks/>
              </p:cNvSpPr>
              <p:nvPr/>
            </p:nvSpPr>
            <p:spPr bwMode="auto">
              <a:xfrm>
                <a:off x="1923" y="3417"/>
                <a:ext cx="94" cy="15"/>
              </a:xfrm>
              <a:custGeom>
                <a:avLst/>
                <a:gdLst>
                  <a:gd name="T0" fmla="*/ 102 w 104"/>
                  <a:gd name="T1" fmla="*/ 10 h 24"/>
                  <a:gd name="T2" fmla="*/ 101 w 104"/>
                  <a:gd name="T3" fmla="*/ 8 h 24"/>
                  <a:gd name="T4" fmla="*/ 97 w 104"/>
                  <a:gd name="T5" fmla="*/ 6 h 24"/>
                  <a:gd name="T6" fmla="*/ 93 w 104"/>
                  <a:gd name="T7" fmla="*/ 4 h 24"/>
                  <a:gd name="T8" fmla="*/ 87 w 104"/>
                  <a:gd name="T9" fmla="*/ 3 h 24"/>
                  <a:gd name="T10" fmla="*/ 80 w 104"/>
                  <a:gd name="T11" fmla="*/ 2 h 24"/>
                  <a:gd name="T12" fmla="*/ 72 w 104"/>
                  <a:gd name="T13" fmla="*/ 1 h 24"/>
                  <a:gd name="T14" fmla="*/ 64 w 104"/>
                  <a:gd name="T15" fmla="*/ 0 h 24"/>
                  <a:gd name="T16" fmla="*/ 55 w 104"/>
                  <a:gd name="T17" fmla="*/ 0 h 24"/>
                  <a:gd name="T18" fmla="*/ 46 w 104"/>
                  <a:gd name="T19" fmla="*/ 0 h 24"/>
                  <a:gd name="T20" fmla="*/ 37 w 104"/>
                  <a:gd name="T21" fmla="*/ 0 h 24"/>
                  <a:gd name="T22" fmla="*/ 29 w 104"/>
                  <a:gd name="T23" fmla="*/ 1 h 24"/>
                  <a:gd name="T24" fmla="*/ 21 w 104"/>
                  <a:gd name="T25" fmla="*/ 2 h 24"/>
                  <a:gd name="T26" fmla="*/ 14 w 104"/>
                  <a:gd name="T27" fmla="*/ 3 h 24"/>
                  <a:gd name="T28" fmla="*/ 8 w 104"/>
                  <a:gd name="T29" fmla="*/ 4 h 24"/>
                  <a:gd name="T30" fmla="*/ 4 w 104"/>
                  <a:gd name="T31" fmla="*/ 6 h 24"/>
                  <a:gd name="T32" fmla="*/ 1 w 104"/>
                  <a:gd name="T33" fmla="*/ 8 h 24"/>
                  <a:gd name="T34" fmla="*/ 0 w 104"/>
                  <a:gd name="T35" fmla="*/ 10 h 24"/>
                  <a:gd name="T36" fmla="*/ 0 w 104"/>
                  <a:gd name="T37" fmla="*/ 12 h 24"/>
                  <a:gd name="T38" fmla="*/ 1 w 104"/>
                  <a:gd name="T39" fmla="*/ 14 h 24"/>
                  <a:gd name="T40" fmla="*/ 4 w 104"/>
                  <a:gd name="T41" fmla="*/ 16 h 24"/>
                  <a:gd name="T42" fmla="*/ 8 w 104"/>
                  <a:gd name="T43" fmla="*/ 17 h 24"/>
                  <a:gd name="T44" fmla="*/ 14 w 104"/>
                  <a:gd name="T45" fmla="*/ 19 h 24"/>
                  <a:gd name="T46" fmla="*/ 21 w 104"/>
                  <a:gd name="T47" fmla="*/ 20 h 24"/>
                  <a:gd name="T48" fmla="*/ 29 w 104"/>
                  <a:gd name="T49" fmla="*/ 21 h 24"/>
                  <a:gd name="T50" fmla="*/ 37 w 104"/>
                  <a:gd name="T51" fmla="*/ 22 h 24"/>
                  <a:gd name="T52" fmla="*/ 46 w 104"/>
                  <a:gd name="T53" fmla="*/ 23 h 24"/>
                  <a:gd name="T54" fmla="*/ 55 w 104"/>
                  <a:gd name="T55" fmla="*/ 23 h 24"/>
                  <a:gd name="T56" fmla="*/ 64 w 104"/>
                  <a:gd name="T57" fmla="*/ 22 h 24"/>
                  <a:gd name="T58" fmla="*/ 72 w 104"/>
                  <a:gd name="T59" fmla="*/ 21 h 24"/>
                  <a:gd name="T60" fmla="*/ 80 w 104"/>
                  <a:gd name="T61" fmla="*/ 20 h 24"/>
                  <a:gd name="T62" fmla="*/ 87 w 104"/>
                  <a:gd name="T63" fmla="*/ 19 h 24"/>
                  <a:gd name="T64" fmla="*/ 93 w 104"/>
                  <a:gd name="T65" fmla="*/ 17 h 24"/>
                  <a:gd name="T66" fmla="*/ 97 w 104"/>
                  <a:gd name="T67" fmla="*/ 16 h 24"/>
                  <a:gd name="T68" fmla="*/ 101 w 104"/>
                  <a:gd name="T69" fmla="*/ 14 h 24"/>
                  <a:gd name="T70" fmla="*/ 102 w 104"/>
                  <a:gd name="T7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24">
                    <a:moveTo>
                      <a:pt x="103" y="11"/>
                    </a:moveTo>
                    <a:lnTo>
                      <a:pt x="102" y="10"/>
                    </a:lnTo>
                    <a:lnTo>
                      <a:pt x="102" y="9"/>
                    </a:lnTo>
                    <a:lnTo>
                      <a:pt x="101" y="8"/>
                    </a:lnTo>
                    <a:lnTo>
                      <a:pt x="99" y="7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3" y="4"/>
                    </a:lnTo>
                    <a:lnTo>
                      <a:pt x="90" y="4"/>
                    </a:lnTo>
                    <a:lnTo>
                      <a:pt x="87" y="3"/>
                    </a:lnTo>
                    <a:lnTo>
                      <a:pt x="84" y="2"/>
                    </a:lnTo>
                    <a:lnTo>
                      <a:pt x="80" y="2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6" y="17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4" y="19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3" y="22"/>
                    </a:lnTo>
                    <a:lnTo>
                      <a:pt x="37" y="22"/>
                    </a:lnTo>
                    <a:lnTo>
                      <a:pt x="42" y="22"/>
                    </a:lnTo>
                    <a:lnTo>
                      <a:pt x="46" y="23"/>
                    </a:lnTo>
                    <a:lnTo>
                      <a:pt x="51" y="23"/>
                    </a:lnTo>
                    <a:lnTo>
                      <a:pt x="55" y="23"/>
                    </a:lnTo>
                    <a:lnTo>
                      <a:pt x="60" y="22"/>
                    </a:lnTo>
                    <a:lnTo>
                      <a:pt x="64" y="22"/>
                    </a:lnTo>
                    <a:lnTo>
                      <a:pt x="69" y="22"/>
                    </a:lnTo>
                    <a:lnTo>
                      <a:pt x="72" y="21"/>
                    </a:lnTo>
                    <a:lnTo>
                      <a:pt x="76" y="21"/>
                    </a:lnTo>
                    <a:lnTo>
                      <a:pt x="80" y="20"/>
                    </a:lnTo>
                    <a:lnTo>
                      <a:pt x="84" y="20"/>
                    </a:lnTo>
                    <a:lnTo>
                      <a:pt x="87" y="19"/>
                    </a:lnTo>
                    <a:lnTo>
                      <a:pt x="90" y="18"/>
                    </a:lnTo>
                    <a:lnTo>
                      <a:pt x="93" y="17"/>
                    </a:lnTo>
                    <a:lnTo>
                      <a:pt x="95" y="17"/>
                    </a:lnTo>
                    <a:lnTo>
                      <a:pt x="97" y="16"/>
                    </a:lnTo>
                    <a:lnTo>
                      <a:pt x="99" y="15"/>
                    </a:lnTo>
                    <a:lnTo>
                      <a:pt x="101" y="14"/>
                    </a:lnTo>
                    <a:lnTo>
                      <a:pt x="102" y="13"/>
                    </a:lnTo>
                    <a:lnTo>
                      <a:pt x="102" y="12"/>
                    </a:lnTo>
                    <a:lnTo>
                      <a:pt x="103" y="11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1" name="Freeform 1269"/>
              <p:cNvSpPr>
                <a:spLocks/>
              </p:cNvSpPr>
              <p:nvPr/>
            </p:nvSpPr>
            <p:spPr bwMode="auto">
              <a:xfrm>
                <a:off x="1923" y="3425"/>
                <a:ext cx="94" cy="10"/>
              </a:xfrm>
              <a:custGeom>
                <a:avLst/>
                <a:gdLst>
                  <a:gd name="T0" fmla="*/ 102 w 104"/>
                  <a:gd name="T1" fmla="*/ 6 h 17"/>
                  <a:gd name="T2" fmla="*/ 101 w 104"/>
                  <a:gd name="T3" fmla="*/ 8 h 17"/>
                  <a:gd name="T4" fmla="*/ 97 w 104"/>
                  <a:gd name="T5" fmla="*/ 10 h 17"/>
                  <a:gd name="T6" fmla="*/ 93 w 104"/>
                  <a:gd name="T7" fmla="*/ 11 h 17"/>
                  <a:gd name="T8" fmla="*/ 87 w 104"/>
                  <a:gd name="T9" fmla="*/ 12 h 17"/>
                  <a:gd name="T10" fmla="*/ 80 w 104"/>
                  <a:gd name="T11" fmla="*/ 14 h 17"/>
                  <a:gd name="T12" fmla="*/ 72 w 104"/>
                  <a:gd name="T13" fmla="*/ 14 h 17"/>
                  <a:gd name="T14" fmla="*/ 64 w 104"/>
                  <a:gd name="T15" fmla="*/ 15 h 17"/>
                  <a:gd name="T16" fmla="*/ 55 w 104"/>
                  <a:gd name="T17" fmla="*/ 16 h 17"/>
                  <a:gd name="T18" fmla="*/ 46 w 104"/>
                  <a:gd name="T19" fmla="*/ 16 h 17"/>
                  <a:gd name="T20" fmla="*/ 37 w 104"/>
                  <a:gd name="T21" fmla="*/ 15 h 17"/>
                  <a:gd name="T22" fmla="*/ 29 w 104"/>
                  <a:gd name="T23" fmla="*/ 14 h 17"/>
                  <a:gd name="T24" fmla="*/ 21 w 104"/>
                  <a:gd name="T25" fmla="*/ 14 h 17"/>
                  <a:gd name="T26" fmla="*/ 14 w 104"/>
                  <a:gd name="T27" fmla="*/ 12 h 17"/>
                  <a:gd name="T28" fmla="*/ 8 w 104"/>
                  <a:gd name="T29" fmla="*/ 11 h 17"/>
                  <a:gd name="T30" fmla="*/ 4 w 104"/>
                  <a:gd name="T31" fmla="*/ 10 h 17"/>
                  <a:gd name="T32" fmla="*/ 1 w 104"/>
                  <a:gd name="T33" fmla="*/ 8 h 17"/>
                  <a:gd name="T34" fmla="*/ 0 w 104"/>
                  <a:gd name="T35" fmla="*/ 6 h 17"/>
                  <a:gd name="T36" fmla="*/ 0 w 104"/>
                  <a:gd name="T37" fmla="*/ 0 h 17"/>
                  <a:gd name="T38" fmla="*/ 0 w 104"/>
                  <a:gd name="T39" fmla="*/ 2 h 17"/>
                  <a:gd name="T40" fmla="*/ 3 w 104"/>
                  <a:gd name="T41" fmla="*/ 4 h 17"/>
                  <a:gd name="T42" fmla="*/ 6 w 104"/>
                  <a:gd name="T43" fmla="*/ 5 h 17"/>
                  <a:gd name="T44" fmla="*/ 12 w 104"/>
                  <a:gd name="T45" fmla="*/ 6 h 17"/>
                  <a:gd name="T46" fmla="*/ 17 w 104"/>
                  <a:gd name="T47" fmla="*/ 8 h 17"/>
                  <a:gd name="T48" fmla="*/ 25 w 104"/>
                  <a:gd name="T49" fmla="*/ 9 h 17"/>
                  <a:gd name="T50" fmla="*/ 33 w 104"/>
                  <a:gd name="T51" fmla="*/ 10 h 17"/>
                  <a:gd name="T52" fmla="*/ 42 w 104"/>
                  <a:gd name="T53" fmla="*/ 10 h 17"/>
                  <a:gd name="T54" fmla="*/ 51 w 104"/>
                  <a:gd name="T55" fmla="*/ 10 h 17"/>
                  <a:gd name="T56" fmla="*/ 60 w 104"/>
                  <a:gd name="T57" fmla="*/ 10 h 17"/>
                  <a:gd name="T58" fmla="*/ 69 w 104"/>
                  <a:gd name="T59" fmla="*/ 10 h 17"/>
                  <a:gd name="T60" fmla="*/ 76 w 104"/>
                  <a:gd name="T61" fmla="*/ 9 h 17"/>
                  <a:gd name="T62" fmla="*/ 84 w 104"/>
                  <a:gd name="T63" fmla="*/ 8 h 17"/>
                  <a:gd name="T64" fmla="*/ 90 w 104"/>
                  <a:gd name="T65" fmla="*/ 6 h 17"/>
                  <a:gd name="T66" fmla="*/ 95 w 104"/>
                  <a:gd name="T67" fmla="*/ 5 h 17"/>
                  <a:gd name="T68" fmla="*/ 99 w 104"/>
                  <a:gd name="T69" fmla="*/ 4 h 17"/>
                  <a:gd name="T70" fmla="*/ 102 w 104"/>
                  <a:gd name="T71" fmla="*/ 2 h 17"/>
                  <a:gd name="T72" fmla="*/ 103 w 104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4" h="17">
                    <a:moveTo>
                      <a:pt x="103" y="5"/>
                    </a:moveTo>
                    <a:lnTo>
                      <a:pt x="102" y="6"/>
                    </a:lnTo>
                    <a:lnTo>
                      <a:pt x="102" y="7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1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4" y="13"/>
                    </a:lnTo>
                    <a:lnTo>
                      <a:pt x="80" y="14"/>
                    </a:lnTo>
                    <a:lnTo>
                      <a:pt x="76" y="14"/>
                    </a:lnTo>
                    <a:lnTo>
                      <a:pt x="72" y="14"/>
                    </a:lnTo>
                    <a:lnTo>
                      <a:pt x="69" y="15"/>
                    </a:lnTo>
                    <a:lnTo>
                      <a:pt x="64" y="15"/>
                    </a:lnTo>
                    <a:lnTo>
                      <a:pt x="60" y="16"/>
                    </a:lnTo>
                    <a:lnTo>
                      <a:pt x="55" y="16"/>
                    </a:lnTo>
                    <a:lnTo>
                      <a:pt x="51" y="16"/>
                    </a:lnTo>
                    <a:lnTo>
                      <a:pt x="46" y="16"/>
                    </a:lnTo>
                    <a:lnTo>
                      <a:pt x="42" y="16"/>
                    </a:lnTo>
                    <a:lnTo>
                      <a:pt x="37" y="15"/>
                    </a:lnTo>
                    <a:lnTo>
                      <a:pt x="33" y="15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21" y="14"/>
                    </a:lnTo>
                    <a:lnTo>
                      <a:pt x="17" y="13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1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4" y="7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5" y="9"/>
                    </a:lnTo>
                    <a:lnTo>
                      <a:pt x="29" y="10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9" y="10"/>
                    </a:lnTo>
                    <a:lnTo>
                      <a:pt x="72" y="10"/>
                    </a:lnTo>
                    <a:lnTo>
                      <a:pt x="76" y="9"/>
                    </a:lnTo>
                    <a:lnTo>
                      <a:pt x="80" y="8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0" y="6"/>
                    </a:lnTo>
                    <a:lnTo>
                      <a:pt x="93" y="6"/>
                    </a:lnTo>
                    <a:lnTo>
                      <a:pt x="95" y="5"/>
                    </a:lnTo>
                    <a:lnTo>
                      <a:pt x="97" y="4"/>
                    </a:lnTo>
                    <a:lnTo>
                      <a:pt x="99" y="4"/>
                    </a:lnTo>
                    <a:lnTo>
                      <a:pt x="101" y="2"/>
                    </a:lnTo>
                    <a:lnTo>
                      <a:pt x="102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3" y="5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2" name="Freeform 1270"/>
              <p:cNvSpPr>
                <a:spLocks/>
              </p:cNvSpPr>
              <p:nvPr/>
            </p:nvSpPr>
            <p:spPr bwMode="auto">
              <a:xfrm>
                <a:off x="1872" y="3440"/>
                <a:ext cx="198" cy="48"/>
              </a:xfrm>
              <a:custGeom>
                <a:avLst/>
                <a:gdLst>
                  <a:gd name="T0" fmla="*/ 0 w 220"/>
                  <a:gd name="T1" fmla="*/ 76 h 77"/>
                  <a:gd name="T2" fmla="*/ 219 w 220"/>
                  <a:gd name="T3" fmla="*/ 76 h 77"/>
                  <a:gd name="T4" fmla="*/ 219 w 220"/>
                  <a:gd name="T5" fmla="*/ 0 h 77"/>
                  <a:gd name="T6" fmla="*/ 0 w 220"/>
                  <a:gd name="T7" fmla="*/ 0 h 77"/>
                  <a:gd name="T8" fmla="*/ 0 w 220"/>
                  <a:gd name="T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77">
                    <a:moveTo>
                      <a:pt x="0" y="76"/>
                    </a:moveTo>
                    <a:lnTo>
                      <a:pt x="219" y="76"/>
                    </a:lnTo>
                    <a:lnTo>
                      <a:pt x="219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3" name="Freeform 1271"/>
              <p:cNvSpPr>
                <a:spLocks/>
              </p:cNvSpPr>
              <p:nvPr/>
            </p:nvSpPr>
            <p:spPr bwMode="auto">
              <a:xfrm>
                <a:off x="1904" y="3417"/>
                <a:ext cx="62" cy="11"/>
              </a:xfrm>
              <a:custGeom>
                <a:avLst/>
                <a:gdLst>
                  <a:gd name="T0" fmla="*/ 0 w 69"/>
                  <a:gd name="T1" fmla="*/ 16 h 17"/>
                  <a:gd name="T2" fmla="*/ 0 w 69"/>
                  <a:gd name="T3" fmla="*/ 0 h 17"/>
                  <a:gd name="T4" fmla="*/ 68 w 69"/>
                  <a:gd name="T5" fmla="*/ 0 h 17"/>
                  <a:gd name="T6" fmla="*/ 68 w 69"/>
                  <a:gd name="T7" fmla="*/ 16 h 17"/>
                  <a:gd name="T8" fmla="*/ 0 w 69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7">
                    <a:moveTo>
                      <a:pt x="0" y="16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68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4" name="Freeform 1272"/>
              <p:cNvSpPr>
                <a:spLocks/>
              </p:cNvSpPr>
              <p:nvPr/>
            </p:nvSpPr>
            <p:spPr bwMode="auto">
              <a:xfrm>
                <a:off x="1954" y="3418"/>
                <a:ext cx="85" cy="10"/>
              </a:xfrm>
              <a:custGeom>
                <a:avLst/>
                <a:gdLst>
                  <a:gd name="T0" fmla="*/ 0 w 94"/>
                  <a:gd name="T1" fmla="*/ 16 h 17"/>
                  <a:gd name="T2" fmla="*/ 0 w 94"/>
                  <a:gd name="T3" fmla="*/ 0 h 17"/>
                  <a:gd name="T4" fmla="*/ 93 w 94"/>
                  <a:gd name="T5" fmla="*/ 0 h 17"/>
                  <a:gd name="T6" fmla="*/ 93 w 94"/>
                  <a:gd name="T7" fmla="*/ 16 h 17"/>
                  <a:gd name="T8" fmla="*/ 0 w 94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7">
                    <a:moveTo>
                      <a:pt x="0" y="16"/>
                    </a:moveTo>
                    <a:lnTo>
                      <a:pt x="0" y="0"/>
                    </a:lnTo>
                    <a:lnTo>
                      <a:pt x="93" y="0"/>
                    </a:lnTo>
                    <a:lnTo>
                      <a:pt x="93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5" name="Freeform 1273"/>
              <p:cNvSpPr>
                <a:spLocks/>
              </p:cNvSpPr>
              <p:nvPr/>
            </p:nvSpPr>
            <p:spPr bwMode="auto">
              <a:xfrm>
                <a:off x="1905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6" name="Freeform 1274"/>
              <p:cNvSpPr>
                <a:spLocks/>
              </p:cNvSpPr>
              <p:nvPr/>
            </p:nvSpPr>
            <p:spPr bwMode="auto">
              <a:xfrm>
                <a:off x="1908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4 w 17"/>
                  <a:gd name="T7" fmla="*/ 16 h 17"/>
                  <a:gd name="T8" fmla="*/ 8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7" name="Freeform 1275"/>
              <p:cNvSpPr>
                <a:spLocks/>
              </p:cNvSpPr>
              <p:nvPr/>
            </p:nvSpPr>
            <p:spPr bwMode="auto">
              <a:xfrm>
                <a:off x="191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8" name="Freeform 1276"/>
              <p:cNvSpPr>
                <a:spLocks/>
              </p:cNvSpPr>
              <p:nvPr/>
            </p:nvSpPr>
            <p:spPr bwMode="auto">
              <a:xfrm>
                <a:off x="1913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69" name="Freeform 1277"/>
              <p:cNvSpPr>
                <a:spLocks/>
              </p:cNvSpPr>
              <p:nvPr/>
            </p:nvSpPr>
            <p:spPr bwMode="auto">
              <a:xfrm>
                <a:off x="1915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0" name="Freeform 1278"/>
              <p:cNvSpPr>
                <a:spLocks/>
              </p:cNvSpPr>
              <p:nvPr/>
            </p:nvSpPr>
            <p:spPr bwMode="auto">
              <a:xfrm>
                <a:off x="1917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1" name="Freeform 1279"/>
              <p:cNvSpPr>
                <a:spLocks/>
              </p:cNvSpPr>
              <p:nvPr/>
            </p:nvSpPr>
            <p:spPr bwMode="auto">
              <a:xfrm>
                <a:off x="1920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2" name="Freeform 1280"/>
              <p:cNvSpPr>
                <a:spLocks/>
              </p:cNvSpPr>
              <p:nvPr/>
            </p:nvSpPr>
            <p:spPr bwMode="auto">
              <a:xfrm>
                <a:off x="192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3" name="Freeform 1281"/>
              <p:cNvSpPr>
                <a:spLocks/>
              </p:cNvSpPr>
              <p:nvPr/>
            </p:nvSpPr>
            <p:spPr bwMode="auto">
              <a:xfrm>
                <a:off x="1924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4" name="Freeform 1282"/>
              <p:cNvSpPr>
                <a:spLocks/>
              </p:cNvSpPr>
              <p:nvPr/>
            </p:nvSpPr>
            <p:spPr bwMode="auto">
              <a:xfrm>
                <a:off x="1926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5" name="Freeform 1283"/>
              <p:cNvSpPr>
                <a:spLocks/>
              </p:cNvSpPr>
              <p:nvPr/>
            </p:nvSpPr>
            <p:spPr bwMode="auto">
              <a:xfrm>
                <a:off x="1928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0 w 17"/>
                  <a:gd name="T5" fmla="*/ 16 h 17"/>
                  <a:gd name="T6" fmla="*/ 8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8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6" name="Freeform 1284"/>
              <p:cNvSpPr>
                <a:spLocks/>
              </p:cNvSpPr>
              <p:nvPr/>
            </p:nvSpPr>
            <p:spPr bwMode="auto">
              <a:xfrm>
                <a:off x="193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8 w 17"/>
                  <a:gd name="T7" fmla="*/ 16 h 17"/>
                  <a:gd name="T8" fmla="*/ 12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7" name="Freeform 1285"/>
              <p:cNvSpPr>
                <a:spLocks/>
              </p:cNvSpPr>
              <p:nvPr/>
            </p:nvSpPr>
            <p:spPr bwMode="auto">
              <a:xfrm>
                <a:off x="1933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0 w 17"/>
                  <a:gd name="T9" fmla="*/ 14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8" name="Freeform 1286"/>
              <p:cNvSpPr>
                <a:spLocks/>
              </p:cNvSpPr>
              <p:nvPr/>
            </p:nvSpPr>
            <p:spPr bwMode="auto">
              <a:xfrm>
                <a:off x="1935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4 h 17"/>
                  <a:gd name="T6" fmla="*/ 8 w 17"/>
                  <a:gd name="T7" fmla="*/ 16 h 17"/>
                  <a:gd name="T8" fmla="*/ 16 w 17"/>
                  <a:gd name="T9" fmla="*/ 16 h 17"/>
                  <a:gd name="T10" fmla="*/ 16 w 17"/>
                  <a:gd name="T11" fmla="*/ 14 h 17"/>
                  <a:gd name="T12" fmla="*/ 16 w 17"/>
                  <a:gd name="T13" fmla="*/ 0 h 17"/>
                  <a:gd name="T14" fmla="*/ 0 w 17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79" name="Freeform 1287"/>
              <p:cNvSpPr>
                <a:spLocks/>
              </p:cNvSpPr>
              <p:nvPr/>
            </p:nvSpPr>
            <p:spPr bwMode="auto">
              <a:xfrm>
                <a:off x="1937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0" name="Freeform 1288"/>
              <p:cNvSpPr>
                <a:spLocks/>
              </p:cNvSpPr>
              <p:nvPr/>
            </p:nvSpPr>
            <p:spPr bwMode="auto">
              <a:xfrm>
                <a:off x="1941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1" name="Freeform 1289"/>
              <p:cNvSpPr>
                <a:spLocks/>
              </p:cNvSpPr>
              <p:nvPr/>
            </p:nvSpPr>
            <p:spPr bwMode="auto">
              <a:xfrm>
                <a:off x="1942" y="3419"/>
                <a:ext cx="16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4 h 17"/>
                  <a:gd name="T6" fmla="*/ 5 w 17"/>
                  <a:gd name="T7" fmla="*/ 16 h 17"/>
                  <a:gd name="T8" fmla="*/ 10 w 17"/>
                  <a:gd name="T9" fmla="*/ 16 h 17"/>
                  <a:gd name="T10" fmla="*/ 10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2" name="Freeform 1290"/>
              <p:cNvSpPr>
                <a:spLocks/>
              </p:cNvSpPr>
              <p:nvPr/>
            </p:nvSpPr>
            <p:spPr bwMode="auto">
              <a:xfrm>
                <a:off x="1945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8 w 17"/>
                  <a:gd name="T5" fmla="*/ 16 h 17"/>
                  <a:gd name="T6" fmla="*/ 16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3" name="Freeform 1291"/>
              <p:cNvSpPr>
                <a:spLocks/>
              </p:cNvSpPr>
              <p:nvPr/>
            </p:nvSpPr>
            <p:spPr bwMode="auto">
              <a:xfrm>
                <a:off x="1947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5 w 17"/>
                  <a:gd name="T5" fmla="*/ 16 h 17"/>
                  <a:gd name="T6" fmla="*/ 10 w 17"/>
                  <a:gd name="T7" fmla="*/ 16 h 17"/>
                  <a:gd name="T8" fmla="*/ 16 w 17"/>
                  <a:gd name="T9" fmla="*/ 14 h 17"/>
                  <a:gd name="T10" fmla="*/ 16 w 17"/>
                  <a:gd name="T11" fmla="*/ 0 h 17"/>
                  <a:gd name="T12" fmla="*/ 0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4" name="Freeform 1292"/>
              <p:cNvSpPr>
                <a:spLocks/>
              </p:cNvSpPr>
              <p:nvPr/>
            </p:nvSpPr>
            <p:spPr bwMode="auto">
              <a:xfrm>
                <a:off x="1949" y="3419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4 h 17"/>
                  <a:gd name="T4" fmla="*/ 4 w 17"/>
                  <a:gd name="T5" fmla="*/ 14 h 17"/>
                  <a:gd name="T6" fmla="*/ 8 w 17"/>
                  <a:gd name="T7" fmla="*/ 16 h 17"/>
                  <a:gd name="T8" fmla="*/ 12 w 17"/>
                  <a:gd name="T9" fmla="*/ 16 h 17"/>
                  <a:gd name="T10" fmla="*/ 12 w 17"/>
                  <a:gd name="T11" fmla="*/ 14 h 17"/>
                  <a:gd name="T12" fmla="*/ 16 w 17"/>
                  <a:gd name="T13" fmla="*/ 14 h 17"/>
                  <a:gd name="T14" fmla="*/ 16 w 17"/>
                  <a:gd name="T15" fmla="*/ 0 h 17"/>
                  <a:gd name="T16" fmla="*/ 0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5" name="Freeform 1293"/>
              <p:cNvSpPr>
                <a:spLocks/>
              </p:cNvSpPr>
              <p:nvPr/>
            </p:nvSpPr>
            <p:spPr bwMode="auto">
              <a:xfrm>
                <a:off x="1886" y="3312"/>
                <a:ext cx="168" cy="108"/>
              </a:xfrm>
              <a:custGeom>
                <a:avLst/>
                <a:gdLst>
                  <a:gd name="T0" fmla="*/ 180 w 187"/>
                  <a:gd name="T1" fmla="*/ 173 h 174"/>
                  <a:gd name="T2" fmla="*/ 180 w 187"/>
                  <a:gd name="T3" fmla="*/ 173 h 174"/>
                  <a:gd name="T4" fmla="*/ 180 w 187"/>
                  <a:gd name="T5" fmla="*/ 172 h 174"/>
                  <a:gd name="T6" fmla="*/ 182 w 187"/>
                  <a:gd name="T7" fmla="*/ 172 h 174"/>
                  <a:gd name="T8" fmla="*/ 182 w 187"/>
                  <a:gd name="T9" fmla="*/ 172 h 174"/>
                  <a:gd name="T10" fmla="*/ 183 w 187"/>
                  <a:gd name="T11" fmla="*/ 171 h 174"/>
                  <a:gd name="T12" fmla="*/ 183 w 187"/>
                  <a:gd name="T13" fmla="*/ 171 h 174"/>
                  <a:gd name="T14" fmla="*/ 184 w 187"/>
                  <a:gd name="T15" fmla="*/ 171 h 174"/>
                  <a:gd name="T16" fmla="*/ 184 w 187"/>
                  <a:gd name="T17" fmla="*/ 170 h 174"/>
                  <a:gd name="T18" fmla="*/ 184 w 187"/>
                  <a:gd name="T19" fmla="*/ 170 h 174"/>
                  <a:gd name="T20" fmla="*/ 184 w 187"/>
                  <a:gd name="T21" fmla="*/ 169 h 174"/>
                  <a:gd name="T22" fmla="*/ 185 w 187"/>
                  <a:gd name="T23" fmla="*/ 169 h 174"/>
                  <a:gd name="T24" fmla="*/ 185 w 187"/>
                  <a:gd name="T25" fmla="*/ 168 h 174"/>
                  <a:gd name="T26" fmla="*/ 186 w 187"/>
                  <a:gd name="T27" fmla="*/ 167 h 174"/>
                  <a:gd name="T28" fmla="*/ 186 w 187"/>
                  <a:gd name="T29" fmla="*/ 167 h 174"/>
                  <a:gd name="T30" fmla="*/ 186 w 187"/>
                  <a:gd name="T31" fmla="*/ 6 h 174"/>
                  <a:gd name="T32" fmla="*/ 186 w 187"/>
                  <a:gd name="T33" fmla="*/ 5 h 174"/>
                  <a:gd name="T34" fmla="*/ 186 w 187"/>
                  <a:gd name="T35" fmla="*/ 5 h 174"/>
                  <a:gd name="T36" fmla="*/ 185 w 187"/>
                  <a:gd name="T37" fmla="*/ 5 h 174"/>
                  <a:gd name="T38" fmla="*/ 185 w 187"/>
                  <a:gd name="T39" fmla="*/ 3 h 174"/>
                  <a:gd name="T40" fmla="*/ 184 w 187"/>
                  <a:gd name="T41" fmla="*/ 3 h 174"/>
                  <a:gd name="T42" fmla="*/ 184 w 187"/>
                  <a:gd name="T43" fmla="*/ 2 h 174"/>
                  <a:gd name="T44" fmla="*/ 184 w 187"/>
                  <a:gd name="T45" fmla="*/ 1 h 174"/>
                  <a:gd name="T46" fmla="*/ 183 w 187"/>
                  <a:gd name="T47" fmla="*/ 1 h 174"/>
                  <a:gd name="T48" fmla="*/ 183 w 187"/>
                  <a:gd name="T49" fmla="*/ 1 h 174"/>
                  <a:gd name="T50" fmla="*/ 182 w 187"/>
                  <a:gd name="T51" fmla="*/ 1 h 174"/>
                  <a:gd name="T52" fmla="*/ 182 w 187"/>
                  <a:gd name="T53" fmla="*/ 0 h 174"/>
                  <a:gd name="T54" fmla="*/ 180 w 187"/>
                  <a:gd name="T55" fmla="*/ 0 h 174"/>
                  <a:gd name="T56" fmla="*/ 180 w 187"/>
                  <a:gd name="T57" fmla="*/ 0 h 174"/>
                  <a:gd name="T58" fmla="*/ 180 w 187"/>
                  <a:gd name="T59" fmla="*/ 0 h 174"/>
                  <a:gd name="T60" fmla="*/ 5 w 187"/>
                  <a:gd name="T61" fmla="*/ 0 h 174"/>
                  <a:gd name="T62" fmla="*/ 4 w 187"/>
                  <a:gd name="T63" fmla="*/ 0 h 174"/>
                  <a:gd name="T64" fmla="*/ 3 w 187"/>
                  <a:gd name="T65" fmla="*/ 0 h 174"/>
                  <a:gd name="T66" fmla="*/ 3 w 187"/>
                  <a:gd name="T67" fmla="*/ 0 h 174"/>
                  <a:gd name="T68" fmla="*/ 2 w 187"/>
                  <a:gd name="T69" fmla="*/ 0 h 174"/>
                  <a:gd name="T70" fmla="*/ 2 w 187"/>
                  <a:gd name="T71" fmla="*/ 1 h 174"/>
                  <a:gd name="T72" fmla="*/ 1 w 187"/>
                  <a:gd name="T73" fmla="*/ 1 h 174"/>
                  <a:gd name="T74" fmla="*/ 1 w 187"/>
                  <a:gd name="T75" fmla="*/ 1 h 174"/>
                  <a:gd name="T76" fmla="*/ 1 w 187"/>
                  <a:gd name="T77" fmla="*/ 2 h 174"/>
                  <a:gd name="T78" fmla="*/ 0 w 187"/>
                  <a:gd name="T79" fmla="*/ 3 h 174"/>
                  <a:gd name="T80" fmla="*/ 0 w 187"/>
                  <a:gd name="T81" fmla="*/ 3 h 174"/>
                  <a:gd name="T82" fmla="*/ 0 w 187"/>
                  <a:gd name="T83" fmla="*/ 3 h 174"/>
                  <a:gd name="T84" fmla="*/ 0 w 187"/>
                  <a:gd name="T85" fmla="*/ 5 h 174"/>
                  <a:gd name="T86" fmla="*/ 0 w 187"/>
                  <a:gd name="T87" fmla="*/ 5 h 174"/>
                  <a:gd name="T88" fmla="*/ 0 w 187"/>
                  <a:gd name="T89" fmla="*/ 6 h 174"/>
                  <a:gd name="T90" fmla="*/ 0 w 187"/>
                  <a:gd name="T91" fmla="*/ 167 h 174"/>
                  <a:gd name="T92" fmla="*/ 0 w 187"/>
                  <a:gd name="T93" fmla="*/ 167 h 174"/>
                  <a:gd name="T94" fmla="*/ 0 w 187"/>
                  <a:gd name="T95" fmla="*/ 168 h 174"/>
                  <a:gd name="T96" fmla="*/ 0 w 187"/>
                  <a:gd name="T97" fmla="*/ 169 h 174"/>
                  <a:gd name="T98" fmla="*/ 0 w 187"/>
                  <a:gd name="T99" fmla="*/ 169 h 174"/>
                  <a:gd name="T100" fmla="*/ 0 w 187"/>
                  <a:gd name="T101" fmla="*/ 170 h 174"/>
                  <a:gd name="T102" fmla="*/ 1 w 187"/>
                  <a:gd name="T103" fmla="*/ 170 h 174"/>
                  <a:gd name="T104" fmla="*/ 1 w 187"/>
                  <a:gd name="T105" fmla="*/ 171 h 174"/>
                  <a:gd name="T106" fmla="*/ 1 w 187"/>
                  <a:gd name="T107" fmla="*/ 171 h 174"/>
                  <a:gd name="T108" fmla="*/ 2 w 187"/>
                  <a:gd name="T109" fmla="*/ 171 h 174"/>
                  <a:gd name="T110" fmla="*/ 2 w 187"/>
                  <a:gd name="T111" fmla="*/ 172 h 174"/>
                  <a:gd name="T112" fmla="*/ 2 w 187"/>
                  <a:gd name="T113" fmla="*/ 172 h 174"/>
                  <a:gd name="T114" fmla="*/ 3 w 187"/>
                  <a:gd name="T115" fmla="*/ 172 h 174"/>
                  <a:gd name="T116" fmla="*/ 3 w 187"/>
                  <a:gd name="T117" fmla="*/ 172 h 174"/>
                  <a:gd name="T118" fmla="*/ 4 w 187"/>
                  <a:gd name="T119" fmla="*/ 173 h 174"/>
                  <a:gd name="T120" fmla="*/ 5 w 187"/>
                  <a:gd name="T121" fmla="*/ 173 h 174"/>
                  <a:gd name="T122" fmla="*/ 180 w 187"/>
                  <a:gd name="T123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" h="174">
                    <a:moveTo>
                      <a:pt x="180" y="173"/>
                    </a:moveTo>
                    <a:lnTo>
                      <a:pt x="180" y="173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2" y="172"/>
                    </a:lnTo>
                    <a:lnTo>
                      <a:pt x="183" y="171"/>
                    </a:lnTo>
                    <a:lnTo>
                      <a:pt x="183" y="171"/>
                    </a:lnTo>
                    <a:lnTo>
                      <a:pt x="184" y="171"/>
                    </a:lnTo>
                    <a:lnTo>
                      <a:pt x="184" y="170"/>
                    </a:lnTo>
                    <a:lnTo>
                      <a:pt x="184" y="170"/>
                    </a:lnTo>
                    <a:lnTo>
                      <a:pt x="184" y="169"/>
                    </a:lnTo>
                    <a:lnTo>
                      <a:pt x="185" y="169"/>
                    </a:lnTo>
                    <a:lnTo>
                      <a:pt x="185" y="168"/>
                    </a:lnTo>
                    <a:lnTo>
                      <a:pt x="186" y="167"/>
                    </a:lnTo>
                    <a:lnTo>
                      <a:pt x="186" y="167"/>
                    </a:lnTo>
                    <a:lnTo>
                      <a:pt x="186" y="6"/>
                    </a:lnTo>
                    <a:lnTo>
                      <a:pt x="186" y="5"/>
                    </a:lnTo>
                    <a:lnTo>
                      <a:pt x="186" y="5"/>
                    </a:lnTo>
                    <a:lnTo>
                      <a:pt x="185" y="5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4" y="2"/>
                    </a:lnTo>
                    <a:lnTo>
                      <a:pt x="184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2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0"/>
                    </a:lnTo>
                    <a:lnTo>
                      <a:pt x="1" y="170"/>
                    </a:lnTo>
                    <a:lnTo>
                      <a:pt x="1" y="171"/>
                    </a:lnTo>
                    <a:lnTo>
                      <a:pt x="1" y="171"/>
                    </a:lnTo>
                    <a:lnTo>
                      <a:pt x="2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3" y="172"/>
                    </a:lnTo>
                    <a:lnTo>
                      <a:pt x="3" y="172"/>
                    </a:lnTo>
                    <a:lnTo>
                      <a:pt x="4" y="173"/>
                    </a:lnTo>
                    <a:lnTo>
                      <a:pt x="5" y="173"/>
                    </a:lnTo>
                    <a:lnTo>
                      <a:pt x="180" y="17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6" name="Freeform 1294"/>
              <p:cNvSpPr>
                <a:spLocks/>
              </p:cNvSpPr>
              <p:nvPr/>
            </p:nvSpPr>
            <p:spPr bwMode="auto">
              <a:xfrm>
                <a:off x="1886" y="3313"/>
                <a:ext cx="167" cy="107"/>
              </a:xfrm>
              <a:custGeom>
                <a:avLst/>
                <a:gdLst>
                  <a:gd name="T0" fmla="*/ 185 w 186"/>
                  <a:gd name="T1" fmla="*/ 165 h 172"/>
                  <a:gd name="T2" fmla="*/ 185 w 186"/>
                  <a:gd name="T3" fmla="*/ 166 h 172"/>
                  <a:gd name="T4" fmla="*/ 185 w 186"/>
                  <a:gd name="T5" fmla="*/ 167 h 172"/>
                  <a:gd name="T6" fmla="*/ 184 w 186"/>
                  <a:gd name="T7" fmla="*/ 167 h 172"/>
                  <a:gd name="T8" fmla="*/ 184 w 186"/>
                  <a:gd name="T9" fmla="*/ 168 h 172"/>
                  <a:gd name="T10" fmla="*/ 183 w 186"/>
                  <a:gd name="T11" fmla="*/ 169 h 172"/>
                  <a:gd name="T12" fmla="*/ 183 w 186"/>
                  <a:gd name="T13" fmla="*/ 169 h 172"/>
                  <a:gd name="T14" fmla="*/ 182 w 186"/>
                  <a:gd name="T15" fmla="*/ 170 h 172"/>
                  <a:gd name="T16" fmla="*/ 182 w 186"/>
                  <a:gd name="T17" fmla="*/ 170 h 172"/>
                  <a:gd name="T18" fmla="*/ 181 w 186"/>
                  <a:gd name="T19" fmla="*/ 170 h 172"/>
                  <a:gd name="T20" fmla="*/ 181 w 186"/>
                  <a:gd name="T21" fmla="*/ 171 h 172"/>
                  <a:gd name="T22" fmla="*/ 180 w 186"/>
                  <a:gd name="T23" fmla="*/ 171 h 172"/>
                  <a:gd name="T24" fmla="*/ 179 w 186"/>
                  <a:gd name="T25" fmla="*/ 171 h 172"/>
                  <a:gd name="T26" fmla="*/ 4 w 186"/>
                  <a:gd name="T27" fmla="*/ 171 h 172"/>
                  <a:gd name="T28" fmla="*/ 3 w 186"/>
                  <a:gd name="T29" fmla="*/ 171 h 172"/>
                  <a:gd name="T30" fmla="*/ 3 w 186"/>
                  <a:gd name="T31" fmla="*/ 171 h 172"/>
                  <a:gd name="T32" fmla="*/ 3 w 186"/>
                  <a:gd name="T33" fmla="*/ 170 h 172"/>
                  <a:gd name="T34" fmla="*/ 2 w 186"/>
                  <a:gd name="T35" fmla="*/ 170 h 172"/>
                  <a:gd name="T36" fmla="*/ 2 w 186"/>
                  <a:gd name="T37" fmla="*/ 170 h 172"/>
                  <a:gd name="T38" fmla="*/ 1 w 186"/>
                  <a:gd name="T39" fmla="*/ 169 h 172"/>
                  <a:gd name="T40" fmla="*/ 1 w 186"/>
                  <a:gd name="T41" fmla="*/ 169 h 172"/>
                  <a:gd name="T42" fmla="*/ 0 w 186"/>
                  <a:gd name="T43" fmla="*/ 169 h 172"/>
                  <a:gd name="T44" fmla="*/ 0 w 186"/>
                  <a:gd name="T45" fmla="*/ 168 h 172"/>
                  <a:gd name="T46" fmla="*/ 0 w 186"/>
                  <a:gd name="T47" fmla="*/ 167 h 172"/>
                  <a:gd name="T48" fmla="*/ 0 w 186"/>
                  <a:gd name="T49" fmla="*/ 167 h 172"/>
                  <a:gd name="T50" fmla="*/ 0 w 186"/>
                  <a:gd name="T51" fmla="*/ 166 h 172"/>
                  <a:gd name="T52" fmla="*/ 0 w 186"/>
                  <a:gd name="T53" fmla="*/ 165 h 172"/>
                  <a:gd name="T54" fmla="*/ 0 w 186"/>
                  <a:gd name="T55" fmla="*/ 5 h 172"/>
                  <a:gd name="T56" fmla="*/ 0 w 186"/>
                  <a:gd name="T57" fmla="*/ 4 h 172"/>
                  <a:gd name="T58" fmla="*/ 0 w 186"/>
                  <a:gd name="T59" fmla="*/ 3 h 172"/>
                  <a:gd name="T60" fmla="*/ 0 w 186"/>
                  <a:gd name="T61" fmla="*/ 3 h 172"/>
                  <a:gd name="T62" fmla="*/ 0 w 186"/>
                  <a:gd name="T63" fmla="*/ 2 h 172"/>
                  <a:gd name="T64" fmla="*/ 0 w 186"/>
                  <a:gd name="T65" fmla="*/ 2 h 172"/>
                  <a:gd name="T66" fmla="*/ 1 w 186"/>
                  <a:gd name="T67" fmla="*/ 1 h 172"/>
                  <a:gd name="T68" fmla="*/ 1 w 186"/>
                  <a:gd name="T69" fmla="*/ 1 h 172"/>
                  <a:gd name="T70" fmla="*/ 2 w 186"/>
                  <a:gd name="T71" fmla="*/ 1 h 172"/>
                  <a:gd name="T72" fmla="*/ 2 w 186"/>
                  <a:gd name="T73" fmla="*/ 0 h 172"/>
                  <a:gd name="T74" fmla="*/ 2 w 186"/>
                  <a:gd name="T75" fmla="*/ 0 h 172"/>
                  <a:gd name="T76" fmla="*/ 3 w 186"/>
                  <a:gd name="T77" fmla="*/ 0 h 172"/>
                  <a:gd name="T78" fmla="*/ 3 w 186"/>
                  <a:gd name="T79" fmla="*/ 0 h 172"/>
                  <a:gd name="T80" fmla="*/ 4 w 186"/>
                  <a:gd name="T81" fmla="*/ 0 h 172"/>
                  <a:gd name="T82" fmla="*/ 179 w 186"/>
                  <a:gd name="T83" fmla="*/ 0 h 172"/>
                  <a:gd name="T84" fmla="*/ 180 w 186"/>
                  <a:gd name="T85" fmla="*/ 0 h 172"/>
                  <a:gd name="T86" fmla="*/ 181 w 186"/>
                  <a:gd name="T87" fmla="*/ 0 h 172"/>
                  <a:gd name="T88" fmla="*/ 181 w 186"/>
                  <a:gd name="T89" fmla="*/ 0 h 172"/>
                  <a:gd name="T90" fmla="*/ 182 w 186"/>
                  <a:gd name="T91" fmla="*/ 0 h 172"/>
                  <a:gd name="T92" fmla="*/ 182 w 186"/>
                  <a:gd name="T93" fmla="*/ 1 h 172"/>
                  <a:gd name="T94" fmla="*/ 183 w 186"/>
                  <a:gd name="T95" fmla="*/ 1 h 172"/>
                  <a:gd name="T96" fmla="*/ 183 w 186"/>
                  <a:gd name="T97" fmla="*/ 1 h 172"/>
                  <a:gd name="T98" fmla="*/ 183 w 186"/>
                  <a:gd name="T99" fmla="*/ 2 h 172"/>
                  <a:gd name="T100" fmla="*/ 184 w 186"/>
                  <a:gd name="T101" fmla="*/ 2 h 172"/>
                  <a:gd name="T102" fmla="*/ 184 w 186"/>
                  <a:gd name="T103" fmla="*/ 3 h 172"/>
                  <a:gd name="T104" fmla="*/ 185 w 186"/>
                  <a:gd name="T105" fmla="*/ 3 h 172"/>
                  <a:gd name="T106" fmla="*/ 185 w 186"/>
                  <a:gd name="T107" fmla="*/ 4 h 172"/>
                  <a:gd name="T108" fmla="*/ 185 w 186"/>
                  <a:gd name="T109" fmla="*/ 5 h 172"/>
                  <a:gd name="T110" fmla="*/ 185 w 186"/>
                  <a:gd name="T111" fmla="*/ 16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6" h="172">
                    <a:moveTo>
                      <a:pt x="185" y="165"/>
                    </a:moveTo>
                    <a:lnTo>
                      <a:pt x="185" y="166"/>
                    </a:lnTo>
                    <a:lnTo>
                      <a:pt x="185" y="167"/>
                    </a:lnTo>
                    <a:lnTo>
                      <a:pt x="184" y="167"/>
                    </a:lnTo>
                    <a:lnTo>
                      <a:pt x="184" y="168"/>
                    </a:lnTo>
                    <a:lnTo>
                      <a:pt x="183" y="169"/>
                    </a:lnTo>
                    <a:lnTo>
                      <a:pt x="183" y="169"/>
                    </a:lnTo>
                    <a:lnTo>
                      <a:pt x="182" y="170"/>
                    </a:lnTo>
                    <a:lnTo>
                      <a:pt x="182" y="170"/>
                    </a:lnTo>
                    <a:lnTo>
                      <a:pt x="181" y="170"/>
                    </a:lnTo>
                    <a:lnTo>
                      <a:pt x="181" y="171"/>
                    </a:lnTo>
                    <a:lnTo>
                      <a:pt x="180" y="171"/>
                    </a:lnTo>
                    <a:lnTo>
                      <a:pt x="179" y="171"/>
                    </a:lnTo>
                    <a:lnTo>
                      <a:pt x="4" y="171"/>
                    </a:lnTo>
                    <a:lnTo>
                      <a:pt x="3" y="171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79" y="0"/>
                    </a:lnTo>
                    <a:lnTo>
                      <a:pt x="180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82" y="0"/>
                    </a:lnTo>
                    <a:lnTo>
                      <a:pt x="182" y="1"/>
                    </a:lnTo>
                    <a:lnTo>
                      <a:pt x="183" y="1"/>
                    </a:lnTo>
                    <a:lnTo>
                      <a:pt x="183" y="1"/>
                    </a:lnTo>
                    <a:lnTo>
                      <a:pt x="183" y="2"/>
                    </a:lnTo>
                    <a:lnTo>
                      <a:pt x="184" y="2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5" y="165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7" name="Freeform 1295"/>
              <p:cNvSpPr>
                <a:spLocks/>
              </p:cNvSpPr>
              <p:nvPr/>
            </p:nvSpPr>
            <p:spPr bwMode="auto">
              <a:xfrm>
                <a:off x="1887" y="3313"/>
                <a:ext cx="164" cy="106"/>
              </a:xfrm>
              <a:custGeom>
                <a:avLst/>
                <a:gdLst>
                  <a:gd name="T0" fmla="*/ 180 w 181"/>
                  <a:gd name="T1" fmla="*/ 3 h 171"/>
                  <a:gd name="T2" fmla="*/ 180 w 181"/>
                  <a:gd name="T3" fmla="*/ 3 h 171"/>
                  <a:gd name="T4" fmla="*/ 180 w 181"/>
                  <a:gd name="T5" fmla="*/ 2 h 171"/>
                  <a:gd name="T6" fmla="*/ 179 w 181"/>
                  <a:gd name="T7" fmla="*/ 2 h 171"/>
                  <a:gd name="T8" fmla="*/ 179 w 181"/>
                  <a:gd name="T9" fmla="*/ 1 h 171"/>
                  <a:gd name="T10" fmla="*/ 178 w 181"/>
                  <a:gd name="T11" fmla="*/ 1 h 171"/>
                  <a:gd name="T12" fmla="*/ 178 w 181"/>
                  <a:gd name="T13" fmla="*/ 0 h 171"/>
                  <a:gd name="T14" fmla="*/ 177 w 181"/>
                  <a:gd name="T15" fmla="*/ 0 h 171"/>
                  <a:gd name="T16" fmla="*/ 177 w 181"/>
                  <a:gd name="T17" fmla="*/ 0 h 171"/>
                  <a:gd name="T18" fmla="*/ 177 w 181"/>
                  <a:gd name="T19" fmla="*/ 0 h 171"/>
                  <a:gd name="T20" fmla="*/ 176 w 181"/>
                  <a:gd name="T21" fmla="*/ 0 h 171"/>
                  <a:gd name="T22" fmla="*/ 176 w 181"/>
                  <a:gd name="T23" fmla="*/ 0 h 171"/>
                  <a:gd name="T24" fmla="*/ 3 w 181"/>
                  <a:gd name="T25" fmla="*/ 0 h 171"/>
                  <a:gd name="T26" fmla="*/ 3 w 181"/>
                  <a:gd name="T27" fmla="*/ 0 h 171"/>
                  <a:gd name="T28" fmla="*/ 2 w 181"/>
                  <a:gd name="T29" fmla="*/ 0 h 171"/>
                  <a:gd name="T30" fmla="*/ 2 w 181"/>
                  <a:gd name="T31" fmla="*/ 0 h 171"/>
                  <a:gd name="T32" fmla="*/ 1 w 181"/>
                  <a:gd name="T33" fmla="*/ 0 h 171"/>
                  <a:gd name="T34" fmla="*/ 1 w 181"/>
                  <a:gd name="T35" fmla="*/ 0 h 171"/>
                  <a:gd name="T36" fmla="*/ 1 w 181"/>
                  <a:gd name="T37" fmla="*/ 1 h 171"/>
                  <a:gd name="T38" fmla="*/ 0 w 181"/>
                  <a:gd name="T39" fmla="*/ 1 h 171"/>
                  <a:gd name="T40" fmla="*/ 0 w 181"/>
                  <a:gd name="T41" fmla="*/ 1 h 171"/>
                  <a:gd name="T42" fmla="*/ 0 w 181"/>
                  <a:gd name="T43" fmla="*/ 2 h 171"/>
                  <a:gd name="T44" fmla="*/ 0 w 181"/>
                  <a:gd name="T45" fmla="*/ 3 h 171"/>
                  <a:gd name="T46" fmla="*/ 0 w 181"/>
                  <a:gd name="T47" fmla="*/ 3 h 171"/>
                  <a:gd name="T48" fmla="*/ 0 w 181"/>
                  <a:gd name="T49" fmla="*/ 166 h 171"/>
                  <a:gd name="T50" fmla="*/ 0 w 181"/>
                  <a:gd name="T51" fmla="*/ 166 h 171"/>
                  <a:gd name="T52" fmla="*/ 0 w 181"/>
                  <a:gd name="T53" fmla="*/ 167 h 171"/>
                  <a:gd name="T54" fmla="*/ 0 w 181"/>
                  <a:gd name="T55" fmla="*/ 168 h 171"/>
                  <a:gd name="T56" fmla="*/ 0 w 181"/>
                  <a:gd name="T57" fmla="*/ 168 h 171"/>
                  <a:gd name="T58" fmla="*/ 1 w 181"/>
                  <a:gd name="T59" fmla="*/ 168 h 171"/>
                  <a:gd name="T60" fmla="*/ 1 w 181"/>
                  <a:gd name="T61" fmla="*/ 169 h 171"/>
                  <a:gd name="T62" fmla="*/ 2 w 181"/>
                  <a:gd name="T63" fmla="*/ 169 h 171"/>
                  <a:gd name="T64" fmla="*/ 2 w 181"/>
                  <a:gd name="T65" fmla="*/ 169 h 171"/>
                  <a:gd name="T66" fmla="*/ 3 w 181"/>
                  <a:gd name="T67" fmla="*/ 170 h 171"/>
                  <a:gd name="T68" fmla="*/ 3 w 181"/>
                  <a:gd name="T69" fmla="*/ 170 h 171"/>
                  <a:gd name="T70" fmla="*/ 176 w 181"/>
                  <a:gd name="T71" fmla="*/ 170 h 171"/>
                  <a:gd name="T72" fmla="*/ 176 w 181"/>
                  <a:gd name="T73" fmla="*/ 169 h 171"/>
                  <a:gd name="T74" fmla="*/ 177 w 181"/>
                  <a:gd name="T75" fmla="*/ 169 h 171"/>
                  <a:gd name="T76" fmla="*/ 177 w 181"/>
                  <a:gd name="T77" fmla="*/ 169 h 171"/>
                  <a:gd name="T78" fmla="*/ 178 w 181"/>
                  <a:gd name="T79" fmla="*/ 169 h 171"/>
                  <a:gd name="T80" fmla="*/ 178 w 181"/>
                  <a:gd name="T81" fmla="*/ 168 h 171"/>
                  <a:gd name="T82" fmla="*/ 178 w 181"/>
                  <a:gd name="T83" fmla="*/ 168 h 171"/>
                  <a:gd name="T84" fmla="*/ 179 w 181"/>
                  <a:gd name="T85" fmla="*/ 168 h 171"/>
                  <a:gd name="T86" fmla="*/ 179 w 181"/>
                  <a:gd name="T87" fmla="*/ 167 h 171"/>
                  <a:gd name="T88" fmla="*/ 180 w 181"/>
                  <a:gd name="T89" fmla="*/ 166 h 171"/>
                  <a:gd name="T90" fmla="*/ 180 w 181"/>
                  <a:gd name="T91" fmla="*/ 166 h 171"/>
                  <a:gd name="T92" fmla="*/ 180 w 181"/>
                  <a:gd name="T93" fmla="*/ 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1" h="171">
                    <a:moveTo>
                      <a:pt x="180" y="3"/>
                    </a:moveTo>
                    <a:lnTo>
                      <a:pt x="180" y="3"/>
                    </a:lnTo>
                    <a:lnTo>
                      <a:pt x="180" y="2"/>
                    </a:lnTo>
                    <a:lnTo>
                      <a:pt x="179" y="2"/>
                    </a:lnTo>
                    <a:lnTo>
                      <a:pt x="179" y="1"/>
                    </a:lnTo>
                    <a:lnTo>
                      <a:pt x="178" y="1"/>
                    </a:lnTo>
                    <a:lnTo>
                      <a:pt x="178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1" y="168"/>
                    </a:lnTo>
                    <a:lnTo>
                      <a:pt x="1" y="169"/>
                    </a:lnTo>
                    <a:lnTo>
                      <a:pt x="2" y="169"/>
                    </a:lnTo>
                    <a:lnTo>
                      <a:pt x="2" y="169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176" y="170"/>
                    </a:lnTo>
                    <a:lnTo>
                      <a:pt x="176" y="169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8" y="169"/>
                    </a:lnTo>
                    <a:lnTo>
                      <a:pt x="178" y="168"/>
                    </a:lnTo>
                    <a:lnTo>
                      <a:pt x="178" y="168"/>
                    </a:lnTo>
                    <a:lnTo>
                      <a:pt x="179" y="168"/>
                    </a:lnTo>
                    <a:lnTo>
                      <a:pt x="179" y="167"/>
                    </a:lnTo>
                    <a:lnTo>
                      <a:pt x="180" y="166"/>
                    </a:lnTo>
                    <a:lnTo>
                      <a:pt x="180" y="166"/>
                    </a:lnTo>
                    <a:lnTo>
                      <a:pt x="180" y="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8" name="Freeform 1296"/>
              <p:cNvSpPr>
                <a:spLocks/>
              </p:cNvSpPr>
              <p:nvPr/>
            </p:nvSpPr>
            <p:spPr bwMode="auto">
              <a:xfrm>
                <a:off x="1888" y="3314"/>
                <a:ext cx="163" cy="104"/>
              </a:xfrm>
              <a:custGeom>
                <a:avLst/>
                <a:gdLst>
                  <a:gd name="T0" fmla="*/ 179 w 180"/>
                  <a:gd name="T1" fmla="*/ 163 h 168"/>
                  <a:gd name="T2" fmla="*/ 179 w 180"/>
                  <a:gd name="T3" fmla="*/ 164 h 168"/>
                  <a:gd name="T4" fmla="*/ 178 w 180"/>
                  <a:gd name="T5" fmla="*/ 165 h 168"/>
                  <a:gd name="T6" fmla="*/ 178 w 180"/>
                  <a:gd name="T7" fmla="*/ 165 h 168"/>
                  <a:gd name="T8" fmla="*/ 177 w 180"/>
                  <a:gd name="T9" fmla="*/ 166 h 168"/>
                  <a:gd name="T10" fmla="*/ 177 w 180"/>
                  <a:gd name="T11" fmla="*/ 166 h 168"/>
                  <a:gd name="T12" fmla="*/ 176 w 180"/>
                  <a:gd name="T13" fmla="*/ 167 h 168"/>
                  <a:gd name="T14" fmla="*/ 176 w 180"/>
                  <a:gd name="T15" fmla="*/ 167 h 168"/>
                  <a:gd name="T16" fmla="*/ 2 w 180"/>
                  <a:gd name="T17" fmla="*/ 167 h 168"/>
                  <a:gd name="T18" fmla="*/ 2 w 180"/>
                  <a:gd name="T19" fmla="*/ 167 h 168"/>
                  <a:gd name="T20" fmla="*/ 1 w 180"/>
                  <a:gd name="T21" fmla="*/ 167 h 168"/>
                  <a:gd name="T22" fmla="*/ 1 w 180"/>
                  <a:gd name="T23" fmla="*/ 166 h 168"/>
                  <a:gd name="T24" fmla="*/ 1 w 180"/>
                  <a:gd name="T25" fmla="*/ 166 h 168"/>
                  <a:gd name="T26" fmla="*/ 0 w 180"/>
                  <a:gd name="T27" fmla="*/ 166 h 168"/>
                  <a:gd name="T28" fmla="*/ 0 w 180"/>
                  <a:gd name="T29" fmla="*/ 165 h 168"/>
                  <a:gd name="T30" fmla="*/ 0 w 180"/>
                  <a:gd name="T31" fmla="*/ 165 h 168"/>
                  <a:gd name="T32" fmla="*/ 0 w 180"/>
                  <a:gd name="T33" fmla="*/ 165 h 168"/>
                  <a:gd name="T34" fmla="*/ 0 w 180"/>
                  <a:gd name="T35" fmla="*/ 164 h 168"/>
                  <a:gd name="T36" fmla="*/ 0 w 180"/>
                  <a:gd name="T37" fmla="*/ 163 h 168"/>
                  <a:gd name="T38" fmla="*/ 0 w 180"/>
                  <a:gd name="T39" fmla="*/ 3 h 168"/>
                  <a:gd name="T40" fmla="*/ 0 w 180"/>
                  <a:gd name="T41" fmla="*/ 2 h 168"/>
                  <a:gd name="T42" fmla="*/ 0 w 180"/>
                  <a:gd name="T43" fmla="*/ 1 h 168"/>
                  <a:gd name="T44" fmla="*/ 0 w 180"/>
                  <a:gd name="T45" fmla="*/ 1 h 168"/>
                  <a:gd name="T46" fmla="*/ 0 w 180"/>
                  <a:gd name="T47" fmla="*/ 1 h 168"/>
                  <a:gd name="T48" fmla="*/ 1 w 180"/>
                  <a:gd name="T49" fmla="*/ 0 h 168"/>
                  <a:gd name="T50" fmla="*/ 1 w 180"/>
                  <a:gd name="T51" fmla="*/ 0 h 168"/>
                  <a:gd name="T52" fmla="*/ 2 w 180"/>
                  <a:gd name="T53" fmla="*/ 0 h 168"/>
                  <a:gd name="T54" fmla="*/ 2 w 180"/>
                  <a:gd name="T55" fmla="*/ 0 h 168"/>
                  <a:gd name="T56" fmla="*/ 176 w 180"/>
                  <a:gd name="T57" fmla="*/ 0 h 168"/>
                  <a:gd name="T58" fmla="*/ 176 w 180"/>
                  <a:gd name="T59" fmla="*/ 0 h 168"/>
                  <a:gd name="T60" fmla="*/ 176 w 180"/>
                  <a:gd name="T61" fmla="*/ 0 h 168"/>
                  <a:gd name="T62" fmla="*/ 177 w 180"/>
                  <a:gd name="T63" fmla="*/ 0 h 168"/>
                  <a:gd name="T64" fmla="*/ 177 w 180"/>
                  <a:gd name="T65" fmla="*/ 0 h 168"/>
                  <a:gd name="T66" fmla="*/ 177 w 180"/>
                  <a:gd name="T67" fmla="*/ 1 h 168"/>
                  <a:gd name="T68" fmla="*/ 178 w 180"/>
                  <a:gd name="T69" fmla="*/ 1 h 168"/>
                  <a:gd name="T70" fmla="*/ 178 w 180"/>
                  <a:gd name="T71" fmla="*/ 1 h 168"/>
                  <a:gd name="T72" fmla="*/ 179 w 180"/>
                  <a:gd name="T73" fmla="*/ 2 h 168"/>
                  <a:gd name="T74" fmla="*/ 179 w 180"/>
                  <a:gd name="T75" fmla="*/ 3 h 168"/>
                  <a:gd name="T76" fmla="*/ 179 w 180"/>
                  <a:gd name="T77" fmla="*/ 16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0" h="168">
                    <a:moveTo>
                      <a:pt x="179" y="163"/>
                    </a:moveTo>
                    <a:lnTo>
                      <a:pt x="179" y="164"/>
                    </a:lnTo>
                    <a:lnTo>
                      <a:pt x="178" y="165"/>
                    </a:lnTo>
                    <a:lnTo>
                      <a:pt x="178" y="165"/>
                    </a:lnTo>
                    <a:lnTo>
                      <a:pt x="177" y="166"/>
                    </a:lnTo>
                    <a:lnTo>
                      <a:pt x="177" y="166"/>
                    </a:lnTo>
                    <a:lnTo>
                      <a:pt x="176" y="167"/>
                    </a:lnTo>
                    <a:lnTo>
                      <a:pt x="176" y="167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1" y="167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0" y="166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4"/>
                    </a:lnTo>
                    <a:lnTo>
                      <a:pt x="0" y="16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1"/>
                    </a:lnTo>
                    <a:lnTo>
                      <a:pt x="178" y="1"/>
                    </a:lnTo>
                    <a:lnTo>
                      <a:pt x="178" y="1"/>
                    </a:lnTo>
                    <a:lnTo>
                      <a:pt x="179" y="2"/>
                    </a:lnTo>
                    <a:lnTo>
                      <a:pt x="179" y="3"/>
                    </a:lnTo>
                    <a:lnTo>
                      <a:pt x="179" y="163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89" name="Freeform 1297"/>
              <p:cNvSpPr>
                <a:spLocks/>
              </p:cNvSpPr>
              <p:nvPr/>
            </p:nvSpPr>
            <p:spPr bwMode="auto">
              <a:xfrm>
                <a:off x="1905" y="3327"/>
                <a:ext cx="129" cy="77"/>
              </a:xfrm>
              <a:custGeom>
                <a:avLst/>
                <a:gdLst>
                  <a:gd name="T0" fmla="*/ 0 w 142"/>
                  <a:gd name="T1" fmla="*/ 1 h 124"/>
                  <a:gd name="T2" fmla="*/ 1 w 142"/>
                  <a:gd name="T3" fmla="*/ 1 h 124"/>
                  <a:gd name="T4" fmla="*/ 1 w 142"/>
                  <a:gd name="T5" fmla="*/ 1 h 124"/>
                  <a:gd name="T6" fmla="*/ 2 w 142"/>
                  <a:gd name="T7" fmla="*/ 0 h 124"/>
                  <a:gd name="T8" fmla="*/ 2 w 142"/>
                  <a:gd name="T9" fmla="*/ 0 h 124"/>
                  <a:gd name="T10" fmla="*/ 3 w 142"/>
                  <a:gd name="T11" fmla="*/ 0 h 124"/>
                  <a:gd name="T12" fmla="*/ 3 w 142"/>
                  <a:gd name="T13" fmla="*/ 0 h 124"/>
                  <a:gd name="T14" fmla="*/ 4 w 142"/>
                  <a:gd name="T15" fmla="*/ 0 h 124"/>
                  <a:gd name="T16" fmla="*/ 135 w 142"/>
                  <a:gd name="T17" fmla="*/ 0 h 124"/>
                  <a:gd name="T18" fmla="*/ 136 w 142"/>
                  <a:gd name="T19" fmla="*/ 0 h 124"/>
                  <a:gd name="T20" fmla="*/ 137 w 142"/>
                  <a:gd name="T21" fmla="*/ 0 h 124"/>
                  <a:gd name="T22" fmla="*/ 137 w 142"/>
                  <a:gd name="T23" fmla="*/ 0 h 124"/>
                  <a:gd name="T24" fmla="*/ 138 w 142"/>
                  <a:gd name="T25" fmla="*/ 0 h 124"/>
                  <a:gd name="T26" fmla="*/ 138 w 142"/>
                  <a:gd name="T27" fmla="*/ 1 h 124"/>
                  <a:gd name="T28" fmla="*/ 139 w 142"/>
                  <a:gd name="T29" fmla="*/ 1 h 124"/>
                  <a:gd name="T30" fmla="*/ 139 w 142"/>
                  <a:gd name="T31" fmla="*/ 1 h 124"/>
                  <a:gd name="T32" fmla="*/ 140 w 142"/>
                  <a:gd name="T33" fmla="*/ 2 h 124"/>
                  <a:gd name="T34" fmla="*/ 140 w 142"/>
                  <a:gd name="T35" fmla="*/ 3 h 124"/>
                  <a:gd name="T36" fmla="*/ 141 w 142"/>
                  <a:gd name="T37" fmla="*/ 3 h 124"/>
                  <a:gd name="T38" fmla="*/ 141 w 142"/>
                  <a:gd name="T39" fmla="*/ 4 h 124"/>
                  <a:gd name="T40" fmla="*/ 141 w 142"/>
                  <a:gd name="T41" fmla="*/ 5 h 124"/>
                  <a:gd name="T42" fmla="*/ 141 w 142"/>
                  <a:gd name="T43" fmla="*/ 117 h 124"/>
                  <a:gd name="T44" fmla="*/ 141 w 142"/>
                  <a:gd name="T45" fmla="*/ 119 h 124"/>
                  <a:gd name="T46" fmla="*/ 140 w 142"/>
                  <a:gd name="T47" fmla="*/ 119 h 124"/>
                  <a:gd name="T48" fmla="*/ 140 w 142"/>
                  <a:gd name="T49" fmla="*/ 120 h 124"/>
                  <a:gd name="T50" fmla="*/ 139 w 142"/>
                  <a:gd name="T51" fmla="*/ 121 h 124"/>
                  <a:gd name="T52" fmla="*/ 139 w 142"/>
                  <a:gd name="T53" fmla="*/ 121 h 124"/>
                  <a:gd name="T54" fmla="*/ 138 w 142"/>
                  <a:gd name="T55" fmla="*/ 122 h 124"/>
                  <a:gd name="T56" fmla="*/ 138 w 142"/>
                  <a:gd name="T57" fmla="*/ 122 h 124"/>
                  <a:gd name="T58" fmla="*/ 137 w 142"/>
                  <a:gd name="T59" fmla="*/ 122 h 124"/>
                  <a:gd name="T60" fmla="*/ 137 w 142"/>
                  <a:gd name="T61" fmla="*/ 123 h 124"/>
                  <a:gd name="T62" fmla="*/ 136 w 142"/>
                  <a:gd name="T63" fmla="*/ 123 h 124"/>
                  <a:gd name="T64" fmla="*/ 135 w 142"/>
                  <a:gd name="T65" fmla="*/ 123 h 124"/>
                  <a:gd name="T66" fmla="*/ 4 w 142"/>
                  <a:gd name="T67" fmla="*/ 123 h 124"/>
                  <a:gd name="T68" fmla="*/ 3 w 142"/>
                  <a:gd name="T69" fmla="*/ 123 h 124"/>
                  <a:gd name="T70" fmla="*/ 3 w 142"/>
                  <a:gd name="T71" fmla="*/ 123 h 124"/>
                  <a:gd name="T72" fmla="*/ 2 w 142"/>
                  <a:gd name="T73" fmla="*/ 122 h 124"/>
                  <a:gd name="T74" fmla="*/ 2 w 142"/>
                  <a:gd name="T75" fmla="*/ 122 h 124"/>
                  <a:gd name="T76" fmla="*/ 1 w 142"/>
                  <a:gd name="T77" fmla="*/ 122 h 124"/>
                  <a:gd name="T78" fmla="*/ 1 w 142"/>
                  <a:gd name="T79" fmla="*/ 121 h 124"/>
                  <a:gd name="T80" fmla="*/ 0 w 142"/>
                  <a:gd name="T81" fmla="*/ 121 h 124"/>
                  <a:gd name="T82" fmla="*/ 0 w 142"/>
                  <a:gd name="T83" fmla="*/ 120 h 124"/>
                  <a:gd name="T84" fmla="*/ 0 w 142"/>
                  <a:gd name="T85" fmla="*/ 119 h 124"/>
                  <a:gd name="T86" fmla="*/ 0 w 142"/>
                  <a:gd name="T87" fmla="*/ 119 h 124"/>
                  <a:gd name="T88" fmla="*/ 0 w 142"/>
                  <a:gd name="T89" fmla="*/ 117 h 124"/>
                  <a:gd name="T90" fmla="*/ 0 w 142"/>
                  <a:gd name="T91" fmla="*/ 5 h 124"/>
                  <a:gd name="T92" fmla="*/ 0 w 142"/>
                  <a:gd name="T93" fmla="*/ 4 h 124"/>
                  <a:gd name="T94" fmla="*/ 0 w 142"/>
                  <a:gd name="T95" fmla="*/ 3 h 124"/>
                  <a:gd name="T96" fmla="*/ 0 w 142"/>
                  <a:gd name="T97" fmla="*/ 3 h 124"/>
                  <a:gd name="T98" fmla="*/ 0 w 142"/>
                  <a:gd name="T99" fmla="*/ 2 h 124"/>
                  <a:gd name="T100" fmla="*/ 0 w 142"/>
                  <a:gd name="T101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2" h="124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8" y="1"/>
                    </a:lnTo>
                    <a:lnTo>
                      <a:pt x="139" y="1"/>
                    </a:lnTo>
                    <a:lnTo>
                      <a:pt x="139" y="1"/>
                    </a:lnTo>
                    <a:lnTo>
                      <a:pt x="140" y="2"/>
                    </a:lnTo>
                    <a:lnTo>
                      <a:pt x="140" y="3"/>
                    </a:lnTo>
                    <a:lnTo>
                      <a:pt x="141" y="3"/>
                    </a:lnTo>
                    <a:lnTo>
                      <a:pt x="141" y="4"/>
                    </a:lnTo>
                    <a:lnTo>
                      <a:pt x="141" y="5"/>
                    </a:lnTo>
                    <a:lnTo>
                      <a:pt x="141" y="117"/>
                    </a:lnTo>
                    <a:lnTo>
                      <a:pt x="141" y="119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9" y="121"/>
                    </a:lnTo>
                    <a:lnTo>
                      <a:pt x="139" y="121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7" y="122"/>
                    </a:lnTo>
                    <a:lnTo>
                      <a:pt x="137" y="123"/>
                    </a:lnTo>
                    <a:lnTo>
                      <a:pt x="136" y="123"/>
                    </a:lnTo>
                    <a:lnTo>
                      <a:pt x="135" y="123"/>
                    </a:lnTo>
                    <a:lnTo>
                      <a:pt x="4" y="123"/>
                    </a:lnTo>
                    <a:lnTo>
                      <a:pt x="3" y="123"/>
                    </a:lnTo>
                    <a:lnTo>
                      <a:pt x="3" y="123"/>
                    </a:lnTo>
                    <a:lnTo>
                      <a:pt x="2" y="122"/>
                    </a:lnTo>
                    <a:lnTo>
                      <a:pt x="2" y="122"/>
                    </a:lnTo>
                    <a:lnTo>
                      <a:pt x="1" y="122"/>
                    </a:lnTo>
                    <a:lnTo>
                      <a:pt x="1" y="121"/>
                    </a:lnTo>
                    <a:lnTo>
                      <a:pt x="0" y="121"/>
                    </a:lnTo>
                    <a:lnTo>
                      <a:pt x="0" y="120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</a:path>
                </a:pathLst>
              </a:custGeom>
              <a:gradFill rotWithShape="0">
                <a:gsLst>
                  <a:gs pos="0">
                    <a:srgbClr val="618FFD">
                      <a:gamma/>
                      <a:shade val="29804"/>
                      <a:invGamma/>
                    </a:srgbClr>
                  </a:gs>
                  <a:gs pos="5000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2700000" scaled="1"/>
              </a:gra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0" name="Freeform 1298"/>
              <p:cNvSpPr>
                <a:spLocks/>
              </p:cNvSpPr>
              <p:nvPr/>
            </p:nvSpPr>
            <p:spPr bwMode="auto">
              <a:xfrm>
                <a:off x="1901" y="3324"/>
                <a:ext cx="138" cy="10"/>
              </a:xfrm>
              <a:custGeom>
                <a:avLst/>
                <a:gdLst>
                  <a:gd name="T0" fmla="*/ 152 w 153"/>
                  <a:gd name="T1" fmla="*/ 4 h 17"/>
                  <a:gd name="T2" fmla="*/ 151 w 153"/>
                  <a:gd name="T3" fmla="*/ 3 h 17"/>
                  <a:gd name="T4" fmla="*/ 151 w 153"/>
                  <a:gd name="T5" fmla="*/ 2 h 17"/>
                  <a:gd name="T6" fmla="*/ 150 w 153"/>
                  <a:gd name="T7" fmla="*/ 2 h 17"/>
                  <a:gd name="T8" fmla="*/ 150 w 153"/>
                  <a:gd name="T9" fmla="*/ 2 h 17"/>
                  <a:gd name="T10" fmla="*/ 150 w 153"/>
                  <a:gd name="T11" fmla="*/ 1 h 17"/>
                  <a:gd name="T12" fmla="*/ 149 w 153"/>
                  <a:gd name="T13" fmla="*/ 1 h 17"/>
                  <a:gd name="T14" fmla="*/ 149 w 153"/>
                  <a:gd name="T15" fmla="*/ 1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1 h 17"/>
                  <a:gd name="T32" fmla="*/ 1 w 153"/>
                  <a:gd name="T33" fmla="*/ 1 h 17"/>
                  <a:gd name="T34" fmla="*/ 0 w 153"/>
                  <a:gd name="T35" fmla="*/ 2 h 17"/>
                  <a:gd name="T36" fmla="*/ 0 w 153"/>
                  <a:gd name="T37" fmla="*/ 2 h 17"/>
                  <a:gd name="T38" fmla="*/ 0 w 153"/>
                  <a:gd name="T39" fmla="*/ 3 h 17"/>
                  <a:gd name="T40" fmla="*/ 6 w 153"/>
                  <a:gd name="T41" fmla="*/ 16 h 17"/>
                  <a:gd name="T42" fmla="*/ 7 w 153"/>
                  <a:gd name="T43" fmla="*/ 14 h 17"/>
                  <a:gd name="T44" fmla="*/ 7 w 153"/>
                  <a:gd name="T45" fmla="*/ 14 h 17"/>
                  <a:gd name="T46" fmla="*/ 8 w 153"/>
                  <a:gd name="T47" fmla="*/ 13 h 17"/>
                  <a:gd name="T48" fmla="*/ 8 w 153"/>
                  <a:gd name="T49" fmla="*/ 13 h 17"/>
                  <a:gd name="T50" fmla="*/ 8 w 153"/>
                  <a:gd name="T51" fmla="*/ 12 h 17"/>
                  <a:gd name="T52" fmla="*/ 9 w 153"/>
                  <a:gd name="T53" fmla="*/ 12 h 17"/>
                  <a:gd name="T54" fmla="*/ 10 w 153"/>
                  <a:gd name="T55" fmla="*/ 12 h 17"/>
                  <a:gd name="T56" fmla="*/ 140 w 153"/>
                  <a:gd name="T57" fmla="*/ 12 h 17"/>
                  <a:gd name="T58" fmla="*/ 141 w 153"/>
                  <a:gd name="T59" fmla="*/ 12 h 17"/>
                  <a:gd name="T60" fmla="*/ 142 w 153"/>
                  <a:gd name="T61" fmla="*/ 12 h 17"/>
                  <a:gd name="T62" fmla="*/ 142 w 153"/>
                  <a:gd name="T63" fmla="*/ 13 h 17"/>
                  <a:gd name="T64" fmla="*/ 143 w 153"/>
                  <a:gd name="T65" fmla="*/ 13 h 17"/>
                  <a:gd name="T66" fmla="*/ 143 w 153"/>
                  <a:gd name="T67" fmla="*/ 14 h 17"/>
                  <a:gd name="T68" fmla="*/ 143 w 153"/>
                  <a:gd name="T69" fmla="*/ 14 h 17"/>
                  <a:gd name="T70" fmla="*/ 144 w 153"/>
                  <a:gd name="T71" fmla="*/ 14 h 17"/>
                  <a:gd name="T72" fmla="*/ 152 w 153"/>
                  <a:gd name="T7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7">
                    <a:moveTo>
                      <a:pt x="152" y="4"/>
                    </a:moveTo>
                    <a:lnTo>
                      <a:pt x="151" y="3"/>
                    </a:lnTo>
                    <a:lnTo>
                      <a:pt x="151" y="2"/>
                    </a:lnTo>
                    <a:lnTo>
                      <a:pt x="150" y="2"/>
                    </a:lnTo>
                    <a:lnTo>
                      <a:pt x="150" y="2"/>
                    </a:lnTo>
                    <a:lnTo>
                      <a:pt x="150" y="1"/>
                    </a:lnTo>
                    <a:lnTo>
                      <a:pt x="149" y="1"/>
                    </a:lnTo>
                    <a:lnTo>
                      <a:pt x="149" y="1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6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0" y="12"/>
                    </a:lnTo>
                    <a:lnTo>
                      <a:pt x="140" y="12"/>
                    </a:lnTo>
                    <a:lnTo>
                      <a:pt x="141" y="12"/>
                    </a:lnTo>
                    <a:lnTo>
                      <a:pt x="142" y="12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4"/>
                    </a:lnTo>
                    <a:lnTo>
                      <a:pt x="152" y="4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1" name="Freeform 1299"/>
              <p:cNvSpPr>
                <a:spLocks/>
              </p:cNvSpPr>
              <p:nvPr/>
            </p:nvSpPr>
            <p:spPr bwMode="auto">
              <a:xfrm>
                <a:off x="1899" y="3324"/>
                <a:ext cx="15" cy="84"/>
              </a:xfrm>
              <a:custGeom>
                <a:avLst/>
                <a:gdLst>
                  <a:gd name="T0" fmla="*/ 2 w 17"/>
                  <a:gd name="T1" fmla="*/ 0 h 135"/>
                  <a:gd name="T2" fmla="*/ 1 w 17"/>
                  <a:gd name="T3" fmla="*/ 0 h 135"/>
                  <a:gd name="T4" fmla="*/ 0 w 17"/>
                  <a:gd name="T5" fmla="*/ 1 h 135"/>
                  <a:gd name="T6" fmla="*/ 0 w 17"/>
                  <a:gd name="T7" fmla="*/ 2 h 135"/>
                  <a:gd name="T8" fmla="*/ 0 w 17"/>
                  <a:gd name="T9" fmla="*/ 2 h 135"/>
                  <a:gd name="T10" fmla="*/ 0 w 17"/>
                  <a:gd name="T11" fmla="*/ 3 h 135"/>
                  <a:gd name="T12" fmla="*/ 0 w 17"/>
                  <a:gd name="T13" fmla="*/ 4 h 135"/>
                  <a:gd name="T14" fmla="*/ 0 w 17"/>
                  <a:gd name="T15" fmla="*/ 130 h 135"/>
                  <a:gd name="T16" fmla="*/ 0 w 17"/>
                  <a:gd name="T17" fmla="*/ 130 h 135"/>
                  <a:gd name="T18" fmla="*/ 0 w 17"/>
                  <a:gd name="T19" fmla="*/ 131 h 135"/>
                  <a:gd name="T20" fmla="*/ 0 w 17"/>
                  <a:gd name="T21" fmla="*/ 132 h 135"/>
                  <a:gd name="T22" fmla="*/ 0 w 17"/>
                  <a:gd name="T23" fmla="*/ 132 h 135"/>
                  <a:gd name="T24" fmla="*/ 1 w 17"/>
                  <a:gd name="T25" fmla="*/ 133 h 135"/>
                  <a:gd name="T26" fmla="*/ 2 w 17"/>
                  <a:gd name="T27" fmla="*/ 133 h 135"/>
                  <a:gd name="T28" fmla="*/ 2 w 17"/>
                  <a:gd name="T29" fmla="*/ 134 h 135"/>
                  <a:gd name="T30" fmla="*/ 3 w 17"/>
                  <a:gd name="T31" fmla="*/ 134 h 135"/>
                  <a:gd name="T32" fmla="*/ 16 w 17"/>
                  <a:gd name="T33" fmla="*/ 127 h 135"/>
                  <a:gd name="T34" fmla="*/ 15 w 17"/>
                  <a:gd name="T35" fmla="*/ 126 h 135"/>
                  <a:gd name="T36" fmla="*/ 15 w 17"/>
                  <a:gd name="T37" fmla="*/ 126 h 135"/>
                  <a:gd name="T38" fmla="*/ 14 w 17"/>
                  <a:gd name="T39" fmla="*/ 126 h 135"/>
                  <a:gd name="T40" fmla="*/ 14 w 17"/>
                  <a:gd name="T41" fmla="*/ 125 h 135"/>
                  <a:gd name="T42" fmla="*/ 13 w 17"/>
                  <a:gd name="T43" fmla="*/ 124 h 135"/>
                  <a:gd name="T44" fmla="*/ 13 w 17"/>
                  <a:gd name="T45" fmla="*/ 124 h 135"/>
                  <a:gd name="T46" fmla="*/ 13 w 17"/>
                  <a:gd name="T47" fmla="*/ 10 h 135"/>
                  <a:gd name="T48" fmla="*/ 13 w 17"/>
                  <a:gd name="T49" fmla="*/ 9 h 135"/>
                  <a:gd name="T50" fmla="*/ 13 w 17"/>
                  <a:gd name="T51" fmla="*/ 8 h 135"/>
                  <a:gd name="T52" fmla="*/ 14 w 17"/>
                  <a:gd name="T53" fmla="*/ 8 h 135"/>
                  <a:gd name="T54" fmla="*/ 15 w 17"/>
                  <a:gd name="T55" fmla="*/ 7 h 135"/>
                  <a:gd name="T56" fmla="*/ 15 w 17"/>
                  <a:gd name="T57" fmla="*/ 6 h 135"/>
                  <a:gd name="T58" fmla="*/ 2 w 17"/>
                  <a:gd name="T5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" h="135">
                    <a:moveTo>
                      <a:pt x="2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31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3"/>
                    </a:lnTo>
                    <a:lnTo>
                      <a:pt x="2" y="133"/>
                    </a:lnTo>
                    <a:lnTo>
                      <a:pt x="2" y="134"/>
                    </a:lnTo>
                    <a:lnTo>
                      <a:pt x="3" y="134"/>
                    </a:lnTo>
                    <a:lnTo>
                      <a:pt x="16" y="127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4" y="126"/>
                    </a:lnTo>
                    <a:lnTo>
                      <a:pt x="14" y="125"/>
                    </a:lnTo>
                    <a:lnTo>
                      <a:pt x="13" y="124"/>
                    </a:lnTo>
                    <a:lnTo>
                      <a:pt x="13" y="124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5" y="7"/>
                    </a:lnTo>
                    <a:lnTo>
                      <a:pt x="15" y="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2" name="Freeform 1300"/>
              <p:cNvSpPr>
                <a:spLocks/>
              </p:cNvSpPr>
              <p:nvPr/>
            </p:nvSpPr>
            <p:spPr bwMode="auto">
              <a:xfrm>
                <a:off x="1901" y="3325"/>
                <a:ext cx="140" cy="84"/>
              </a:xfrm>
              <a:custGeom>
                <a:avLst/>
                <a:gdLst>
                  <a:gd name="T0" fmla="*/ 0 w 155"/>
                  <a:gd name="T1" fmla="*/ 133 h 136"/>
                  <a:gd name="T2" fmla="*/ 0 w 155"/>
                  <a:gd name="T3" fmla="*/ 134 h 136"/>
                  <a:gd name="T4" fmla="*/ 0 w 155"/>
                  <a:gd name="T5" fmla="*/ 134 h 136"/>
                  <a:gd name="T6" fmla="*/ 1 w 155"/>
                  <a:gd name="T7" fmla="*/ 134 h 136"/>
                  <a:gd name="T8" fmla="*/ 1 w 155"/>
                  <a:gd name="T9" fmla="*/ 134 h 136"/>
                  <a:gd name="T10" fmla="*/ 2 w 155"/>
                  <a:gd name="T11" fmla="*/ 135 h 136"/>
                  <a:gd name="T12" fmla="*/ 2 w 155"/>
                  <a:gd name="T13" fmla="*/ 135 h 136"/>
                  <a:gd name="T14" fmla="*/ 3 w 155"/>
                  <a:gd name="T15" fmla="*/ 135 h 136"/>
                  <a:gd name="T16" fmla="*/ 148 w 155"/>
                  <a:gd name="T17" fmla="*/ 135 h 136"/>
                  <a:gd name="T18" fmla="*/ 150 w 155"/>
                  <a:gd name="T19" fmla="*/ 134 h 136"/>
                  <a:gd name="T20" fmla="*/ 151 w 155"/>
                  <a:gd name="T21" fmla="*/ 134 h 136"/>
                  <a:gd name="T22" fmla="*/ 151 w 155"/>
                  <a:gd name="T23" fmla="*/ 133 h 136"/>
                  <a:gd name="T24" fmla="*/ 152 w 155"/>
                  <a:gd name="T25" fmla="*/ 133 h 136"/>
                  <a:gd name="T26" fmla="*/ 152 w 155"/>
                  <a:gd name="T27" fmla="*/ 133 h 136"/>
                  <a:gd name="T28" fmla="*/ 153 w 155"/>
                  <a:gd name="T29" fmla="*/ 132 h 136"/>
                  <a:gd name="T30" fmla="*/ 153 w 155"/>
                  <a:gd name="T31" fmla="*/ 131 h 136"/>
                  <a:gd name="T32" fmla="*/ 154 w 155"/>
                  <a:gd name="T33" fmla="*/ 131 h 136"/>
                  <a:gd name="T34" fmla="*/ 154 w 155"/>
                  <a:gd name="T35" fmla="*/ 129 h 136"/>
                  <a:gd name="T36" fmla="*/ 154 w 155"/>
                  <a:gd name="T37" fmla="*/ 129 h 136"/>
                  <a:gd name="T38" fmla="*/ 154 w 155"/>
                  <a:gd name="T39" fmla="*/ 3 h 136"/>
                  <a:gd name="T40" fmla="*/ 154 w 155"/>
                  <a:gd name="T41" fmla="*/ 2 h 136"/>
                  <a:gd name="T42" fmla="*/ 154 w 155"/>
                  <a:gd name="T43" fmla="*/ 1 h 136"/>
                  <a:gd name="T44" fmla="*/ 154 w 155"/>
                  <a:gd name="T45" fmla="*/ 1 h 136"/>
                  <a:gd name="T46" fmla="*/ 153 w 155"/>
                  <a:gd name="T47" fmla="*/ 1 h 136"/>
                  <a:gd name="T48" fmla="*/ 153 w 155"/>
                  <a:gd name="T49" fmla="*/ 0 h 136"/>
                  <a:gd name="T50" fmla="*/ 153 w 155"/>
                  <a:gd name="T51" fmla="*/ 0 h 136"/>
                  <a:gd name="T52" fmla="*/ 145 w 155"/>
                  <a:gd name="T53" fmla="*/ 5 h 136"/>
                  <a:gd name="T54" fmla="*/ 145 w 155"/>
                  <a:gd name="T55" fmla="*/ 5 h 136"/>
                  <a:gd name="T56" fmla="*/ 146 w 155"/>
                  <a:gd name="T57" fmla="*/ 6 h 136"/>
                  <a:gd name="T58" fmla="*/ 146 w 155"/>
                  <a:gd name="T59" fmla="*/ 7 h 136"/>
                  <a:gd name="T60" fmla="*/ 146 w 155"/>
                  <a:gd name="T61" fmla="*/ 7 h 136"/>
                  <a:gd name="T62" fmla="*/ 146 w 155"/>
                  <a:gd name="T63" fmla="*/ 7 h 136"/>
                  <a:gd name="T64" fmla="*/ 146 w 155"/>
                  <a:gd name="T65" fmla="*/ 8 h 136"/>
                  <a:gd name="T66" fmla="*/ 146 w 155"/>
                  <a:gd name="T67" fmla="*/ 9 h 136"/>
                  <a:gd name="T68" fmla="*/ 146 w 155"/>
                  <a:gd name="T69" fmla="*/ 9 h 136"/>
                  <a:gd name="T70" fmla="*/ 146 w 155"/>
                  <a:gd name="T71" fmla="*/ 123 h 136"/>
                  <a:gd name="T72" fmla="*/ 146 w 155"/>
                  <a:gd name="T73" fmla="*/ 123 h 136"/>
                  <a:gd name="T74" fmla="*/ 146 w 155"/>
                  <a:gd name="T75" fmla="*/ 124 h 136"/>
                  <a:gd name="T76" fmla="*/ 146 w 155"/>
                  <a:gd name="T77" fmla="*/ 125 h 136"/>
                  <a:gd name="T78" fmla="*/ 146 w 155"/>
                  <a:gd name="T79" fmla="*/ 125 h 136"/>
                  <a:gd name="T80" fmla="*/ 145 w 155"/>
                  <a:gd name="T81" fmla="*/ 126 h 136"/>
                  <a:gd name="T82" fmla="*/ 145 w 155"/>
                  <a:gd name="T83" fmla="*/ 127 h 136"/>
                  <a:gd name="T84" fmla="*/ 144 w 155"/>
                  <a:gd name="T85" fmla="*/ 127 h 136"/>
                  <a:gd name="T86" fmla="*/ 143 w 155"/>
                  <a:gd name="T87" fmla="*/ 127 h 136"/>
                  <a:gd name="T88" fmla="*/ 143 w 155"/>
                  <a:gd name="T89" fmla="*/ 128 h 136"/>
                  <a:gd name="T90" fmla="*/ 142 w 155"/>
                  <a:gd name="T91" fmla="*/ 128 h 136"/>
                  <a:gd name="T92" fmla="*/ 142 w 155"/>
                  <a:gd name="T93" fmla="*/ 128 h 136"/>
                  <a:gd name="T94" fmla="*/ 9 w 155"/>
                  <a:gd name="T95" fmla="*/ 128 h 136"/>
                  <a:gd name="T96" fmla="*/ 8 w 155"/>
                  <a:gd name="T97" fmla="*/ 128 h 136"/>
                  <a:gd name="T98" fmla="*/ 8 w 155"/>
                  <a:gd name="T99" fmla="*/ 128 h 136"/>
                  <a:gd name="T100" fmla="*/ 8 w 155"/>
                  <a:gd name="T101" fmla="*/ 127 h 136"/>
                  <a:gd name="T102" fmla="*/ 7 w 155"/>
                  <a:gd name="T103" fmla="*/ 127 h 136"/>
                  <a:gd name="T104" fmla="*/ 7 w 155"/>
                  <a:gd name="T105" fmla="*/ 127 h 136"/>
                  <a:gd name="T106" fmla="*/ 6 w 155"/>
                  <a:gd name="T107" fmla="*/ 127 h 136"/>
                  <a:gd name="T108" fmla="*/ 6 w 155"/>
                  <a:gd name="T109" fmla="*/ 127 h 136"/>
                  <a:gd name="T110" fmla="*/ 0 w 155"/>
                  <a:gd name="T111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5" h="136">
                    <a:moveTo>
                      <a:pt x="0" y="133"/>
                    </a:moveTo>
                    <a:lnTo>
                      <a:pt x="0" y="134"/>
                    </a:lnTo>
                    <a:lnTo>
                      <a:pt x="0" y="134"/>
                    </a:lnTo>
                    <a:lnTo>
                      <a:pt x="1" y="134"/>
                    </a:lnTo>
                    <a:lnTo>
                      <a:pt x="1" y="134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3" y="135"/>
                    </a:lnTo>
                    <a:lnTo>
                      <a:pt x="148" y="135"/>
                    </a:lnTo>
                    <a:lnTo>
                      <a:pt x="150" y="134"/>
                    </a:lnTo>
                    <a:lnTo>
                      <a:pt x="151" y="134"/>
                    </a:lnTo>
                    <a:lnTo>
                      <a:pt x="151" y="133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53" y="132"/>
                    </a:lnTo>
                    <a:lnTo>
                      <a:pt x="153" y="131"/>
                    </a:lnTo>
                    <a:lnTo>
                      <a:pt x="154" y="131"/>
                    </a:lnTo>
                    <a:lnTo>
                      <a:pt x="154" y="129"/>
                    </a:lnTo>
                    <a:lnTo>
                      <a:pt x="154" y="129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4" y="1"/>
                    </a:lnTo>
                    <a:lnTo>
                      <a:pt x="154" y="1"/>
                    </a:lnTo>
                    <a:lnTo>
                      <a:pt x="153" y="1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6" y="9"/>
                    </a:lnTo>
                    <a:lnTo>
                      <a:pt x="146" y="9"/>
                    </a:lnTo>
                    <a:lnTo>
                      <a:pt x="146" y="123"/>
                    </a:lnTo>
                    <a:lnTo>
                      <a:pt x="146" y="123"/>
                    </a:lnTo>
                    <a:lnTo>
                      <a:pt x="146" y="124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5" y="126"/>
                    </a:lnTo>
                    <a:lnTo>
                      <a:pt x="145" y="127"/>
                    </a:lnTo>
                    <a:lnTo>
                      <a:pt x="144" y="127"/>
                    </a:lnTo>
                    <a:lnTo>
                      <a:pt x="143" y="127"/>
                    </a:lnTo>
                    <a:lnTo>
                      <a:pt x="143" y="128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9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7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" y="127"/>
                    </a:lnTo>
                    <a:lnTo>
                      <a:pt x="6" y="127"/>
                    </a:lnTo>
                    <a:lnTo>
                      <a:pt x="0" y="133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3" name="Freeform 1301"/>
              <p:cNvSpPr>
                <a:spLocks/>
              </p:cNvSpPr>
              <p:nvPr/>
            </p:nvSpPr>
            <p:spPr bwMode="auto">
              <a:xfrm>
                <a:off x="1901" y="3324"/>
                <a:ext cx="138" cy="10"/>
              </a:xfrm>
              <a:custGeom>
                <a:avLst/>
                <a:gdLst>
                  <a:gd name="T0" fmla="*/ 152 w 153"/>
                  <a:gd name="T1" fmla="*/ 16 h 17"/>
                  <a:gd name="T2" fmla="*/ 151 w 153"/>
                  <a:gd name="T3" fmla="*/ 16 h 17"/>
                  <a:gd name="T4" fmla="*/ 151 w 153"/>
                  <a:gd name="T5" fmla="*/ 10 h 17"/>
                  <a:gd name="T6" fmla="*/ 150 w 153"/>
                  <a:gd name="T7" fmla="*/ 10 h 17"/>
                  <a:gd name="T8" fmla="*/ 150 w 153"/>
                  <a:gd name="T9" fmla="*/ 10 h 17"/>
                  <a:gd name="T10" fmla="*/ 150 w 153"/>
                  <a:gd name="T11" fmla="*/ 5 h 17"/>
                  <a:gd name="T12" fmla="*/ 149 w 153"/>
                  <a:gd name="T13" fmla="*/ 5 h 17"/>
                  <a:gd name="T14" fmla="*/ 149 w 153"/>
                  <a:gd name="T15" fmla="*/ 5 h 17"/>
                  <a:gd name="T16" fmla="*/ 148 w 153"/>
                  <a:gd name="T17" fmla="*/ 0 h 17"/>
                  <a:gd name="T18" fmla="*/ 148 w 153"/>
                  <a:gd name="T19" fmla="*/ 0 h 17"/>
                  <a:gd name="T20" fmla="*/ 147 w 153"/>
                  <a:gd name="T21" fmla="*/ 0 h 17"/>
                  <a:gd name="T22" fmla="*/ 146 w 153"/>
                  <a:gd name="T23" fmla="*/ 0 h 17"/>
                  <a:gd name="T24" fmla="*/ 3 w 153"/>
                  <a:gd name="T25" fmla="*/ 0 h 17"/>
                  <a:gd name="T26" fmla="*/ 3 w 153"/>
                  <a:gd name="T27" fmla="*/ 0 h 17"/>
                  <a:gd name="T28" fmla="*/ 2 w 153"/>
                  <a:gd name="T29" fmla="*/ 0 h 17"/>
                  <a:gd name="T30" fmla="*/ 1 w 153"/>
                  <a:gd name="T31" fmla="*/ 5 h 17"/>
                  <a:gd name="T32" fmla="*/ 1 w 153"/>
                  <a:gd name="T33" fmla="*/ 5 h 17"/>
                  <a:gd name="T34" fmla="*/ 0 w 153"/>
                  <a:gd name="T35" fmla="*/ 10 h 17"/>
                  <a:gd name="T36" fmla="*/ 0 w 153"/>
                  <a:gd name="T37" fmla="*/ 10 h 17"/>
                  <a:gd name="T38" fmla="*/ 0 w 153"/>
                  <a:gd name="T3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17">
                    <a:moveTo>
                      <a:pt x="152" y="16"/>
                    </a:moveTo>
                    <a:lnTo>
                      <a:pt x="151" y="16"/>
                    </a:lnTo>
                    <a:lnTo>
                      <a:pt x="151" y="10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0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7" y="0"/>
                    </a:lnTo>
                    <a:lnTo>
                      <a:pt x="14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4" name="Freeform 1302"/>
              <p:cNvSpPr>
                <a:spLocks/>
              </p:cNvSpPr>
              <p:nvPr/>
            </p:nvSpPr>
            <p:spPr bwMode="auto">
              <a:xfrm>
                <a:off x="1875" y="3442"/>
                <a:ext cx="194" cy="45"/>
              </a:xfrm>
              <a:custGeom>
                <a:avLst/>
                <a:gdLst>
                  <a:gd name="T0" fmla="*/ 0 w 215"/>
                  <a:gd name="T1" fmla="*/ 71 h 72"/>
                  <a:gd name="T2" fmla="*/ 0 w 215"/>
                  <a:gd name="T3" fmla="*/ 0 h 72"/>
                  <a:gd name="T4" fmla="*/ 214 w 215"/>
                  <a:gd name="T5" fmla="*/ 0 h 72"/>
                  <a:gd name="T6" fmla="*/ 214 w 215"/>
                  <a:gd name="T7" fmla="*/ 71 h 72"/>
                  <a:gd name="T8" fmla="*/ 0 w 215"/>
                  <a:gd name="T9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2">
                    <a:moveTo>
                      <a:pt x="0" y="71"/>
                    </a:moveTo>
                    <a:lnTo>
                      <a:pt x="0" y="0"/>
                    </a:lnTo>
                    <a:lnTo>
                      <a:pt x="214" y="0"/>
                    </a:lnTo>
                    <a:lnTo>
                      <a:pt x="21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5" name="Freeform 1303"/>
              <p:cNvSpPr>
                <a:spLocks/>
              </p:cNvSpPr>
              <p:nvPr/>
            </p:nvSpPr>
            <p:spPr bwMode="auto">
              <a:xfrm>
                <a:off x="1873" y="3442"/>
                <a:ext cx="197" cy="14"/>
              </a:xfrm>
              <a:custGeom>
                <a:avLst/>
                <a:gdLst>
                  <a:gd name="T0" fmla="*/ 79 w 219"/>
                  <a:gd name="T1" fmla="*/ 0 h 23"/>
                  <a:gd name="T2" fmla="*/ 0 w 219"/>
                  <a:gd name="T3" fmla="*/ 0 h 23"/>
                  <a:gd name="T4" fmla="*/ 0 w 219"/>
                  <a:gd name="T5" fmla="*/ 22 h 23"/>
                  <a:gd name="T6" fmla="*/ 218 w 219"/>
                  <a:gd name="T7" fmla="*/ 22 h 23"/>
                  <a:gd name="T8" fmla="*/ 215 w 219"/>
                  <a:gd name="T9" fmla="*/ 0 h 23"/>
                  <a:gd name="T10" fmla="*/ 137 w 219"/>
                  <a:gd name="T11" fmla="*/ 0 h 23"/>
                  <a:gd name="T12" fmla="*/ 79 w 21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23">
                    <a:moveTo>
                      <a:pt x="79" y="0"/>
                    </a:moveTo>
                    <a:lnTo>
                      <a:pt x="0" y="0"/>
                    </a:lnTo>
                    <a:lnTo>
                      <a:pt x="0" y="22"/>
                    </a:lnTo>
                    <a:lnTo>
                      <a:pt x="218" y="22"/>
                    </a:lnTo>
                    <a:lnTo>
                      <a:pt x="215" y="0"/>
                    </a:lnTo>
                    <a:lnTo>
                      <a:pt x="137" y="0"/>
                    </a:lnTo>
                    <a:lnTo>
                      <a:pt x="79" y="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6" name="Freeform 1304"/>
              <p:cNvSpPr>
                <a:spLocks/>
              </p:cNvSpPr>
              <p:nvPr/>
            </p:nvSpPr>
            <p:spPr bwMode="auto">
              <a:xfrm>
                <a:off x="2008" y="3446"/>
                <a:ext cx="51" cy="10"/>
              </a:xfrm>
              <a:custGeom>
                <a:avLst/>
                <a:gdLst>
                  <a:gd name="T0" fmla="*/ 0 w 56"/>
                  <a:gd name="T1" fmla="*/ 6 h 17"/>
                  <a:gd name="T2" fmla="*/ 18 w 56"/>
                  <a:gd name="T3" fmla="*/ 6 h 17"/>
                  <a:gd name="T4" fmla="*/ 18 w 56"/>
                  <a:gd name="T5" fmla="*/ 0 h 17"/>
                  <a:gd name="T6" fmla="*/ 35 w 56"/>
                  <a:gd name="T7" fmla="*/ 0 h 17"/>
                  <a:gd name="T8" fmla="*/ 35 w 56"/>
                  <a:gd name="T9" fmla="*/ 6 h 17"/>
                  <a:gd name="T10" fmla="*/ 55 w 56"/>
                  <a:gd name="T11" fmla="*/ 6 h 17"/>
                  <a:gd name="T12" fmla="*/ 55 w 56"/>
                  <a:gd name="T13" fmla="*/ 10 h 17"/>
                  <a:gd name="T14" fmla="*/ 35 w 56"/>
                  <a:gd name="T15" fmla="*/ 10 h 17"/>
                  <a:gd name="T16" fmla="*/ 35 w 56"/>
                  <a:gd name="T17" fmla="*/ 16 h 17"/>
                  <a:gd name="T18" fmla="*/ 18 w 56"/>
                  <a:gd name="T19" fmla="*/ 16 h 17"/>
                  <a:gd name="T20" fmla="*/ 18 w 56"/>
                  <a:gd name="T21" fmla="*/ 10 h 17"/>
                  <a:gd name="T22" fmla="*/ 0 w 56"/>
                  <a:gd name="T23" fmla="*/ 10 h 17"/>
                  <a:gd name="T24" fmla="*/ 0 w 56"/>
                  <a:gd name="T2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7">
                    <a:moveTo>
                      <a:pt x="0" y="6"/>
                    </a:moveTo>
                    <a:lnTo>
                      <a:pt x="18" y="6"/>
                    </a:lnTo>
                    <a:lnTo>
                      <a:pt x="18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55" y="6"/>
                    </a:lnTo>
                    <a:lnTo>
                      <a:pt x="55" y="10"/>
                    </a:lnTo>
                    <a:lnTo>
                      <a:pt x="35" y="10"/>
                    </a:lnTo>
                    <a:lnTo>
                      <a:pt x="35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7" name="Freeform 1305"/>
              <p:cNvSpPr>
                <a:spLocks/>
              </p:cNvSpPr>
              <p:nvPr/>
            </p:nvSpPr>
            <p:spPr bwMode="auto">
              <a:xfrm>
                <a:off x="2008" y="3449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0 h 17"/>
                  <a:gd name="T4" fmla="*/ 16 w 17"/>
                  <a:gd name="T5" fmla="*/ 5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0"/>
                    </a:lnTo>
                    <a:lnTo>
                      <a:pt x="16" y="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8" name="Freeform 1306"/>
              <p:cNvSpPr>
                <a:spLocks/>
              </p:cNvSpPr>
              <p:nvPr/>
            </p:nvSpPr>
            <p:spPr bwMode="auto">
              <a:xfrm>
                <a:off x="2025" y="3446"/>
                <a:ext cx="16" cy="10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499" name="Freeform 1307"/>
              <p:cNvSpPr>
                <a:spLocks/>
              </p:cNvSpPr>
              <p:nvPr/>
            </p:nvSpPr>
            <p:spPr bwMode="auto">
              <a:xfrm>
                <a:off x="2058" y="3451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16 h 17"/>
                  <a:gd name="T4" fmla="*/ 0 w 17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0" name="Freeform 1308"/>
              <p:cNvSpPr>
                <a:spLocks/>
              </p:cNvSpPr>
              <p:nvPr/>
            </p:nvSpPr>
            <p:spPr bwMode="auto">
              <a:xfrm>
                <a:off x="2041" y="3446"/>
                <a:ext cx="15" cy="10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0 h 17"/>
                  <a:gd name="T4" fmla="*/ 0 w 17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flat" cmpd="sng">
                <a:solidFill>
                  <a:srgbClr val="EFEFD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1" name="Freeform 1309"/>
              <p:cNvSpPr>
                <a:spLocks/>
              </p:cNvSpPr>
              <p:nvPr/>
            </p:nvSpPr>
            <p:spPr bwMode="auto">
              <a:xfrm>
                <a:off x="2026" y="3448"/>
                <a:ext cx="16" cy="11"/>
              </a:xfrm>
              <a:custGeom>
                <a:avLst/>
                <a:gdLst>
                  <a:gd name="T0" fmla="*/ 0 w 17"/>
                  <a:gd name="T1" fmla="*/ 16 h 17"/>
                  <a:gd name="T2" fmla="*/ 16 w 17"/>
                  <a:gd name="T3" fmla="*/ 16 h 17"/>
                  <a:gd name="T4" fmla="*/ 16 w 17"/>
                  <a:gd name="T5" fmla="*/ 0 h 17"/>
                  <a:gd name="T6" fmla="*/ 0 w 17"/>
                  <a:gd name="T7" fmla="*/ 0 h 17"/>
                  <a:gd name="T8" fmla="*/ 0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6" y="16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9F9FA2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2" name="Freeform 1310"/>
              <p:cNvSpPr>
                <a:spLocks/>
              </p:cNvSpPr>
              <p:nvPr/>
            </p:nvSpPr>
            <p:spPr bwMode="auto">
              <a:xfrm>
                <a:off x="2010" y="3450"/>
                <a:ext cx="49" cy="11"/>
              </a:xfrm>
              <a:custGeom>
                <a:avLst/>
                <a:gdLst>
                  <a:gd name="T0" fmla="*/ 0 w 54"/>
                  <a:gd name="T1" fmla="*/ 0 h 17"/>
                  <a:gd name="T2" fmla="*/ 53 w 54"/>
                  <a:gd name="T3" fmla="*/ 0 h 17"/>
                  <a:gd name="T4" fmla="*/ 53 w 54"/>
                  <a:gd name="T5" fmla="*/ 16 h 17"/>
                  <a:gd name="T6" fmla="*/ 0 w 54"/>
                  <a:gd name="T7" fmla="*/ 16 h 17"/>
                  <a:gd name="T8" fmla="*/ 0 w 5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7">
                    <a:moveTo>
                      <a:pt x="0" y="0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3" name="Freeform 1311"/>
              <p:cNvSpPr>
                <a:spLocks/>
              </p:cNvSpPr>
              <p:nvPr/>
            </p:nvSpPr>
            <p:spPr bwMode="auto">
              <a:xfrm>
                <a:off x="2025" y="3446"/>
                <a:ext cx="18" cy="11"/>
              </a:xfrm>
              <a:custGeom>
                <a:avLst/>
                <a:gdLst>
                  <a:gd name="T0" fmla="*/ 18 w 19"/>
                  <a:gd name="T1" fmla="*/ 12 h 17"/>
                  <a:gd name="T2" fmla="*/ 17 w 19"/>
                  <a:gd name="T3" fmla="*/ 16 h 17"/>
                  <a:gd name="T4" fmla="*/ 17 w 19"/>
                  <a:gd name="T5" fmla="*/ 0 h 17"/>
                  <a:gd name="T6" fmla="*/ 0 w 19"/>
                  <a:gd name="T7" fmla="*/ 0 h 17"/>
                  <a:gd name="T8" fmla="*/ 0 w 19"/>
                  <a:gd name="T9" fmla="*/ 16 h 17"/>
                  <a:gd name="T10" fmla="*/ 0 w 19"/>
                  <a:gd name="T1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8" y="12"/>
                    </a:moveTo>
                    <a:lnTo>
                      <a:pt x="17" y="1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4" name="Freeform 1312"/>
              <p:cNvSpPr>
                <a:spLocks/>
              </p:cNvSpPr>
              <p:nvPr/>
            </p:nvSpPr>
            <p:spPr bwMode="auto">
              <a:xfrm>
                <a:off x="1967" y="3452"/>
                <a:ext cx="15" cy="11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0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5" name="Freeform 1313"/>
              <p:cNvSpPr>
                <a:spLocks/>
              </p:cNvSpPr>
              <p:nvPr/>
            </p:nvSpPr>
            <p:spPr bwMode="auto">
              <a:xfrm>
                <a:off x="1967" y="3452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6" name="Freeform 1314"/>
              <p:cNvSpPr>
                <a:spLocks/>
              </p:cNvSpPr>
              <p:nvPr/>
            </p:nvSpPr>
            <p:spPr bwMode="auto">
              <a:xfrm>
                <a:off x="1953" y="3447"/>
                <a:ext cx="40" cy="11"/>
              </a:xfrm>
              <a:custGeom>
                <a:avLst/>
                <a:gdLst>
                  <a:gd name="T0" fmla="*/ 14 w 44"/>
                  <a:gd name="T1" fmla="*/ 16 h 17"/>
                  <a:gd name="T2" fmla="*/ 0 w 44"/>
                  <a:gd name="T3" fmla="*/ 16 h 17"/>
                  <a:gd name="T4" fmla="*/ 0 w 44"/>
                  <a:gd name="T5" fmla="*/ 8 h 17"/>
                  <a:gd name="T6" fmla="*/ 14 w 44"/>
                  <a:gd name="T7" fmla="*/ 8 h 17"/>
                  <a:gd name="T8" fmla="*/ 14 w 44"/>
                  <a:gd name="T9" fmla="*/ 0 h 17"/>
                  <a:gd name="T10" fmla="*/ 28 w 44"/>
                  <a:gd name="T11" fmla="*/ 0 h 17"/>
                  <a:gd name="T12" fmla="*/ 28 w 44"/>
                  <a:gd name="T13" fmla="*/ 8 h 17"/>
                  <a:gd name="T14" fmla="*/ 43 w 44"/>
                  <a:gd name="T15" fmla="*/ 8 h 17"/>
                  <a:gd name="T16" fmla="*/ 43 w 44"/>
                  <a:gd name="T17" fmla="*/ 16 h 17"/>
                  <a:gd name="T18" fmla="*/ 28 w 44"/>
                  <a:gd name="T19" fmla="*/ 16 h 17"/>
                  <a:gd name="T20" fmla="*/ 14 w 44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7">
                    <a:moveTo>
                      <a:pt x="14" y="16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6"/>
                    </a:lnTo>
                    <a:lnTo>
                      <a:pt x="28" y="16"/>
                    </a:lnTo>
                    <a:lnTo>
                      <a:pt x="14" y="16"/>
                    </a:lnTo>
                  </a:path>
                </a:pathLst>
              </a:cu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7" name="Freeform 1315"/>
              <p:cNvSpPr>
                <a:spLocks/>
              </p:cNvSpPr>
              <p:nvPr/>
            </p:nvSpPr>
            <p:spPr bwMode="auto">
              <a:xfrm>
                <a:off x="1967" y="3447"/>
                <a:ext cx="15" cy="11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16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8" name="Freeform 1316"/>
              <p:cNvSpPr>
                <a:spLocks/>
              </p:cNvSpPr>
              <p:nvPr/>
            </p:nvSpPr>
            <p:spPr bwMode="auto">
              <a:xfrm>
                <a:off x="1923" y="3445"/>
                <a:ext cx="18" cy="11"/>
              </a:xfrm>
              <a:custGeom>
                <a:avLst/>
                <a:gdLst>
                  <a:gd name="T0" fmla="*/ 5 w 20"/>
                  <a:gd name="T1" fmla="*/ 16 h 17"/>
                  <a:gd name="T2" fmla="*/ 3 w 20"/>
                  <a:gd name="T3" fmla="*/ 15 h 17"/>
                  <a:gd name="T4" fmla="*/ 2 w 20"/>
                  <a:gd name="T5" fmla="*/ 15 h 17"/>
                  <a:gd name="T6" fmla="*/ 1 w 20"/>
                  <a:gd name="T7" fmla="*/ 14 h 17"/>
                  <a:gd name="T8" fmla="*/ 1 w 20"/>
                  <a:gd name="T9" fmla="*/ 12 h 17"/>
                  <a:gd name="T10" fmla="*/ 0 w 20"/>
                  <a:gd name="T11" fmla="*/ 12 h 17"/>
                  <a:gd name="T12" fmla="*/ 0 w 20"/>
                  <a:gd name="T13" fmla="*/ 10 h 17"/>
                  <a:gd name="T14" fmla="*/ 0 w 20"/>
                  <a:gd name="T15" fmla="*/ 8 h 17"/>
                  <a:gd name="T16" fmla="*/ 0 w 20"/>
                  <a:gd name="T17" fmla="*/ 6 h 17"/>
                  <a:gd name="T18" fmla="*/ 0 w 20"/>
                  <a:gd name="T19" fmla="*/ 4 h 17"/>
                  <a:gd name="T20" fmla="*/ 0 w 20"/>
                  <a:gd name="T21" fmla="*/ 3 h 17"/>
                  <a:gd name="T22" fmla="*/ 1 w 20"/>
                  <a:gd name="T23" fmla="*/ 2 h 17"/>
                  <a:gd name="T24" fmla="*/ 2 w 20"/>
                  <a:gd name="T25" fmla="*/ 1 h 17"/>
                  <a:gd name="T26" fmla="*/ 3 w 20"/>
                  <a:gd name="T27" fmla="*/ 0 h 17"/>
                  <a:gd name="T28" fmla="*/ 4 w 20"/>
                  <a:gd name="T29" fmla="*/ 0 h 17"/>
                  <a:gd name="T30" fmla="*/ 5 w 20"/>
                  <a:gd name="T31" fmla="*/ 0 h 17"/>
                  <a:gd name="T32" fmla="*/ 12 w 20"/>
                  <a:gd name="T33" fmla="*/ 0 h 17"/>
                  <a:gd name="T34" fmla="*/ 13 w 20"/>
                  <a:gd name="T35" fmla="*/ 0 h 17"/>
                  <a:gd name="T36" fmla="*/ 15 w 20"/>
                  <a:gd name="T37" fmla="*/ 0 h 17"/>
                  <a:gd name="T38" fmla="*/ 16 w 20"/>
                  <a:gd name="T39" fmla="*/ 1 h 17"/>
                  <a:gd name="T40" fmla="*/ 17 w 20"/>
                  <a:gd name="T41" fmla="*/ 3 h 17"/>
                  <a:gd name="T42" fmla="*/ 17 w 20"/>
                  <a:gd name="T43" fmla="*/ 3 h 17"/>
                  <a:gd name="T44" fmla="*/ 18 w 20"/>
                  <a:gd name="T45" fmla="*/ 5 h 17"/>
                  <a:gd name="T46" fmla="*/ 18 w 20"/>
                  <a:gd name="T47" fmla="*/ 7 h 17"/>
                  <a:gd name="T48" fmla="*/ 18 w 20"/>
                  <a:gd name="T49" fmla="*/ 8 h 17"/>
                  <a:gd name="T50" fmla="*/ 18 w 20"/>
                  <a:gd name="T51" fmla="*/ 10 h 17"/>
                  <a:gd name="T52" fmla="*/ 17 w 20"/>
                  <a:gd name="T53" fmla="*/ 12 h 17"/>
                  <a:gd name="T54" fmla="*/ 16 w 20"/>
                  <a:gd name="T55" fmla="*/ 13 h 17"/>
                  <a:gd name="T56" fmla="*/ 15 w 20"/>
                  <a:gd name="T57" fmla="*/ 15 h 17"/>
                  <a:gd name="T58" fmla="*/ 13 w 20"/>
                  <a:gd name="T59" fmla="*/ 15 h 17"/>
                  <a:gd name="T60" fmla="*/ 13 w 20"/>
                  <a:gd name="T61" fmla="*/ 16 h 17"/>
                  <a:gd name="T62" fmla="*/ 12 w 20"/>
                  <a:gd name="T6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17">
                    <a:moveTo>
                      <a:pt x="5" y="16"/>
                    </a:moveTo>
                    <a:lnTo>
                      <a:pt x="5" y="16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5" y="16"/>
                    </a:lnTo>
                  </a:path>
                </a:pathLst>
              </a:custGeom>
              <a:solidFill>
                <a:srgbClr val="666666"/>
              </a:solidFill>
              <a:ln w="12700" cap="flat" cmpd="sng">
                <a:solidFill>
                  <a:srgbClr val="666666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09" name="Freeform 1317"/>
              <p:cNvSpPr>
                <a:spLocks/>
              </p:cNvSpPr>
              <p:nvPr/>
            </p:nvSpPr>
            <p:spPr bwMode="auto">
              <a:xfrm>
                <a:off x="1945" y="3442"/>
                <a:ext cx="15" cy="24"/>
              </a:xfrm>
              <a:custGeom>
                <a:avLst/>
                <a:gdLst>
                  <a:gd name="T0" fmla="*/ 8 w 17"/>
                  <a:gd name="T1" fmla="*/ 0 h 38"/>
                  <a:gd name="T2" fmla="*/ 0 w 17"/>
                  <a:gd name="T3" fmla="*/ 22 h 38"/>
                  <a:gd name="T4" fmla="*/ 16 w 17"/>
                  <a:gd name="T5" fmla="*/ 22 h 38"/>
                  <a:gd name="T6" fmla="*/ 16 w 17"/>
                  <a:gd name="T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8" y="0"/>
                    </a:moveTo>
                    <a:lnTo>
                      <a:pt x="0" y="22"/>
                    </a:lnTo>
                    <a:lnTo>
                      <a:pt x="16" y="22"/>
                    </a:lnTo>
                    <a:lnTo>
                      <a:pt x="16" y="37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10" name="Freeform 1318"/>
              <p:cNvSpPr>
                <a:spLocks/>
              </p:cNvSpPr>
              <p:nvPr/>
            </p:nvSpPr>
            <p:spPr bwMode="auto">
              <a:xfrm>
                <a:off x="1997" y="3442"/>
                <a:ext cx="16" cy="45"/>
              </a:xfrm>
              <a:custGeom>
                <a:avLst/>
                <a:gdLst>
                  <a:gd name="T0" fmla="*/ 0 w 17"/>
                  <a:gd name="T1" fmla="*/ 0 h 72"/>
                  <a:gd name="T2" fmla="*/ 16 w 17"/>
                  <a:gd name="T3" fmla="*/ 22 h 72"/>
                  <a:gd name="T4" fmla="*/ 0 w 17"/>
                  <a:gd name="T5" fmla="*/ 22 h 72"/>
                  <a:gd name="T6" fmla="*/ 0 w 17"/>
                  <a:gd name="T7" fmla="*/ 7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16" y="22"/>
                    </a:lnTo>
                    <a:lnTo>
                      <a:pt x="0" y="22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flat" cmpd="sng">
                <a:solidFill>
                  <a:srgbClr val="9F9FA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11" name="Freeform 1319"/>
              <p:cNvSpPr>
                <a:spLocks/>
              </p:cNvSpPr>
              <p:nvPr/>
            </p:nvSpPr>
            <p:spPr bwMode="auto">
              <a:xfrm>
                <a:off x="1886" y="3469"/>
                <a:ext cx="225" cy="25"/>
              </a:xfrm>
              <a:custGeom>
                <a:avLst/>
                <a:gdLst>
                  <a:gd name="T0" fmla="*/ 0 w 250"/>
                  <a:gd name="T1" fmla="*/ 40 h 41"/>
                  <a:gd name="T2" fmla="*/ 249 w 250"/>
                  <a:gd name="T3" fmla="*/ 40 h 41"/>
                  <a:gd name="T4" fmla="*/ 240 w 250"/>
                  <a:gd name="T5" fmla="*/ 0 h 41"/>
                  <a:gd name="T6" fmla="*/ 10 w 250"/>
                  <a:gd name="T7" fmla="*/ 0 h 41"/>
                  <a:gd name="T8" fmla="*/ 0 w 25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1">
                    <a:moveTo>
                      <a:pt x="0" y="40"/>
                    </a:moveTo>
                    <a:lnTo>
                      <a:pt x="249" y="40"/>
                    </a:lnTo>
                    <a:lnTo>
                      <a:pt x="240" y="0"/>
                    </a:lnTo>
                    <a:lnTo>
                      <a:pt x="1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EFEFD1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12" name="Freeform 1320"/>
              <p:cNvSpPr>
                <a:spLocks/>
              </p:cNvSpPr>
              <p:nvPr/>
            </p:nvSpPr>
            <p:spPr bwMode="auto">
              <a:xfrm>
                <a:off x="1886" y="3493"/>
                <a:ext cx="226" cy="11"/>
              </a:xfrm>
              <a:custGeom>
                <a:avLst/>
                <a:gdLst>
                  <a:gd name="T0" fmla="*/ 0 w 251"/>
                  <a:gd name="T1" fmla="*/ 16 h 17"/>
                  <a:gd name="T2" fmla="*/ 0 w 251"/>
                  <a:gd name="T3" fmla="*/ 0 h 17"/>
                  <a:gd name="T4" fmla="*/ 249 w 251"/>
                  <a:gd name="T5" fmla="*/ 0 h 17"/>
                  <a:gd name="T6" fmla="*/ 250 w 251"/>
                  <a:gd name="T7" fmla="*/ 16 h 17"/>
                  <a:gd name="T8" fmla="*/ 0 w 25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17">
                    <a:moveTo>
                      <a:pt x="0" y="16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50" y="16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CCC60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513" name="Freeform 1321"/>
              <p:cNvSpPr>
                <a:spLocks/>
              </p:cNvSpPr>
              <p:nvPr/>
            </p:nvSpPr>
            <p:spPr bwMode="auto">
              <a:xfrm>
                <a:off x="1901" y="3472"/>
                <a:ext cx="201" cy="18"/>
              </a:xfrm>
              <a:custGeom>
                <a:avLst/>
                <a:gdLst>
                  <a:gd name="T0" fmla="*/ 0 w 223"/>
                  <a:gd name="T1" fmla="*/ 27 h 28"/>
                  <a:gd name="T2" fmla="*/ 222 w 223"/>
                  <a:gd name="T3" fmla="*/ 27 h 28"/>
                  <a:gd name="T4" fmla="*/ 214 w 223"/>
                  <a:gd name="T5" fmla="*/ 0 h 28"/>
                  <a:gd name="T6" fmla="*/ 8 w 223"/>
                  <a:gd name="T7" fmla="*/ 0 h 28"/>
                  <a:gd name="T8" fmla="*/ 0 w 223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8">
                    <a:moveTo>
                      <a:pt x="0" y="27"/>
                    </a:moveTo>
                    <a:lnTo>
                      <a:pt x="222" y="27"/>
                    </a:lnTo>
                    <a:lnTo>
                      <a:pt x="214" y="0"/>
                    </a:lnTo>
                    <a:lnTo>
                      <a:pt x="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999999"/>
              </a:solidFill>
              <a:ln w="12700" cap="flat" cmpd="sng">
                <a:solidFill>
                  <a:srgbClr val="9F9FA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7515" name="Text Box 1323"/>
            <p:cNvSpPr txBox="1">
              <a:spLocks noChangeArrowheads="1"/>
            </p:cNvSpPr>
            <p:nvPr/>
          </p:nvSpPr>
          <p:spPr bwMode="auto">
            <a:xfrm>
              <a:off x="4280297" y="1970485"/>
              <a:ext cx="10951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3300"/>
                  </a:solidFill>
                </a:rPr>
                <a:t>Gateway</a:t>
              </a:r>
            </a:p>
          </p:txBody>
        </p:sp>
        <p:sp>
          <p:nvSpPr>
            <p:cNvPr id="777518" name="Oval 1326"/>
            <p:cNvSpPr>
              <a:spLocks noChangeArrowheads="1"/>
            </p:cNvSpPr>
            <p:nvPr/>
          </p:nvSpPr>
          <p:spPr bwMode="auto">
            <a:xfrm>
              <a:off x="3111104" y="2861073"/>
              <a:ext cx="1468040" cy="201930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519" name="Text Box 1327"/>
            <p:cNvSpPr txBox="1">
              <a:spLocks noChangeArrowheads="1"/>
            </p:cNvSpPr>
            <p:nvPr/>
          </p:nvSpPr>
          <p:spPr bwMode="auto">
            <a:xfrm>
              <a:off x="1107440" y="3627835"/>
              <a:ext cx="196437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dirty="0">
                  <a:solidFill>
                    <a:srgbClr val="FF3300"/>
                  </a:solidFill>
                </a:rPr>
                <a:t>Only outgoing packets leave LAN through router</a:t>
              </a:r>
            </a:p>
          </p:txBody>
        </p:sp>
        <p:sp>
          <p:nvSpPr>
            <p:cNvPr id="777520" name="Oval 1328"/>
            <p:cNvSpPr>
              <a:spLocks noChangeArrowheads="1"/>
            </p:cNvSpPr>
            <p:nvPr/>
          </p:nvSpPr>
          <p:spPr bwMode="auto">
            <a:xfrm>
              <a:off x="4020741" y="2458642"/>
              <a:ext cx="2845594" cy="82034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521" name="Text Box 1329"/>
            <p:cNvSpPr txBox="1">
              <a:spLocks noChangeArrowheads="1"/>
            </p:cNvSpPr>
            <p:nvPr/>
          </p:nvSpPr>
          <p:spPr bwMode="auto">
            <a:xfrm>
              <a:off x="6849234" y="1978632"/>
              <a:ext cx="1912144" cy="1077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dirty="0">
                  <a:solidFill>
                    <a:srgbClr val="FF3300"/>
                  </a:solidFill>
                </a:rPr>
                <a:t>High-speed campus backbone net connects </a:t>
              </a:r>
              <a:r>
                <a:rPr lang="en-US" altLang="en-US" sz="1600" dirty="0" err="1">
                  <a:solidFill>
                    <a:srgbClr val="FF3300"/>
                  </a:solidFill>
                </a:rPr>
                <a:t>dept</a:t>
              </a:r>
              <a:r>
                <a:rPr lang="en-US" altLang="en-US" sz="1600" dirty="0">
                  <a:solidFill>
                    <a:srgbClr val="FF3300"/>
                  </a:solidFill>
                </a:rPr>
                <a:t> routers</a:t>
              </a:r>
            </a:p>
          </p:txBody>
        </p:sp>
        <p:sp>
          <p:nvSpPr>
            <p:cNvPr id="777522" name="Oval 1330"/>
            <p:cNvSpPr>
              <a:spLocks noChangeArrowheads="1"/>
            </p:cNvSpPr>
            <p:nvPr/>
          </p:nvSpPr>
          <p:spPr bwMode="auto">
            <a:xfrm>
              <a:off x="5299472" y="1389460"/>
              <a:ext cx="1375172" cy="10668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7523" name="Text Box 1331"/>
            <p:cNvSpPr txBox="1">
              <a:spLocks noChangeArrowheads="1"/>
            </p:cNvSpPr>
            <p:nvPr/>
          </p:nvSpPr>
          <p:spPr bwMode="auto">
            <a:xfrm>
              <a:off x="5623917" y="224136"/>
              <a:ext cx="1879997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dirty="0">
                  <a:solidFill>
                    <a:srgbClr val="FF3300"/>
                  </a:solidFill>
                </a:rPr>
                <a:t>Servers have redundant connectivity to backbone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9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92075"/>
            <a:ext cx="7269162" cy="765175"/>
          </a:xfrm>
        </p:spPr>
        <p:txBody>
          <a:bodyPr/>
          <a:lstStyle/>
          <a:p>
            <a:pPr eaLnBrk="1" hangingPunct="1"/>
            <a:r>
              <a:rPr lang="en-US" altLang="zh-CN" dirty="0"/>
              <a:t>Summary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96010"/>
            <a:ext cx="7386002" cy="1880870"/>
          </a:xfrm>
        </p:spPr>
        <p:txBody>
          <a:bodyPr/>
          <a:lstStyle/>
          <a:p>
            <a:pPr eaLnBrk="1" hangingPunct="1"/>
            <a:r>
              <a:rPr lang="en-US" dirty="0"/>
              <a:t>E</a:t>
            </a:r>
            <a:r>
              <a:rPr lang="en-US" dirty="0" smtClean="0"/>
              <a:t>nd-to-end </a:t>
            </a:r>
            <a:r>
              <a:rPr lang="en-US" dirty="0"/>
              <a:t>argument significantly affect networking system design, for performance and scalability </a:t>
            </a:r>
            <a:endParaRPr lang="en-US" dirty="0" smtClean="0"/>
          </a:p>
          <a:p>
            <a:pPr lvl="0" eaLnBrk="1" hangingPunct="1">
              <a:spcBef>
                <a:spcPts val="1200"/>
              </a:spcBef>
            </a:pPr>
            <a:r>
              <a:rPr lang="en-US" dirty="0"/>
              <a:t>O</a:t>
            </a:r>
            <a:r>
              <a:rPr lang="en-US" dirty="0" smtClean="0"/>
              <a:t>versubscription </a:t>
            </a:r>
            <a:r>
              <a:rPr lang="en-US" dirty="0"/>
              <a:t>is a common technique with multiplexing for </a:t>
            </a:r>
            <a:r>
              <a:rPr lang="en-US" dirty="0" smtClean="0"/>
              <a:t>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21280" y="92075"/>
            <a:ext cx="5379720" cy="765175"/>
          </a:xfrm>
        </p:spPr>
        <p:txBody>
          <a:bodyPr/>
          <a:lstStyle/>
          <a:p>
            <a:r>
              <a:rPr lang="en-US" altLang="zh-CN"/>
              <a:t>Network Layer</a:t>
            </a:r>
          </a:p>
        </p:txBody>
      </p:sp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35225" y="1085850"/>
            <a:ext cx="6251575" cy="3513138"/>
          </a:xfrm>
        </p:spPr>
        <p:txBody>
          <a:bodyPr/>
          <a:lstStyle/>
          <a:p>
            <a:r>
              <a:rPr lang="en-US" altLang="zh-CN" dirty="0"/>
              <a:t>Network Layer: the most complex layer</a:t>
            </a:r>
          </a:p>
          <a:p>
            <a:pPr lvl="1"/>
            <a:r>
              <a:rPr lang="en-US" altLang="zh-CN" dirty="0"/>
              <a:t>Requires the coordinated actions of multiple, geographically distributed network elements (switches &amp; routers)</a:t>
            </a:r>
          </a:p>
          <a:p>
            <a:pPr lvl="1"/>
            <a:r>
              <a:rPr lang="en-US" altLang="zh-CN" dirty="0"/>
              <a:t>Must be able to deal with very large scales</a:t>
            </a:r>
          </a:p>
          <a:p>
            <a:pPr lvl="2"/>
            <a:r>
              <a:rPr lang="en-US" altLang="zh-CN" dirty="0"/>
              <a:t>Billions of users (people &amp; communicating devices)</a:t>
            </a:r>
          </a:p>
          <a:p>
            <a:pPr lvl="1"/>
            <a:r>
              <a:rPr lang="en-US" altLang="zh-CN" dirty="0"/>
              <a:t>Biggest Challenges</a:t>
            </a:r>
          </a:p>
          <a:p>
            <a:pPr lvl="2"/>
            <a:r>
              <a:rPr lang="en-US" altLang="zh-CN" dirty="0"/>
              <a:t>Addressing:  where should information be directed to?</a:t>
            </a:r>
          </a:p>
          <a:p>
            <a:pPr lvl="2"/>
            <a:r>
              <a:rPr lang="en-US" altLang="zh-CN" dirty="0"/>
              <a:t>Routing: </a:t>
            </a:r>
            <a:r>
              <a:rPr lang="en-US" altLang="zh-CN" dirty="0" smtClean="0"/>
              <a:t>what </a:t>
            </a:r>
            <a:r>
              <a:rPr lang="en-US" altLang="zh-CN" dirty="0"/>
              <a:t>path should be used to get information there?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054"/>
          <p:cNvGrpSpPr>
            <a:grpSpLocks/>
          </p:cNvGrpSpPr>
          <p:nvPr/>
        </p:nvGrpSpPr>
        <p:grpSpPr bwMode="auto">
          <a:xfrm>
            <a:off x="1536700" y="1058863"/>
            <a:ext cx="5819140" cy="1684337"/>
            <a:chOff x="279" y="1326"/>
            <a:chExt cx="5110" cy="1420"/>
          </a:xfrm>
        </p:grpSpPr>
        <p:sp>
          <p:nvSpPr>
            <p:cNvPr id="769026" name="Freeform 1026"/>
            <p:cNvSpPr>
              <a:spLocks/>
            </p:cNvSpPr>
            <p:nvPr/>
          </p:nvSpPr>
          <p:spPr bwMode="auto">
            <a:xfrm rot="388125">
              <a:off x="1801" y="1405"/>
              <a:ext cx="1961" cy="1341"/>
            </a:xfrm>
            <a:custGeom>
              <a:avLst/>
              <a:gdLst>
                <a:gd name="T0" fmla="*/ 42 w 1082"/>
                <a:gd name="T1" fmla="*/ 242 h 670"/>
                <a:gd name="T2" fmla="*/ 2 w 1082"/>
                <a:gd name="T3" fmla="*/ 297 h 670"/>
                <a:gd name="T4" fmla="*/ 8 w 1082"/>
                <a:gd name="T5" fmla="*/ 349 h 670"/>
                <a:gd name="T6" fmla="*/ 42 w 1082"/>
                <a:gd name="T7" fmla="*/ 387 h 670"/>
                <a:gd name="T8" fmla="*/ 31 w 1082"/>
                <a:gd name="T9" fmla="*/ 422 h 670"/>
                <a:gd name="T10" fmla="*/ 26 w 1082"/>
                <a:gd name="T11" fmla="*/ 474 h 670"/>
                <a:gd name="T12" fmla="*/ 56 w 1082"/>
                <a:gd name="T13" fmla="*/ 520 h 670"/>
                <a:gd name="T14" fmla="*/ 133 w 1082"/>
                <a:gd name="T15" fmla="*/ 547 h 670"/>
                <a:gd name="T16" fmla="*/ 159 w 1082"/>
                <a:gd name="T17" fmla="*/ 565 h 670"/>
                <a:gd name="T18" fmla="*/ 239 w 1082"/>
                <a:gd name="T19" fmla="*/ 617 h 670"/>
                <a:gd name="T20" fmla="*/ 339 w 1082"/>
                <a:gd name="T21" fmla="*/ 629 h 670"/>
                <a:gd name="T22" fmla="*/ 412 w 1082"/>
                <a:gd name="T23" fmla="*/ 606 h 670"/>
                <a:gd name="T24" fmla="*/ 473 w 1082"/>
                <a:gd name="T25" fmla="*/ 653 h 670"/>
                <a:gd name="T26" fmla="*/ 553 w 1082"/>
                <a:gd name="T27" fmla="*/ 670 h 670"/>
                <a:gd name="T28" fmla="*/ 654 w 1082"/>
                <a:gd name="T29" fmla="*/ 642 h 670"/>
                <a:gd name="T30" fmla="*/ 710 w 1082"/>
                <a:gd name="T31" fmla="*/ 579 h 670"/>
                <a:gd name="T32" fmla="*/ 752 w 1082"/>
                <a:gd name="T33" fmla="*/ 583 h 670"/>
                <a:gd name="T34" fmla="*/ 821 w 1082"/>
                <a:gd name="T35" fmla="*/ 586 h 670"/>
                <a:gd name="T36" fmla="*/ 872 w 1082"/>
                <a:gd name="T37" fmla="*/ 567 h 670"/>
                <a:gd name="T38" fmla="*/ 919 w 1082"/>
                <a:gd name="T39" fmla="*/ 525 h 670"/>
                <a:gd name="T40" fmla="*/ 935 w 1082"/>
                <a:gd name="T41" fmla="*/ 479 h 670"/>
                <a:gd name="T42" fmla="*/ 966 w 1082"/>
                <a:gd name="T43" fmla="*/ 460 h 670"/>
                <a:gd name="T44" fmla="*/ 1041 w 1082"/>
                <a:gd name="T45" fmla="*/ 418 h 670"/>
                <a:gd name="T46" fmla="*/ 1071 w 1082"/>
                <a:gd name="T47" fmla="*/ 376 h 670"/>
                <a:gd name="T48" fmla="*/ 1082 w 1082"/>
                <a:gd name="T49" fmla="*/ 325 h 670"/>
                <a:gd name="T50" fmla="*/ 1073 w 1082"/>
                <a:gd name="T51" fmla="*/ 279 h 670"/>
                <a:gd name="T52" fmla="*/ 1046 w 1082"/>
                <a:gd name="T53" fmla="*/ 238 h 670"/>
                <a:gd name="T54" fmla="*/ 1057 w 1082"/>
                <a:gd name="T55" fmla="*/ 193 h 670"/>
                <a:gd name="T56" fmla="*/ 1030 w 1082"/>
                <a:gd name="T57" fmla="*/ 125 h 670"/>
                <a:gd name="T58" fmla="*/ 959 w 1082"/>
                <a:gd name="T59" fmla="*/ 84 h 670"/>
                <a:gd name="T60" fmla="*/ 932 w 1082"/>
                <a:gd name="T61" fmla="*/ 36 h 670"/>
                <a:gd name="T62" fmla="*/ 861 w 1082"/>
                <a:gd name="T63" fmla="*/ 2 h 670"/>
                <a:gd name="T64" fmla="*/ 801 w 1082"/>
                <a:gd name="T65" fmla="*/ 5 h 670"/>
                <a:gd name="T66" fmla="*/ 756 w 1082"/>
                <a:gd name="T67" fmla="*/ 28 h 670"/>
                <a:gd name="T68" fmla="*/ 729 w 1082"/>
                <a:gd name="T69" fmla="*/ 21 h 670"/>
                <a:gd name="T70" fmla="*/ 685 w 1082"/>
                <a:gd name="T71" fmla="*/ 2 h 670"/>
                <a:gd name="T72" fmla="*/ 630 w 1082"/>
                <a:gd name="T73" fmla="*/ 4 h 670"/>
                <a:gd name="T74" fmla="*/ 579 w 1082"/>
                <a:gd name="T75" fmla="*/ 30 h 670"/>
                <a:gd name="T76" fmla="*/ 542 w 1082"/>
                <a:gd name="T77" fmla="*/ 39 h 670"/>
                <a:gd name="T78" fmla="*/ 482 w 1082"/>
                <a:gd name="T79" fmla="*/ 21 h 670"/>
                <a:gd name="T80" fmla="*/ 416 w 1082"/>
                <a:gd name="T81" fmla="*/ 29 h 670"/>
                <a:gd name="T82" fmla="*/ 361 w 1082"/>
                <a:gd name="T83" fmla="*/ 67 h 670"/>
                <a:gd name="T84" fmla="*/ 309 w 1082"/>
                <a:gd name="T85" fmla="*/ 66 h 670"/>
                <a:gd name="T86" fmla="*/ 231 w 1082"/>
                <a:gd name="T87" fmla="*/ 64 h 670"/>
                <a:gd name="T88" fmla="*/ 170 w 1082"/>
                <a:gd name="T89" fmla="*/ 85 h 670"/>
                <a:gd name="T90" fmla="*/ 125 w 1082"/>
                <a:gd name="T91" fmla="*/ 124 h 670"/>
                <a:gd name="T92" fmla="*/ 99 w 1082"/>
                <a:gd name="T93" fmla="*/ 175 h 670"/>
                <a:gd name="T94" fmla="*/ 97 w 1082"/>
                <a:gd name="T95" fmla="*/ 22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2" h="670">
                  <a:moveTo>
                    <a:pt x="98" y="223"/>
                  </a:moveTo>
                  <a:lnTo>
                    <a:pt x="78" y="226"/>
                  </a:lnTo>
                  <a:lnTo>
                    <a:pt x="59" y="233"/>
                  </a:lnTo>
                  <a:lnTo>
                    <a:pt x="42" y="242"/>
                  </a:lnTo>
                  <a:lnTo>
                    <a:pt x="28" y="253"/>
                  </a:lnTo>
                  <a:lnTo>
                    <a:pt x="16" y="266"/>
                  </a:lnTo>
                  <a:lnTo>
                    <a:pt x="7" y="281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1" y="326"/>
                  </a:lnTo>
                  <a:lnTo>
                    <a:pt x="4" y="338"/>
                  </a:lnTo>
                  <a:lnTo>
                    <a:pt x="8" y="349"/>
                  </a:lnTo>
                  <a:lnTo>
                    <a:pt x="14" y="360"/>
                  </a:lnTo>
                  <a:lnTo>
                    <a:pt x="22" y="370"/>
                  </a:lnTo>
                  <a:lnTo>
                    <a:pt x="31" y="379"/>
                  </a:lnTo>
                  <a:lnTo>
                    <a:pt x="42" y="387"/>
                  </a:lnTo>
                  <a:lnTo>
                    <a:pt x="54" y="394"/>
                  </a:lnTo>
                  <a:lnTo>
                    <a:pt x="53" y="393"/>
                  </a:lnTo>
                  <a:lnTo>
                    <a:pt x="40" y="407"/>
                  </a:lnTo>
                  <a:lnTo>
                    <a:pt x="31" y="422"/>
                  </a:lnTo>
                  <a:lnTo>
                    <a:pt x="26" y="438"/>
                  </a:lnTo>
                  <a:lnTo>
                    <a:pt x="24" y="456"/>
                  </a:lnTo>
                  <a:lnTo>
                    <a:pt x="25" y="465"/>
                  </a:lnTo>
                  <a:lnTo>
                    <a:pt x="26" y="474"/>
                  </a:lnTo>
                  <a:lnTo>
                    <a:pt x="29" y="483"/>
                  </a:lnTo>
                  <a:lnTo>
                    <a:pt x="33" y="491"/>
                  </a:lnTo>
                  <a:lnTo>
                    <a:pt x="43" y="507"/>
                  </a:lnTo>
                  <a:lnTo>
                    <a:pt x="56" y="520"/>
                  </a:lnTo>
                  <a:lnTo>
                    <a:pt x="72" y="531"/>
                  </a:lnTo>
                  <a:lnTo>
                    <a:pt x="91" y="540"/>
                  </a:lnTo>
                  <a:lnTo>
                    <a:pt x="111" y="545"/>
                  </a:lnTo>
                  <a:lnTo>
                    <a:pt x="133" y="547"/>
                  </a:lnTo>
                  <a:lnTo>
                    <a:pt x="139" y="547"/>
                  </a:lnTo>
                  <a:lnTo>
                    <a:pt x="146" y="547"/>
                  </a:lnTo>
                  <a:lnTo>
                    <a:pt x="145" y="547"/>
                  </a:lnTo>
                  <a:lnTo>
                    <a:pt x="159" y="565"/>
                  </a:lnTo>
                  <a:lnTo>
                    <a:pt x="176" y="582"/>
                  </a:lnTo>
                  <a:lnTo>
                    <a:pt x="195" y="596"/>
                  </a:lnTo>
                  <a:lnTo>
                    <a:pt x="216" y="608"/>
                  </a:lnTo>
                  <a:lnTo>
                    <a:pt x="239" y="617"/>
                  </a:lnTo>
                  <a:lnTo>
                    <a:pt x="263" y="624"/>
                  </a:lnTo>
                  <a:lnTo>
                    <a:pt x="287" y="629"/>
                  </a:lnTo>
                  <a:lnTo>
                    <a:pt x="313" y="630"/>
                  </a:lnTo>
                  <a:lnTo>
                    <a:pt x="339" y="629"/>
                  </a:lnTo>
                  <a:lnTo>
                    <a:pt x="365" y="624"/>
                  </a:lnTo>
                  <a:lnTo>
                    <a:pt x="389" y="617"/>
                  </a:lnTo>
                  <a:lnTo>
                    <a:pt x="413" y="606"/>
                  </a:lnTo>
                  <a:lnTo>
                    <a:pt x="412" y="606"/>
                  </a:lnTo>
                  <a:lnTo>
                    <a:pt x="425" y="620"/>
                  </a:lnTo>
                  <a:lnTo>
                    <a:pt x="440" y="633"/>
                  </a:lnTo>
                  <a:lnTo>
                    <a:pt x="456" y="644"/>
                  </a:lnTo>
                  <a:lnTo>
                    <a:pt x="473" y="653"/>
                  </a:lnTo>
                  <a:lnTo>
                    <a:pt x="492" y="660"/>
                  </a:lnTo>
                  <a:lnTo>
                    <a:pt x="511" y="666"/>
                  </a:lnTo>
                  <a:lnTo>
                    <a:pt x="532" y="669"/>
                  </a:lnTo>
                  <a:lnTo>
                    <a:pt x="553" y="670"/>
                  </a:lnTo>
                  <a:lnTo>
                    <a:pt x="580" y="668"/>
                  </a:lnTo>
                  <a:lnTo>
                    <a:pt x="606" y="663"/>
                  </a:lnTo>
                  <a:lnTo>
                    <a:pt x="631" y="654"/>
                  </a:lnTo>
                  <a:lnTo>
                    <a:pt x="654" y="642"/>
                  </a:lnTo>
                  <a:lnTo>
                    <a:pt x="674" y="627"/>
                  </a:lnTo>
                  <a:lnTo>
                    <a:pt x="691" y="610"/>
                  </a:lnTo>
                  <a:lnTo>
                    <a:pt x="705" y="590"/>
                  </a:lnTo>
                  <a:lnTo>
                    <a:pt x="710" y="579"/>
                  </a:lnTo>
                  <a:lnTo>
                    <a:pt x="715" y="568"/>
                  </a:lnTo>
                  <a:lnTo>
                    <a:pt x="715" y="569"/>
                  </a:lnTo>
                  <a:lnTo>
                    <a:pt x="733" y="577"/>
                  </a:lnTo>
                  <a:lnTo>
                    <a:pt x="752" y="583"/>
                  </a:lnTo>
                  <a:lnTo>
                    <a:pt x="771" y="587"/>
                  </a:lnTo>
                  <a:lnTo>
                    <a:pt x="792" y="588"/>
                  </a:lnTo>
                  <a:lnTo>
                    <a:pt x="807" y="587"/>
                  </a:lnTo>
                  <a:lnTo>
                    <a:pt x="821" y="586"/>
                  </a:lnTo>
                  <a:lnTo>
                    <a:pt x="835" y="583"/>
                  </a:lnTo>
                  <a:lnTo>
                    <a:pt x="848" y="579"/>
                  </a:lnTo>
                  <a:lnTo>
                    <a:pt x="860" y="573"/>
                  </a:lnTo>
                  <a:lnTo>
                    <a:pt x="872" y="567"/>
                  </a:lnTo>
                  <a:lnTo>
                    <a:pt x="894" y="553"/>
                  </a:lnTo>
                  <a:lnTo>
                    <a:pt x="903" y="544"/>
                  </a:lnTo>
                  <a:lnTo>
                    <a:pt x="911" y="535"/>
                  </a:lnTo>
                  <a:lnTo>
                    <a:pt x="919" y="525"/>
                  </a:lnTo>
                  <a:lnTo>
                    <a:pt x="925" y="514"/>
                  </a:lnTo>
                  <a:lnTo>
                    <a:pt x="930" y="503"/>
                  </a:lnTo>
                  <a:lnTo>
                    <a:pt x="933" y="491"/>
                  </a:lnTo>
                  <a:lnTo>
                    <a:pt x="935" y="479"/>
                  </a:lnTo>
                  <a:lnTo>
                    <a:pt x="936" y="467"/>
                  </a:lnTo>
                  <a:lnTo>
                    <a:pt x="936" y="466"/>
                  </a:lnTo>
                  <a:lnTo>
                    <a:pt x="952" y="464"/>
                  </a:lnTo>
                  <a:lnTo>
                    <a:pt x="966" y="460"/>
                  </a:lnTo>
                  <a:lnTo>
                    <a:pt x="981" y="455"/>
                  </a:lnTo>
                  <a:lnTo>
                    <a:pt x="994" y="450"/>
                  </a:lnTo>
                  <a:lnTo>
                    <a:pt x="1019" y="436"/>
                  </a:lnTo>
                  <a:lnTo>
                    <a:pt x="1041" y="418"/>
                  </a:lnTo>
                  <a:lnTo>
                    <a:pt x="1050" y="409"/>
                  </a:lnTo>
                  <a:lnTo>
                    <a:pt x="1058" y="398"/>
                  </a:lnTo>
                  <a:lnTo>
                    <a:pt x="1065" y="387"/>
                  </a:lnTo>
                  <a:lnTo>
                    <a:pt x="1071" y="376"/>
                  </a:lnTo>
                  <a:lnTo>
                    <a:pt x="1076" y="364"/>
                  </a:lnTo>
                  <a:lnTo>
                    <a:pt x="1079" y="351"/>
                  </a:lnTo>
                  <a:lnTo>
                    <a:pt x="1081" y="338"/>
                  </a:lnTo>
                  <a:lnTo>
                    <a:pt x="1082" y="325"/>
                  </a:lnTo>
                  <a:lnTo>
                    <a:pt x="1081" y="313"/>
                  </a:lnTo>
                  <a:lnTo>
                    <a:pt x="1080" y="301"/>
                  </a:lnTo>
                  <a:lnTo>
                    <a:pt x="1077" y="290"/>
                  </a:lnTo>
                  <a:lnTo>
                    <a:pt x="1073" y="279"/>
                  </a:lnTo>
                  <a:lnTo>
                    <a:pt x="1068" y="268"/>
                  </a:lnTo>
                  <a:lnTo>
                    <a:pt x="1062" y="258"/>
                  </a:lnTo>
                  <a:lnTo>
                    <a:pt x="1047" y="238"/>
                  </a:lnTo>
                  <a:lnTo>
                    <a:pt x="1046" y="238"/>
                  </a:lnTo>
                  <a:lnTo>
                    <a:pt x="1051" y="227"/>
                  </a:lnTo>
                  <a:lnTo>
                    <a:pt x="1054" y="216"/>
                  </a:lnTo>
                  <a:lnTo>
                    <a:pt x="1056" y="204"/>
                  </a:lnTo>
                  <a:lnTo>
                    <a:pt x="1057" y="193"/>
                  </a:lnTo>
                  <a:lnTo>
                    <a:pt x="1055" y="174"/>
                  </a:lnTo>
                  <a:lnTo>
                    <a:pt x="1050" y="156"/>
                  </a:lnTo>
                  <a:lnTo>
                    <a:pt x="1041" y="140"/>
                  </a:lnTo>
                  <a:lnTo>
                    <a:pt x="1030" y="125"/>
                  </a:lnTo>
                  <a:lnTo>
                    <a:pt x="1016" y="111"/>
                  </a:lnTo>
                  <a:lnTo>
                    <a:pt x="999" y="100"/>
                  </a:lnTo>
                  <a:lnTo>
                    <a:pt x="980" y="91"/>
                  </a:lnTo>
                  <a:lnTo>
                    <a:pt x="959" y="84"/>
                  </a:lnTo>
                  <a:lnTo>
                    <a:pt x="959" y="84"/>
                  </a:lnTo>
                  <a:lnTo>
                    <a:pt x="953" y="66"/>
                  </a:lnTo>
                  <a:lnTo>
                    <a:pt x="944" y="50"/>
                  </a:lnTo>
                  <a:lnTo>
                    <a:pt x="932" y="36"/>
                  </a:lnTo>
                  <a:lnTo>
                    <a:pt x="917" y="24"/>
                  </a:lnTo>
                  <a:lnTo>
                    <a:pt x="900" y="14"/>
                  </a:lnTo>
                  <a:lnTo>
                    <a:pt x="881" y="6"/>
                  </a:lnTo>
                  <a:lnTo>
                    <a:pt x="861" y="2"/>
                  </a:lnTo>
                  <a:lnTo>
                    <a:pt x="839" y="0"/>
                  </a:lnTo>
                  <a:lnTo>
                    <a:pt x="826" y="1"/>
                  </a:lnTo>
                  <a:lnTo>
                    <a:pt x="813" y="2"/>
                  </a:lnTo>
                  <a:lnTo>
                    <a:pt x="801" y="5"/>
                  </a:lnTo>
                  <a:lnTo>
                    <a:pt x="789" y="9"/>
                  </a:lnTo>
                  <a:lnTo>
                    <a:pt x="777" y="15"/>
                  </a:lnTo>
                  <a:lnTo>
                    <a:pt x="766" y="21"/>
                  </a:lnTo>
                  <a:lnTo>
                    <a:pt x="756" y="28"/>
                  </a:lnTo>
                  <a:lnTo>
                    <a:pt x="747" y="36"/>
                  </a:lnTo>
                  <a:lnTo>
                    <a:pt x="747" y="36"/>
                  </a:lnTo>
                  <a:lnTo>
                    <a:pt x="739" y="28"/>
                  </a:lnTo>
                  <a:lnTo>
                    <a:pt x="729" y="21"/>
                  </a:lnTo>
                  <a:lnTo>
                    <a:pt x="719" y="15"/>
                  </a:lnTo>
                  <a:lnTo>
                    <a:pt x="708" y="9"/>
                  </a:lnTo>
                  <a:lnTo>
                    <a:pt x="697" y="5"/>
                  </a:lnTo>
                  <a:lnTo>
                    <a:pt x="685" y="2"/>
                  </a:lnTo>
                  <a:lnTo>
                    <a:pt x="673" y="1"/>
                  </a:lnTo>
                  <a:lnTo>
                    <a:pt x="660" y="0"/>
                  </a:lnTo>
                  <a:lnTo>
                    <a:pt x="645" y="1"/>
                  </a:lnTo>
                  <a:lnTo>
                    <a:pt x="630" y="4"/>
                  </a:lnTo>
                  <a:lnTo>
                    <a:pt x="616" y="8"/>
                  </a:lnTo>
                  <a:lnTo>
                    <a:pt x="602" y="14"/>
                  </a:lnTo>
                  <a:lnTo>
                    <a:pt x="590" y="21"/>
                  </a:lnTo>
                  <a:lnTo>
                    <a:pt x="579" y="30"/>
                  </a:lnTo>
                  <a:lnTo>
                    <a:pt x="570" y="40"/>
                  </a:lnTo>
                  <a:lnTo>
                    <a:pt x="562" y="51"/>
                  </a:lnTo>
                  <a:lnTo>
                    <a:pt x="562" y="53"/>
                  </a:lnTo>
                  <a:lnTo>
                    <a:pt x="542" y="39"/>
                  </a:lnTo>
                  <a:lnTo>
                    <a:pt x="519" y="29"/>
                  </a:lnTo>
                  <a:lnTo>
                    <a:pt x="507" y="25"/>
                  </a:lnTo>
                  <a:lnTo>
                    <a:pt x="495" y="22"/>
                  </a:lnTo>
                  <a:lnTo>
                    <a:pt x="482" y="21"/>
                  </a:lnTo>
                  <a:lnTo>
                    <a:pt x="469" y="20"/>
                  </a:lnTo>
                  <a:lnTo>
                    <a:pt x="451" y="21"/>
                  </a:lnTo>
                  <a:lnTo>
                    <a:pt x="433" y="24"/>
                  </a:lnTo>
                  <a:lnTo>
                    <a:pt x="416" y="29"/>
                  </a:lnTo>
                  <a:lnTo>
                    <a:pt x="400" y="36"/>
                  </a:lnTo>
                  <a:lnTo>
                    <a:pt x="385" y="45"/>
                  </a:lnTo>
                  <a:lnTo>
                    <a:pt x="372" y="55"/>
                  </a:lnTo>
                  <a:lnTo>
                    <a:pt x="361" y="67"/>
                  </a:lnTo>
                  <a:lnTo>
                    <a:pt x="351" y="80"/>
                  </a:lnTo>
                  <a:lnTo>
                    <a:pt x="350" y="81"/>
                  </a:lnTo>
                  <a:lnTo>
                    <a:pt x="330" y="72"/>
                  </a:lnTo>
                  <a:lnTo>
                    <a:pt x="309" y="66"/>
                  </a:lnTo>
                  <a:lnTo>
                    <a:pt x="287" y="62"/>
                  </a:lnTo>
                  <a:lnTo>
                    <a:pt x="265" y="61"/>
                  </a:lnTo>
                  <a:lnTo>
                    <a:pt x="248" y="62"/>
                  </a:lnTo>
                  <a:lnTo>
                    <a:pt x="231" y="64"/>
                  </a:lnTo>
                  <a:lnTo>
                    <a:pt x="215" y="67"/>
                  </a:lnTo>
                  <a:lnTo>
                    <a:pt x="199" y="72"/>
                  </a:lnTo>
                  <a:lnTo>
                    <a:pt x="184" y="78"/>
                  </a:lnTo>
                  <a:lnTo>
                    <a:pt x="170" y="85"/>
                  </a:lnTo>
                  <a:lnTo>
                    <a:pt x="157" y="94"/>
                  </a:lnTo>
                  <a:lnTo>
                    <a:pt x="145" y="103"/>
                  </a:lnTo>
                  <a:lnTo>
                    <a:pt x="134" y="113"/>
                  </a:lnTo>
                  <a:lnTo>
                    <a:pt x="125" y="124"/>
                  </a:lnTo>
                  <a:lnTo>
                    <a:pt x="116" y="136"/>
                  </a:lnTo>
                  <a:lnTo>
                    <a:pt x="109" y="148"/>
                  </a:lnTo>
                  <a:lnTo>
                    <a:pt x="104" y="161"/>
                  </a:lnTo>
                  <a:lnTo>
                    <a:pt x="99" y="175"/>
                  </a:lnTo>
                  <a:lnTo>
                    <a:pt x="97" y="189"/>
                  </a:lnTo>
                  <a:lnTo>
                    <a:pt x="96" y="204"/>
                  </a:lnTo>
                  <a:lnTo>
                    <a:pt x="96" y="214"/>
                  </a:lnTo>
                  <a:lnTo>
                    <a:pt x="97" y="223"/>
                  </a:lnTo>
                  <a:lnTo>
                    <a:pt x="98" y="22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533" name="Group 1027"/>
            <p:cNvGrpSpPr>
              <a:grpSpLocks/>
            </p:cNvGrpSpPr>
            <p:nvPr/>
          </p:nvGrpSpPr>
          <p:grpSpPr bwMode="auto">
            <a:xfrm>
              <a:off x="734" y="1396"/>
              <a:ext cx="715" cy="370"/>
              <a:chOff x="734" y="1396"/>
              <a:chExt cx="715" cy="370"/>
            </a:xfrm>
          </p:grpSpPr>
          <p:sp>
            <p:nvSpPr>
              <p:cNvPr id="769028" name="Rectangle 1028"/>
              <p:cNvSpPr>
                <a:spLocks noChangeArrowheads="1"/>
              </p:cNvSpPr>
              <p:nvPr/>
            </p:nvSpPr>
            <p:spPr bwMode="auto">
              <a:xfrm>
                <a:off x="912" y="1397"/>
                <a:ext cx="293" cy="10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29" name="Line 1029"/>
              <p:cNvSpPr>
                <a:spLocks noChangeShapeType="1"/>
              </p:cNvSpPr>
              <p:nvPr/>
            </p:nvSpPr>
            <p:spPr bwMode="auto">
              <a:xfrm>
                <a:off x="734" y="1507"/>
                <a:ext cx="71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30" name="Rectangle 1030"/>
              <p:cNvSpPr>
                <a:spLocks noChangeArrowheads="1"/>
              </p:cNvSpPr>
              <p:nvPr/>
            </p:nvSpPr>
            <p:spPr bwMode="auto">
              <a:xfrm>
                <a:off x="794" y="1535"/>
                <a:ext cx="20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zh-CN" sz="1350" i="1"/>
                  <a:t>t</a:t>
                </a:r>
                <a:r>
                  <a:rPr lang="en-US" altLang="zh-CN" sz="1350" baseline="-25000"/>
                  <a:t>0</a:t>
                </a:r>
              </a:p>
            </p:txBody>
          </p:sp>
        </p:grpSp>
        <p:grpSp>
          <p:nvGrpSpPr>
            <p:cNvPr id="22534" name="Group 1031"/>
            <p:cNvGrpSpPr>
              <a:grpSpLocks/>
            </p:cNvGrpSpPr>
            <p:nvPr/>
          </p:nvGrpSpPr>
          <p:grpSpPr bwMode="auto">
            <a:xfrm>
              <a:off x="4055" y="1326"/>
              <a:ext cx="741" cy="389"/>
              <a:chOff x="4055" y="1326"/>
              <a:chExt cx="741" cy="389"/>
            </a:xfrm>
          </p:grpSpPr>
          <p:sp>
            <p:nvSpPr>
              <p:cNvPr id="769032" name="Rectangle 1032"/>
              <p:cNvSpPr>
                <a:spLocks noChangeArrowheads="1"/>
              </p:cNvSpPr>
              <p:nvPr/>
            </p:nvSpPr>
            <p:spPr bwMode="auto">
              <a:xfrm>
                <a:off x="4317" y="1326"/>
                <a:ext cx="292" cy="10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33" name="Rectangle 1033"/>
              <p:cNvSpPr>
                <a:spLocks noChangeArrowheads="1"/>
              </p:cNvSpPr>
              <p:nvPr/>
            </p:nvSpPr>
            <p:spPr bwMode="auto">
              <a:xfrm>
                <a:off x="4197" y="1485"/>
                <a:ext cx="20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zh-CN" sz="1350" i="1"/>
                  <a:t>t</a:t>
                </a:r>
                <a:r>
                  <a:rPr lang="en-US" altLang="zh-CN" sz="1350" baseline="-25000"/>
                  <a:t>1</a:t>
                </a:r>
              </a:p>
            </p:txBody>
          </p:sp>
          <p:sp>
            <p:nvSpPr>
              <p:cNvPr id="769034" name="Line 1034"/>
              <p:cNvSpPr>
                <a:spLocks noChangeShapeType="1"/>
              </p:cNvSpPr>
              <p:nvPr/>
            </p:nvSpPr>
            <p:spPr bwMode="auto">
              <a:xfrm>
                <a:off x="4055" y="1437"/>
                <a:ext cx="74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2535" name="Group 1035"/>
            <p:cNvGrpSpPr>
              <a:grpSpLocks/>
            </p:cNvGrpSpPr>
            <p:nvPr/>
          </p:nvGrpSpPr>
          <p:grpSpPr bwMode="auto">
            <a:xfrm>
              <a:off x="279" y="2580"/>
              <a:ext cx="1541" cy="92"/>
              <a:chOff x="471" y="2580"/>
              <a:chExt cx="1541" cy="92"/>
            </a:xfrm>
          </p:grpSpPr>
          <p:sp>
            <p:nvSpPr>
              <p:cNvPr id="769036" name="Line 1036"/>
              <p:cNvSpPr>
                <a:spLocks noChangeShapeType="1"/>
              </p:cNvSpPr>
              <p:nvPr/>
            </p:nvSpPr>
            <p:spPr bwMode="auto">
              <a:xfrm>
                <a:off x="471" y="2671"/>
                <a:ext cx="154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37" name="Rectangle 1037"/>
              <p:cNvSpPr>
                <a:spLocks noChangeArrowheads="1"/>
              </p:cNvSpPr>
              <p:nvPr/>
            </p:nvSpPr>
            <p:spPr bwMode="auto">
              <a:xfrm>
                <a:off x="612" y="2579"/>
                <a:ext cx="75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38" name="Rectangle 1038"/>
              <p:cNvSpPr>
                <a:spLocks noChangeArrowheads="1"/>
              </p:cNvSpPr>
              <p:nvPr/>
            </p:nvSpPr>
            <p:spPr bwMode="auto">
              <a:xfrm>
                <a:off x="882" y="2579"/>
                <a:ext cx="75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39" name="Rectangle 1039"/>
              <p:cNvSpPr>
                <a:spLocks noChangeArrowheads="1"/>
              </p:cNvSpPr>
              <p:nvPr/>
            </p:nvSpPr>
            <p:spPr bwMode="auto">
              <a:xfrm>
                <a:off x="1150" y="2579"/>
                <a:ext cx="76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40" name="Rectangle 1040"/>
              <p:cNvSpPr>
                <a:spLocks noChangeArrowheads="1"/>
              </p:cNvSpPr>
              <p:nvPr/>
            </p:nvSpPr>
            <p:spPr bwMode="auto">
              <a:xfrm>
                <a:off x="1419" y="2579"/>
                <a:ext cx="75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2536" name="Group 1041"/>
            <p:cNvGrpSpPr>
              <a:grpSpLocks/>
            </p:cNvGrpSpPr>
            <p:nvPr/>
          </p:nvGrpSpPr>
          <p:grpSpPr bwMode="auto">
            <a:xfrm>
              <a:off x="3896" y="2632"/>
              <a:ext cx="1493" cy="92"/>
              <a:chOff x="3896" y="2632"/>
              <a:chExt cx="1493" cy="92"/>
            </a:xfrm>
          </p:grpSpPr>
          <p:sp>
            <p:nvSpPr>
              <p:cNvPr id="769042" name="Line 1042"/>
              <p:cNvSpPr>
                <a:spLocks noChangeShapeType="1"/>
              </p:cNvSpPr>
              <p:nvPr/>
            </p:nvSpPr>
            <p:spPr bwMode="auto">
              <a:xfrm>
                <a:off x="3896" y="2715"/>
                <a:ext cx="1493" cy="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43" name="Rectangle 1043"/>
              <p:cNvSpPr>
                <a:spLocks noChangeArrowheads="1"/>
              </p:cNvSpPr>
              <p:nvPr/>
            </p:nvSpPr>
            <p:spPr bwMode="auto">
              <a:xfrm>
                <a:off x="4055" y="2631"/>
                <a:ext cx="75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44" name="Rectangle 1044"/>
              <p:cNvSpPr>
                <a:spLocks noChangeArrowheads="1"/>
              </p:cNvSpPr>
              <p:nvPr/>
            </p:nvSpPr>
            <p:spPr bwMode="auto">
              <a:xfrm>
                <a:off x="4414" y="2631"/>
                <a:ext cx="75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45" name="Rectangle 1045"/>
              <p:cNvSpPr>
                <a:spLocks noChangeArrowheads="1"/>
              </p:cNvSpPr>
              <p:nvPr/>
            </p:nvSpPr>
            <p:spPr bwMode="auto">
              <a:xfrm>
                <a:off x="4562" y="2631"/>
                <a:ext cx="76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9046" name="Rectangle 1046"/>
              <p:cNvSpPr>
                <a:spLocks noChangeArrowheads="1"/>
              </p:cNvSpPr>
              <p:nvPr/>
            </p:nvSpPr>
            <p:spPr bwMode="auto">
              <a:xfrm>
                <a:off x="4936" y="2631"/>
                <a:ext cx="76" cy="88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69047" name="Rectangle 1047"/>
            <p:cNvSpPr>
              <a:spLocks noChangeArrowheads="1"/>
            </p:cNvSpPr>
            <p:nvPr/>
          </p:nvSpPr>
          <p:spPr bwMode="auto">
            <a:xfrm>
              <a:off x="2424" y="1959"/>
              <a:ext cx="64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zh-CN" sz="1350"/>
                <a:t>Network</a:t>
              </a:r>
            </a:p>
          </p:txBody>
        </p:sp>
        <p:sp>
          <p:nvSpPr>
            <p:cNvPr id="769048" name="Line 1048"/>
            <p:cNvSpPr>
              <a:spLocks noChangeShapeType="1"/>
            </p:cNvSpPr>
            <p:nvPr/>
          </p:nvSpPr>
          <p:spPr bwMode="auto">
            <a:xfrm>
              <a:off x="1624" y="1504"/>
              <a:ext cx="40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9049" name="Line 1049"/>
            <p:cNvSpPr>
              <a:spLocks noChangeShapeType="1"/>
            </p:cNvSpPr>
            <p:nvPr/>
          </p:nvSpPr>
          <p:spPr bwMode="auto">
            <a:xfrm flipV="1">
              <a:off x="1824" y="2456"/>
              <a:ext cx="224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9050" name="Line 1050"/>
            <p:cNvSpPr>
              <a:spLocks noChangeShapeType="1"/>
            </p:cNvSpPr>
            <p:nvPr/>
          </p:nvSpPr>
          <p:spPr bwMode="auto">
            <a:xfrm>
              <a:off x="3464" y="2416"/>
              <a:ext cx="392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9051" name="Line 1051"/>
            <p:cNvSpPr>
              <a:spLocks noChangeShapeType="1"/>
            </p:cNvSpPr>
            <p:nvPr/>
          </p:nvSpPr>
          <p:spPr bwMode="auto">
            <a:xfrm flipV="1">
              <a:off x="3600" y="1457"/>
              <a:ext cx="384" cy="16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530" name="Rectangle 1055"/>
          <p:cNvSpPr>
            <a:spLocks noGrp="1" noChangeArrowheads="1"/>
          </p:cNvSpPr>
          <p:nvPr>
            <p:ph type="title"/>
          </p:nvPr>
        </p:nvSpPr>
        <p:spPr>
          <a:xfrm>
            <a:off x="772161" y="139594"/>
            <a:ext cx="6360478" cy="625581"/>
          </a:xfrm>
        </p:spPr>
        <p:txBody>
          <a:bodyPr/>
          <a:lstStyle/>
          <a:p>
            <a:r>
              <a:rPr lang="en-US" altLang="zh-CN" dirty="0"/>
              <a:t>Packet Switching</a:t>
            </a:r>
          </a:p>
        </p:txBody>
      </p:sp>
      <p:sp>
        <p:nvSpPr>
          <p:cNvPr id="769056" name="Rectangle 1056"/>
          <p:cNvSpPr>
            <a:spLocks noGrp="1" noChangeArrowheads="1"/>
          </p:cNvSpPr>
          <p:nvPr>
            <p:ph type="body" idx="1"/>
          </p:nvPr>
        </p:nvSpPr>
        <p:spPr>
          <a:xfrm>
            <a:off x="918403" y="2970767"/>
            <a:ext cx="7240077" cy="1601750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Transfer of information as payload in data packets</a:t>
            </a:r>
          </a:p>
          <a:p>
            <a:pPr>
              <a:defRPr/>
            </a:pPr>
            <a:r>
              <a:rPr lang="en-US" altLang="zh-CN" sz="2000" dirty="0"/>
              <a:t>Packets undergo random delays &amp; possible loss</a:t>
            </a:r>
          </a:p>
          <a:p>
            <a:pPr>
              <a:defRPr/>
            </a:pPr>
            <a:r>
              <a:rPr lang="en-US" altLang="zh-CN" sz="2000" dirty="0"/>
              <a:t> Different applications impose differing requirements on the transfer of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2"/>
          <p:cNvGrpSpPr>
            <a:grpSpLocks/>
          </p:cNvGrpSpPr>
          <p:nvPr/>
        </p:nvGrpSpPr>
        <p:grpSpPr bwMode="auto">
          <a:xfrm>
            <a:off x="1357313" y="949325"/>
            <a:ext cx="6448425" cy="3046413"/>
            <a:chOff x="276" y="753"/>
            <a:chExt cx="5416" cy="2559"/>
          </a:xfrm>
        </p:grpSpPr>
        <p:sp>
          <p:nvSpPr>
            <p:cNvPr id="771075" name="Text Box 3"/>
            <p:cNvSpPr txBox="1">
              <a:spLocks noChangeArrowheads="1"/>
            </p:cNvSpPr>
            <p:nvPr/>
          </p:nvSpPr>
          <p:spPr bwMode="auto">
            <a:xfrm>
              <a:off x="5001" y="2355"/>
              <a:ext cx="691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350"/>
                <a:t>End system</a:t>
              </a:r>
            </a:p>
            <a:p>
              <a:pPr>
                <a:defRPr/>
              </a:pPr>
              <a:r>
                <a:rPr lang="en-US" altLang="zh-CN" sz="1350"/>
                <a:t>β</a:t>
              </a:r>
            </a:p>
          </p:txBody>
        </p:sp>
        <p:sp>
          <p:nvSpPr>
            <p:cNvPr id="771076" name="Rectangle 4"/>
            <p:cNvSpPr>
              <a:spLocks noChangeArrowheads="1"/>
            </p:cNvSpPr>
            <p:nvPr/>
          </p:nvSpPr>
          <p:spPr bwMode="auto">
            <a:xfrm>
              <a:off x="921" y="2323"/>
              <a:ext cx="549" cy="37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077" name="Rectangle 5"/>
            <p:cNvSpPr>
              <a:spLocks noChangeArrowheads="1"/>
            </p:cNvSpPr>
            <p:nvPr/>
          </p:nvSpPr>
          <p:spPr bwMode="auto">
            <a:xfrm>
              <a:off x="927" y="2699"/>
              <a:ext cx="551" cy="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78" name="Rectangle 6"/>
            <p:cNvSpPr>
              <a:spLocks noChangeArrowheads="1"/>
            </p:cNvSpPr>
            <p:nvPr/>
          </p:nvSpPr>
          <p:spPr bwMode="auto">
            <a:xfrm>
              <a:off x="4445" y="2313"/>
              <a:ext cx="549" cy="37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79" name="Rectangle 7"/>
            <p:cNvSpPr>
              <a:spLocks noChangeArrowheads="1"/>
            </p:cNvSpPr>
            <p:nvPr/>
          </p:nvSpPr>
          <p:spPr bwMode="auto">
            <a:xfrm>
              <a:off x="4451" y="2689"/>
              <a:ext cx="551" cy="3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0" name="Line 8"/>
            <p:cNvSpPr>
              <a:spLocks noChangeShapeType="1"/>
            </p:cNvSpPr>
            <p:nvPr/>
          </p:nvSpPr>
          <p:spPr bwMode="auto">
            <a:xfrm>
              <a:off x="1197" y="306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>
              <a:off x="4708" y="3075"/>
              <a:ext cx="8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82" name="Text Box 10"/>
            <p:cNvSpPr txBox="1">
              <a:spLocks noChangeArrowheads="1"/>
            </p:cNvSpPr>
            <p:nvPr/>
          </p:nvSpPr>
          <p:spPr bwMode="auto">
            <a:xfrm>
              <a:off x="912" y="2719"/>
              <a:ext cx="6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Physical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083" name="Text Box 11"/>
            <p:cNvSpPr txBox="1">
              <a:spLocks noChangeArrowheads="1"/>
            </p:cNvSpPr>
            <p:nvPr/>
          </p:nvSpPr>
          <p:spPr bwMode="auto">
            <a:xfrm>
              <a:off x="911" y="2317"/>
              <a:ext cx="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Data link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084" name="Text Box 12"/>
            <p:cNvSpPr txBox="1">
              <a:spLocks noChangeArrowheads="1"/>
            </p:cNvSpPr>
            <p:nvPr/>
          </p:nvSpPr>
          <p:spPr bwMode="auto">
            <a:xfrm>
              <a:off x="4439" y="2695"/>
              <a:ext cx="6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Physical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085" name="Text Box 13"/>
            <p:cNvSpPr txBox="1">
              <a:spLocks noChangeArrowheads="1"/>
            </p:cNvSpPr>
            <p:nvPr/>
          </p:nvSpPr>
          <p:spPr bwMode="auto">
            <a:xfrm>
              <a:off x="4425" y="2313"/>
              <a:ext cx="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Data link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086" name="Text Box 14"/>
            <p:cNvSpPr txBox="1">
              <a:spLocks noChangeArrowheads="1"/>
            </p:cNvSpPr>
            <p:nvPr/>
          </p:nvSpPr>
          <p:spPr bwMode="auto">
            <a:xfrm>
              <a:off x="291" y="2435"/>
              <a:ext cx="625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350"/>
                <a:t>End system</a:t>
              </a:r>
            </a:p>
            <a:p>
              <a:pPr>
                <a:defRPr/>
              </a:pPr>
              <a:r>
                <a:rPr lang="en-US" altLang="zh-CN" sz="1350" dirty="0"/>
                <a:t>α</a:t>
              </a:r>
            </a:p>
          </p:txBody>
        </p:sp>
        <p:grpSp>
          <p:nvGrpSpPr>
            <p:cNvPr id="24592" name="Group 15"/>
            <p:cNvGrpSpPr>
              <a:grpSpLocks/>
            </p:cNvGrpSpPr>
            <p:nvPr/>
          </p:nvGrpSpPr>
          <p:grpSpPr bwMode="auto">
            <a:xfrm>
              <a:off x="1100" y="1071"/>
              <a:ext cx="202" cy="174"/>
              <a:chOff x="1535" y="2146"/>
              <a:chExt cx="202" cy="174"/>
            </a:xfrm>
          </p:grpSpPr>
          <p:sp>
            <p:nvSpPr>
              <p:cNvPr id="771088" name="Line 16"/>
              <p:cNvSpPr>
                <a:spLocks noChangeShapeType="1"/>
              </p:cNvSpPr>
              <p:nvPr/>
            </p:nvSpPr>
            <p:spPr bwMode="auto">
              <a:xfrm>
                <a:off x="1738" y="2145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1089" name="Line 17"/>
              <p:cNvSpPr>
                <a:spLocks noChangeShapeType="1"/>
              </p:cNvSpPr>
              <p:nvPr/>
            </p:nvSpPr>
            <p:spPr bwMode="auto">
              <a:xfrm>
                <a:off x="1535" y="2151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71090" name="Line 18"/>
            <p:cNvSpPr>
              <a:spLocks noChangeShapeType="1"/>
            </p:cNvSpPr>
            <p:nvPr/>
          </p:nvSpPr>
          <p:spPr bwMode="auto">
            <a:xfrm>
              <a:off x="4793" y="1066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91" name="Line 19"/>
            <p:cNvSpPr>
              <a:spLocks noChangeShapeType="1"/>
            </p:cNvSpPr>
            <p:nvPr/>
          </p:nvSpPr>
          <p:spPr bwMode="auto">
            <a:xfrm>
              <a:off x="4591" y="1072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092" name="Rectangle 20"/>
            <p:cNvSpPr>
              <a:spLocks noChangeArrowheads="1"/>
            </p:cNvSpPr>
            <p:nvPr/>
          </p:nvSpPr>
          <p:spPr bwMode="auto">
            <a:xfrm>
              <a:off x="927" y="1942"/>
              <a:ext cx="551" cy="3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093" name="Rectangle 21"/>
            <p:cNvSpPr>
              <a:spLocks noChangeArrowheads="1"/>
            </p:cNvSpPr>
            <p:nvPr/>
          </p:nvSpPr>
          <p:spPr bwMode="auto">
            <a:xfrm>
              <a:off x="925" y="1249"/>
              <a:ext cx="549" cy="37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094" name="Rectangle 22"/>
            <p:cNvSpPr>
              <a:spLocks noChangeArrowheads="1"/>
            </p:cNvSpPr>
            <p:nvPr/>
          </p:nvSpPr>
          <p:spPr bwMode="auto">
            <a:xfrm>
              <a:off x="4447" y="1938"/>
              <a:ext cx="551" cy="3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095" name="Rectangle 23"/>
            <p:cNvSpPr>
              <a:spLocks noChangeArrowheads="1"/>
            </p:cNvSpPr>
            <p:nvPr/>
          </p:nvSpPr>
          <p:spPr bwMode="auto">
            <a:xfrm>
              <a:off x="4452" y="1238"/>
              <a:ext cx="551" cy="37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096" name="Text Box 24"/>
            <p:cNvSpPr txBox="1">
              <a:spLocks noChangeArrowheads="1"/>
            </p:cNvSpPr>
            <p:nvPr/>
          </p:nvSpPr>
          <p:spPr bwMode="auto">
            <a:xfrm>
              <a:off x="895" y="1950"/>
              <a:ext cx="62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Network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097" name="Text Box 25"/>
            <p:cNvSpPr txBox="1">
              <a:spLocks noChangeArrowheads="1"/>
            </p:cNvSpPr>
            <p:nvPr/>
          </p:nvSpPr>
          <p:spPr bwMode="auto">
            <a:xfrm>
              <a:off x="4437" y="1946"/>
              <a:ext cx="62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Network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098" name="Rectangle 26"/>
            <p:cNvSpPr>
              <a:spLocks noChangeArrowheads="1"/>
            </p:cNvSpPr>
            <p:nvPr/>
          </p:nvSpPr>
          <p:spPr bwMode="auto">
            <a:xfrm>
              <a:off x="2055" y="2328"/>
              <a:ext cx="549" cy="37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099" name="Rectangle 27"/>
            <p:cNvSpPr>
              <a:spLocks noChangeArrowheads="1"/>
            </p:cNvSpPr>
            <p:nvPr/>
          </p:nvSpPr>
          <p:spPr bwMode="auto">
            <a:xfrm>
              <a:off x="2059" y="2704"/>
              <a:ext cx="551" cy="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00" name="Line 28"/>
            <p:cNvSpPr>
              <a:spLocks noChangeShapeType="1"/>
            </p:cNvSpPr>
            <p:nvPr/>
          </p:nvSpPr>
          <p:spPr bwMode="auto">
            <a:xfrm>
              <a:off x="2188" y="3069"/>
              <a:ext cx="8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01" name="Text Box 29"/>
            <p:cNvSpPr txBox="1">
              <a:spLocks noChangeArrowheads="1"/>
            </p:cNvSpPr>
            <p:nvPr/>
          </p:nvSpPr>
          <p:spPr bwMode="auto">
            <a:xfrm>
              <a:off x="2044" y="2724"/>
              <a:ext cx="6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Physical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102" name="Text Box 30"/>
            <p:cNvSpPr txBox="1">
              <a:spLocks noChangeArrowheads="1"/>
            </p:cNvSpPr>
            <p:nvPr/>
          </p:nvSpPr>
          <p:spPr bwMode="auto">
            <a:xfrm>
              <a:off x="2043" y="2323"/>
              <a:ext cx="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Data link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103" name="Rectangle 31"/>
            <p:cNvSpPr>
              <a:spLocks noChangeArrowheads="1"/>
            </p:cNvSpPr>
            <p:nvPr/>
          </p:nvSpPr>
          <p:spPr bwMode="auto">
            <a:xfrm>
              <a:off x="2059" y="1954"/>
              <a:ext cx="551" cy="3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104" name="Text Box 32"/>
            <p:cNvSpPr txBox="1">
              <a:spLocks noChangeArrowheads="1"/>
            </p:cNvSpPr>
            <p:nvPr/>
          </p:nvSpPr>
          <p:spPr bwMode="auto">
            <a:xfrm>
              <a:off x="2027" y="1956"/>
              <a:ext cx="62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Network</a:t>
              </a:r>
            </a:p>
            <a:p>
              <a:pPr>
                <a:defRPr/>
              </a:pPr>
              <a:r>
                <a:rPr lang="en-US" altLang="zh-CN" sz="1200" dirty="0"/>
                <a:t>layer</a:t>
              </a:r>
            </a:p>
          </p:txBody>
        </p:sp>
        <p:sp>
          <p:nvSpPr>
            <p:cNvPr id="771105" name="Rectangle 33"/>
            <p:cNvSpPr>
              <a:spLocks noChangeArrowheads="1"/>
            </p:cNvSpPr>
            <p:nvPr/>
          </p:nvSpPr>
          <p:spPr bwMode="auto">
            <a:xfrm>
              <a:off x="3193" y="2319"/>
              <a:ext cx="549" cy="37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106" name="Rectangle 34"/>
            <p:cNvSpPr>
              <a:spLocks noChangeArrowheads="1"/>
            </p:cNvSpPr>
            <p:nvPr/>
          </p:nvSpPr>
          <p:spPr bwMode="auto">
            <a:xfrm>
              <a:off x="3191" y="2695"/>
              <a:ext cx="551" cy="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07" name="Line 35"/>
            <p:cNvSpPr>
              <a:spLocks noChangeShapeType="1"/>
            </p:cNvSpPr>
            <p:nvPr/>
          </p:nvSpPr>
          <p:spPr bwMode="auto">
            <a:xfrm>
              <a:off x="3315" y="3060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08" name="Text Box 36"/>
            <p:cNvSpPr txBox="1">
              <a:spLocks noChangeArrowheads="1"/>
            </p:cNvSpPr>
            <p:nvPr/>
          </p:nvSpPr>
          <p:spPr bwMode="auto">
            <a:xfrm>
              <a:off x="3176" y="2715"/>
              <a:ext cx="63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Physical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109" name="Text Box 37"/>
            <p:cNvSpPr txBox="1">
              <a:spLocks noChangeArrowheads="1"/>
            </p:cNvSpPr>
            <p:nvPr/>
          </p:nvSpPr>
          <p:spPr bwMode="auto">
            <a:xfrm>
              <a:off x="3175" y="2313"/>
              <a:ext cx="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Data link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110" name="Rectangle 38"/>
            <p:cNvSpPr>
              <a:spLocks noChangeArrowheads="1"/>
            </p:cNvSpPr>
            <p:nvPr/>
          </p:nvSpPr>
          <p:spPr bwMode="auto">
            <a:xfrm>
              <a:off x="3191" y="1946"/>
              <a:ext cx="551" cy="3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1111" name="Text Box 39"/>
            <p:cNvSpPr txBox="1">
              <a:spLocks noChangeArrowheads="1"/>
            </p:cNvSpPr>
            <p:nvPr/>
          </p:nvSpPr>
          <p:spPr bwMode="auto">
            <a:xfrm>
              <a:off x="3159" y="1946"/>
              <a:ext cx="62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Network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112" name="Line 40"/>
            <p:cNvSpPr>
              <a:spLocks noChangeShapeType="1"/>
            </p:cNvSpPr>
            <p:nvPr/>
          </p:nvSpPr>
          <p:spPr bwMode="auto">
            <a:xfrm>
              <a:off x="2447" y="3075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13" name="Line 41"/>
            <p:cNvSpPr>
              <a:spLocks noChangeShapeType="1"/>
            </p:cNvSpPr>
            <p:nvPr/>
          </p:nvSpPr>
          <p:spPr bwMode="auto">
            <a:xfrm>
              <a:off x="3579" y="3079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14" name="Line 42"/>
            <p:cNvSpPr>
              <a:spLocks noChangeShapeType="1"/>
            </p:cNvSpPr>
            <p:nvPr/>
          </p:nvSpPr>
          <p:spPr bwMode="auto">
            <a:xfrm>
              <a:off x="1203" y="3303"/>
              <a:ext cx="99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15" name="Line 43"/>
            <p:cNvSpPr>
              <a:spLocks noChangeShapeType="1"/>
            </p:cNvSpPr>
            <p:nvPr/>
          </p:nvSpPr>
          <p:spPr bwMode="auto">
            <a:xfrm>
              <a:off x="2447" y="3303"/>
              <a:ext cx="87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16" name="Line 44"/>
            <p:cNvSpPr>
              <a:spLocks noChangeShapeType="1"/>
            </p:cNvSpPr>
            <p:nvPr/>
          </p:nvSpPr>
          <p:spPr bwMode="auto">
            <a:xfrm>
              <a:off x="3587" y="3303"/>
              <a:ext cx="1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17" name="Text Box 45"/>
            <p:cNvSpPr txBox="1">
              <a:spLocks noChangeArrowheads="1"/>
            </p:cNvSpPr>
            <p:nvPr/>
          </p:nvSpPr>
          <p:spPr bwMode="auto">
            <a:xfrm>
              <a:off x="864" y="1236"/>
              <a:ext cx="71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/>
                <a:t>Transport</a:t>
              </a:r>
            </a:p>
            <a:p>
              <a:pPr>
                <a:defRPr/>
              </a:pPr>
              <a:r>
                <a:rPr lang="en-US" altLang="zh-CN" sz="1200" dirty="0"/>
                <a:t>layer</a:t>
              </a:r>
            </a:p>
          </p:txBody>
        </p:sp>
        <p:sp>
          <p:nvSpPr>
            <p:cNvPr id="771118" name="Text Box 46"/>
            <p:cNvSpPr txBox="1">
              <a:spLocks noChangeArrowheads="1"/>
            </p:cNvSpPr>
            <p:nvPr/>
          </p:nvSpPr>
          <p:spPr bwMode="auto">
            <a:xfrm>
              <a:off x="4396" y="1244"/>
              <a:ext cx="70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Transport</a:t>
              </a:r>
            </a:p>
            <a:p>
              <a:pPr>
                <a:defRPr/>
              </a:pPr>
              <a:r>
                <a:rPr lang="en-US" altLang="zh-CN" sz="1200"/>
                <a:t>layer</a:t>
              </a:r>
            </a:p>
          </p:txBody>
        </p:sp>
        <p:sp>
          <p:nvSpPr>
            <p:cNvPr id="771119" name="Text Box 47"/>
            <p:cNvSpPr txBox="1">
              <a:spLocks noChangeArrowheads="1"/>
            </p:cNvSpPr>
            <p:nvPr/>
          </p:nvSpPr>
          <p:spPr bwMode="auto">
            <a:xfrm>
              <a:off x="871" y="753"/>
              <a:ext cx="8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Messages</a:t>
              </a:r>
            </a:p>
          </p:txBody>
        </p:sp>
        <p:sp>
          <p:nvSpPr>
            <p:cNvPr id="771120" name="Text Box 48"/>
            <p:cNvSpPr txBox="1">
              <a:spLocks noChangeArrowheads="1"/>
            </p:cNvSpPr>
            <p:nvPr/>
          </p:nvSpPr>
          <p:spPr bwMode="auto">
            <a:xfrm>
              <a:off x="4383" y="834"/>
              <a:ext cx="8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Messages</a:t>
              </a:r>
            </a:p>
          </p:txBody>
        </p:sp>
        <p:sp>
          <p:nvSpPr>
            <p:cNvPr id="771121" name="Line 49"/>
            <p:cNvSpPr>
              <a:spLocks noChangeShapeType="1"/>
            </p:cNvSpPr>
            <p:nvPr/>
          </p:nvSpPr>
          <p:spPr bwMode="auto">
            <a:xfrm flipV="1">
              <a:off x="1479" y="1416"/>
              <a:ext cx="29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22" name="Text Box 50"/>
            <p:cNvSpPr txBox="1">
              <a:spLocks noChangeArrowheads="1"/>
            </p:cNvSpPr>
            <p:nvPr/>
          </p:nvSpPr>
          <p:spPr bwMode="auto">
            <a:xfrm>
              <a:off x="2703" y="1166"/>
              <a:ext cx="8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Segments</a:t>
              </a:r>
            </a:p>
          </p:txBody>
        </p:sp>
        <p:sp>
          <p:nvSpPr>
            <p:cNvPr id="771123" name="Line 51"/>
            <p:cNvSpPr>
              <a:spLocks noChangeShapeType="1"/>
            </p:cNvSpPr>
            <p:nvPr/>
          </p:nvSpPr>
          <p:spPr bwMode="auto">
            <a:xfrm>
              <a:off x="4639" y="1608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24" name="Line 52"/>
            <p:cNvSpPr>
              <a:spLocks noChangeShapeType="1"/>
            </p:cNvSpPr>
            <p:nvPr/>
          </p:nvSpPr>
          <p:spPr bwMode="auto">
            <a:xfrm>
              <a:off x="4807" y="1616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25" name="Line 53"/>
            <p:cNvSpPr>
              <a:spLocks noChangeShapeType="1"/>
            </p:cNvSpPr>
            <p:nvPr/>
          </p:nvSpPr>
          <p:spPr bwMode="auto">
            <a:xfrm>
              <a:off x="1111" y="1616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26" name="Line 54"/>
            <p:cNvSpPr>
              <a:spLocks noChangeShapeType="1"/>
            </p:cNvSpPr>
            <p:nvPr/>
          </p:nvSpPr>
          <p:spPr bwMode="auto">
            <a:xfrm>
              <a:off x="1279" y="1624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27" name="Line 55"/>
            <p:cNvSpPr>
              <a:spLocks noChangeShapeType="1"/>
            </p:cNvSpPr>
            <p:nvPr/>
          </p:nvSpPr>
          <p:spPr bwMode="auto">
            <a:xfrm>
              <a:off x="520" y="1744"/>
              <a:ext cx="4992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1128" name="Text Box 56"/>
            <p:cNvSpPr txBox="1">
              <a:spLocks noChangeArrowheads="1"/>
            </p:cNvSpPr>
            <p:nvPr/>
          </p:nvSpPr>
          <p:spPr bwMode="auto">
            <a:xfrm>
              <a:off x="276" y="1606"/>
              <a:ext cx="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Network</a:t>
              </a:r>
            </a:p>
            <a:p>
              <a:pPr>
                <a:defRPr/>
              </a:pPr>
              <a:r>
                <a:rPr lang="en-US" altLang="zh-CN" sz="1200" dirty="0"/>
                <a:t>service</a:t>
              </a:r>
            </a:p>
          </p:txBody>
        </p:sp>
        <p:sp>
          <p:nvSpPr>
            <p:cNvPr id="771129" name="Text Box 57"/>
            <p:cNvSpPr txBox="1">
              <a:spLocks noChangeArrowheads="1"/>
            </p:cNvSpPr>
            <p:nvPr/>
          </p:nvSpPr>
          <p:spPr bwMode="auto">
            <a:xfrm>
              <a:off x="5044" y="1558"/>
              <a:ext cx="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zh-CN" sz="1200"/>
                <a:t>Network</a:t>
              </a:r>
            </a:p>
            <a:p>
              <a:pPr>
                <a:defRPr/>
              </a:pPr>
              <a:r>
                <a:rPr lang="en-US" altLang="zh-CN" sz="1200"/>
                <a:t>service</a:t>
              </a:r>
            </a:p>
          </p:txBody>
        </p:sp>
      </p:grpSp>
      <p:sp>
        <p:nvSpPr>
          <p:cNvPr id="771131" name="Rectangle 59"/>
          <p:cNvSpPr>
            <a:spLocks noChangeArrowheads="1"/>
          </p:cNvSpPr>
          <p:nvPr/>
        </p:nvSpPr>
        <p:spPr bwMode="auto">
          <a:xfrm>
            <a:off x="701040" y="92075"/>
            <a:ext cx="644271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sz="3900" b="1">
                <a:solidFill>
                  <a:schemeClr val="tx2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925" smtClean="0"/>
              <a:t>Network Service</a:t>
            </a:r>
          </a:p>
        </p:txBody>
      </p:sp>
      <p:sp>
        <p:nvSpPr>
          <p:cNvPr id="771133" name="Rectangle 61"/>
          <p:cNvSpPr>
            <a:spLocks noChangeArrowheads="1"/>
          </p:cNvSpPr>
          <p:nvPr/>
        </p:nvSpPr>
        <p:spPr bwMode="auto">
          <a:xfrm>
            <a:off x="1357313" y="4235024"/>
            <a:ext cx="6346191" cy="31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lr>
                <a:schemeClr val="tx2"/>
              </a:buClr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buClr>
                <a:schemeClr val="tx2"/>
              </a:buClr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700" dirty="0" smtClean="0"/>
              <a:t>Network layer can offer a variety of services to 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Service vs. Operation</a:t>
            </a:r>
          </a:p>
        </p:txBody>
      </p:sp>
      <p:sp>
        <p:nvSpPr>
          <p:cNvPr id="5468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0720" y="1041401"/>
            <a:ext cx="3894455" cy="1858010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zh-CN" sz="1950" dirty="0"/>
              <a:t>Network Service</a:t>
            </a:r>
          </a:p>
          <a:p>
            <a:pPr>
              <a:defRPr/>
            </a:pPr>
            <a:r>
              <a:rPr lang="en-US" altLang="zh-CN" sz="1950" dirty="0"/>
              <a:t>Connectionless</a:t>
            </a:r>
          </a:p>
          <a:p>
            <a:pPr marL="557213" lvl="1" indent="-214313">
              <a:defRPr/>
            </a:pPr>
            <a:r>
              <a:rPr lang="en-US" altLang="zh-CN" sz="1650" dirty="0"/>
              <a:t>Datagram Transfer</a:t>
            </a:r>
          </a:p>
          <a:p>
            <a:pPr>
              <a:defRPr/>
            </a:pPr>
            <a:r>
              <a:rPr lang="en-US" altLang="zh-CN" sz="1950" dirty="0"/>
              <a:t>Connection-Oriented</a:t>
            </a:r>
          </a:p>
          <a:p>
            <a:pPr marL="557213" lvl="1" indent="-214313">
              <a:defRPr/>
            </a:pPr>
            <a:r>
              <a:rPr lang="en-US" altLang="zh-CN" sz="1650" dirty="0"/>
              <a:t>Reliable and possibly constant bit rate transfer</a:t>
            </a:r>
          </a:p>
        </p:txBody>
      </p:sp>
      <p:sp>
        <p:nvSpPr>
          <p:cNvPr id="54682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75175" y="1041401"/>
            <a:ext cx="3425825" cy="1858010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altLang="zh-CN" sz="1950" dirty="0"/>
              <a:t>Internal Network Operation</a:t>
            </a:r>
          </a:p>
          <a:p>
            <a:pPr>
              <a:defRPr/>
            </a:pPr>
            <a:r>
              <a:rPr lang="en-US" altLang="zh-CN" sz="1950" dirty="0"/>
              <a:t>Connectionless</a:t>
            </a:r>
          </a:p>
          <a:p>
            <a:pPr marL="557213" lvl="1" indent="-214313">
              <a:defRPr/>
            </a:pPr>
            <a:r>
              <a:rPr lang="en-US" altLang="zh-CN" sz="1650" dirty="0"/>
              <a:t>IP</a:t>
            </a:r>
          </a:p>
          <a:p>
            <a:pPr>
              <a:defRPr/>
            </a:pPr>
            <a:r>
              <a:rPr lang="en-US" altLang="zh-CN" sz="1950" dirty="0"/>
              <a:t>Connection-Oriented</a:t>
            </a:r>
          </a:p>
          <a:p>
            <a:pPr marL="557213" lvl="1" indent="-214313">
              <a:defRPr/>
            </a:pPr>
            <a:r>
              <a:rPr lang="en-US" altLang="zh-CN" sz="1650" dirty="0" smtClean="0"/>
              <a:t>ATM</a:t>
            </a:r>
            <a:endParaRPr lang="en-US" altLang="zh-CN" sz="1650" dirty="0"/>
          </a:p>
        </p:txBody>
      </p:sp>
      <p:sp>
        <p:nvSpPr>
          <p:cNvPr id="546821" name="Rectangle 1029"/>
          <p:cNvSpPr>
            <a:spLocks noChangeArrowheads="1"/>
          </p:cNvSpPr>
          <p:nvPr/>
        </p:nvSpPr>
        <p:spPr bwMode="auto">
          <a:xfrm>
            <a:off x="680720" y="3088644"/>
            <a:ext cx="745744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buClr>
                <a:schemeClr val="tx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Clr>
                <a:schemeClr val="accent2"/>
              </a:buClr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Clr>
                <a:schemeClr val="accent1"/>
              </a:buClr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buClr>
                <a:schemeClr val="tx2"/>
              </a:buClr>
              <a:buSzPct val="75000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en-US" altLang="zh-CN" sz="1800" dirty="0" smtClean="0"/>
              <a:t>Various combinations are possible</a:t>
            </a:r>
          </a:p>
          <a:p>
            <a:pPr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 smtClean="0"/>
              <a:t>Connection-oriented service over Connectionless operation</a:t>
            </a:r>
          </a:p>
          <a:p>
            <a:pPr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 smtClean="0"/>
              <a:t>Connectionless service over Connection-Oriented operation</a:t>
            </a:r>
          </a:p>
          <a:p>
            <a:pPr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CN" sz="1800" dirty="0" smtClean="0"/>
              <a:t>Context &amp; requirements determine what makes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2"/>
          <p:cNvGrpSpPr>
            <a:grpSpLocks/>
          </p:cNvGrpSpPr>
          <p:nvPr/>
        </p:nvGrpSpPr>
        <p:grpSpPr bwMode="auto">
          <a:xfrm>
            <a:off x="1823406" y="260668"/>
            <a:ext cx="6884788" cy="3890614"/>
            <a:chOff x="-56" y="96"/>
            <a:chExt cx="6270" cy="4000"/>
          </a:xfrm>
        </p:grpSpPr>
        <p:sp>
          <p:nvSpPr>
            <p:cNvPr id="773123" name="Rectangle 3"/>
            <p:cNvSpPr>
              <a:spLocks noChangeArrowheads="1"/>
            </p:cNvSpPr>
            <p:nvPr/>
          </p:nvSpPr>
          <p:spPr bwMode="auto">
            <a:xfrm rot="-2692241">
              <a:off x="2328" y="1935"/>
              <a:ext cx="119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24" name="Rectangle 4"/>
            <p:cNvSpPr>
              <a:spLocks noChangeArrowheads="1"/>
            </p:cNvSpPr>
            <p:nvPr/>
          </p:nvSpPr>
          <p:spPr bwMode="auto">
            <a:xfrm>
              <a:off x="1018" y="2281"/>
              <a:ext cx="121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25" name="Rectangle 5"/>
            <p:cNvSpPr>
              <a:spLocks noChangeArrowheads="1"/>
            </p:cNvSpPr>
            <p:nvPr/>
          </p:nvSpPr>
          <p:spPr bwMode="auto">
            <a:xfrm>
              <a:off x="2469" y="2286"/>
              <a:ext cx="119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26" name="Text Box 6"/>
            <p:cNvSpPr txBox="1">
              <a:spLocks noChangeArrowheads="1"/>
            </p:cNvSpPr>
            <p:nvPr/>
          </p:nvSpPr>
          <p:spPr bwMode="auto">
            <a:xfrm rot="18907759">
              <a:off x="2269" y="1860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27" name="Text Box 7"/>
            <p:cNvSpPr txBox="1">
              <a:spLocks noChangeArrowheads="1"/>
            </p:cNvSpPr>
            <p:nvPr/>
          </p:nvSpPr>
          <p:spPr bwMode="auto">
            <a:xfrm>
              <a:off x="2436" y="2236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691" y="2210"/>
              <a:ext cx="156" cy="2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29" name="Text Box 9"/>
            <p:cNvSpPr txBox="1">
              <a:spLocks noChangeArrowheads="1"/>
            </p:cNvSpPr>
            <p:nvPr/>
          </p:nvSpPr>
          <p:spPr bwMode="auto">
            <a:xfrm>
              <a:off x="684" y="2215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3</a:t>
              </a:r>
              <a:endParaRPr lang="en-US" altLang="zh-CN" sz="1200"/>
            </a:p>
          </p:txBody>
        </p:sp>
        <p:sp>
          <p:nvSpPr>
            <p:cNvPr id="773130" name="Rectangle 10"/>
            <p:cNvSpPr>
              <a:spLocks noChangeArrowheads="1"/>
            </p:cNvSpPr>
            <p:nvPr/>
          </p:nvSpPr>
          <p:spPr bwMode="auto">
            <a:xfrm>
              <a:off x="3766" y="3708"/>
              <a:ext cx="208" cy="33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31" name="AutoShape 11"/>
            <p:cNvSpPr>
              <a:spLocks noChangeArrowheads="1"/>
            </p:cNvSpPr>
            <p:nvPr/>
          </p:nvSpPr>
          <p:spPr bwMode="auto">
            <a:xfrm>
              <a:off x="1524" y="1829"/>
              <a:ext cx="1066" cy="981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32" name="AutoShape 12"/>
            <p:cNvSpPr>
              <a:spLocks noChangeAspect="1" noChangeArrowheads="1"/>
            </p:cNvSpPr>
            <p:nvPr/>
          </p:nvSpPr>
          <p:spPr bwMode="auto">
            <a:xfrm>
              <a:off x="1805" y="2104"/>
              <a:ext cx="504" cy="477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33" name="Text Box 13"/>
            <p:cNvSpPr txBox="1">
              <a:spLocks noChangeArrowheads="1"/>
            </p:cNvSpPr>
            <p:nvPr/>
          </p:nvSpPr>
          <p:spPr bwMode="auto">
            <a:xfrm>
              <a:off x="1930" y="2197"/>
              <a:ext cx="30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3</a:t>
              </a:r>
              <a:endParaRPr lang="en-US" altLang="zh-CN" sz="1350"/>
            </a:p>
          </p:txBody>
        </p:sp>
        <p:sp>
          <p:nvSpPr>
            <p:cNvPr id="773134" name="Rectangle 14"/>
            <p:cNvSpPr>
              <a:spLocks noChangeArrowheads="1"/>
            </p:cNvSpPr>
            <p:nvPr/>
          </p:nvSpPr>
          <p:spPr bwMode="auto">
            <a:xfrm>
              <a:off x="2299" y="2244"/>
              <a:ext cx="170" cy="20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35" name="Text Box 15"/>
            <p:cNvSpPr txBox="1">
              <a:spLocks noChangeArrowheads="1"/>
            </p:cNvSpPr>
            <p:nvPr/>
          </p:nvSpPr>
          <p:spPr bwMode="auto">
            <a:xfrm>
              <a:off x="2290" y="2229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36" name="Rectangle 16"/>
            <p:cNvSpPr>
              <a:spLocks noChangeArrowheads="1"/>
            </p:cNvSpPr>
            <p:nvPr/>
          </p:nvSpPr>
          <p:spPr bwMode="auto">
            <a:xfrm>
              <a:off x="1526" y="2278"/>
              <a:ext cx="119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37" name="Text Box 17"/>
            <p:cNvSpPr txBox="1">
              <a:spLocks noChangeArrowheads="1"/>
            </p:cNvSpPr>
            <p:nvPr/>
          </p:nvSpPr>
          <p:spPr bwMode="auto">
            <a:xfrm>
              <a:off x="1494" y="2234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38" name="Rectangle 18"/>
            <p:cNvSpPr>
              <a:spLocks noChangeArrowheads="1"/>
            </p:cNvSpPr>
            <p:nvPr/>
          </p:nvSpPr>
          <p:spPr bwMode="auto">
            <a:xfrm>
              <a:off x="1641" y="2241"/>
              <a:ext cx="168" cy="20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39" name="Text Box 19"/>
            <p:cNvSpPr txBox="1">
              <a:spLocks noChangeArrowheads="1"/>
            </p:cNvSpPr>
            <p:nvPr/>
          </p:nvSpPr>
          <p:spPr bwMode="auto">
            <a:xfrm>
              <a:off x="1632" y="2228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40" name="Rectangle 20"/>
            <p:cNvSpPr>
              <a:spLocks noChangeArrowheads="1"/>
            </p:cNvSpPr>
            <p:nvPr/>
          </p:nvSpPr>
          <p:spPr bwMode="auto">
            <a:xfrm rot="-2681357">
              <a:off x="2201" y="2002"/>
              <a:ext cx="168" cy="20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41" name="Text Box 21"/>
            <p:cNvSpPr txBox="1">
              <a:spLocks noChangeArrowheads="1"/>
            </p:cNvSpPr>
            <p:nvPr/>
          </p:nvSpPr>
          <p:spPr bwMode="auto">
            <a:xfrm rot="18918643">
              <a:off x="2175" y="1966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42" name="Line 22"/>
            <p:cNvSpPr>
              <a:spLocks noChangeShapeType="1"/>
            </p:cNvSpPr>
            <p:nvPr/>
          </p:nvSpPr>
          <p:spPr bwMode="auto">
            <a:xfrm>
              <a:off x="2612" y="2350"/>
              <a:ext cx="89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43" name="AutoShape 23"/>
            <p:cNvSpPr>
              <a:spLocks noChangeArrowheads="1"/>
            </p:cNvSpPr>
            <p:nvPr/>
          </p:nvSpPr>
          <p:spPr bwMode="auto">
            <a:xfrm>
              <a:off x="3511" y="1798"/>
              <a:ext cx="1081" cy="1087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44" name="AutoShape 24"/>
            <p:cNvSpPr>
              <a:spLocks noChangeAspect="1" noChangeArrowheads="1"/>
            </p:cNvSpPr>
            <p:nvPr/>
          </p:nvSpPr>
          <p:spPr bwMode="auto">
            <a:xfrm>
              <a:off x="3798" y="2092"/>
              <a:ext cx="502" cy="481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45" name="Text Box 25"/>
            <p:cNvSpPr txBox="1">
              <a:spLocks noChangeArrowheads="1"/>
            </p:cNvSpPr>
            <p:nvPr/>
          </p:nvSpPr>
          <p:spPr bwMode="auto">
            <a:xfrm>
              <a:off x="3939" y="2193"/>
              <a:ext cx="30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3</a:t>
              </a:r>
              <a:endParaRPr lang="en-US" altLang="zh-CN" sz="1350"/>
            </a:p>
          </p:txBody>
        </p:sp>
        <p:sp>
          <p:nvSpPr>
            <p:cNvPr id="773146" name="Rectangle 26"/>
            <p:cNvSpPr>
              <a:spLocks noChangeArrowheads="1"/>
            </p:cNvSpPr>
            <p:nvPr/>
          </p:nvSpPr>
          <p:spPr bwMode="auto">
            <a:xfrm>
              <a:off x="4301" y="2232"/>
              <a:ext cx="170" cy="209"/>
            </a:xfrm>
            <a:prstGeom prst="rect">
              <a:avLst/>
            </a:prstGeom>
            <a:solidFill>
              <a:srgbClr val="E3E3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47" name="Text Box 27"/>
            <p:cNvSpPr txBox="1">
              <a:spLocks noChangeArrowheads="1"/>
            </p:cNvSpPr>
            <p:nvPr/>
          </p:nvSpPr>
          <p:spPr bwMode="auto">
            <a:xfrm>
              <a:off x="4292" y="2219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48" name="Rectangle 28"/>
            <p:cNvSpPr>
              <a:spLocks noChangeArrowheads="1"/>
            </p:cNvSpPr>
            <p:nvPr/>
          </p:nvSpPr>
          <p:spPr bwMode="auto">
            <a:xfrm>
              <a:off x="4471" y="2277"/>
              <a:ext cx="119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49" name="Text Box 29"/>
            <p:cNvSpPr txBox="1">
              <a:spLocks noChangeArrowheads="1"/>
            </p:cNvSpPr>
            <p:nvPr/>
          </p:nvSpPr>
          <p:spPr bwMode="auto">
            <a:xfrm>
              <a:off x="4418" y="2202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50" name="Rectangle 30"/>
            <p:cNvSpPr>
              <a:spLocks noChangeArrowheads="1"/>
            </p:cNvSpPr>
            <p:nvPr/>
          </p:nvSpPr>
          <p:spPr bwMode="auto">
            <a:xfrm>
              <a:off x="3511" y="2268"/>
              <a:ext cx="121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51" name="Text Box 31"/>
            <p:cNvSpPr txBox="1">
              <a:spLocks noChangeArrowheads="1"/>
            </p:cNvSpPr>
            <p:nvPr/>
          </p:nvSpPr>
          <p:spPr bwMode="auto">
            <a:xfrm>
              <a:off x="3478" y="2223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52" name="Rectangle 32"/>
            <p:cNvSpPr>
              <a:spLocks noChangeArrowheads="1"/>
            </p:cNvSpPr>
            <p:nvPr/>
          </p:nvSpPr>
          <p:spPr bwMode="auto">
            <a:xfrm>
              <a:off x="3635" y="2229"/>
              <a:ext cx="168" cy="2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53" name="Text Box 33"/>
            <p:cNvSpPr txBox="1">
              <a:spLocks noChangeArrowheads="1"/>
            </p:cNvSpPr>
            <p:nvPr/>
          </p:nvSpPr>
          <p:spPr bwMode="auto">
            <a:xfrm>
              <a:off x="3624" y="2224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54" name="Rectangle 34"/>
            <p:cNvSpPr>
              <a:spLocks noChangeArrowheads="1"/>
            </p:cNvSpPr>
            <p:nvPr/>
          </p:nvSpPr>
          <p:spPr bwMode="auto">
            <a:xfrm rot="-2681357">
              <a:off x="4194" y="1989"/>
              <a:ext cx="170" cy="207"/>
            </a:xfrm>
            <a:prstGeom prst="rect">
              <a:avLst/>
            </a:prstGeom>
            <a:solidFill>
              <a:srgbClr val="E3E3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55" name="Text Box 35"/>
            <p:cNvSpPr txBox="1">
              <a:spLocks noChangeArrowheads="1"/>
            </p:cNvSpPr>
            <p:nvPr/>
          </p:nvSpPr>
          <p:spPr bwMode="auto">
            <a:xfrm rot="18918643">
              <a:off x="4166" y="1944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56" name="Rectangle 36"/>
            <p:cNvSpPr>
              <a:spLocks noChangeArrowheads="1"/>
            </p:cNvSpPr>
            <p:nvPr/>
          </p:nvSpPr>
          <p:spPr bwMode="auto">
            <a:xfrm rot="-2692241">
              <a:off x="4321" y="1921"/>
              <a:ext cx="121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57" name="Text Box 37"/>
            <p:cNvSpPr txBox="1">
              <a:spLocks noChangeArrowheads="1"/>
            </p:cNvSpPr>
            <p:nvPr/>
          </p:nvSpPr>
          <p:spPr bwMode="auto">
            <a:xfrm rot="18907759">
              <a:off x="4269" y="1846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58" name="Rectangle 38"/>
            <p:cNvSpPr>
              <a:spLocks noChangeArrowheads="1"/>
            </p:cNvSpPr>
            <p:nvPr/>
          </p:nvSpPr>
          <p:spPr bwMode="auto">
            <a:xfrm rot="-5400000">
              <a:off x="3959" y="2558"/>
              <a:ext cx="171" cy="20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59" name="Text Box 39"/>
            <p:cNvSpPr txBox="1">
              <a:spLocks noChangeArrowheads="1"/>
            </p:cNvSpPr>
            <p:nvPr/>
          </p:nvSpPr>
          <p:spPr bwMode="auto">
            <a:xfrm>
              <a:off x="3946" y="2514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60" name="Rectangle 40"/>
            <p:cNvSpPr>
              <a:spLocks noChangeArrowheads="1"/>
            </p:cNvSpPr>
            <p:nvPr/>
          </p:nvSpPr>
          <p:spPr bwMode="auto">
            <a:xfrm>
              <a:off x="3975" y="2742"/>
              <a:ext cx="133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61" name="Text Box 41"/>
            <p:cNvSpPr txBox="1">
              <a:spLocks noChangeArrowheads="1"/>
            </p:cNvSpPr>
            <p:nvPr/>
          </p:nvSpPr>
          <p:spPr bwMode="auto">
            <a:xfrm>
              <a:off x="3925" y="2679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62" name="Text Box 42"/>
            <p:cNvSpPr txBox="1">
              <a:spLocks noChangeArrowheads="1"/>
            </p:cNvSpPr>
            <p:nvPr/>
          </p:nvSpPr>
          <p:spPr bwMode="auto">
            <a:xfrm>
              <a:off x="2814" y="2365"/>
              <a:ext cx="77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Medium</a:t>
              </a:r>
            </a:p>
          </p:txBody>
        </p:sp>
        <p:sp>
          <p:nvSpPr>
            <p:cNvPr id="773163" name="Text Box 43"/>
            <p:cNvSpPr txBox="1">
              <a:spLocks noChangeArrowheads="1"/>
            </p:cNvSpPr>
            <p:nvPr/>
          </p:nvSpPr>
          <p:spPr bwMode="auto">
            <a:xfrm>
              <a:off x="2377" y="2737"/>
              <a:ext cx="32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A</a:t>
              </a:r>
              <a:endParaRPr lang="en-US" altLang="zh-CN" sz="1350"/>
            </a:p>
          </p:txBody>
        </p:sp>
        <p:sp>
          <p:nvSpPr>
            <p:cNvPr id="773164" name="Text Box 44"/>
            <p:cNvSpPr txBox="1">
              <a:spLocks noChangeArrowheads="1"/>
            </p:cNvSpPr>
            <p:nvPr/>
          </p:nvSpPr>
          <p:spPr bwMode="auto">
            <a:xfrm>
              <a:off x="3506" y="2734"/>
              <a:ext cx="32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B</a:t>
              </a:r>
              <a:endParaRPr lang="en-US" altLang="zh-CN" sz="1350"/>
            </a:p>
          </p:txBody>
        </p:sp>
        <p:sp>
          <p:nvSpPr>
            <p:cNvPr id="773165" name="AutoShape 45"/>
            <p:cNvSpPr>
              <a:spLocks noChangeArrowheads="1"/>
            </p:cNvSpPr>
            <p:nvPr/>
          </p:nvSpPr>
          <p:spPr bwMode="auto">
            <a:xfrm>
              <a:off x="2573" y="542"/>
              <a:ext cx="1072" cy="1032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66" name="AutoShape 46"/>
            <p:cNvSpPr>
              <a:spLocks noChangeAspect="1" noChangeArrowheads="1"/>
            </p:cNvSpPr>
            <p:nvPr/>
          </p:nvSpPr>
          <p:spPr bwMode="auto">
            <a:xfrm>
              <a:off x="2861" y="817"/>
              <a:ext cx="502" cy="475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67" name="Text Box 47"/>
            <p:cNvSpPr txBox="1">
              <a:spLocks noChangeArrowheads="1"/>
            </p:cNvSpPr>
            <p:nvPr/>
          </p:nvSpPr>
          <p:spPr bwMode="auto">
            <a:xfrm>
              <a:off x="2995" y="902"/>
              <a:ext cx="30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3</a:t>
              </a:r>
            </a:p>
          </p:txBody>
        </p:sp>
        <p:sp>
          <p:nvSpPr>
            <p:cNvPr id="773168" name="Rectangle 48"/>
            <p:cNvSpPr>
              <a:spLocks noChangeArrowheads="1"/>
            </p:cNvSpPr>
            <p:nvPr/>
          </p:nvSpPr>
          <p:spPr bwMode="auto">
            <a:xfrm>
              <a:off x="3356" y="958"/>
              <a:ext cx="168" cy="2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69" name="Text Box 49"/>
            <p:cNvSpPr txBox="1">
              <a:spLocks noChangeArrowheads="1"/>
            </p:cNvSpPr>
            <p:nvPr/>
          </p:nvSpPr>
          <p:spPr bwMode="auto">
            <a:xfrm>
              <a:off x="3347" y="935"/>
              <a:ext cx="27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70" name="Rectangle 50"/>
            <p:cNvSpPr>
              <a:spLocks noChangeArrowheads="1"/>
            </p:cNvSpPr>
            <p:nvPr/>
          </p:nvSpPr>
          <p:spPr bwMode="auto">
            <a:xfrm>
              <a:off x="3524" y="1000"/>
              <a:ext cx="121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71" name="Text Box 51"/>
            <p:cNvSpPr txBox="1">
              <a:spLocks noChangeArrowheads="1"/>
            </p:cNvSpPr>
            <p:nvPr/>
          </p:nvSpPr>
          <p:spPr bwMode="auto">
            <a:xfrm>
              <a:off x="3468" y="928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72" name="Rectangle 52"/>
            <p:cNvSpPr>
              <a:spLocks noChangeArrowheads="1"/>
            </p:cNvSpPr>
            <p:nvPr/>
          </p:nvSpPr>
          <p:spPr bwMode="auto">
            <a:xfrm>
              <a:off x="2573" y="990"/>
              <a:ext cx="121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73" name="Text Box 53"/>
            <p:cNvSpPr txBox="1">
              <a:spLocks noChangeArrowheads="1"/>
            </p:cNvSpPr>
            <p:nvPr/>
          </p:nvSpPr>
          <p:spPr bwMode="auto">
            <a:xfrm>
              <a:off x="2503" y="918"/>
              <a:ext cx="27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74" name="Rectangle 54"/>
            <p:cNvSpPr>
              <a:spLocks noChangeArrowheads="1"/>
            </p:cNvSpPr>
            <p:nvPr/>
          </p:nvSpPr>
          <p:spPr bwMode="auto">
            <a:xfrm>
              <a:off x="2697" y="955"/>
              <a:ext cx="168" cy="2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75" name="Text Box 55"/>
            <p:cNvSpPr txBox="1">
              <a:spLocks noChangeArrowheads="1"/>
            </p:cNvSpPr>
            <p:nvPr/>
          </p:nvSpPr>
          <p:spPr bwMode="auto">
            <a:xfrm>
              <a:off x="2694" y="940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 dirty="0"/>
                <a:t>2</a:t>
              </a:r>
            </a:p>
          </p:txBody>
        </p:sp>
        <p:sp>
          <p:nvSpPr>
            <p:cNvPr id="773176" name="Rectangle 56"/>
            <p:cNvSpPr>
              <a:spLocks noChangeArrowheads="1"/>
            </p:cNvSpPr>
            <p:nvPr/>
          </p:nvSpPr>
          <p:spPr bwMode="auto">
            <a:xfrm rot="-2681357">
              <a:off x="2777" y="1175"/>
              <a:ext cx="168" cy="20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77" name="Text Box 57"/>
            <p:cNvSpPr txBox="1">
              <a:spLocks noChangeArrowheads="1"/>
            </p:cNvSpPr>
            <p:nvPr/>
          </p:nvSpPr>
          <p:spPr bwMode="auto">
            <a:xfrm rot="18918643">
              <a:off x="2749" y="1131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78" name="Rectangle 58"/>
            <p:cNvSpPr>
              <a:spLocks noChangeArrowheads="1"/>
            </p:cNvSpPr>
            <p:nvPr/>
          </p:nvSpPr>
          <p:spPr bwMode="auto">
            <a:xfrm rot="-2692241">
              <a:off x="2691" y="1310"/>
              <a:ext cx="121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79" name="Text Box 59"/>
            <p:cNvSpPr txBox="1">
              <a:spLocks noChangeArrowheads="1"/>
            </p:cNvSpPr>
            <p:nvPr/>
          </p:nvSpPr>
          <p:spPr bwMode="auto">
            <a:xfrm rot="18907759">
              <a:off x="2641" y="1229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80" name="Text Box 60"/>
            <p:cNvSpPr txBox="1">
              <a:spLocks noChangeArrowheads="1"/>
            </p:cNvSpPr>
            <p:nvPr/>
          </p:nvSpPr>
          <p:spPr bwMode="auto">
            <a:xfrm>
              <a:off x="3025" y="290"/>
              <a:ext cx="33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/>
                <a:t>C</a:t>
              </a:r>
              <a:endParaRPr lang="en-US" altLang="zh-CN" sz="1350" dirty="0"/>
            </a:p>
          </p:txBody>
        </p:sp>
        <p:sp>
          <p:nvSpPr>
            <p:cNvPr id="773181" name="Rectangle 61"/>
            <p:cNvSpPr>
              <a:spLocks noChangeArrowheads="1"/>
            </p:cNvSpPr>
            <p:nvPr/>
          </p:nvSpPr>
          <p:spPr bwMode="auto">
            <a:xfrm rot="2540724">
              <a:off x="3276" y="1176"/>
              <a:ext cx="168" cy="20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82" name="Text Box 62"/>
            <p:cNvSpPr txBox="1">
              <a:spLocks noChangeArrowheads="1"/>
            </p:cNvSpPr>
            <p:nvPr/>
          </p:nvSpPr>
          <p:spPr bwMode="auto">
            <a:xfrm rot="2540724">
              <a:off x="3232" y="1154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83" name="Rectangle 63"/>
            <p:cNvSpPr>
              <a:spLocks noChangeArrowheads="1"/>
            </p:cNvSpPr>
            <p:nvPr/>
          </p:nvSpPr>
          <p:spPr bwMode="auto">
            <a:xfrm rot="2460470">
              <a:off x="3403" y="1318"/>
              <a:ext cx="119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84" name="Text Box 64"/>
            <p:cNvSpPr txBox="1">
              <a:spLocks noChangeArrowheads="1"/>
            </p:cNvSpPr>
            <p:nvPr/>
          </p:nvSpPr>
          <p:spPr bwMode="auto">
            <a:xfrm rot="2460470">
              <a:off x="3327" y="1258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85" name="Rectangle 65"/>
            <p:cNvSpPr>
              <a:spLocks noChangeArrowheads="1"/>
            </p:cNvSpPr>
            <p:nvPr/>
          </p:nvSpPr>
          <p:spPr bwMode="auto">
            <a:xfrm rot="2540724">
              <a:off x="3726" y="2007"/>
              <a:ext cx="168" cy="2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86" name="Text Box 66"/>
            <p:cNvSpPr txBox="1">
              <a:spLocks noChangeArrowheads="1"/>
            </p:cNvSpPr>
            <p:nvPr/>
          </p:nvSpPr>
          <p:spPr bwMode="auto">
            <a:xfrm rot="2540724">
              <a:off x="3674" y="1993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87" name="Rectangle 67"/>
            <p:cNvSpPr>
              <a:spLocks noChangeArrowheads="1"/>
            </p:cNvSpPr>
            <p:nvPr/>
          </p:nvSpPr>
          <p:spPr bwMode="auto">
            <a:xfrm rot="2460470">
              <a:off x="3648" y="1935"/>
              <a:ext cx="121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88" name="Text Box 68"/>
            <p:cNvSpPr txBox="1">
              <a:spLocks noChangeArrowheads="1"/>
            </p:cNvSpPr>
            <p:nvPr/>
          </p:nvSpPr>
          <p:spPr bwMode="auto">
            <a:xfrm rot="2460470">
              <a:off x="3564" y="1877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89" name="Line 69"/>
            <p:cNvSpPr>
              <a:spLocks noChangeShapeType="1"/>
            </p:cNvSpPr>
            <p:nvPr/>
          </p:nvSpPr>
          <p:spPr bwMode="auto">
            <a:xfrm flipV="1">
              <a:off x="2439" y="1436"/>
              <a:ext cx="240" cy="53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90" name="Line 70"/>
            <p:cNvSpPr>
              <a:spLocks noChangeShapeType="1"/>
            </p:cNvSpPr>
            <p:nvPr/>
          </p:nvSpPr>
          <p:spPr bwMode="auto">
            <a:xfrm flipH="1" flipV="1">
              <a:off x="3500" y="1433"/>
              <a:ext cx="164" cy="55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91" name="Rectangle 71"/>
            <p:cNvSpPr>
              <a:spLocks noChangeArrowheads="1"/>
            </p:cNvSpPr>
            <p:nvPr/>
          </p:nvSpPr>
          <p:spPr bwMode="auto">
            <a:xfrm>
              <a:off x="849" y="2239"/>
              <a:ext cx="168" cy="20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92" name="Text Box 72"/>
            <p:cNvSpPr txBox="1">
              <a:spLocks noChangeArrowheads="1"/>
            </p:cNvSpPr>
            <p:nvPr/>
          </p:nvSpPr>
          <p:spPr bwMode="auto">
            <a:xfrm>
              <a:off x="848" y="2226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193" name="Text Box 73"/>
            <p:cNvSpPr txBox="1">
              <a:spLocks noChangeArrowheads="1"/>
            </p:cNvSpPr>
            <p:nvPr/>
          </p:nvSpPr>
          <p:spPr bwMode="auto">
            <a:xfrm>
              <a:off x="984" y="2229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94" name="Rectangle 74"/>
            <p:cNvSpPr>
              <a:spLocks noChangeArrowheads="1"/>
            </p:cNvSpPr>
            <p:nvPr/>
          </p:nvSpPr>
          <p:spPr bwMode="auto">
            <a:xfrm>
              <a:off x="521" y="2159"/>
              <a:ext cx="170" cy="34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95" name="Text Box 75"/>
            <p:cNvSpPr txBox="1">
              <a:spLocks noChangeArrowheads="1"/>
            </p:cNvSpPr>
            <p:nvPr/>
          </p:nvSpPr>
          <p:spPr bwMode="auto">
            <a:xfrm>
              <a:off x="514" y="2224"/>
              <a:ext cx="27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4</a:t>
              </a:r>
            </a:p>
          </p:txBody>
        </p:sp>
        <p:sp>
          <p:nvSpPr>
            <p:cNvPr id="773196" name="Rectangle 76"/>
            <p:cNvSpPr>
              <a:spLocks noChangeArrowheads="1"/>
            </p:cNvSpPr>
            <p:nvPr/>
          </p:nvSpPr>
          <p:spPr bwMode="auto">
            <a:xfrm>
              <a:off x="4952" y="2280"/>
              <a:ext cx="119" cy="1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97" name="Text Box 77"/>
            <p:cNvSpPr txBox="1">
              <a:spLocks noChangeArrowheads="1"/>
            </p:cNvSpPr>
            <p:nvPr/>
          </p:nvSpPr>
          <p:spPr bwMode="auto">
            <a:xfrm>
              <a:off x="4912" y="2228"/>
              <a:ext cx="27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1</a:t>
              </a:r>
            </a:p>
          </p:txBody>
        </p:sp>
        <p:sp>
          <p:nvSpPr>
            <p:cNvPr id="773198" name="Rectangle 78"/>
            <p:cNvSpPr>
              <a:spLocks noChangeArrowheads="1"/>
            </p:cNvSpPr>
            <p:nvPr/>
          </p:nvSpPr>
          <p:spPr bwMode="auto">
            <a:xfrm>
              <a:off x="5066" y="2242"/>
              <a:ext cx="168" cy="206"/>
            </a:xfrm>
            <a:prstGeom prst="rect">
              <a:avLst/>
            </a:prstGeom>
            <a:solidFill>
              <a:srgbClr val="E3E3F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199" name="Text Box 79"/>
            <p:cNvSpPr txBox="1">
              <a:spLocks noChangeArrowheads="1"/>
            </p:cNvSpPr>
            <p:nvPr/>
          </p:nvSpPr>
          <p:spPr bwMode="auto">
            <a:xfrm>
              <a:off x="5056" y="2229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2</a:t>
              </a:r>
            </a:p>
          </p:txBody>
        </p:sp>
        <p:sp>
          <p:nvSpPr>
            <p:cNvPr id="773200" name="Rectangle 80"/>
            <p:cNvSpPr>
              <a:spLocks noChangeArrowheads="1"/>
            </p:cNvSpPr>
            <p:nvPr/>
          </p:nvSpPr>
          <p:spPr bwMode="auto">
            <a:xfrm>
              <a:off x="5235" y="2219"/>
              <a:ext cx="155" cy="2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01" name="Text Box 81"/>
            <p:cNvSpPr txBox="1">
              <a:spLocks noChangeArrowheads="1"/>
            </p:cNvSpPr>
            <p:nvPr/>
          </p:nvSpPr>
          <p:spPr bwMode="auto">
            <a:xfrm>
              <a:off x="5210" y="2241"/>
              <a:ext cx="2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3</a:t>
              </a:r>
              <a:endParaRPr lang="en-US" altLang="zh-CN" sz="1200"/>
            </a:p>
          </p:txBody>
        </p:sp>
        <p:sp>
          <p:nvSpPr>
            <p:cNvPr id="773202" name="Rectangle 82"/>
            <p:cNvSpPr>
              <a:spLocks noChangeArrowheads="1"/>
            </p:cNvSpPr>
            <p:nvPr/>
          </p:nvSpPr>
          <p:spPr bwMode="auto">
            <a:xfrm>
              <a:off x="5390" y="2162"/>
              <a:ext cx="170" cy="34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03" name="Text Box 83"/>
            <p:cNvSpPr txBox="1">
              <a:spLocks noChangeArrowheads="1"/>
            </p:cNvSpPr>
            <p:nvPr/>
          </p:nvSpPr>
          <p:spPr bwMode="auto">
            <a:xfrm>
              <a:off x="5380" y="2221"/>
              <a:ext cx="2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350"/>
                <a:t>4</a:t>
              </a:r>
            </a:p>
          </p:txBody>
        </p:sp>
        <p:sp>
          <p:nvSpPr>
            <p:cNvPr id="773204" name="Line 84"/>
            <p:cNvSpPr>
              <a:spLocks noChangeShapeType="1"/>
            </p:cNvSpPr>
            <p:nvPr/>
          </p:nvSpPr>
          <p:spPr bwMode="auto">
            <a:xfrm>
              <a:off x="1129" y="2350"/>
              <a:ext cx="3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05" name="Line 85"/>
            <p:cNvSpPr>
              <a:spLocks noChangeShapeType="1"/>
            </p:cNvSpPr>
            <p:nvPr/>
          </p:nvSpPr>
          <p:spPr bwMode="auto">
            <a:xfrm>
              <a:off x="4589" y="2350"/>
              <a:ext cx="36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06" name="Text Box 86"/>
            <p:cNvSpPr txBox="1">
              <a:spLocks noChangeArrowheads="1"/>
            </p:cNvSpPr>
            <p:nvPr/>
          </p:nvSpPr>
          <p:spPr bwMode="auto">
            <a:xfrm>
              <a:off x="-56" y="1684"/>
              <a:ext cx="1479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/>
                <a:t>End </a:t>
              </a:r>
              <a:r>
                <a:rPr lang="en-US" altLang="zh-CN" smtClean="0"/>
                <a:t>system α</a:t>
              </a:r>
              <a:endParaRPr lang="en-US" altLang="zh-CN" sz="1350" dirty="0"/>
            </a:p>
          </p:txBody>
        </p:sp>
        <p:sp>
          <p:nvSpPr>
            <p:cNvPr id="773207" name="Text Box 87"/>
            <p:cNvSpPr txBox="1">
              <a:spLocks noChangeArrowheads="1"/>
            </p:cNvSpPr>
            <p:nvPr/>
          </p:nvSpPr>
          <p:spPr bwMode="auto">
            <a:xfrm>
              <a:off x="4730" y="1761"/>
              <a:ext cx="1484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/>
                <a:t>End </a:t>
              </a:r>
              <a:r>
                <a:rPr lang="en-US" altLang="zh-CN" smtClean="0"/>
                <a:t>system β</a:t>
              </a:r>
              <a:endParaRPr lang="en-US" altLang="zh-CN" sz="1350" dirty="0"/>
            </a:p>
          </p:txBody>
        </p:sp>
        <p:sp>
          <p:nvSpPr>
            <p:cNvPr id="773208" name="Freeform 88"/>
            <p:cNvSpPr>
              <a:spLocks/>
            </p:cNvSpPr>
            <p:nvPr/>
          </p:nvSpPr>
          <p:spPr bwMode="auto">
            <a:xfrm>
              <a:off x="1295" y="96"/>
              <a:ext cx="3775" cy="3529"/>
            </a:xfrm>
            <a:custGeom>
              <a:avLst/>
              <a:gdLst>
                <a:gd name="T0" fmla="*/ 1430 w 3775"/>
                <a:gd name="T1" fmla="*/ 3383 h 3529"/>
                <a:gd name="T2" fmla="*/ 413 w 3775"/>
                <a:gd name="T3" fmla="*/ 3313 h 3529"/>
                <a:gd name="T4" fmla="*/ 18 w 3775"/>
                <a:gd name="T5" fmla="*/ 2085 h 3529"/>
                <a:gd name="T6" fmla="*/ 519 w 3775"/>
                <a:gd name="T7" fmla="*/ 743 h 3529"/>
                <a:gd name="T8" fmla="*/ 1797 w 3775"/>
                <a:gd name="T9" fmla="*/ 52 h 3529"/>
                <a:gd name="T10" fmla="*/ 3251 w 3775"/>
                <a:gd name="T11" fmla="*/ 1054 h 3529"/>
                <a:gd name="T12" fmla="*/ 3470 w 3775"/>
                <a:gd name="T13" fmla="*/ 2812 h 3529"/>
                <a:gd name="T14" fmla="*/ 1430 w 3775"/>
                <a:gd name="T15" fmla="*/ 338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5" h="3529">
                  <a:moveTo>
                    <a:pt x="1430" y="3383"/>
                  </a:moveTo>
                  <a:cubicBezTo>
                    <a:pt x="921" y="3466"/>
                    <a:pt x="648" y="3529"/>
                    <a:pt x="413" y="3313"/>
                  </a:cubicBezTo>
                  <a:cubicBezTo>
                    <a:pt x="178" y="3097"/>
                    <a:pt x="0" y="2513"/>
                    <a:pt x="18" y="2085"/>
                  </a:cubicBezTo>
                  <a:cubicBezTo>
                    <a:pt x="36" y="1657"/>
                    <a:pt x="223" y="1082"/>
                    <a:pt x="519" y="743"/>
                  </a:cubicBezTo>
                  <a:cubicBezTo>
                    <a:pt x="815" y="404"/>
                    <a:pt x="1342" y="0"/>
                    <a:pt x="1797" y="52"/>
                  </a:cubicBezTo>
                  <a:cubicBezTo>
                    <a:pt x="2252" y="104"/>
                    <a:pt x="2972" y="594"/>
                    <a:pt x="3251" y="1054"/>
                  </a:cubicBezTo>
                  <a:cubicBezTo>
                    <a:pt x="3530" y="1514"/>
                    <a:pt x="3775" y="2424"/>
                    <a:pt x="3470" y="2812"/>
                  </a:cubicBezTo>
                  <a:cubicBezTo>
                    <a:pt x="3165" y="3200"/>
                    <a:pt x="1939" y="3300"/>
                    <a:pt x="1430" y="338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09" name="Text Box 89"/>
            <p:cNvSpPr txBox="1">
              <a:spLocks noChangeArrowheads="1"/>
            </p:cNvSpPr>
            <p:nvPr/>
          </p:nvSpPr>
          <p:spPr bwMode="auto">
            <a:xfrm>
              <a:off x="2567" y="3174"/>
              <a:ext cx="995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/>
                <a:t>Network</a:t>
              </a:r>
            </a:p>
          </p:txBody>
        </p:sp>
        <p:sp>
          <p:nvSpPr>
            <p:cNvPr id="773210" name="Rectangle 90"/>
            <p:cNvSpPr>
              <a:spLocks noChangeArrowheads="1"/>
            </p:cNvSpPr>
            <p:nvPr/>
          </p:nvSpPr>
          <p:spPr bwMode="auto">
            <a:xfrm>
              <a:off x="191" y="3422"/>
              <a:ext cx="133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11" name="Text Box 91"/>
            <p:cNvSpPr txBox="1">
              <a:spLocks noChangeArrowheads="1"/>
            </p:cNvSpPr>
            <p:nvPr/>
          </p:nvSpPr>
          <p:spPr bwMode="auto">
            <a:xfrm>
              <a:off x="154" y="3373"/>
              <a:ext cx="26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1</a:t>
              </a:r>
            </a:p>
          </p:txBody>
        </p:sp>
        <p:sp>
          <p:nvSpPr>
            <p:cNvPr id="773212" name="Rectangle 92"/>
            <p:cNvSpPr>
              <a:spLocks noChangeArrowheads="1"/>
            </p:cNvSpPr>
            <p:nvPr/>
          </p:nvSpPr>
          <p:spPr bwMode="auto">
            <a:xfrm rot="-5400000">
              <a:off x="167" y="3769"/>
              <a:ext cx="170" cy="20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13" name="Text Box 93"/>
            <p:cNvSpPr txBox="1">
              <a:spLocks noChangeArrowheads="1"/>
            </p:cNvSpPr>
            <p:nvPr/>
          </p:nvSpPr>
          <p:spPr bwMode="auto">
            <a:xfrm rot="16200000">
              <a:off x="-105" y="3814"/>
              <a:ext cx="475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>
                <a:defRPr/>
              </a:pPr>
              <a:endParaRPr lang="zh-CN" altLang="zh-CN"/>
            </a:p>
          </p:txBody>
        </p:sp>
        <p:sp>
          <p:nvSpPr>
            <p:cNvPr id="773214" name="Text Box 94"/>
            <p:cNvSpPr txBox="1">
              <a:spLocks noChangeArrowheads="1"/>
            </p:cNvSpPr>
            <p:nvPr/>
          </p:nvSpPr>
          <p:spPr bwMode="auto">
            <a:xfrm>
              <a:off x="145" y="3742"/>
              <a:ext cx="26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2</a:t>
              </a:r>
            </a:p>
          </p:txBody>
        </p:sp>
        <p:sp>
          <p:nvSpPr>
            <p:cNvPr id="773215" name="Text Box 95"/>
            <p:cNvSpPr txBox="1">
              <a:spLocks noChangeArrowheads="1"/>
            </p:cNvSpPr>
            <p:nvPr/>
          </p:nvSpPr>
          <p:spPr bwMode="auto">
            <a:xfrm>
              <a:off x="423" y="3408"/>
              <a:ext cx="14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Physical layer entity</a:t>
              </a:r>
            </a:p>
          </p:txBody>
        </p:sp>
        <p:sp>
          <p:nvSpPr>
            <p:cNvPr id="773216" name="Text Box 96"/>
            <p:cNvSpPr txBox="1">
              <a:spLocks noChangeArrowheads="1"/>
            </p:cNvSpPr>
            <p:nvPr/>
          </p:nvSpPr>
          <p:spPr bwMode="auto">
            <a:xfrm>
              <a:off x="400" y="3736"/>
              <a:ext cx="151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Data link layer entity</a:t>
              </a:r>
            </a:p>
          </p:txBody>
        </p:sp>
        <p:sp>
          <p:nvSpPr>
            <p:cNvPr id="773217" name="AutoShape 97"/>
            <p:cNvSpPr>
              <a:spLocks noChangeAspect="1" noChangeArrowheads="1"/>
            </p:cNvSpPr>
            <p:nvPr/>
          </p:nvSpPr>
          <p:spPr bwMode="auto">
            <a:xfrm>
              <a:off x="1883" y="3633"/>
              <a:ext cx="253" cy="238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18" name="Text Box 98"/>
            <p:cNvSpPr txBox="1">
              <a:spLocks noChangeArrowheads="1"/>
            </p:cNvSpPr>
            <p:nvPr/>
          </p:nvSpPr>
          <p:spPr bwMode="auto">
            <a:xfrm>
              <a:off x="1915" y="3630"/>
              <a:ext cx="98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r>
                <a:rPr lang="en-US" altLang="zh-CN" sz="1200" dirty="0"/>
                <a:t>3</a:t>
              </a:r>
            </a:p>
          </p:txBody>
        </p:sp>
        <p:sp>
          <p:nvSpPr>
            <p:cNvPr id="773219" name="Text Box 99"/>
            <p:cNvSpPr txBox="1">
              <a:spLocks noChangeArrowheads="1"/>
            </p:cNvSpPr>
            <p:nvPr/>
          </p:nvSpPr>
          <p:spPr bwMode="auto">
            <a:xfrm>
              <a:off x="2226" y="3643"/>
              <a:ext cx="147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Network layer entity</a:t>
              </a:r>
            </a:p>
          </p:txBody>
        </p:sp>
        <p:sp>
          <p:nvSpPr>
            <p:cNvPr id="773220" name="Rectangle 100"/>
            <p:cNvSpPr>
              <a:spLocks noChangeArrowheads="1"/>
            </p:cNvSpPr>
            <p:nvPr/>
          </p:nvSpPr>
          <p:spPr bwMode="auto">
            <a:xfrm>
              <a:off x="3812" y="3354"/>
              <a:ext cx="135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3221" name="Text Box 101"/>
            <p:cNvSpPr txBox="1">
              <a:spLocks noChangeArrowheads="1"/>
            </p:cNvSpPr>
            <p:nvPr/>
          </p:nvSpPr>
          <p:spPr bwMode="auto">
            <a:xfrm>
              <a:off x="3783" y="3341"/>
              <a:ext cx="19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3</a:t>
              </a:r>
            </a:p>
          </p:txBody>
        </p:sp>
        <p:sp>
          <p:nvSpPr>
            <p:cNvPr id="773222" name="Text Box 102"/>
            <p:cNvSpPr txBox="1">
              <a:spLocks noChangeArrowheads="1"/>
            </p:cNvSpPr>
            <p:nvPr/>
          </p:nvSpPr>
          <p:spPr bwMode="auto">
            <a:xfrm>
              <a:off x="4047" y="3426"/>
              <a:ext cx="1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Network layer entity</a:t>
              </a:r>
            </a:p>
          </p:txBody>
        </p:sp>
        <p:sp>
          <p:nvSpPr>
            <p:cNvPr id="773223" name="Text Box 103"/>
            <p:cNvSpPr txBox="1">
              <a:spLocks noChangeArrowheads="1"/>
            </p:cNvSpPr>
            <p:nvPr/>
          </p:nvSpPr>
          <p:spPr bwMode="auto">
            <a:xfrm>
              <a:off x="4024" y="3754"/>
              <a:ext cx="156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/>
                <a:t>Transport layer entity</a:t>
              </a:r>
            </a:p>
          </p:txBody>
        </p:sp>
        <p:sp>
          <p:nvSpPr>
            <p:cNvPr id="773224" name="Text Box 104"/>
            <p:cNvSpPr txBox="1">
              <a:spLocks noChangeArrowheads="1"/>
            </p:cNvSpPr>
            <p:nvPr/>
          </p:nvSpPr>
          <p:spPr bwMode="auto">
            <a:xfrm>
              <a:off x="3780" y="3749"/>
              <a:ext cx="26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dirty="0"/>
                <a:t>4</a:t>
              </a:r>
            </a:p>
          </p:txBody>
        </p:sp>
      </p:grpSp>
      <p:sp>
        <p:nvSpPr>
          <p:cNvPr id="773226" name="Rectangle 106"/>
          <p:cNvSpPr>
            <a:spLocks noGrp="1" noChangeArrowheads="1"/>
          </p:cNvSpPr>
          <p:nvPr>
            <p:ph type="title"/>
          </p:nvPr>
        </p:nvSpPr>
        <p:spPr>
          <a:xfrm>
            <a:off x="640080" y="273208"/>
            <a:ext cx="3303826" cy="1252862"/>
          </a:xfrm>
        </p:spPr>
        <p:txBody>
          <a:bodyPr/>
          <a:lstStyle/>
          <a:p>
            <a:pPr>
              <a:defRPr/>
            </a:pPr>
            <a:r>
              <a:rPr lang="en-US" altLang="zh-CN" sz="2625"/>
              <a:t>Complexity at the Edge or in the Core?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960" y="92075"/>
            <a:ext cx="5654040" cy="765175"/>
          </a:xfrm>
        </p:spPr>
        <p:txBody>
          <a:bodyPr/>
          <a:lstStyle/>
          <a:p>
            <a:pPr>
              <a:defRPr/>
            </a:pPr>
            <a:r>
              <a:rPr lang="en-US" altLang="zh-CN" sz="2625"/>
              <a:t>The End-to-End Argument for System Design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8880" y="1024890"/>
            <a:ext cx="6217920" cy="337439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An end-to-end function is best implemented at a higher level than at a lower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50" dirty="0"/>
              <a:t>End-to-end service requires all intermediate components to work properly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1650" dirty="0"/>
              <a:t>Higher-level better positioned to ensure correct operation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2000" dirty="0"/>
              <a:t>Example:  stream transfer </a:t>
            </a:r>
            <a:r>
              <a:rPr lang="en-US" altLang="zh-CN" sz="2000" dirty="0" smtClean="0"/>
              <a:t>service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50" dirty="0" smtClean="0"/>
              <a:t>Establishing an explicit connection for each stream across network requires all network elements (NEs) to be aware of connection;  All NEs have to be involved in re-establishment of connections in case of network fault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1650" dirty="0" smtClean="0"/>
              <a:t>In connectionless network operation, NEs do not deal with each explicit connection and are much simpler in design</a:t>
            </a:r>
            <a:endParaRPr lang="en-US" altLang="zh-CN" sz="1650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132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Layer Functions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760" y="1085850"/>
            <a:ext cx="8067040" cy="310007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CN" dirty="0" smtClean="0"/>
              <a:t>Essentials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CN" b="1" dirty="0"/>
              <a:t>Routing</a:t>
            </a:r>
            <a:r>
              <a:rPr lang="en-US" altLang="zh-CN" dirty="0"/>
              <a:t>:  mechanisms for determining the set of best paths for routing packets </a:t>
            </a:r>
            <a:r>
              <a:rPr lang="en-US" altLang="zh-CN" dirty="0" smtClean="0"/>
              <a:t>that requires </a:t>
            </a:r>
            <a:r>
              <a:rPr lang="en-US" altLang="zh-CN" dirty="0"/>
              <a:t>the collaboration of network elements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CN" b="1" dirty="0"/>
              <a:t>Forwarding</a:t>
            </a:r>
            <a:r>
              <a:rPr lang="en-US" altLang="zh-CN" dirty="0"/>
              <a:t>:  transfer of packets from </a:t>
            </a:r>
            <a:r>
              <a:rPr lang="en-US" altLang="zh-CN" dirty="0" smtClean="0"/>
              <a:t>inputs </a:t>
            </a:r>
            <a:r>
              <a:rPr lang="en-US" altLang="zh-CN" dirty="0"/>
              <a:t>to outputs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CN" b="1" dirty="0"/>
              <a:t>Priority &amp; Scheduling</a:t>
            </a:r>
            <a:r>
              <a:rPr lang="en-US" altLang="zh-CN" dirty="0"/>
              <a:t>:  determining order of packet transmission in each </a:t>
            </a:r>
            <a:r>
              <a:rPr lang="en-US" altLang="zh-CN" dirty="0" smtClean="0"/>
              <a:t>network element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CN" dirty="0"/>
              <a:t>Optional: </a:t>
            </a:r>
            <a:r>
              <a:rPr lang="en-US" altLang="zh-CN" dirty="0" smtClean="0"/>
              <a:t>congestion </a:t>
            </a:r>
            <a:r>
              <a:rPr lang="en-US" altLang="zh-CN" dirty="0"/>
              <a:t>control, segmentation &amp; reassembly, security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End-to-End Packet </a:t>
            </a:r>
            <a:r>
              <a:rPr lang="en-US" altLang="en-US" dirty="0" smtClean="0"/>
              <a:t>Network Topology</a:t>
            </a:r>
            <a:endParaRPr lang="en-US" altLang="en-US" dirty="0"/>
          </a:p>
        </p:txBody>
      </p:sp>
      <p:sp>
        <p:nvSpPr>
          <p:cNvPr id="1184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0240" y="1085850"/>
            <a:ext cx="7007860" cy="325247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950" dirty="0" smtClean="0"/>
              <a:t>In Packet networks,</a:t>
            </a:r>
            <a:endParaRPr lang="en-US" altLang="en-US" sz="1950" dirty="0"/>
          </a:p>
          <a:p>
            <a:pPr>
              <a:spcBef>
                <a:spcPts val="900"/>
              </a:spcBef>
            </a:pPr>
            <a:r>
              <a:rPr lang="en-US" altLang="en-US" sz="1950" dirty="0"/>
              <a:t>Individual packet streams are highly </a:t>
            </a:r>
            <a:r>
              <a:rPr lang="en-US" altLang="en-US" sz="1950" dirty="0" err="1"/>
              <a:t>bursty</a:t>
            </a:r>
            <a:r>
              <a:rPr lang="en-US" altLang="en-US" sz="1950" dirty="0"/>
              <a:t> </a:t>
            </a:r>
          </a:p>
          <a:p>
            <a:pPr lvl="1"/>
            <a:r>
              <a:rPr lang="en-US" altLang="en-US" sz="1650" dirty="0"/>
              <a:t>Statistical multiplexing is used to concentrate streams</a:t>
            </a:r>
          </a:p>
          <a:p>
            <a:pPr>
              <a:spcBef>
                <a:spcPts val="900"/>
              </a:spcBef>
            </a:pPr>
            <a:r>
              <a:rPr lang="en-US" altLang="en-US" sz="1950" dirty="0"/>
              <a:t>User demand can undergo dramatic change</a:t>
            </a:r>
          </a:p>
          <a:p>
            <a:pPr lvl="1"/>
            <a:r>
              <a:rPr lang="en-US" altLang="en-US" sz="1650" dirty="0"/>
              <a:t>Peer-to-peer applications stimulated huge growth in traffic volumes</a:t>
            </a:r>
          </a:p>
          <a:p>
            <a:pPr>
              <a:spcBef>
                <a:spcPts val="900"/>
              </a:spcBef>
            </a:pPr>
            <a:r>
              <a:rPr lang="en-US" altLang="en-US" sz="1950" dirty="0"/>
              <a:t>Internet structure highly decentralized</a:t>
            </a:r>
          </a:p>
          <a:p>
            <a:pPr lvl="1"/>
            <a:r>
              <a:rPr lang="en-US" altLang="en-US" sz="1650" dirty="0"/>
              <a:t>Paths traversed by packets can go through many networks controlled by different organizations</a:t>
            </a:r>
          </a:p>
          <a:p>
            <a:pPr lvl="1"/>
            <a:r>
              <a:rPr lang="en-US" altLang="en-US" sz="1650" dirty="0"/>
              <a:t>No single entity responsible for end-to-end service</a:t>
            </a:r>
          </a:p>
        </p:txBody>
      </p:sp>
    </p:spTree>
    <p:extLst>
      <p:ext uri="{BB962C8B-B14F-4D97-AF65-F5344CB8AC3E}">
        <p14:creationId xmlns:p14="http://schemas.microsoft.com/office/powerpoint/2010/main" val="5201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7170</TotalTime>
  <Words>843</Words>
  <Application>Microsoft Macintosh PowerPoint</Application>
  <PresentationFormat>On-screen Show (16:9)</PresentationFormat>
  <Paragraphs>275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Times New Roman</vt:lpstr>
      <vt:lpstr>Wingdings</vt:lpstr>
      <vt:lpstr>宋体</vt:lpstr>
      <vt:lpstr>Arial</vt:lpstr>
      <vt:lpstr>Network</vt:lpstr>
      <vt:lpstr>Clip</vt:lpstr>
      <vt:lpstr>Unit 03.01.02 CS 5220:  COMPUTER COMMUNICATIONS</vt:lpstr>
      <vt:lpstr>Network Layer</vt:lpstr>
      <vt:lpstr>Packet Switching</vt:lpstr>
      <vt:lpstr>PowerPoint Presentation</vt:lpstr>
      <vt:lpstr>Network Service vs. Operation</vt:lpstr>
      <vt:lpstr>Complexity at the Edge or in the Core?</vt:lpstr>
      <vt:lpstr>The End-to-End Argument for System Design</vt:lpstr>
      <vt:lpstr>Network Layer Functions</vt:lpstr>
      <vt:lpstr>End-to-End Packet Network Topology</vt:lpstr>
      <vt:lpstr>Access Multiplexing</vt:lpstr>
      <vt:lpstr>Oversubscription</vt:lpstr>
      <vt:lpstr>Oversubscription Ratio</vt:lpstr>
      <vt:lpstr>Home LANs</vt:lpstr>
      <vt:lpstr>LAN Concentration</vt:lpstr>
      <vt:lpstr>Campus Network</vt:lpstr>
      <vt:lpstr>Summary: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453</cp:revision>
  <dcterms:created xsi:type="dcterms:W3CDTF">2003-04-11T22:55:48Z</dcterms:created>
  <dcterms:modified xsi:type="dcterms:W3CDTF">2017-03-20T20:22:47Z</dcterms:modified>
</cp:coreProperties>
</file>