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63" r:id="rId1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5578" autoAdjust="0"/>
    <p:restoredTop sz="95280" autoAdjust="0"/>
  </p:normalViewPr>
  <p:slideViewPr>
    <p:cSldViewPr snapToGrid="0">
      <p:cViewPr>
        <p:scale>
          <a:sx n="125" d="100"/>
          <a:sy n="125" d="100"/>
        </p:scale>
        <p:origin x="144" y="56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2468C4A-71D3-3C40-BDA7-E144E7F607FE}" type="slidenum">
              <a:rPr lang="en-US" altLang="zh-CN" sz="1300">
                <a:ea typeface="ＭＳ Ｐゴシック" charset="-128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23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EEB4E-E0D3-7540-8718-F4BE39DFF94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1700" y="43307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 altLang="en-US"/>
          </a:p>
        </p:txBody>
      </p:sp>
      <p:sp>
        <p:nvSpPr>
          <p:cNvPr id="557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619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FEE22D-A592-844F-A0DA-9AD0A8A4DC5D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53" tIns="46986" rIns="95653" bIns="46986"/>
          <a:lstStyle/>
          <a:p>
            <a:pPr eaLnBrk="1" hangingPunct="1"/>
            <a:endParaRPr lang="en-US" altLang="en-US"/>
          </a:p>
        </p:txBody>
      </p:sp>
      <p:sp>
        <p:nvSpPr>
          <p:cNvPr id="1310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1219200" y="4556125"/>
            <a:ext cx="49037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4080" rIns="91428" bIns="44080"/>
          <a:lstStyle>
            <a:lvl1pPr defTabSz="9255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25513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25513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25513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25513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30000"/>
              </a:spcBef>
              <a:buSzTx/>
              <a:buFontTx/>
              <a:buNone/>
            </a:pPr>
            <a:r>
              <a:rPr lang="en-US" altLang="en-US" sz="1200"/>
              <a:t>7-9</a:t>
            </a:r>
          </a:p>
          <a:p>
            <a:pPr algn="l" eaLnBrk="1" hangingPunct="1">
              <a:spcBef>
                <a:spcPct val="30000"/>
              </a:spcBef>
              <a:buSzTx/>
              <a:buFontTx/>
              <a:buNone/>
            </a:pPr>
            <a:r>
              <a:rPr lang="en-US" altLang="en-US" sz="1200"/>
              <a:t>The text boxes are callouts or labels.</a:t>
            </a:r>
          </a:p>
        </p:txBody>
      </p:sp>
    </p:spTree>
    <p:extLst>
      <p:ext uri="{BB962C8B-B14F-4D97-AF65-F5344CB8AC3E}">
        <p14:creationId xmlns:p14="http://schemas.microsoft.com/office/powerpoint/2010/main" val="73995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41D959-3C14-F142-8FD4-51E4395A76C7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32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000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9C4FF5-AC31-AD47-9B45-3EB638C3BC84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53" tIns="46986" rIns="95653" bIns="46986"/>
          <a:lstStyle/>
          <a:p>
            <a:pPr eaLnBrk="1" hangingPunct="1"/>
            <a:endParaRPr lang="en-US" altLang="en-US"/>
          </a:p>
        </p:txBody>
      </p:sp>
      <p:sp>
        <p:nvSpPr>
          <p:cNvPr id="13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0907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D8EA61-EDFC-5946-9362-1182604FF4E3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0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1AC413-2703-9C45-8E66-E671845F2020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35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823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ED424E-913D-F04C-BD6E-DA872F522DEF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2025" y="4546600"/>
            <a:ext cx="5364163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/>
          </a:p>
        </p:txBody>
      </p:sp>
      <p:sp>
        <p:nvSpPr>
          <p:cNvPr id="136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543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F0917B-6B78-E548-B3FC-71F14A6DE4F2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53" tIns="46986" rIns="95653" bIns="46986"/>
          <a:lstStyle/>
          <a:p>
            <a:pPr eaLnBrk="1" hangingPunct="1"/>
            <a:endParaRPr lang="en-US" altLang="en-US"/>
          </a:p>
        </p:txBody>
      </p:sp>
      <p:sp>
        <p:nvSpPr>
          <p:cNvPr id="137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586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3/17/17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03.01.03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Packet Switching - Datagrams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112395"/>
            <a:ext cx="7269162" cy="7651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838" y="1106170"/>
            <a:ext cx="7386002" cy="1240790"/>
          </a:xfrm>
        </p:spPr>
        <p:txBody>
          <a:bodyPr/>
          <a:lstStyle/>
          <a:p>
            <a:pPr eaLnBrk="1" hangingPunct="1"/>
            <a:r>
              <a:rPr lang="en-US" dirty="0" smtClean="0"/>
              <a:t>Long message switching suffers long delay and is more vulnerable to errors.</a:t>
            </a:r>
          </a:p>
          <a:p>
            <a:pPr eaLnBrk="1" hangingPunct="1">
              <a:spcBef>
                <a:spcPts val="900"/>
              </a:spcBef>
            </a:pPr>
            <a:r>
              <a:rPr lang="en-US" dirty="0" smtClean="0"/>
              <a:t>Packet pipelining reduce delay and improve throughput.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913" y="98823"/>
            <a:ext cx="5829300" cy="5762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Switching Function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417" y="828675"/>
            <a:ext cx="5709921" cy="200874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950" dirty="0"/>
              <a:t>Dynamic interconnection of inputs to outputs</a:t>
            </a:r>
          </a:p>
          <a:p>
            <a:r>
              <a:rPr lang="en-US" altLang="en-US" sz="1950" dirty="0"/>
              <a:t>Enables dynamic sharing of transmission resource</a:t>
            </a:r>
          </a:p>
          <a:p>
            <a:r>
              <a:rPr lang="en-US" altLang="en-US" sz="1950" dirty="0"/>
              <a:t>Two fundamental approaches:</a:t>
            </a:r>
          </a:p>
          <a:p>
            <a:pPr marL="557213" lvl="1" indent="-214313"/>
            <a:r>
              <a:rPr lang="en-US" altLang="en-US" sz="1650" dirty="0"/>
              <a:t>Connectionless</a:t>
            </a:r>
          </a:p>
          <a:p>
            <a:pPr marL="557213" lvl="1" indent="-214313"/>
            <a:r>
              <a:rPr lang="en-US" altLang="en-US" sz="1650" dirty="0" smtClean="0"/>
              <a:t>Connection-Oriented</a:t>
            </a:r>
            <a:endParaRPr lang="en-US" altLang="en-US" sz="1650" dirty="0"/>
          </a:p>
        </p:txBody>
      </p:sp>
      <p:grpSp>
        <p:nvGrpSpPr>
          <p:cNvPr id="556058" name="Group 26"/>
          <p:cNvGrpSpPr>
            <a:grpSpLocks/>
          </p:cNvGrpSpPr>
          <p:nvPr/>
        </p:nvGrpSpPr>
        <p:grpSpPr bwMode="auto">
          <a:xfrm>
            <a:off x="4062810" y="2491581"/>
            <a:ext cx="4311253" cy="1807369"/>
            <a:chOff x="703" y="2210"/>
            <a:chExt cx="3621" cy="1518"/>
          </a:xfrm>
        </p:grpSpPr>
        <p:sp>
          <p:nvSpPr>
            <p:cNvPr id="556036" name="Oval 4"/>
            <p:cNvSpPr>
              <a:spLocks noChangeArrowheads="1"/>
            </p:cNvSpPr>
            <p:nvPr/>
          </p:nvSpPr>
          <p:spPr bwMode="auto">
            <a:xfrm>
              <a:off x="2200" y="2392"/>
              <a:ext cx="1288" cy="133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7" name="Line 5"/>
            <p:cNvSpPr>
              <a:spLocks noChangeShapeType="1"/>
            </p:cNvSpPr>
            <p:nvPr/>
          </p:nvSpPr>
          <p:spPr bwMode="auto">
            <a:xfrm flipV="1">
              <a:off x="2488" y="2725"/>
              <a:ext cx="419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8" name="Rectangle 6"/>
            <p:cNvSpPr>
              <a:spLocks noChangeArrowheads="1"/>
            </p:cNvSpPr>
            <p:nvPr/>
          </p:nvSpPr>
          <p:spPr bwMode="auto">
            <a:xfrm>
              <a:off x="3278" y="2985"/>
              <a:ext cx="40" cy="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9" name="Line 7"/>
            <p:cNvSpPr>
              <a:spLocks noChangeShapeType="1"/>
            </p:cNvSpPr>
            <p:nvPr/>
          </p:nvSpPr>
          <p:spPr bwMode="auto">
            <a:xfrm>
              <a:off x="2963" y="2739"/>
              <a:ext cx="333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0" name="Rectangle 8"/>
            <p:cNvSpPr>
              <a:spLocks noChangeArrowheads="1"/>
            </p:cNvSpPr>
            <p:nvPr/>
          </p:nvSpPr>
          <p:spPr bwMode="auto">
            <a:xfrm>
              <a:off x="2451" y="2962"/>
              <a:ext cx="40" cy="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1" name="Rectangle 9"/>
            <p:cNvSpPr>
              <a:spLocks noChangeArrowheads="1"/>
            </p:cNvSpPr>
            <p:nvPr/>
          </p:nvSpPr>
          <p:spPr bwMode="auto">
            <a:xfrm>
              <a:off x="2600" y="3336"/>
              <a:ext cx="40" cy="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2" name="Line 10"/>
            <p:cNvSpPr>
              <a:spLocks noChangeShapeType="1"/>
            </p:cNvSpPr>
            <p:nvPr/>
          </p:nvSpPr>
          <p:spPr bwMode="auto">
            <a:xfrm>
              <a:off x="2472" y="3016"/>
              <a:ext cx="120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3" name="Rectangle 11"/>
            <p:cNvSpPr>
              <a:spLocks noChangeArrowheads="1"/>
            </p:cNvSpPr>
            <p:nvPr/>
          </p:nvSpPr>
          <p:spPr bwMode="auto">
            <a:xfrm>
              <a:off x="2873" y="3442"/>
              <a:ext cx="40" cy="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4" name="Line 12"/>
            <p:cNvSpPr>
              <a:spLocks noChangeShapeType="1"/>
            </p:cNvSpPr>
            <p:nvPr/>
          </p:nvSpPr>
          <p:spPr bwMode="auto">
            <a:xfrm>
              <a:off x="2638" y="3390"/>
              <a:ext cx="215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5" name="Rectangle 13"/>
            <p:cNvSpPr>
              <a:spLocks noChangeArrowheads="1"/>
            </p:cNvSpPr>
            <p:nvPr/>
          </p:nvSpPr>
          <p:spPr bwMode="auto">
            <a:xfrm>
              <a:off x="2921" y="2712"/>
              <a:ext cx="40" cy="4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6" name="Line 14"/>
            <p:cNvSpPr>
              <a:spLocks noChangeShapeType="1"/>
            </p:cNvSpPr>
            <p:nvPr/>
          </p:nvSpPr>
          <p:spPr bwMode="auto">
            <a:xfrm flipH="1">
              <a:off x="2885" y="2755"/>
              <a:ext cx="62" cy="6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 flipV="1">
              <a:off x="2931" y="3019"/>
              <a:ext cx="36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48" name="Rectangle 16"/>
            <p:cNvSpPr>
              <a:spLocks noChangeArrowheads="1"/>
            </p:cNvSpPr>
            <p:nvPr/>
          </p:nvSpPr>
          <p:spPr bwMode="auto">
            <a:xfrm>
              <a:off x="2247" y="2210"/>
              <a:ext cx="13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buSzTx/>
                <a:buFontTx/>
                <a:buNone/>
              </a:pPr>
              <a:r>
                <a:rPr lang="en-US" altLang="en-US" sz="1350"/>
                <a:t>Backbone Network</a:t>
              </a:r>
            </a:p>
          </p:txBody>
        </p:sp>
        <p:sp>
          <p:nvSpPr>
            <p:cNvPr id="556049" name="Oval 17"/>
            <p:cNvSpPr>
              <a:spLocks noChangeArrowheads="1"/>
            </p:cNvSpPr>
            <p:nvPr/>
          </p:nvSpPr>
          <p:spPr bwMode="auto">
            <a:xfrm>
              <a:off x="3772" y="2972"/>
              <a:ext cx="552" cy="15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50" name="Line 18"/>
            <p:cNvSpPr>
              <a:spLocks noChangeShapeType="1"/>
            </p:cNvSpPr>
            <p:nvPr/>
          </p:nvSpPr>
          <p:spPr bwMode="auto">
            <a:xfrm>
              <a:off x="3332" y="3012"/>
              <a:ext cx="440" cy="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51" name="Oval 19"/>
            <p:cNvSpPr>
              <a:spLocks noChangeArrowheads="1"/>
            </p:cNvSpPr>
            <p:nvPr/>
          </p:nvSpPr>
          <p:spPr bwMode="auto">
            <a:xfrm>
              <a:off x="1588" y="3420"/>
              <a:ext cx="552" cy="15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52" name="Rectangle 20"/>
            <p:cNvSpPr>
              <a:spLocks noChangeArrowheads="1"/>
            </p:cNvSpPr>
            <p:nvPr/>
          </p:nvSpPr>
          <p:spPr bwMode="auto">
            <a:xfrm>
              <a:off x="703" y="3194"/>
              <a:ext cx="1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buSzTx/>
                <a:buFontTx/>
                <a:buNone/>
              </a:pPr>
              <a:r>
                <a:rPr lang="en-US" altLang="en-US" sz="1350"/>
                <a:t>Access Network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 flipV="1">
              <a:off x="2140" y="3364"/>
              <a:ext cx="448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54" name="Oval 22"/>
            <p:cNvSpPr>
              <a:spLocks noChangeArrowheads="1"/>
            </p:cNvSpPr>
            <p:nvPr/>
          </p:nvSpPr>
          <p:spPr bwMode="auto">
            <a:xfrm>
              <a:off x="3636" y="3300"/>
              <a:ext cx="552" cy="15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55" name="Line 23"/>
            <p:cNvSpPr>
              <a:spLocks noChangeShapeType="1"/>
            </p:cNvSpPr>
            <p:nvPr/>
          </p:nvSpPr>
          <p:spPr bwMode="auto">
            <a:xfrm>
              <a:off x="3308" y="3036"/>
              <a:ext cx="416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56" name="Rectangle 24"/>
            <p:cNvSpPr>
              <a:spLocks noChangeArrowheads="1"/>
            </p:cNvSpPr>
            <p:nvPr/>
          </p:nvSpPr>
          <p:spPr bwMode="auto">
            <a:xfrm>
              <a:off x="3319" y="2570"/>
              <a:ext cx="5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 eaLnBrk="0" hangingPunct="0">
                <a:buSzTx/>
                <a:buFontTx/>
                <a:buNone/>
              </a:pPr>
              <a:r>
                <a:rPr lang="en-US" altLang="en-US" sz="1350"/>
                <a:t>Switch</a:t>
              </a:r>
            </a:p>
          </p:txBody>
        </p:sp>
        <p:sp>
          <p:nvSpPr>
            <p:cNvPr id="556057" name="Line 25"/>
            <p:cNvSpPr>
              <a:spLocks noChangeShapeType="1"/>
            </p:cNvSpPr>
            <p:nvPr/>
          </p:nvSpPr>
          <p:spPr bwMode="auto">
            <a:xfrm flipH="1">
              <a:off x="3320" y="2768"/>
              <a:ext cx="24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28" name="Rounded Rectangle 27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19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628"/>
          <p:cNvGrpSpPr>
            <a:grpSpLocks/>
          </p:cNvGrpSpPr>
          <p:nvPr/>
        </p:nvGrpSpPr>
        <p:grpSpPr bwMode="auto">
          <a:xfrm>
            <a:off x="1327547" y="1357313"/>
            <a:ext cx="3186113" cy="2777807"/>
            <a:chOff x="185" y="1149"/>
            <a:chExt cx="3020" cy="2546"/>
          </a:xfrm>
        </p:grpSpPr>
        <p:sp>
          <p:nvSpPr>
            <p:cNvPr id="19461" name="Text Box 1048"/>
            <p:cNvSpPr txBox="1">
              <a:spLocks noChangeArrowheads="1"/>
            </p:cNvSpPr>
            <p:nvPr/>
          </p:nvSpPr>
          <p:spPr bwMode="auto">
            <a:xfrm>
              <a:off x="2111" y="2388"/>
              <a:ext cx="67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Packet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</a:t>
              </a:r>
            </a:p>
          </p:txBody>
        </p:sp>
        <p:sp>
          <p:nvSpPr>
            <p:cNvPr id="19462" name="Text Box 1049"/>
            <p:cNvSpPr txBox="1">
              <a:spLocks noChangeArrowheads="1"/>
            </p:cNvSpPr>
            <p:nvPr/>
          </p:nvSpPr>
          <p:spPr bwMode="auto">
            <a:xfrm>
              <a:off x="1350" y="2223"/>
              <a:ext cx="7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Network</a:t>
              </a:r>
            </a:p>
          </p:txBody>
        </p:sp>
        <p:sp>
          <p:nvSpPr>
            <p:cNvPr id="19463" name="Text Box 1052"/>
            <p:cNvSpPr txBox="1">
              <a:spLocks noChangeArrowheads="1"/>
            </p:cNvSpPr>
            <p:nvPr/>
          </p:nvSpPr>
          <p:spPr bwMode="auto">
            <a:xfrm>
              <a:off x="1966" y="1652"/>
              <a:ext cx="114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/>
                <a:t>Transmission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dirty="0"/>
                <a:t>line</a:t>
              </a:r>
            </a:p>
          </p:txBody>
        </p:sp>
        <p:sp>
          <p:nvSpPr>
            <p:cNvPr id="19464" name="Text Box 1624"/>
            <p:cNvSpPr txBox="1">
              <a:spLocks noChangeArrowheads="1"/>
            </p:cNvSpPr>
            <p:nvPr/>
          </p:nvSpPr>
          <p:spPr bwMode="auto">
            <a:xfrm>
              <a:off x="272" y="1301"/>
              <a:ext cx="5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User</a:t>
              </a:r>
            </a:p>
          </p:txBody>
        </p:sp>
        <p:grpSp>
          <p:nvGrpSpPr>
            <p:cNvPr id="19465" name="Group 1627"/>
            <p:cNvGrpSpPr>
              <a:grpSpLocks/>
            </p:cNvGrpSpPr>
            <p:nvPr/>
          </p:nvGrpSpPr>
          <p:grpSpPr bwMode="auto">
            <a:xfrm>
              <a:off x="185" y="1149"/>
              <a:ext cx="3020" cy="2546"/>
              <a:chOff x="1008" y="725"/>
              <a:chExt cx="3020" cy="2546"/>
            </a:xfrm>
          </p:grpSpPr>
          <p:sp>
            <p:nvSpPr>
              <p:cNvPr id="19466" name="Line 1027"/>
              <p:cNvSpPr>
                <a:spLocks noChangeShapeType="1"/>
              </p:cNvSpPr>
              <p:nvPr/>
            </p:nvSpPr>
            <p:spPr bwMode="auto">
              <a:xfrm flipH="1" flipV="1">
                <a:off x="1174" y="1677"/>
                <a:ext cx="627" cy="10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Line 1028"/>
              <p:cNvSpPr>
                <a:spLocks noChangeShapeType="1"/>
              </p:cNvSpPr>
              <p:nvPr/>
            </p:nvSpPr>
            <p:spPr bwMode="auto">
              <a:xfrm flipV="1">
                <a:off x="1856" y="1369"/>
                <a:ext cx="734" cy="3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Line 1029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582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" name="Line 1030"/>
              <p:cNvSpPr>
                <a:spLocks noChangeShapeType="1"/>
              </p:cNvSpPr>
              <p:nvPr/>
            </p:nvSpPr>
            <p:spPr bwMode="auto">
              <a:xfrm>
                <a:off x="1829" y="1844"/>
                <a:ext cx="209" cy="5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Line 1031"/>
              <p:cNvSpPr>
                <a:spLocks noChangeShapeType="1"/>
              </p:cNvSpPr>
              <p:nvPr/>
            </p:nvSpPr>
            <p:spPr bwMode="auto">
              <a:xfrm>
                <a:off x="2120" y="2457"/>
                <a:ext cx="375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Line 1032"/>
              <p:cNvSpPr>
                <a:spLocks noChangeShapeType="1"/>
              </p:cNvSpPr>
              <p:nvPr/>
            </p:nvSpPr>
            <p:spPr bwMode="auto">
              <a:xfrm flipH="1">
                <a:off x="2551" y="1419"/>
                <a:ext cx="108" cy="1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Line 1033"/>
              <p:cNvSpPr>
                <a:spLocks noChangeShapeType="1"/>
              </p:cNvSpPr>
              <p:nvPr/>
            </p:nvSpPr>
            <p:spPr bwMode="auto">
              <a:xfrm flipV="1">
                <a:off x="2632" y="1850"/>
                <a:ext cx="629" cy="7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1034"/>
              <p:cNvSpPr>
                <a:spLocks noChangeShapeType="1"/>
              </p:cNvSpPr>
              <p:nvPr/>
            </p:nvSpPr>
            <p:spPr bwMode="auto">
              <a:xfrm>
                <a:off x="3333" y="1838"/>
                <a:ext cx="366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4" name="Line 1035"/>
              <p:cNvSpPr>
                <a:spLocks noChangeShapeType="1"/>
              </p:cNvSpPr>
              <p:nvPr/>
            </p:nvSpPr>
            <p:spPr bwMode="auto">
              <a:xfrm flipV="1">
                <a:off x="1249" y="2413"/>
                <a:ext cx="783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Line 1036"/>
              <p:cNvSpPr>
                <a:spLocks noChangeShapeType="1"/>
              </p:cNvSpPr>
              <p:nvPr/>
            </p:nvSpPr>
            <p:spPr bwMode="auto">
              <a:xfrm>
                <a:off x="3291" y="1877"/>
                <a:ext cx="584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6" name="Line 1037"/>
              <p:cNvSpPr>
                <a:spLocks noChangeShapeType="1"/>
              </p:cNvSpPr>
              <p:nvPr/>
            </p:nvSpPr>
            <p:spPr bwMode="auto">
              <a:xfrm>
                <a:off x="2585" y="2590"/>
                <a:ext cx="369" cy="3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Line 1038"/>
              <p:cNvSpPr>
                <a:spLocks noChangeShapeType="1"/>
              </p:cNvSpPr>
              <p:nvPr/>
            </p:nvSpPr>
            <p:spPr bwMode="auto">
              <a:xfrm flipV="1">
                <a:off x="2723" y="930"/>
                <a:ext cx="357" cy="38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Line 1039"/>
              <p:cNvSpPr>
                <a:spLocks noChangeShapeType="1"/>
              </p:cNvSpPr>
              <p:nvPr/>
            </p:nvSpPr>
            <p:spPr bwMode="auto">
              <a:xfrm flipH="1" flipV="1">
                <a:off x="2084" y="813"/>
                <a:ext cx="537" cy="52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Rectangle 1040"/>
              <p:cNvSpPr>
                <a:spLocks noChangeArrowheads="1"/>
              </p:cNvSpPr>
              <p:nvPr/>
            </p:nvSpPr>
            <p:spPr bwMode="auto">
              <a:xfrm>
                <a:off x="2543" y="1212"/>
                <a:ext cx="195" cy="25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67866" tIns="33338" rIns="67866" bIns="33338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1500"/>
              </a:p>
            </p:txBody>
          </p:sp>
          <p:sp>
            <p:nvSpPr>
              <p:cNvPr id="19480" name="Rectangle 1041"/>
              <p:cNvSpPr>
                <a:spLocks noChangeArrowheads="1"/>
              </p:cNvSpPr>
              <p:nvPr/>
            </p:nvSpPr>
            <p:spPr bwMode="auto">
              <a:xfrm>
                <a:off x="3151" y="1710"/>
                <a:ext cx="196" cy="25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67866" tIns="33338" rIns="67866" bIns="33338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1500"/>
              </a:p>
            </p:txBody>
          </p:sp>
          <p:sp>
            <p:nvSpPr>
              <p:cNvPr id="19481" name="Line 1042"/>
              <p:cNvSpPr>
                <a:spLocks noChangeShapeType="1"/>
              </p:cNvSpPr>
              <p:nvPr/>
            </p:nvSpPr>
            <p:spPr bwMode="auto">
              <a:xfrm flipH="1">
                <a:off x="2370" y="2632"/>
                <a:ext cx="194" cy="46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866" tIns="33338" rIns="67866" bIns="333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2" name="Rectangle 1043"/>
              <p:cNvSpPr>
                <a:spLocks noChangeArrowheads="1"/>
              </p:cNvSpPr>
              <p:nvPr/>
            </p:nvSpPr>
            <p:spPr bwMode="auto">
              <a:xfrm>
                <a:off x="2467" y="2421"/>
                <a:ext cx="195" cy="25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67866" tIns="33338" rIns="67866" bIns="33338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1500"/>
              </a:p>
            </p:txBody>
          </p:sp>
          <p:sp>
            <p:nvSpPr>
              <p:cNvPr id="19483" name="Line 1044"/>
              <p:cNvSpPr>
                <a:spLocks noChangeShapeType="1"/>
              </p:cNvSpPr>
              <p:nvPr/>
            </p:nvSpPr>
            <p:spPr bwMode="auto">
              <a:xfrm>
                <a:off x="1538" y="1318"/>
                <a:ext cx="254" cy="4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866" tIns="33338" rIns="67866" bIns="333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4" name="Line 1045"/>
              <p:cNvSpPr>
                <a:spLocks noChangeShapeType="1"/>
              </p:cNvSpPr>
              <p:nvPr/>
            </p:nvSpPr>
            <p:spPr bwMode="auto">
              <a:xfrm flipH="1">
                <a:off x="1677" y="2469"/>
                <a:ext cx="333" cy="4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7866" tIns="33338" rIns="67866" bIns="333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5" name="Rectangle 1046"/>
              <p:cNvSpPr>
                <a:spLocks noChangeArrowheads="1"/>
              </p:cNvSpPr>
              <p:nvPr/>
            </p:nvSpPr>
            <p:spPr bwMode="auto">
              <a:xfrm>
                <a:off x="1956" y="2269"/>
                <a:ext cx="195" cy="25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67866" tIns="33338" rIns="67866" bIns="33338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1500"/>
              </a:p>
            </p:txBody>
          </p:sp>
          <p:sp>
            <p:nvSpPr>
              <p:cNvPr id="19486" name="Rectangle 1047"/>
              <p:cNvSpPr>
                <a:spLocks noChangeArrowheads="1"/>
              </p:cNvSpPr>
              <p:nvPr/>
            </p:nvSpPr>
            <p:spPr bwMode="auto">
              <a:xfrm>
                <a:off x="1738" y="1669"/>
                <a:ext cx="196" cy="25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67866" tIns="33338" rIns="67866" bIns="33338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Font typeface="Wingdings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1500"/>
              </a:p>
            </p:txBody>
          </p:sp>
          <p:grpSp>
            <p:nvGrpSpPr>
              <p:cNvPr id="19487" name="Group 1054"/>
              <p:cNvGrpSpPr>
                <a:grpSpLocks/>
              </p:cNvGrpSpPr>
              <p:nvPr/>
            </p:nvGrpSpPr>
            <p:grpSpPr bwMode="auto">
              <a:xfrm>
                <a:off x="1379" y="1143"/>
                <a:ext cx="245" cy="175"/>
                <a:chOff x="3840" y="1279"/>
                <a:chExt cx="266" cy="310"/>
              </a:xfrm>
            </p:grpSpPr>
            <p:sp>
              <p:nvSpPr>
                <p:cNvPr id="20002" name="Freeform 1055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3" name="Freeform 1056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4" name="Freeform 1057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5" name="Freeform 1058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6" name="Freeform 1059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7" name="Freeform 1060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8" name="Freeform 1061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9" name="Freeform 1062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0" name="Freeform 1063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1" name="Freeform 1064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2" name="Freeform 1065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3" name="Freeform 1066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4" name="Freeform 1067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5" name="Freeform 1068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6" name="Freeform 1069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7" name="Freeform 1070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8" name="Freeform 1071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19" name="Freeform 1072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0" name="Freeform 1073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1" name="Freeform 1074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2" name="Freeform 1075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3" name="Freeform 1076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4" name="Freeform 1077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5" name="Freeform 1078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6" name="Freeform 1079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7" name="Freeform 1080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8" name="Freeform 1081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29" name="Freeform 1082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0" name="Freeform 1083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1" name="Freeform 1084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2" name="Freeform 1085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3" name="Freeform 1086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4" name="Freeform 1087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5" name="Freeform 1088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6" name="Freeform 1089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7" name="Freeform 1090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8" name="Freeform 1091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39" name="Freeform 1092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0" name="Freeform 1093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1" name="Freeform 1094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2" name="Freeform 1095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3" name="Freeform 1096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4" name="Freeform 1097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5" name="Freeform 1098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6" name="Freeform 1099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7" name="Freeform 1100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8" name="Freeform 1101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49" name="Freeform 1102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0" name="Freeform 1103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1" name="Freeform 1104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2" name="Freeform 1105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3" name="Freeform 1106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4" name="Freeform 1107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5" name="Freeform 1108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6" name="Freeform 1109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57" name="Freeform 1110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8" name="Group 1111"/>
              <p:cNvGrpSpPr>
                <a:grpSpLocks/>
              </p:cNvGrpSpPr>
              <p:nvPr/>
            </p:nvGrpSpPr>
            <p:grpSpPr bwMode="auto">
              <a:xfrm>
                <a:off x="1940" y="725"/>
                <a:ext cx="245" cy="175"/>
                <a:chOff x="3840" y="1279"/>
                <a:chExt cx="266" cy="310"/>
              </a:xfrm>
            </p:grpSpPr>
            <p:sp>
              <p:nvSpPr>
                <p:cNvPr id="19946" name="Freeform 1112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7" name="Freeform 1113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8" name="Freeform 1114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9" name="Freeform 1115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0" name="Freeform 1116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1" name="Freeform 1117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Freeform 1118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Freeform 1119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4" name="Freeform 1120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5" name="Freeform 1121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6" name="Freeform 1122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7" name="Freeform 1123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8" name="Freeform 1124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Freeform 1125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Freeform 1126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Freeform 1127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Freeform 1128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Freeform 1129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Freeform 1130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5" name="Freeform 1131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6" name="Freeform 1132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7" name="Freeform 1133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8" name="Freeform 1134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9" name="Freeform 1135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0" name="Freeform 1136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1" name="Freeform 1137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2" name="Freeform 1138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3" name="Freeform 1139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4" name="Freeform 1140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5" name="Freeform 1141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6" name="Freeform 1142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7" name="Freeform 1143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8" name="Freeform 1144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79" name="Freeform 1145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0" name="Freeform 1146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1" name="Freeform 1147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2" name="Freeform 1148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3" name="Freeform 1149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4" name="Freeform 1150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5" name="Freeform 1151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6" name="Freeform 1152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7" name="Freeform 1153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8" name="Freeform 1154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89" name="Freeform 1155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0" name="Freeform 1156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1" name="Freeform 1157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2" name="Freeform 1158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3" name="Freeform 1159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4" name="Freeform 1160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5" name="Freeform 1161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Freeform 1162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Freeform 1163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Freeform 1164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9" name="Freeform 1165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0" name="Freeform 1166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01" name="Freeform 1167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9" name="Group 1168"/>
              <p:cNvGrpSpPr>
                <a:grpSpLocks/>
              </p:cNvGrpSpPr>
              <p:nvPr/>
            </p:nvGrpSpPr>
            <p:grpSpPr bwMode="auto">
              <a:xfrm>
                <a:off x="1008" y="1588"/>
                <a:ext cx="245" cy="176"/>
                <a:chOff x="3840" y="1279"/>
                <a:chExt cx="266" cy="310"/>
              </a:xfrm>
            </p:grpSpPr>
            <p:sp>
              <p:nvSpPr>
                <p:cNvPr id="19890" name="Freeform 1169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1" name="Freeform 1170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2" name="Freeform 1171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3" name="Freeform 1172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4" name="Freeform 1173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5" name="Freeform 1174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6" name="Freeform 1175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7" name="Freeform 1176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8" name="Freeform 1177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99" name="Freeform 1178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0" name="Freeform 1179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1" name="Freeform 1180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2" name="Freeform 1181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3" name="Freeform 1182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4" name="Freeform 1183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5" name="Freeform 1184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6" name="Freeform 1185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7" name="Freeform 1186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8" name="Freeform 1187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09" name="Freeform 1188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0" name="Freeform 1189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1" name="Freeform 1190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2" name="Freeform 1191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3" name="Freeform 1192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4" name="Freeform 1193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5" name="Freeform 1194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6" name="Freeform 1195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7" name="Freeform 1196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8" name="Freeform 1197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19" name="Freeform 1198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0" name="Freeform 1199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1" name="Freeform 1200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2" name="Freeform 1201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3" name="Freeform 1202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4" name="Freeform 1203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5" name="Freeform 1204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6" name="Freeform 1205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7" name="Freeform 1206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8" name="Freeform 1207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29" name="Freeform 1208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0" name="Freeform 1209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1" name="Freeform 1210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2" name="Freeform 1211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3" name="Freeform 1212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4" name="Freeform 1213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5" name="Freeform 1214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6" name="Freeform 1215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7" name="Freeform 1216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8" name="Freeform 1217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Freeform 1218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0" name="Freeform 1219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1" name="Freeform 1220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2" name="Freeform 1221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3" name="Freeform 1222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4" name="Freeform 1223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5" name="Freeform 1224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0" name="Group 1225"/>
              <p:cNvGrpSpPr>
                <a:grpSpLocks/>
              </p:cNvGrpSpPr>
              <p:nvPr/>
            </p:nvGrpSpPr>
            <p:grpSpPr bwMode="auto">
              <a:xfrm>
                <a:off x="1123" y="2505"/>
                <a:ext cx="245" cy="175"/>
                <a:chOff x="3840" y="1279"/>
                <a:chExt cx="266" cy="310"/>
              </a:xfrm>
            </p:grpSpPr>
            <p:sp>
              <p:nvSpPr>
                <p:cNvPr id="19834" name="Freeform 1226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" name="Freeform 1227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" name="Freeform 1228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" name="Freeform 1229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8" name="Freeform 1230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" name="Freeform 1231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" name="Freeform 1232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" name="Freeform 1233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Freeform 1234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" name="Freeform 1235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" name="Freeform 1236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" name="Freeform 1237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" name="Freeform 1238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" name="Freeform 1239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" name="Freeform 1240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" name="Freeform 1241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" name="Freeform 1242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" name="Freeform 1243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" name="Freeform 1244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" name="Freeform 1245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" name="Freeform 1246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" name="Freeform 1247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" name="Freeform 1248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7" name="Freeform 1249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8" name="Freeform 1250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9" name="Freeform 1251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0" name="Freeform 1252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1" name="Freeform 1253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2" name="Freeform 1254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3" name="Freeform 1255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4" name="Freeform 1256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5" name="Freeform 1257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6" name="Freeform 1258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7" name="Freeform 1259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8" name="Freeform 1260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69" name="Freeform 1261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0" name="Freeform 1262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1" name="Freeform 1263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2" name="Freeform 1264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3" name="Freeform 1265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4" name="Freeform 1266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5" name="Freeform 1267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6" name="Freeform 1268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7" name="Freeform 1269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8" name="Freeform 1270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79" name="Freeform 1271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0" name="Freeform 1272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1" name="Freeform 1273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2" name="Freeform 1274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3" name="Freeform 1275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4" name="Freeform 1276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5" name="Freeform 1277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6" name="Freeform 1278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7" name="Freeform 1279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8" name="Freeform 1280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89" name="Freeform 1281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1" name="Group 1282"/>
              <p:cNvGrpSpPr>
                <a:grpSpLocks/>
              </p:cNvGrpSpPr>
              <p:nvPr/>
            </p:nvGrpSpPr>
            <p:grpSpPr bwMode="auto">
              <a:xfrm>
                <a:off x="1510" y="2820"/>
                <a:ext cx="245" cy="176"/>
                <a:chOff x="3840" y="1279"/>
                <a:chExt cx="266" cy="310"/>
              </a:xfrm>
            </p:grpSpPr>
            <p:sp>
              <p:nvSpPr>
                <p:cNvPr id="19778" name="Freeform 1283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9" name="Freeform 1284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0" name="Freeform 1285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1" name="Freeform 1286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2" name="Freeform 1287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3" name="Freeform 1288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4" name="Freeform 1289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5" name="Freeform 1290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6" name="Freeform 1291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7" name="Freeform 1292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Freeform 1293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Freeform 1294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Freeform 1295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Freeform 1296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Freeform 1297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Freeform 1298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4" name="Freeform 1299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5" name="Freeform 1300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6" name="Freeform 1301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7" name="Freeform 1302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8" name="Freeform 1303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9" name="Freeform 1304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0" name="Freeform 1305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1" name="Freeform 1306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2" name="Freeform 1307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3" name="Freeform 1308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4" name="Freeform 1309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5" name="Freeform 1310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6" name="Freeform 1311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Freeform 1312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Freeform 1313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Freeform 1314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Freeform 1315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Freeform 1316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Freeform 1317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3" name="Freeform 1318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4" name="Freeform 1319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5" name="Freeform 1320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6" name="Freeform 1321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7" name="Freeform 1322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8" name="Freeform 1323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9" name="Freeform 1324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Freeform 1325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Freeform 1326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Freeform 1327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Freeform 1328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Freeform 1329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Freeform 1330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" name="Freeform 1331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" name="Freeform 1332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" name="Freeform 1333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" name="Freeform 1334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" name="Freeform 1335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Freeform 1336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Freeform 1337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Freeform 1338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2" name="Group 1339"/>
              <p:cNvGrpSpPr>
                <a:grpSpLocks/>
              </p:cNvGrpSpPr>
              <p:nvPr/>
            </p:nvGrpSpPr>
            <p:grpSpPr bwMode="auto">
              <a:xfrm>
                <a:off x="2239" y="3096"/>
                <a:ext cx="245" cy="175"/>
                <a:chOff x="3840" y="1279"/>
                <a:chExt cx="266" cy="310"/>
              </a:xfrm>
            </p:grpSpPr>
            <p:sp>
              <p:nvSpPr>
                <p:cNvPr id="19722" name="Freeform 1340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3" name="Freeform 1341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4" name="Freeform 1342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5" name="Freeform 1343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6" name="Freeform 1344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Freeform 1345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8" name="Freeform 1346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9" name="Freeform 1347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0" name="Freeform 1348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1" name="Freeform 1349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2" name="Freeform 1350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3" name="Freeform 1351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4" name="Freeform 1352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5" name="Freeform 1353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6" name="Freeform 1354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7" name="Freeform 1355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8" name="Freeform 1356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9" name="Freeform 1357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0" name="Freeform 1358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1" name="Freeform 1359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2" name="Freeform 1360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3" name="Freeform 1361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4" name="Freeform 1362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5" name="Freeform 1363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6" name="Freeform 1364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7" name="Freeform 1365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8" name="Freeform 1366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9" name="Freeform 1367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0" name="Freeform 1368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1" name="Freeform 1369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2" name="Freeform 1370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3" name="Freeform 1371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4" name="Freeform 1372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5" name="Freeform 1373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6" name="Freeform 1374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7" name="Freeform 1375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8" name="Freeform 1376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9" name="Freeform 1377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0" name="Freeform 1378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1" name="Freeform 1379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2" name="Freeform 1380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3" name="Freeform 1381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4" name="Freeform 1382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5" name="Freeform 1383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6" name="Freeform 1384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7" name="Freeform 1385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8" name="Freeform 1386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9" name="Freeform 1387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0" name="Freeform 1388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1" name="Freeform 1389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2" name="Freeform 1390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3" name="Freeform 1391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4" name="Freeform 1392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5" name="Freeform 1393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6" name="Freeform 1394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77" name="Freeform 1395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3" name="Group 1396"/>
              <p:cNvGrpSpPr>
                <a:grpSpLocks/>
              </p:cNvGrpSpPr>
              <p:nvPr/>
            </p:nvGrpSpPr>
            <p:grpSpPr bwMode="auto">
              <a:xfrm>
                <a:off x="2900" y="2939"/>
                <a:ext cx="245" cy="175"/>
                <a:chOff x="3840" y="1279"/>
                <a:chExt cx="266" cy="310"/>
              </a:xfrm>
            </p:grpSpPr>
            <p:sp>
              <p:nvSpPr>
                <p:cNvPr id="19666" name="Freeform 1397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" name="Freeform 1398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" name="Freeform 1399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" name="Freeform 1400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" name="Freeform 1401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" name="Freeform 1402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" name="Freeform 1403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" name="Freeform 1404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" name="Freeform 1405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" name="Freeform 1406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" name="Freeform 1407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" name="Freeform 1408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" name="Freeform 1409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" name="Freeform 1410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" name="Freeform 1411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" name="Freeform 1412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" name="Freeform 1413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" name="Freeform 1414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" name="Freeform 1415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" name="Freeform 1416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" name="Freeform 1417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" name="Freeform 1418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" name="Freeform 1419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" name="Freeform 1420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" name="Freeform 1421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" name="Freeform 1422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" name="Freeform 1423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" name="Freeform 1424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" name="Freeform 1425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" name="Freeform 1426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" name="Freeform 1427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" name="Freeform 1428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" name="Freeform 1429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" name="Freeform 1430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" name="Freeform 1431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" name="Freeform 1432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" name="Freeform 1433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" name="Freeform 1434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" name="Freeform 1435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" name="Freeform 1436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" name="Freeform 1437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" name="Freeform 1438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" name="Freeform 1439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" name="Freeform 1440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" name="Freeform 1441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" name="Freeform 1442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" name="Freeform 1443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" name="Freeform 1444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" name="Freeform 1445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" name="Freeform 1446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6" name="Freeform 1447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7" name="Freeform 1448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8" name="Freeform 1449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9" name="Freeform 1450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0" name="Freeform 1451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1" name="Freeform 1452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4" name="Group 1453"/>
              <p:cNvGrpSpPr>
                <a:grpSpLocks/>
              </p:cNvGrpSpPr>
              <p:nvPr/>
            </p:nvGrpSpPr>
            <p:grpSpPr bwMode="auto">
              <a:xfrm>
                <a:off x="3737" y="1767"/>
                <a:ext cx="245" cy="175"/>
                <a:chOff x="3840" y="1279"/>
                <a:chExt cx="266" cy="310"/>
              </a:xfrm>
            </p:grpSpPr>
            <p:sp>
              <p:nvSpPr>
                <p:cNvPr id="19610" name="Freeform 1454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1" name="Freeform 1455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2" name="Freeform 1456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3" name="Freeform 1457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4" name="Freeform 1458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5" name="Freeform 1459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6" name="Freeform 1460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7" name="Freeform 1461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8" name="Freeform 1462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19" name="Freeform 1463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0" name="Freeform 1464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1" name="Freeform 1465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2" name="Freeform 1466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3" name="Freeform 1467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4" name="Freeform 1468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5" name="Freeform 1469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6" name="Freeform 1470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7" name="Freeform 1471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8" name="Freeform 1472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29" name="Freeform 1473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0" name="Freeform 1474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1" name="Freeform 1475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2" name="Freeform 1476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3" name="Freeform 1477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4" name="Freeform 1478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5" name="Freeform 1479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6" name="Freeform 1480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7" name="Freeform 1481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8" name="Freeform 1482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39" name="Freeform 1483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0" name="Freeform 1484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1" name="Freeform 1485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2" name="Freeform 1486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3" name="Freeform 1487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4" name="Freeform 1488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5" name="Freeform 1489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6" name="Freeform 1490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7" name="Freeform 1491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8" name="Freeform 1492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49" name="Freeform 1493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0" name="Freeform 1494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1" name="Freeform 1495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2" name="Freeform 1496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3" name="Freeform 1497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4" name="Freeform 1498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5" name="Freeform 1499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6" name="Freeform 1500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7" name="Freeform 1501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8" name="Freeform 1502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59" name="Freeform 1503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0" name="Freeform 1504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1" name="Freeform 1505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" name="Freeform 1506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" name="Freeform 1507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" name="Freeform 1508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" name="Freeform 1509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5" name="Group 1510"/>
              <p:cNvGrpSpPr>
                <a:grpSpLocks/>
              </p:cNvGrpSpPr>
              <p:nvPr/>
            </p:nvGrpSpPr>
            <p:grpSpPr bwMode="auto">
              <a:xfrm>
                <a:off x="3084" y="778"/>
                <a:ext cx="245" cy="176"/>
                <a:chOff x="3840" y="1279"/>
                <a:chExt cx="266" cy="310"/>
              </a:xfrm>
            </p:grpSpPr>
            <p:sp>
              <p:nvSpPr>
                <p:cNvPr id="19554" name="Freeform 1511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5" name="Freeform 1512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6" name="Freeform 1513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7" name="Freeform 1514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8" name="Freeform 1515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9" name="Freeform 1516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0" name="Freeform 1517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1" name="Freeform 1518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2" name="Freeform 1519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3" name="Freeform 1520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4" name="Freeform 1521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5" name="Freeform 1522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6" name="Freeform 1523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7" name="Freeform 1524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8" name="Freeform 1525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69" name="Freeform 1526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0" name="Freeform 1527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1" name="Freeform 1528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2" name="Freeform 1529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3" name="Freeform 1530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4" name="Freeform 1531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5" name="Freeform 1532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6" name="Freeform 1533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7" name="Freeform 1534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8" name="Freeform 1535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79" name="Freeform 1536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1537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1" name="Freeform 1538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1539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3" name="Freeform 1540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1541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5" name="Freeform 1542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1543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7" name="Freeform 1544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8" name="Freeform 1545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9" name="Freeform 1546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0" name="Freeform 1547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1" name="Freeform 1548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2" name="Freeform 1549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3" name="Freeform 1550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4" name="Freeform 1551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5" name="Freeform 1552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6" name="Freeform 1553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7" name="Freeform 1554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8" name="Freeform 1555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9" name="Freeform 1556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0" name="Freeform 1557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1" name="Freeform 1558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2" name="Freeform 1559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3" name="Freeform 1560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4" name="Freeform 1561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5" name="Freeform 1562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6" name="Freeform 1563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7" name="Freeform 1564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8" name="Freeform 1565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9" name="Freeform 1566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6" name="Group 1567"/>
              <p:cNvGrpSpPr>
                <a:grpSpLocks/>
              </p:cNvGrpSpPr>
              <p:nvPr/>
            </p:nvGrpSpPr>
            <p:grpSpPr bwMode="auto">
              <a:xfrm>
                <a:off x="3784" y="2186"/>
                <a:ext cx="244" cy="175"/>
                <a:chOff x="3840" y="1279"/>
                <a:chExt cx="266" cy="310"/>
              </a:xfrm>
            </p:grpSpPr>
            <p:sp>
              <p:nvSpPr>
                <p:cNvPr id="19498" name="Freeform 1568"/>
                <p:cNvSpPr>
                  <a:spLocks/>
                </p:cNvSpPr>
                <p:nvPr/>
              </p:nvSpPr>
              <p:spPr bwMode="auto">
                <a:xfrm>
                  <a:off x="3848" y="1548"/>
                  <a:ext cx="206" cy="20"/>
                </a:xfrm>
                <a:custGeom>
                  <a:avLst/>
                  <a:gdLst>
                    <a:gd name="T0" fmla="*/ 0 w 206"/>
                    <a:gd name="T1" fmla="*/ 19 h 20"/>
                    <a:gd name="T2" fmla="*/ 0 w 206"/>
                    <a:gd name="T3" fmla="*/ 0 h 20"/>
                    <a:gd name="T4" fmla="*/ 205 w 206"/>
                    <a:gd name="T5" fmla="*/ 0 h 20"/>
                    <a:gd name="T6" fmla="*/ 205 w 206"/>
                    <a:gd name="T7" fmla="*/ 19 h 20"/>
                    <a:gd name="T8" fmla="*/ 0 w 206"/>
                    <a:gd name="T9" fmla="*/ 19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6"/>
                    <a:gd name="T16" fmla="*/ 0 h 20"/>
                    <a:gd name="T17" fmla="*/ 206 w 206"/>
                    <a:gd name="T18" fmla="*/ 20 h 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6" h="20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05" y="1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9" name="Freeform 1569"/>
                <p:cNvSpPr>
                  <a:spLocks/>
                </p:cNvSpPr>
                <p:nvPr/>
              </p:nvSpPr>
              <p:spPr bwMode="auto">
                <a:xfrm>
                  <a:off x="3840" y="1453"/>
                  <a:ext cx="220" cy="34"/>
                </a:xfrm>
                <a:custGeom>
                  <a:avLst/>
                  <a:gdLst>
                    <a:gd name="T0" fmla="*/ 189 w 220"/>
                    <a:gd name="T1" fmla="*/ 0 h 34"/>
                    <a:gd name="T2" fmla="*/ 219 w 220"/>
                    <a:gd name="T3" fmla="*/ 33 h 34"/>
                    <a:gd name="T4" fmla="*/ 0 w 220"/>
                    <a:gd name="T5" fmla="*/ 33 h 34"/>
                    <a:gd name="T6" fmla="*/ 29 w 220"/>
                    <a:gd name="T7" fmla="*/ 0 h 34"/>
                    <a:gd name="T8" fmla="*/ 189 w 2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34"/>
                    <a:gd name="T17" fmla="*/ 220 w 2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34">
                      <a:moveTo>
                        <a:pt x="189" y="0"/>
                      </a:moveTo>
                      <a:lnTo>
                        <a:pt x="219" y="33"/>
                      </a:lnTo>
                      <a:lnTo>
                        <a:pt x="0" y="33"/>
                      </a:lnTo>
                      <a:lnTo>
                        <a:pt x="29" y="0"/>
                      </a:lnTo>
                      <a:lnTo>
                        <a:pt x="18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0" name="Freeform 1570"/>
                <p:cNvSpPr>
                  <a:spLocks/>
                </p:cNvSpPr>
                <p:nvPr/>
              </p:nvSpPr>
              <p:spPr bwMode="auto">
                <a:xfrm>
                  <a:off x="3897" y="1449"/>
                  <a:ext cx="104" cy="24"/>
                </a:xfrm>
                <a:custGeom>
                  <a:avLst/>
                  <a:gdLst>
                    <a:gd name="T0" fmla="*/ 102 w 104"/>
                    <a:gd name="T1" fmla="*/ 10 h 24"/>
                    <a:gd name="T2" fmla="*/ 101 w 104"/>
                    <a:gd name="T3" fmla="*/ 8 h 24"/>
                    <a:gd name="T4" fmla="*/ 97 w 104"/>
                    <a:gd name="T5" fmla="*/ 6 h 24"/>
                    <a:gd name="T6" fmla="*/ 93 w 104"/>
                    <a:gd name="T7" fmla="*/ 4 h 24"/>
                    <a:gd name="T8" fmla="*/ 87 w 104"/>
                    <a:gd name="T9" fmla="*/ 3 h 24"/>
                    <a:gd name="T10" fmla="*/ 80 w 104"/>
                    <a:gd name="T11" fmla="*/ 2 h 24"/>
                    <a:gd name="T12" fmla="*/ 72 w 104"/>
                    <a:gd name="T13" fmla="*/ 1 h 24"/>
                    <a:gd name="T14" fmla="*/ 64 w 104"/>
                    <a:gd name="T15" fmla="*/ 0 h 24"/>
                    <a:gd name="T16" fmla="*/ 55 w 104"/>
                    <a:gd name="T17" fmla="*/ 0 h 24"/>
                    <a:gd name="T18" fmla="*/ 46 w 104"/>
                    <a:gd name="T19" fmla="*/ 0 h 24"/>
                    <a:gd name="T20" fmla="*/ 37 w 104"/>
                    <a:gd name="T21" fmla="*/ 0 h 24"/>
                    <a:gd name="T22" fmla="*/ 29 w 104"/>
                    <a:gd name="T23" fmla="*/ 1 h 24"/>
                    <a:gd name="T24" fmla="*/ 21 w 104"/>
                    <a:gd name="T25" fmla="*/ 2 h 24"/>
                    <a:gd name="T26" fmla="*/ 14 w 104"/>
                    <a:gd name="T27" fmla="*/ 3 h 24"/>
                    <a:gd name="T28" fmla="*/ 8 w 104"/>
                    <a:gd name="T29" fmla="*/ 4 h 24"/>
                    <a:gd name="T30" fmla="*/ 4 w 104"/>
                    <a:gd name="T31" fmla="*/ 6 h 24"/>
                    <a:gd name="T32" fmla="*/ 1 w 104"/>
                    <a:gd name="T33" fmla="*/ 8 h 24"/>
                    <a:gd name="T34" fmla="*/ 0 w 104"/>
                    <a:gd name="T35" fmla="*/ 10 h 24"/>
                    <a:gd name="T36" fmla="*/ 0 w 104"/>
                    <a:gd name="T37" fmla="*/ 12 h 24"/>
                    <a:gd name="T38" fmla="*/ 1 w 104"/>
                    <a:gd name="T39" fmla="*/ 14 h 24"/>
                    <a:gd name="T40" fmla="*/ 4 w 104"/>
                    <a:gd name="T41" fmla="*/ 16 h 24"/>
                    <a:gd name="T42" fmla="*/ 8 w 104"/>
                    <a:gd name="T43" fmla="*/ 17 h 24"/>
                    <a:gd name="T44" fmla="*/ 14 w 104"/>
                    <a:gd name="T45" fmla="*/ 19 h 24"/>
                    <a:gd name="T46" fmla="*/ 21 w 104"/>
                    <a:gd name="T47" fmla="*/ 20 h 24"/>
                    <a:gd name="T48" fmla="*/ 29 w 104"/>
                    <a:gd name="T49" fmla="*/ 21 h 24"/>
                    <a:gd name="T50" fmla="*/ 37 w 104"/>
                    <a:gd name="T51" fmla="*/ 22 h 24"/>
                    <a:gd name="T52" fmla="*/ 46 w 104"/>
                    <a:gd name="T53" fmla="*/ 23 h 24"/>
                    <a:gd name="T54" fmla="*/ 55 w 104"/>
                    <a:gd name="T55" fmla="*/ 23 h 24"/>
                    <a:gd name="T56" fmla="*/ 64 w 104"/>
                    <a:gd name="T57" fmla="*/ 22 h 24"/>
                    <a:gd name="T58" fmla="*/ 72 w 104"/>
                    <a:gd name="T59" fmla="*/ 21 h 24"/>
                    <a:gd name="T60" fmla="*/ 80 w 104"/>
                    <a:gd name="T61" fmla="*/ 20 h 24"/>
                    <a:gd name="T62" fmla="*/ 87 w 104"/>
                    <a:gd name="T63" fmla="*/ 19 h 24"/>
                    <a:gd name="T64" fmla="*/ 93 w 104"/>
                    <a:gd name="T65" fmla="*/ 17 h 24"/>
                    <a:gd name="T66" fmla="*/ 97 w 104"/>
                    <a:gd name="T67" fmla="*/ 16 h 24"/>
                    <a:gd name="T68" fmla="*/ 101 w 104"/>
                    <a:gd name="T69" fmla="*/ 14 h 24"/>
                    <a:gd name="T70" fmla="*/ 102 w 104"/>
                    <a:gd name="T71" fmla="*/ 12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4"/>
                    <a:gd name="T109" fmla="*/ 0 h 24"/>
                    <a:gd name="T110" fmla="*/ 104 w 104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4" h="24">
                      <a:moveTo>
                        <a:pt x="103" y="11"/>
                      </a:moveTo>
                      <a:lnTo>
                        <a:pt x="102" y="10"/>
                      </a:lnTo>
                      <a:lnTo>
                        <a:pt x="102" y="9"/>
                      </a:lnTo>
                      <a:lnTo>
                        <a:pt x="101" y="8"/>
                      </a:lnTo>
                      <a:lnTo>
                        <a:pt x="99" y="7"/>
                      </a:lnTo>
                      <a:lnTo>
                        <a:pt x="97" y="6"/>
                      </a:lnTo>
                      <a:lnTo>
                        <a:pt x="95" y="6"/>
                      </a:lnTo>
                      <a:lnTo>
                        <a:pt x="93" y="4"/>
                      </a:lnTo>
                      <a:lnTo>
                        <a:pt x="90" y="4"/>
                      </a:lnTo>
                      <a:lnTo>
                        <a:pt x="87" y="3"/>
                      </a:lnTo>
                      <a:lnTo>
                        <a:pt x="84" y="2"/>
                      </a:lnTo>
                      <a:lnTo>
                        <a:pt x="80" y="2"/>
                      </a:lnTo>
                      <a:lnTo>
                        <a:pt x="76" y="1"/>
                      </a:lnTo>
                      <a:lnTo>
                        <a:pt x="72" y="1"/>
                      </a:lnTo>
                      <a:lnTo>
                        <a:pt x="69" y="0"/>
                      </a:lnTo>
                      <a:lnTo>
                        <a:pt x="64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51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7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1" y="2"/>
                      </a:lnTo>
                      <a:lnTo>
                        <a:pt x="17" y="2"/>
                      </a:lnTo>
                      <a:lnTo>
                        <a:pt x="14" y="3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6" y="6"/>
                      </a:ln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3" y="15"/>
                      </a:lnTo>
                      <a:lnTo>
                        <a:pt x="4" y="16"/>
                      </a:lnTo>
                      <a:lnTo>
                        <a:pt x="6" y="17"/>
                      </a:lnTo>
                      <a:lnTo>
                        <a:pt x="8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7" y="20"/>
                      </a:lnTo>
                      <a:lnTo>
                        <a:pt x="21" y="20"/>
                      </a:lnTo>
                      <a:lnTo>
                        <a:pt x="25" y="21"/>
                      </a:lnTo>
                      <a:lnTo>
                        <a:pt x="29" y="21"/>
                      </a:lnTo>
                      <a:lnTo>
                        <a:pt x="33" y="22"/>
                      </a:lnTo>
                      <a:lnTo>
                        <a:pt x="37" y="22"/>
                      </a:lnTo>
                      <a:lnTo>
                        <a:pt x="42" y="22"/>
                      </a:lnTo>
                      <a:lnTo>
                        <a:pt x="46" y="23"/>
                      </a:lnTo>
                      <a:lnTo>
                        <a:pt x="51" y="23"/>
                      </a:lnTo>
                      <a:lnTo>
                        <a:pt x="55" y="23"/>
                      </a:lnTo>
                      <a:lnTo>
                        <a:pt x="60" y="22"/>
                      </a:lnTo>
                      <a:lnTo>
                        <a:pt x="64" y="22"/>
                      </a:lnTo>
                      <a:lnTo>
                        <a:pt x="69" y="22"/>
                      </a:lnTo>
                      <a:lnTo>
                        <a:pt x="72" y="21"/>
                      </a:lnTo>
                      <a:lnTo>
                        <a:pt x="76" y="21"/>
                      </a:lnTo>
                      <a:lnTo>
                        <a:pt x="80" y="20"/>
                      </a:lnTo>
                      <a:lnTo>
                        <a:pt x="84" y="20"/>
                      </a:lnTo>
                      <a:lnTo>
                        <a:pt x="87" y="19"/>
                      </a:lnTo>
                      <a:lnTo>
                        <a:pt x="90" y="18"/>
                      </a:lnTo>
                      <a:lnTo>
                        <a:pt x="93" y="17"/>
                      </a:lnTo>
                      <a:lnTo>
                        <a:pt x="95" y="17"/>
                      </a:lnTo>
                      <a:lnTo>
                        <a:pt x="97" y="16"/>
                      </a:lnTo>
                      <a:lnTo>
                        <a:pt x="99" y="15"/>
                      </a:lnTo>
                      <a:lnTo>
                        <a:pt x="101" y="14"/>
                      </a:lnTo>
                      <a:lnTo>
                        <a:pt x="102" y="13"/>
                      </a:lnTo>
                      <a:lnTo>
                        <a:pt x="102" y="12"/>
                      </a:lnTo>
                      <a:lnTo>
                        <a:pt x="103" y="11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1" name="Freeform 1571"/>
                <p:cNvSpPr>
                  <a:spLocks/>
                </p:cNvSpPr>
                <p:nvPr/>
              </p:nvSpPr>
              <p:spPr bwMode="auto">
                <a:xfrm>
                  <a:off x="3897" y="1461"/>
                  <a:ext cx="104" cy="17"/>
                </a:xfrm>
                <a:custGeom>
                  <a:avLst/>
                  <a:gdLst>
                    <a:gd name="T0" fmla="*/ 102 w 104"/>
                    <a:gd name="T1" fmla="*/ 6 h 17"/>
                    <a:gd name="T2" fmla="*/ 101 w 104"/>
                    <a:gd name="T3" fmla="*/ 8 h 17"/>
                    <a:gd name="T4" fmla="*/ 97 w 104"/>
                    <a:gd name="T5" fmla="*/ 10 h 17"/>
                    <a:gd name="T6" fmla="*/ 93 w 104"/>
                    <a:gd name="T7" fmla="*/ 11 h 17"/>
                    <a:gd name="T8" fmla="*/ 87 w 104"/>
                    <a:gd name="T9" fmla="*/ 12 h 17"/>
                    <a:gd name="T10" fmla="*/ 80 w 104"/>
                    <a:gd name="T11" fmla="*/ 14 h 17"/>
                    <a:gd name="T12" fmla="*/ 72 w 104"/>
                    <a:gd name="T13" fmla="*/ 14 h 17"/>
                    <a:gd name="T14" fmla="*/ 64 w 104"/>
                    <a:gd name="T15" fmla="*/ 15 h 17"/>
                    <a:gd name="T16" fmla="*/ 55 w 104"/>
                    <a:gd name="T17" fmla="*/ 16 h 17"/>
                    <a:gd name="T18" fmla="*/ 46 w 104"/>
                    <a:gd name="T19" fmla="*/ 16 h 17"/>
                    <a:gd name="T20" fmla="*/ 37 w 104"/>
                    <a:gd name="T21" fmla="*/ 15 h 17"/>
                    <a:gd name="T22" fmla="*/ 29 w 104"/>
                    <a:gd name="T23" fmla="*/ 14 h 17"/>
                    <a:gd name="T24" fmla="*/ 21 w 104"/>
                    <a:gd name="T25" fmla="*/ 14 h 17"/>
                    <a:gd name="T26" fmla="*/ 14 w 104"/>
                    <a:gd name="T27" fmla="*/ 12 h 17"/>
                    <a:gd name="T28" fmla="*/ 8 w 104"/>
                    <a:gd name="T29" fmla="*/ 11 h 17"/>
                    <a:gd name="T30" fmla="*/ 4 w 104"/>
                    <a:gd name="T31" fmla="*/ 10 h 17"/>
                    <a:gd name="T32" fmla="*/ 1 w 104"/>
                    <a:gd name="T33" fmla="*/ 8 h 17"/>
                    <a:gd name="T34" fmla="*/ 0 w 104"/>
                    <a:gd name="T35" fmla="*/ 6 h 17"/>
                    <a:gd name="T36" fmla="*/ 0 w 104"/>
                    <a:gd name="T37" fmla="*/ 0 h 17"/>
                    <a:gd name="T38" fmla="*/ 0 w 104"/>
                    <a:gd name="T39" fmla="*/ 2 h 17"/>
                    <a:gd name="T40" fmla="*/ 3 w 104"/>
                    <a:gd name="T41" fmla="*/ 4 h 17"/>
                    <a:gd name="T42" fmla="*/ 6 w 104"/>
                    <a:gd name="T43" fmla="*/ 5 h 17"/>
                    <a:gd name="T44" fmla="*/ 12 w 104"/>
                    <a:gd name="T45" fmla="*/ 6 h 17"/>
                    <a:gd name="T46" fmla="*/ 17 w 104"/>
                    <a:gd name="T47" fmla="*/ 8 h 17"/>
                    <a:gd name="T48" fmla="*/ 25 w 104"/>
                    <a:gd name="T49" fmla="*/ 9 h 17"/>
                    <a:gd name="T50" fmla="*/ 33 w 104"/>
                    <a:gd name="T51" fmla="*/ 10 h 17"/>
                    <a:gd name="T52" fmla="*/ 42 w 104"/>
                    <a:gd name="T53" fmla="*/ 10 h 17"/>
                    <a:gd name="T54" fmla="*/ 51 w 104"/>
                    <a:gd name="T55" fmla="*/ 10 h 17"/>
                    <a:gd name="T56" fmla="*/ 60 w 104"/>
                    <a:gd name="T57" fmla="*/ 10 h 17"/>
                    <a:gd name="T58" fmla="*/ 69 w 104"/>
                    <a:gd name="T59" fmla="*/ 10 h 17"/>
                    <a:gd name="T60" fmla="*/ 76 w 104"/>
                    <a:gd name="T61" fmla="*/ 9 h 17"/>
                    <a:gd name="T62" fmla="*/ 84 w 104"/>
                    <a:gd name="T63" fmla="*/ 8 h 17"/>
                    <a:gd name="T64" fmla="*/ 90 w 104"/>
                    <a:gd name="T65" fmla="*/ 6 h 17"/>
                    <a:gd name="T66" fmla="*/ 95 w 104"/>
                    <a:gd name="T67" fmla="*/ 5 h 17"/>
                    <a:gd name="T68" fmla="*/ 99 w 104"/>
                    <a:gd name="T69" fmla="*/ 4 h 17"/>
                    <a:gd name="T70" fmla="*/ 102 w 104"/>
                    <a:gd name="T71" fmla="*/ 2 h 17"/>
                    <a:gd name="T72" fmla="*/ 103 w 104"/>
                    <a:gd name="T73" fmla="*/ 0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04"/>
                    <a:gd name="T112" fmla="*/ 0 h 17"/>
                    <a:gd name="T113" fmla="*/ 104 w 104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04" h="17">
                      <a:moveTo>
                        <a:pt x="103" y="5"/>
                      </a:moveTo>
                      <a:lnTo>
                        <a:pt x="102" y="6"/>
                      </a:lnTo>
                      <a:lnTo>
                        <a:pt x="102" y="7"/>
                      </a:lnTo>
                      <a:lnTo>
                        <a:pt x="101" y="8"/>
                      </a:lnTo>
                      <a:lnTo>
                        <a:pt x="99" y="8"/>
                      </a:lnTo>
                      <a:lnTo>
                        <a:pt x="97" y="10"/>
                      </a:lnTo>
                      <a:lnTo>
                        <a:pt x="95" y="10"/>
                      </a:lnTo>
                      <a:lnTo>
                        <a:pt x="93" y="11"/>
                      </a:lnTo>
                      <a:lnTo>
                        <a:pt x="90" y="12"/>
                      </a:lnTo>
                      <a:lnTo>
                        <a:pt x="87" y="12"/>
                      </a:lnTo>
                      <a:lnTo>
                        <a:pt x="84" y="13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4"/>
                      </a:lnTo>
                      <a:lnTo>
                        <a:pt x="69" y="15"/>
                      </a:lnTo>
                      <a:lnTo>
                        <a:pt x="64" y="15"/>
                      </a:lnTo>
                      <a:lnTo>
                        <a:pt x="60" y="16"/>
                      </a:lnTo>
                      <a:lnTo>
                        <a:pt x="55" y="16"/>
                      </a:lnTo>
                      <a:lnTo>
                        <a:pt x="51" y="16"/>
                      </a:lnTo>
                      <a:lnTo>
                        <a:pt x="46" y="16"/>
                      </a:lnTo>
                      <a:lnTo>
                        <a:pt x="42" y="16"/>
                      </a:lnTo>
                      <a:lnTo>
                        <a:pt x="37" y="15"/>
                      </a:lnTo>
                      <a:lnTo>
                        <a:pt x="33" y="15"/>
                      </a:lnTo>
                      <a:lnTo>
                        <a:pt x="29" y="14"/>
                      </a:lnTo>
                      <a:lnTo>
                        <a:pt x="25" y="14"/>
                      </a:lnTo>
                      <a:lnTo>
                        <a:pt x="21" y="14"/>
                      </a:lnTo>
                      <a:lnTo>
                        <a:pt x="17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8" y="11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8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4"/>
                      </a:lnTo>
                      <a:lnTo>
                        <a:pt x="4" y="4"/>
                      </a:lnTo>
                      <a:lnTo>
                        <a:pt x="6" y="5"/>
                      </a:lnTo>
                      <a:lnTo>
                        <a:pt x="8" y="6"/>
                      </a:lnTo>
                      <a:lnTo>
                        <a:pt x="12" y="6"/>
                      </a:lnTo>
                      <a:lnTo>
                        <a:pt x="14" y="7"/>
                      </a:lnTo>
                      <a:lnTo>
                        <a:pt x="17" y="8"/>
                      </a:lnTo>
                      <a:lnTo>
                        <a:pt x="21" y="8"/>
                      </a:lnTo>
                      <a:lnTo>
                        <a:pt x="25" y="9"/>
                      </a:lnTo>
                      <a:lnTo>
                        <a:pt x="29" y="10"/>
                      </a:lnTo>
                      <a:lnTo>
                        <a:pt x="33" y="10"/>
                      </a:lnTo>
                      <a:lnTo>
                        <a:pt x="37" y="10"/>
                      </a:lnTo>
                      <a:lnTo>
                        <a:pt x="42" y="10"/>
                      </a:lnTo>
                      <a:lnTo>
                        <a:pt x="46" y="10"/>
                      </a:lnTo>
                      <a:lnTo>
                        <a:pt x="51" y="10"/>
                      </a:lnTo>
                      <a:lnTo>
                        <a:pt x="55" y="10"/>
                      </a:lnTo>
                      <a:lnTo>
                        <a:pt x="60" y="10"/>
                      </a:lnTo>
                      <a:lnTo>
                        <a:pt x="64" y="10"/>
                      </a:lnTo>
                      <a:lnTo>
                        <a:pt x="69" y="10"/>
                      </a:lnTo>
                      <a:lnTo>
                        <a:pt x="72" y="10"/>
                      </a:lnTo>
                      <a:lnTo>
                        <a:pt x="76" y="9"/>
                      </a:lnTo>
                      <a:lnTo>
                        <a:pt x="80" y="8"/>
                      </a:lnTo>
                      <a:lnTo>
                        <a:pt x="84" y="8"/>
                      </a:lnTo>
                      <a:lnTo>
                        <a:pt x="87" y="7"/>
                      </a:lnTo>
                      <a:lnTo>
                        <a:pt x="90" y="6"/>
                      </a:lnTo>
                      <a:lnTo>
                        <a:pt x="93" y="6"/>
                      </a:lnTo>
                      <a:lnTo>
                        <a:pt x="95" y="5"/>
                      </a:lnTo>
                      <a:lnTo>
                        <a:pt x="97" y="4"/>
                      </a:lnTo>
                      <a:lnTo>
                        <a:pt x="99" y="4"/>
                      </a:lnTo>
                      <a:lnTo>
                        <a:pt x="101" y="2"/>
                      </a:lnTo>
                      <a:lnTo>
                        <a:pt x="102" y="2"/>
                      </a:lnTo>
                      <a:lnTo>
                        <a:pt x="102" y="1"/>
                      </a:lnTo>
                      <a:lnTo>
                        <a:pt x="103" y="0"/>
                      </a:lnTo>
                      <a:lnTo>
                        <a:pt x="103" y="5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2" name="Freeform 1572"/>
                <p:cNvSpPr>
                  <a:spLocks/>
                </p:cNvSpPr>
                <p:nvPr/>
              </p:nvSpPr>
              <p:spPr bwMode="auto">
                <a:xfrm>
                  <a:off x="3840" y="1486"/>
                  <a:ext cx="220" cy="77"/>
                </a:xfrm>
                <a:custGeom>
                  <a:avLst/>
                  <a:gdLst>
                    <a:gd name="T0" fmla="*/ 0 w 220"/>
                    <a:gd name="T1" fmla="*/ 76 h 77"/>
                    <a:gd name="T2" fmla="*/ 219 w 220"/>
                    <a:gd name="T3" fmla="*/ 76 h 77"/>
                    <a:gd name="T4" fmla="*/ 219 w 220"/>
                    <a:gd name="T5" fmla="*/ 0 h 77"/>
                    <a:gd name="T6" fmla="*/ 0 w 220"/>
                    <a:gd name="T7" fmla="*/ 0 h 77"/>
                    <a:gd name="T8" fmla="*/ 0 w 220"/>
                    <a:gd name="T9" fmla="*/ 76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77"/>
                    <a:gd name="T17" fmla="*/ 220 w 22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77">
                      <a:moveTo>
                        <a:pt x="0" y="76"/>
                      </a:moveTo>
                      <a:lnTo>
                        <a:pt x="219" y="76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76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3" name="Freeform 1573"/>
                <p:cNvSpPr>
                  <a:spLocks/>
                </p:cNvSpPr>
                <p:nvPr/>
              </p:nvSpPr>
              <p:spPr bwMode="auto">
                <a:xfrm>
                  <a:off x="3875" y="1449"/>
                  <a:ext cx="69" cy="17"/>
                </a:xfrm>
                <a:custGeom>
                  <a:avLst/>
                  <a:gdLst>
                    <a:gd name="T0" fmla="*/ 0 w 69"/>
                    <a:gd name="T1" fmla="*/ 16 h 17"/>
                    <a:gd name="T2" fmla="*/ 0 w 69"/>
                    <a:gd name="T3" fmla="*/ 0 h 17"/>
                    <a:gd name="T4" fmla="*/ 68 w 69"/>
                    <a:gd name="T5" fmla="*/ 0 h 17"/>
                    <a:gd name="T6" fmla="*/ 68 w 69"/>
                    <a:gd name="T7" fmla="*/ 16 h 17"/>
                    <a:gd name="T8" fmla="*/ 0 w 69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7"/>
                    <a:gd name="T17" fmla="*/ 69 w 6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68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4" name="Freeform 1574"/>
                <p:cNvSpPr>
                  <a:spLocks/>
                </p:cNvSpPr>
                <p:nvPr/>
              </p:nvSpPr>
              <p:spPr bwMode="auto">
                <a:xfrm>
                  <a:off x="3931" y="1450"/>
                  <a:ext cx="94" cy="17"/>
                </a:xfrm>
                <a:custGeom>
                  <a:avLst/>
                  <a:gdLst>
                    <a:gd name="T0" fmla="*/ 0 w 94"/>
                    <a:gd name="T1" fmla="*/ 16 h 17"/>
                    <a:gd name="T2" fmla="*/ 0 w 94"/>
                    <a:gd name="T3" fmla="*/ 0 h 17"/>
                    <a:gd name="T4" fmla="*/ 93 w 94"/>
                    <a:gd name="T5" fmla="*/ 0 h 17"/>
                    <a:gd name="T6" fmla="*/ 93 w 94"/>
                    <a:gd name="T7" fmla="*/ 16 h 17"/>
                    <a:gd name="T8" fmla="*/ 0 w 94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17"/>
                    <a:gd name="T17" fmla="*/ 94 w 9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93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5" name="Freeform 1575"/>
                <p:cNvSpPr>
                  <a:spLocks/>
                </p:cNvSpPr>
                <p:nvPr/>
              </p:nvSpPr>
              <p:spPr bwMode="auto">
                <a:xfrm>
                  <a:off x="3877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6" name="Freeform 1576"/>
                <p:cNvSpPr>
                  <a:spLocks/>
                </p:cNvSpPr>
                <p:nvPr/>
              </p:nvSpPr>
              <p:spPr bwMode="auto">
                <a:xfrm>
                  <a:off x="388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4 w 17"/>
                    <a:gd name="T7" fmla="*/ 16 h 17"/>
                    <a:gd name="T8" fmla="*/ 8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7" name="Freeform 1577"/>
                <p:cNvSpPr>
                  <a:spLocks/>
                </p:cNvSpPr>
                <p:nvPr/>
              </p:nvSpPr>
              <p:spPr bwMode="auto">
                <a:xfrm>
                  <a:off x="388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8" name="Freeform 1578"/>
                <p:cNvSpPr>
                  <a:spLocks/>
                </p:cNvSpPr>
                <p:nvPr/>
              </p:nvSpPr>
              <p:spPr bwMode="auto">
                <a:xfrm>
                  <a:off x="388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Freeform 1579"/>
                <p:cNvSpPr>
                  <a:spLocks/>
                </p:cNvSpPr>
                <p:nvPr/>
              </p:nvSpPr>
              <p:spPr bwMode="auto">
                <a:xfrm>
                  <a:off x="388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0" name="Freeform 1580"/>
                <p:cNvSpPr>
                  <a:spLocks/>
                </p:cNvSpPr>
                <p:nvPr/>
              </p:nvSpPr>
              <p:spPr bwMode="auto">
                <a:xfrm>
                  <a:off x="389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1" name="Freeform 1581"/>
                <p:cNvSpPr>
                  <a:spLocks/>
                </p:cNvSpPr>
                <p:nvPr/>
              </p:nvSpPr>
              <p:spPr bwMode="auto">
                <a:xfrm>
                  <a:off x="389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2" name="Freeform 1582"/>
                <p:cNvSpPr>
                  <a:spLocks/>
                </p:cNvSpPr>
                <p:nvPr/>
              </p:nvSpPr>
              <p:spPr bwMode="auto">
                <a:xfrm>
                  <a:off x="3894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3" name="Freeform 1583"/>
                <p:cNvSpPr>
                  <a:spLocks/>
                </p:cNvSpPr>
                <p:nvPr/>
              </p:nvSpPr>
              <p:spPr bwMode="auto">
                <a:xfrm>
                  <a:off x="389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4" name="Freeform 1584"/>
                <p:cNvSpPr>
                  <a:spLocks/>
                </p:cNvSpPr>
                <p:nvPr/>
              </p:nvSpPr>
              <p:spPr bwMode="auto">
                <a:xfrm>
                  <a:off x="390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5" name="Freeform 1585"/>
                <p:cNvSpPr>
                  <a:spLocks/>
                </p:cNvSpPr>
                <p:nvPr/>
              </p:nvSpPr>
              <p:spPr bwMode="auto">
                <a:xfrm>
                  <a:off x="390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0 w 17"/>
                    <a:gd name="T5" fmla="*/ 16 h 17"/>
                    <a:gd name="T6" fmla="*/ 8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8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6" name="Freeform 1586"/>
                <p:cNvSpPr>
                  <a:spLocks/>
                </p:cNvSpPr>
                <p:nvPr/>
              </p:nvSpPr>
              <p:spPr bwMode="auto">
                <a:xfrm>
                  <a:off x="390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6 h 17"/>
                    <a:gd name="T6" fmla="*/ 8 w 17"/>
                    <a:gd name="T7" fmla="*/ 16 h 17"/>
                    <a:gd name="T8" fmla="*/ 12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Freeform 1587"/>
                <p:cNvSpPr>
                  <a:spLocks/>
                </p:cNvSpPr>
                <p:nvPr/>
              </p:nvSpPr>
              <p:spPr bwMode="auto">
                <a:xfrm>
                  <a:off x="390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0 w 17"/>
                    <a:gd name="T9" fmla="*/ 14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8" name="Freeform 1588"/>
                <p:cNvSpPr>
                  <a:spLocks/>
                </p:cNvSpPr>
                <p:nvPr/>
              </p:nvSpPr>
              <p:spPr bwMode="auto">
                <a:xfrm>
                  <a:off x="3910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4 h 17"/>
                    <a:gd name="T6" fmla="*/ 8 w 17"/>
                    <a:gd name="T7" fmla="*/ 16 h 17"/>
                    <a:gd name="T8" fmla="*/ 16 w 17"/>
                    <a:gd name="T9" fmla="*/ 16 h 17"/>
                    <a:gd name="T10" fmla="*/ 16 w 17"/>
                    <a:gd name="T11" fmla="*/ 14 h 17"/>
                    <a:gd name="T12" fmla="*/ 16 w 17"/>
                    <a:gd name="T13" fmla="*/ 0 h 17"/>
                    <a:gd name="T14" fmla="*/ 0 w 17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"/>
                    <a:gd name="T25" fmla="*/ 0 h 17"/>
                    <a:gd name="T26" fmla="*/ 17 w 17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9" name="Freeform 1589"/>
                <p:cNvSpPr>
                  <a:spLocks/>
                </p:cNvSpPr>
                <p:nvPr/>
              </p:nvSpPr>
              <p:spPr bwMode="auto">
                <a:xfrm>
                  <a:off x="3912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0" name="Freeform 1590"/>
                <p:cNvSpPr>
                  <a:spLocks/>
                </p:cNvSpPr>
                <p:nvPr/>
              </p:nvSpPr>
              <p:spPr bwMode="auto">
                <a:xfrm>
                  <a:off x="3916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1" name="Freeform 1591"/>
                <p:cNvSpPr>
                  <a:spLocks/>
                </p:cNvSpPr>
                <p:nvPr/>
              </p:nvSpPr>
              <p:spPr bwMode="auto">
                <a:xfrm>
                  <a:off x="3918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4 h 17"/>
                    <a:gd name="T6" fmla="*/ 5 w 17"/>
                    <a:gd name="T7" fmla="*/ 16 h 17"/>
                    <a:gd name="T8" fmla="*/ 10 w 17"/>
                    <a:gd name="T9" fmla="*/ 16 h 17"/>
                    <a:gd name="T10" fmla="*/ 10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2" name="Freeform 1592"/>
                <p:cNvSpPr>
                  <a:spLocks/>
                </p:cNvSpPr>
                <p:nvPr/>
              </p:nvSpPr>
              <p:spPr bwMode="auto">
                <a:xfrm>
                  <a:off x="3921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8 w 17"/>
                    <a:gd name="T5" fmla="*/ 16 h 17"/>
                    <a:gd name="T6" fmla="*/ 16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8" y="16"/>
                      </a:lnTo>
                      <a:lnTo>
                        <a:pt x="16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3" name="Freeform 1593"/>
                <p:cNvSpPr>
                  <a:spLocks/>
                </p:cNvSpPr>
                <p:nvPr/>
              </p:nvSpPr>
              <p:spPr bwMode="auto">
                <a:xfrm>
                  <a:off x="3923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5 w 17"/>
                    <a:gd name="T5" fmla="*/ 16 h 17"/>
                    <a:gd name="T6" fmla="*/ 10 w 17"/>
                    <a:gd name="T7" fmla="*/ 16 h 17"/>
                    <a:gd name="T8" fmla="*/ 16 w 17"/>
                    <a:gd name="T9" fmla="*/ 14 h 17"/>
                    <a:gd name="T10" fmla="*/ 16 w 17"/>
                    <a:gd name="T11" fmla="*/ 0 h 17"/>
                    <a:gd name="T12" fmla="*/ 0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4" name="Freeform 1594"/>
                <p:cNvSpPr>
                  <a:spLocks/>
                </p:cNvSpPr>
                <p:nvPr/>
              </p:nvSpPr>
              <p:spPr bwMode="auto">
                <a:xfrm>
                  <a:off x="3925" y="1452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14 h 17"/>
                    <a:gd name="T4" fmla="*/ 4 w 17"/>
                    <a:gd name="T5" fmla="*/ 14 h 17"/>
                    <a:gd name="T6" fmla="*/ 8 w 17"/>
                    <a:gd name="T7" fmla="*/ 16 h 17"/>
                    <a:gd name="T8" fmla="*/ 12 w 17"/>
                    <a:gd name="T9" fmla="*/ 16 h 17"/>
                    <a:gd name="T10" fmla="*/ 12 w 17"/>
                    <a:gd name="T11" fmla="*/ 14 h 17"/>
                    <a:gd name="T12" fmla="*/ 16 w 17"/>
                    <a:gd name="T13" fmla="*/ 14 h 17"/>
                    <a:gd name="T14" fmla="*/ 16 w 17"/>
                    <a:gd name="T15" fmla="*/ 0 h 17"/>
                    <a:gd name="T16" fmla="*/ 0 w 17"/>
                    <a:gd name="T17" fmla="*/ 0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"/>
                    <a:gd name="T28" fmla="*/ 0 h 17"/>
                    <a:gd name="T29" fmla="*/ 17 w 17"/>
                    <a:gd name="T30" fmla="*/ 17 h 1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" h="17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5" name="Freeform 1595"/>
                <p:cNvSpPr>
                  <a:spLocks/>
                </p:cNvSpPr>
                <p:nvPr/>
              </p:nvSpPr>
              <p:spPr bwMode="auto">
                <a:xfrm>
                  <a:off x="3855" y="1279"/>
                  <a:ext cx="187" cy="174"/>
                </a:xfrm>
                <a:custGeom>
                  <a:avLst/>
                  <a:gdLst>
                    <a:gd name="T0" fmla="*/ 180 w 187"/>
                    <a:gd name="T1" fmla="*/ 173 h 174"/>
                    <a:gd name="T2" fmla="*/ 180 w 187"/>
                    <a:gd name="T3" fmla="*/ 173 h 174"/>
                    <a:gd name="T4" fmla="*/ 180 w 187"/>
                    <a:gd name="T5" fmla="*/ 172 h 174"/>
                    <a:gd name="T6" fmla="*/ 182 w 187"/>
                    <a:gd name="T7" fmla="*/ 172 h 174"/>
                    <a:gd name="T8" fmla="*/ 182 w 187"/>
                    <a:gd name="T9" fmla="*/ 172 h 174"/>
                    <a:gd name="T10" fmla="*/ 183 w 187"/>
                    <a:gd name="T11" fmla="*/ 171 h 174"/>
                    <a:gd name="T12" fmla="*/ 183 w 187"/>
                    <a:gd name="T13" fmla="*/ 171 h 174"/>
                    <a:gd name="T14" fmla="*/ 184 w 187"/>
                    <a:gd name="T15" fmla="*/ 171 h 174"/>
                    <a:gd name="T16" fmla="*/ 184 w 187"/>
                    <a:gd name="T17" fmla="*/ 170 h 174"/>
                    <a:gd name="T18" fmla="*/ 184 w 187"/>
                    <a:gd name="T19" fmla="*/ 170 h 174"/>
                    <a:gd name="T20" fmla="*/ 184 w 187"/>
                    <a:gd name="T21" fmla="*/ 169 h 174"/>
                    <a:gd name="T22" fmla="*/ 185 w 187"/>
                    <a:gd name="T23" fmla="*/ 169 h 174"/>
                    <a:gd name="T24" fmla="*/ 185 w 187"/>
                    <a:gd name="T25" fmla="*/ 168 h 174"/>
                    <a:gd name="T26" fmla="*/ 186 w 187"/>
                    <a:gd name="T27" fmla="*/ 167 h 174"/>
                    <a:gd name="T28" fmla="*/ 186 w 187"/>
                    <a:gd name="T29" fmla="*/ 167 h 174"/>
                    <a:gd name="T30" fmla="*/ 186 w 187"/>
                    <a:gd name="T31" fmla="*/ 6 h 174"/>
                    <a:gd name="T32" fmla="*/ 186 w 187"/>
                    <a:gd name="T33" fmla="*/ 5 h 174"/>
                    <a:gd name="T34" fmla="*/ 186 w 187"/>
                    <a:gd name="T35" fmla="*/ 5 h 174"/>
                    <a:gd name="T36" fmla="*/ 185 w 187"/>
                    <a:gd name="T37" fmla="*/ 5 h 174"/>
                    <a:gd name="T38" fmla="*/ 185 w 187"/>
                    <a:gd name="T39" fmla="*/ 3 h 174"/>
                    <a:gd name="T40" fmla="*/ 184 w 187"/>
                    <a:gd name="T41" fmla="*/ 3 h 174"/>
                    <a:gd name="T42" fmla="*/ 184 w 187"/>
                    <a:gd name="T43" fmla="*/ 2 h 174"/>
                    <a:gd name="T44" fmla="*/ 184 w 187"/>
                    <a:gd name="T45" fmla="*/ 1 h 174"/>
                    <a:gd name="T46" fmla="*/ 183 w 187"/>
                    <a:gd name="T47" fmla="*/ 1 h 174"/>
                    <a:gd name="T48" fmla="*/ 183 w 187"/>
                    <a:gd name="T49" fmla="*/ 1 h 174"/>
                    <a:gd name="T50" fmla="*/ 182 w 187"/>
                    <a:gd name="T51" fmla="*/ 1 h 174"/>
                    <a:gd name="T52" fmla="*/ 182 w 187"/>
                    <a:gd name="T53" fmla="*/ 0 h 174"/>
                    <a:gd name="T54" fmla="*/ 180 w 187"/>
                    <a:gd name="T55" fmla="*/ 0 h 174"/>
                    <a:gd name="T56" fmla="*/ 180 w 187"/>
                    <a:gd name="T57" fmla="*/ 0 h 174"/>
                    <a:gd name="T58" fmla="*/ 180 w 187"/>
                    <a:gd name="T59" fmla="*/ 0 h 174"/>
                    <a:gd name="T60" fmla="*/ 5 w 187"/>
                    <a:gd name="T61" fmla="*/ 0 h 174"/>
                    <a:gd name="T62" fmla="*/ 4 w 187"/>
                    <a:gd name="T63" fmla="*/ 0 h 174"/>
                    <a:gd name="T64" fmla="*/ 3 w 187"/>
                    <a:gd name="T65" fmla="*/ 0 h 174"/>
                    <a:gd name="T66" fmla="*/ 3 w 187"/>
                    <a:gd name="T67" fmla="*/ 0 h 174"/>
                    <a:gd name="T68" fmla="*/ 2 w 187"/>
                    <a:gd name="T69" fmla="*/ 0 h 174"/>
                    <a:gd name="T70" fmla="*/ 2 w 187"/>
                    <a:gd name="T71" fmla="*/ 1 h 174"/>
                    <a:gd name="T72" fmla="*/ 1 w 187"/>
                    <a:gd name="T73" fmla="*/ 1 h 174"/>
                    <a:gd name="T74" fmla="*/ 1 w 187"/>
                    <a:gd name="T75" fmla="*/ 1 h 174"/>
                    <a:gd name="T76" fmla="*/ 1 w 187"/>
                    <a:gd name="T77" fmla="*/ 2 h 174"/>
                    <a:gd name="T78" fmla="*/ 0 w 187"/>
                    <a:gd name="T79" fmla="*/ 3 h 174"/>
                    <a:gd name="T80" fmla="*/ 0 w 187"/>
                    <a:gd name="T81" fmla="*/ 3 h 174"/>
                    <a:gd name="T82" fmla="*/ 0 w 187"/>
                    <a:gd name="T83" fmla="*/ 3 h 174"/>
                    <a:gd name="T84" fmla="*/ 0 w 187"/>
                    <a:gd name="T85" fmla="*/ 5 h 174"/>
                    <a:gd name="T86" fmla="*/ 0 w 187"/>
                    <a:gd name="T87" fmla="*/ 5 h 174"/>
                    <a:gd name="T88" fmla="*/ 0 w 187"/>
                    <a:gd name="T89" fmla="*/ 6 h 174"/>
                    <a:gd name="T90" fmla="*/ 0 w 187"/>
                    <a:gd name="T91" fmla="*/ 167 h 174"/>
                    <a:gd name="T92" fmla="*/ 0 w 187"/>
                    <a:gd name="T93" fmla="*/ 167 h 174"/>
                    <a:gd name="T94" fmla="*/ 0 w 187"/>
                    <a:gd name="T95" fmla="*/ 168 h 174"/>
                    <a:gd name="T96" fmla="*/ 0 w 187"/>
                    <a:gd name="T97" fmla="*/ 169 h 174"/>
                    <a:gd name="T98" fmla="*/ 0 w 187"/>
                    <a:gd name="T99" fmla="*/ 169 h 174"/>
                    <a:gd name="T100" fmla="*/ 0 w 187"/>
                    <a:gd name="T101" fmla="*/ 170 h 174"/>
                    <a:gd name="T102" fmla="*/ 1 w 187"/>
                    <a:gd name="T103" fmla="*/ 170 h 174"/>
                    <a:gd name="T104" fmla="*/ 1 w 187"/>
                    <a:gd name="T105" fmla="*/ 171 h 174"/>
                    <a:gd name="T106" fmla="*/ 1 w 187"/>
                    <a:gd name="T107" fmla="*/ 171 h 174"/>
                    <a:gd name="T108" fmla="*/ 2 w 187"/>
                    <a:gd name="T109" fmla="*/ 171 h 174"/>
                    <a:gd name="T110" fmla="*/ 2 w 187"/>
                    <a:gd name="T111" fmla="*/ 172 h 174"/>
                    <a:gd name="T112" fmla="*/ 2 w 187"/>
                    <a:gd name="T113" fmla="*/ 172 h 174"/>
                    <a:gd name="T114" fmla="*/ 3 w 187"/>
                    <a:gd name="T115" fmla="*/ 172 h 174"/>
                    <a:gd name="T116" fmla="*/ 3 w 187"/>
                    <a:gd name="T117" fmla="*/ 172 h 174"/>
                    <a:gd name="T118" fmla="*/ 4 w 187"/>
                    <a:gd name="T119" fmla="*/ 173 h 174"/>
                    <a:gd name="T120" fmla="*/ 5 w 187"/>
                    <a:gd name="T121" fmla="*/ 173 h 174"/>
                    <a:gd name="T122" fmla="*/ 180 w 187"/>
                    <a:gd name="T123" fmla="*/ 173 h 174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87"/>
                    <a:gd name="T187" fmla="*/ 0 h 174"/>
                    <a:gd name="T188" fmla="*/ 187 w 187"/>
                    <a:gd name="T189" fmla="*/ 174 h 174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87" h="174">
                      <a:moveTo>
                        <a:pt x="180" y="173"/>
                      </a:moveTo>
                      <a:lnTo>
                        <a:pt x="180" y="173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1"/>
                      </a:lnTo>
                      <a:lnTo>
                        <a:pt x="184" y="171"/>
                      </a:lnTo>
                      <a:lnTo>
                        <a:pt x="184" y="170"/>
                      </a:lnTo>
                      <a:lnTo>
                        <a:pt x="184" y="169"/>
                      </a:lnTo>
                      <a:lnTo>
                        <a:pt x="185" y="169"/>
                      </a:lnTo>
                      <a:lnTo>
                        <a:pt x="185" y="168"/>
                      </a:lnTo>
                      <a:lnTo>
                        <a:pt x="186" y="167"/>
                      </a:lnTo>
                      <a:lnTo>
                        <a:pt x="186" y="6"/>
                      </a:lnTo>
                      <a:lnTo>
                        <a:pt x="186" y="5"/>
                      </a:lnTo>
                      <a:lnTo>
                        <a:pt x="185" y="5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4" y="2"/>
                      </a:lnTo>
                      <a:lnTo>
                        <a:pt x="184" y="1"/>
                      </a:lnTo>
                      <a:lnTo>
                        <a:pt x="183" y="1"/>
                      </a:lnTo>
                      <a:lnTo>
                        <a:pt x="182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0" y="169"/>
                      </a:lnTo>
                      <a:lnTo>
                        <a:pt x="0" y="170"/>
                      </a:lnTo>
                      <a:lnTo>
                        <a:pt x="1" y="170"/>
                      </a:lnTo>
                      <a:lnTo>
                        <a:pt x="1" y="171"/>
                      </a:lnTo>
                      <a:lnTo>
                        <a:pt x="2" y="171"/>
                      </a:lnTo>
                      <a:lnTo>
                        <a:pt x="2" y="172"/>
                      </a:lnTo>
                      <a:lnTo>
                        <a:pt x="3" y="172"/>
                      </a:lnTo>
                      <a:lnTo>
                        <a:pt x="4" y="173"/>
                      </a:lnTo>
                      <a:lnTo>
                        <a:pt x="5" y="173"/>
                      </a:lnTo>
                      <a:lnTo>
                        <a:pt x="180" y="17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6" name="Freeform 1596"/>
                <p:cNvSpPr>
                  <a:spLocks/>
                </p:cNvSpPr>
                <p:nvPr/>
              </p:nvSpPr>
              <p:spPr bwMode="auto">
                <a:xfrm>
                  <a:off x="3855" y="1281"/>
                  <a:ext cx="186" cy="172"/>
                </a:xfrm>
                <a:custGeom>
                  <a:avLst/>
                  <a:gdLst>
                    <a:gd name="T0" fmla="*/ 185 w 186"/>
                    <a:gd name="T1" fmla="*/ 165 h 172"/>
                    <a:gd name="T2" fmla="*/ 185 w 186"/>
                    <a:gd name="T3" fmla="*/ 166 h 172"/>
                    <a:gd name="T4" fmla="*/ 185 w 186"/>
                    <a:gd name="T5" fmla="*/ 167 h 172"/>
                    <a:gd name="T6" fmla="*/ 184 w 186"/>
                    <a:gd name="T7" fmla="*/ 167 h 172"/>
                    <a:gd name="T8" fmla="*/ 184 w 186"/>
                    <a:gd name="T9" fmla="*/ 168 h 172"/>
                    <a:gd name="T10" fmla="*/ 183 w 186"/>
                    <a:gd name="T11" fmla="*/ 169 h 172"/>
                    <a:gd name="T12" fmla="*/ 183 w 186"/>
                    <a:gd name="T13" fmla="*/ 169 h 172"/>
                    <a:gd name="T14" fmla="*/ 182 w 186"/>
                    <a:gd name="T15" fmla="*/ 170 h 172"/>
                    <a:gd name="T16" fmla="*/ 182 w 186"/>
                    <a:gd name="T17" fmla="*/ 170 h 172"/>
                    <a:gd name="T18" fmla="*/ 181 w 186"/>
                    <a:gd name="T19" fmla="*/ 170 h 172"/>
                    <a:gd name="T20" fmla="*/ 181 w 186"/>
                    <a:gd name="T21" fmla="*/ 171 h 172"/>
                    <a:gd name="T22" fmla="*/ 180 w 186"/>
                    <a:gd name="T23" fmla="*/ 171 h 172"/>
                    <a:gd name="T24" fmla="*/ 179 w 186"/>
                    <a:gd name="T25" fmla="*/ 171 h 172"/>
                    <a:gd name="T26" fmla="*/ 4 w 186"/>
                    <a:gd name="T27" fmla="*/ 171 h 172"/>
                    <a:gd name="T28" fmla="*/ 3 w 186"/>
                    <a:gd name="T29" fmla="*/ 171 h 172"/>
                    <a:gd name="T30" fmla="*/ 3 w 186"/>
                    <a:gd name="T31" fmla="*/ 171 h 172"/>
                    <a:gd name="T32" fmla="*/ 3 w 186"/>
                    <a:gd name="T33" fmla="*/ 170 h 172"/>
                    <a:gd name="T34" fmla="*/ 2 w 186"/>
                    <a:gd name="T35" fmla="*/ 170 h 172"/>
                    <a:gd name="T36" fmla="*/ 2 w 186"/>
                    <a:gd name="T37" fmla="*/ 170 h 172"/>
                    <a:gd name="T38" fmla="*/ 1 w 186"/>
                    <a:gd name="T39" fmla="*/ 169 h 172"/>
                    <a:gd name="T40" fmla="*/ 1 w 186"/>
                    <a:gd name="T41" fmla="*/ 169 h 172"/>
                    <a:gd name="T42" fmla="*/ 0 w 186"/>
                    <a:gd name="T43" fmla="*/ 169 h 172"/>
                    <a:gd name="T44" fmla="*/ 0 w 186"/>
                    <a:gd name="T45" fmla="*/ 168 h 172"/>
                    <a:gd name="T46" fmla="*/ 0 w 186"/>
                    <a:gd name="T47" fmla="*/ 167 h 172"/>
                    <a:gd name="T48" fmla="*/ 0 w 186"/>
                    <a:gd name="T49" fmla="*/ 167 h 172"/>
                    <a:gd name="T50" fmla="*/ 0 w 186"/>
                    <a:gd name="T51" fmla="*/ 166 h 172"/>
                    <a:gd name="T52" fmla="*/ 0 w 186"/>
                    <a:gd name="T53" fmla="*/ 165 h 172"/>
                    <a:gd name="T54" fmla="*/ 0 w 186"/>
                    <a:gd name="T55" fmla="*/ 5 h 172"/>
                    <a:gd name="T56" fmla="*/ 0 w 186"/>
                    <a:gd name="T57" fmla="*/ 4 h 172"/>
                    <a:gd name="T58" fmla="*/ 0 w 186"/>
                    <a:gd name="T59" fmla="*/ 3 h 172"/>
                    <a:gd name="T60" fmla="*/ 0 w 186"/>
                    <a:gd name="T61" fmla="*/ 3 h 172"/>
                    <a:gd name="T62" fmla="*/ 0 w 186"/>
                    <a:gd name="T63" fmla="*/ 2 h 172"/>
                    <a:gd name="T64" fmla="*/ 0 w 186"/>
                    <a:gd name="T65" fmla="*/ 2 h 172"/>
                    <a:gd name="T66" fmla="*/ 1 w 186"/>
                    <a:gd name="T67" fmla="*/ 1 h 172"/>
                    <a:gd name="T68" fmla="*/ 1 w 186"/>
                    <a:gd name="T69" fmla="*/ 1 h 172"/>
                    <a:gd name="T70" fmla="*/ 2 w 186"/>
                    <a:gd name="T71" fmla="*/ 1 h 172"/>
                    <a:gd name="T72" fmla="*/ 2 w 186"/>
                    <a:gd name="T73" fmla="*/ 0 h 172"/>
                    <a:gd name="T74" fmla="*/ 2 w 186"/>
                    <a:gd name="T75" fmla="*/ 0 h 172"/>
                    <a:gd name="T76" fmla="*/ 3 w 186"/>
                    <a:gd name="T77" fmla="*/ 0 h 172"/>
                    <a:gd name="T78" fmla="*/ 3 w 186"/>
                    <a:gd name="T79" fmla="*/ 0 h 172"/>
                    <a:gd name="T80" fmla="*/ 4 w 186"/>
                    <a:gd name="T81" fmla="*/ 0 h 172"/>
                    <a:gd name="T82" fmla="*/ 179 w 186"/>
                    <a:gd name="T83" fmla="*/ 0 h 172"/>
                    <a:gd name="T84" fmla="*/ 180 w 186"/>
                    <a:gd name="T85" fmla="*/ 0 h 172"/>
                    <a:gd name="T86" fmla="*/ 181 w 186"/>
                    <a:gd name="T87" fmla="*/ 0 h 172"/>
                    <a:gd name="T88" fmla="*/ 181 w 186"/>
                    <a:gd name="T89" fmla="*/ 0 h 172"/>
                    <a:gd name="T90" fmla="*/ 182 w 186"/>
                    <a:gd name="T91" fmla="*/ 0 h 172"/>
                    <a:gd name="T92" fmla="*/ 182 w 186"/>
                    <a:gd name="T93" fmla="*/ 1 h 172"/>
                    <a:gd name="T94" fmla="*/ 183 w 186"/>
                    <a:gd name="T95" fmla="*/ 1 h 172"/>
                    <a:gd name="T96" fmla="*/ 183 w 186"/>
                    <a:gd name="T97" fmla="*/ 1 h 172"/>
                    <a:gd name="T98" fmla="*/ 183 w 186"/>
                    <a:gd name="T99" fmla="*/ 2 h 172"/>
                    <a:gd name="T100" fmla="*/ 184 w 186"/>
                    <a:gd name="T101" fmla="*/ 2 h 172"/>
                    <a:gd name="T102" fmla="*/ 184 w 186"/>
                    <a:gd name="T103" fmla="*/ 3 h 172"/>
                    <a:gd name="T104" fmla="*/ 185 w 186"/>
                    <a:gd name="T105" fmla="*/ 3 h 172"/>
                    <a:gd name="T106" fmla="*/ 185 w 186"/>
                    <a:gd name="T107" fmla="*/ 4 h 172"/>
                    <a:gd name="T108" fmla="*/ 185 w 186"/>
                    <a:gd name="T109" fmla="*/ 5 h 172"/>
                    <a:gd name="T110" fmla="*/ 185 w 186"/>
                    <a:gd name="T111" fmla="*/ 165 h 1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86"/>
                    <a:gd name="T169" fmla="*/ 0 h 172"/>
                    <a:gd name="T170" fmla="*/ 186 w 186"/>
                    <a:gd name="T171" fmla="*/ 172 h 17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86" h="172">
                      <a:moveTo>
                        <a:pt x="185" y="165"/>
                      </a:moveTo>
                      <a:lnTo>
                        <a:pt x="185" y="166"/>
                      </a:lnTo>
                      <a:lnTo>
                        <a:pt x="185" y="167"/>
                      </a:lnTo>
                      <a:lnTo>
                        <a:pt x="184" y="167"/>
                      </a:lnTo>
                      <a:lnTo>
                        <a:pt x="184" y="168"/>
                      </a:lnTo>
                      <a:lnTo>
                        <a:pt x="183" y="169"/>
                      </a:lnTo>
                      <a:lnTo>
                        <a:pt x="182" y="170"/>
                      </a:lnTo>
                      <a:lnTo>
                        <a:pt x="181" y="170"/>
                      </a:lnTo>
                      <a:lnTo>
                        <a:pt x="181" y="171"/>
                      </a:lnTo>
                      <a:lnTo>
                        <a:pt x="180" y="171"/>
                      </a:lnTo>
                      <a:lnTo>
                        <a:pt x="179" y="171"/>
                      </a:lnTo>
                      <a:lnTo>
                        <a:pt x="4" y="171"/>
                      </a:lnTo>
                      <a:lnTo>
                        <a:pt x="3" y="171"/>
                      </a:lnTo>
                      <a:lnTo>
                        <a:pt x="3" y="170"/>
                      </a:lnTo>
                      <a:lnTo>
                        <a:pt x="2" y="170"/>
                      </a:lnTo>
                      <a:lnTo>
                        <a:pt x="1" y="169"/>
                      </a:lnTo>
                      <a:lnTo>
                        <a:pt x="0" y="169"/>
                      </a:lnTo>
                      <a:lnTo>
                        <a:pt x="0" y="168"/>
                      </a:lnTo>
                      <a:lnTo>
                        <a:pt x="0" y="167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79" y="0"/>
                      </a:lnTo>
                      <a:lnTo>
                        <a:pt x="180" y="0"/>
                      </a:lnTo>
                      <a:lnTo>
                        <a:pt x="181" y="0"/>
                      </a:lnTo>
                      <a:lnTo>
                        <a:pt x="182" y="0"/>
                      </a:lnTo>
                      <a:lnTo>
                        <a:pt x="182" y="1"/>
                      </a:lnTo>
                      <a:lnTo>
                        <a:pt x="183" y="1"/>
                      </a:lnTo>
                      <a:lnTo>
                        <a:pt x="183" y="2"/>
                      </a:lnTo>
                      <a:lnTo>
                        <a:pt x="184" y="2"/>
                      </a:lnTo>
                      <a:lnTo>
                        <a:pt x="184" y="3"/>
                      </a:lnTo>
                      <a:lnTo>
                        <a:pt x="185" y="3"/>
                      </a:lnTo>
                      <a:lnTo>
                        <a:pt x="185" y="4"/>
                      </a:lnTo>
                      <a:lnTo>
                        <a:pt x="185" y="5"/>
                      </a:lnTo>
                      <a:lnTo>
                        <a:pt x="185" y="165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7" name="Freeform 1597"/>
                <p:cNvSpPr>
                  <a:spLocks/>
                </p:cNvSpPr>
                <p:nvPr/>
              </p:nvSpPr>
              <p:spPr bwMode="auto">
                <a:xfrm>
                  <a:off x="3857" y="1281"/>
                  <a:ext cx="181" cy="171"/>
                </a:xfrm>
                <a:custGeom>
                  <a:avLst/>
                  <a:gdLst>
                    <a:gd name="T0" fmla="*/ 180 w 181"/>
                    <a:gd name="T1" fmla="*/ 3 h 171"/>
                    <a:gd name="T2" fmla="*/ 180 w 181"/>
                    <a:gd name="T3" fmla="*/ 3 h 171"/>
                    <a:gd name="T4" fmla="*/ 180 w 181"/>
                    <a:gd name="T5" fmla="*/ 2 h 171"/>
                    <a:gd name="T6" fmla="*/ 179 w 181"/>
                    <a:gd name="T7" fmla="*/ 2 h 171"/>
                    <a:gd name="T8" fmla="*/ 179 w 181"/>
                    <a:gd name="T9" fmla="*/ 1 h 171"/>
                    <a:gd name="T10" fmla="*/ 178 w 181"/>
                    <a:gd name="T11" fmla="*/ 1 h 171"/>
                    <a:gd name="T12" fmla="*/ 178 w 181"/>
                    <a:gd name="T13" fmla="*/ 0 h 171"/>
                    <a:gd name="T14" fmla="*/ 177 w 181"/>
                    <a:gd name="T15" fmla="*/ 0 h 171"/>
                    <a:gd name="T16" fmla="*/ 177 w 181"/>
                    <a:gd name="T17" fmla="*/ 0 h 171"/>
                    <a:gd name="T18" fmla="*/ 177 w 181"/>
                    <a:gd name="T19" fmla="*/ 0 h 171"/>
                    <a:gd name="T20" fmla="*/ 176 w 181"/>
                    <a:gd name="T21" fmla="*/ 0 h 171"/>
                    <a:gd name="T22" fmla="*/ 176 w 181"/>
                    <a:gd name="T23" fmla="*/ 0 h 171"/>
                    <a:gd name="T24" fmla="*/ 3 w 181"/>
                    <a:gd name="T25" fmla="*/ 0 h 171"/>
                    <a:gd name="T26" fmla="*/ 3 w 181"/>
                    <a:gd name="T27" fmla="*/ 0 h 171"/>
                    <a:gd name="T28" fmla="*/ 2 w 181"/>
                    <a:gd name="T29" fmla="*/ 0 h 171"/>
                    <a:gd name="T30" fmla="*/ 2 w 181"/>
                    <a:gd name="T31" fmla="*/ 0 h 171"/>
                    <a:gd name="T32" fmla="*/ 1 w 181"/>
                    <a:gd name="T33" fmla="*/ 0 h 171"/>
                    <a:gd name="T34" fmla="*/ 1 w 181"/>
                    <a:gd name="T35" fmla="*/ 0 h 171"/>
                    <a:gd name="T36" fmla="*/ 1 w 181"/>
                    <a:gd name="T37" fmla="*/ 1 h 171"/>
                    <a:gd name="T38" fmla="*/ 0 w 181"/>
                    <a:gd name="T39" fmla="*/ 1 h 171"/>
                    <a:gd name="T40" fmla="*/ 0 w 181"/>
                    <a:gd name="T41" fmla="*/ 1 h 171"/>
                    <a:gd name="T42" fmla="*/ 0 w 181"/>
                    <a:gd name="T43" fmla="*/ 2 h 171"/>
                    <a:gd name="T44" fmla="*/ 0 w 181"/>
                    <a:gd name="T45" fmla="*/ 3 h 171"/>
                    <a:gd name="T46" fmla="*/ 0 w 181"/>
                    <a:gd name="T47" fmla="*/ 3 h 171"/>
                    <a:gd name="T48" fmla="*/ 0 w 181"/>
                    <a:gd name="T49" fmla="*/ 166 h 171"/>
                    <a:gd name="T50" fmla="*/ 0 w 181"/>
                    <a:gd name="T51" fmla="*/ 166 h 171"/>
                    <a:gd name="T52" fmla="*/ 0 w 181"/>
                    <a:gd name="T53" fmla="*/ 167 h 171"/>
                    <a:gd name="T54" fmla="*/ 0 w 181"/>
                    <a:gd name="T55" fmla="*/ 168 h 171"/>
                    <a:gd name="T56" fmla="*/ 0 w 181"/>
                    <a:gd name="T57" fmla="*/ 168 h 171"/>
                    <a:gd name="T58" fmla="*/ 1 w 181"/>
                    <a:gd name="T59" fmla="*/ 168 h 171"/>
                    <a:gd name="T60" fmla="*/ 1 w 181"/>
                    <a:gd name="T61" fmla="*/ 169 h 171"/>
                    <a:gd name="T62" fmla="*/ 2 w 181"/>
                    <a:gd name="T63" fmla="*/ 169 h 171"/>
                    <a:gd name="T64" fmla="*/ 2 w 181"/>
                    <a:gd name="T65" fmla="*/ 169 h 171"/>
                    <a:gd name="T66" fmla="*/ 3 w 181"/>
                    <a:gd name="T67" fmla="*/ 170 h 171"/>
                    <a:gd name="T68" fmla="*/ 3 w 181"/>
                    <a:gd name="T69" fmla="*/ 170 h 171"/>
                    <a:gd name="T70" fmla="*/ 176 w 181"/>
                    <a:gd name="T71" fmla="*/ 170 h 171"/>
                    <a:gd name="T72" fmla="*/ 176 w 181"/>
                    <a:gd name="T73" fmla="*/ 169 h 171"/>
                    <a:gd name="T74" fmla="*/ 177 w 181"/>
                    <a:gd name="T75" fmla="*/ 169 h 171"/>
                    <a:gd name="T76" fmla="*/ 177 w 181"/>
                    <a:gd name="T77" fmla="*/ 169 h 171"/>
                    <a:gd name="T78" fmla="*/ 178 w 181"/>
                    <a:gd name="T79" fmla="*/ 169 h 171"/>
                    <a:gd name="T80" fmla="*/ 178 w 181"/>
                    <a:gd name="T81" fmla="*/ 168 h 171"/>
                    <a:gd name="T82" fmla="*/ 178 w 181"/>
                    <a:gd name="T83" fmla="*/ 168 h 171"/>
                    <a:gd name="T84" fmla="*/ 179 w 181"/>
                    <a:gd name="T85" fmla="*/ 168 h 171"/>
                    <a:gd name="T86" fmla="*/ 179 w 181"/>
                    <a:gd name="T87" fmla="*/ 167 h 171"/>
                    <a:gd name="T88" fmla="*/ 180 w 181"/>
                    <a:gd name="T89" fmla="*/ 166 h 171"/>
                    <a:gd name="T90" fmla="*/ 180 w 181"/>
                    <a:gd name="T91" fmla="*/ 166 h 171"/>
                    <a:gd name="T92" fmla="*/ 180 w 181"/>
                    <a:gd name="T93" fmla="*/ 3 h 17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81"/>
                    <a:gd name="T142" fmla="*/ 0 h 171"/>
                    <a:gd name="T143" fmla="*/ 181 w 181"/>
                    <a:gd name="T144" fmla="*/ 171 h 17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81" h="171">
                      <a:moveTo>
                        <a:pt x="180" y="3"/>
                      </a:moveTo>
                      <a:lnTo>
                        <a:pt x="180" y="3"/>
                      </a:lnTo>
                      <a:lnTo>
                        <a:pt x="180" y="2"/>
                      </a:lnTo>
                      <a:lnTo>
                        <a:pt x="179" y="2"/>
                      </a:lnTo>
                      <a:lnTo>
                        <a:pt x="179" y="1"/>
                      </a:lnTo>
                      <a:lnTo>
                        <a:pt x="178" y="1"/>
                      </a:lnTo>
                      <a:lnTo>
                        <a:pt x="178" y="0"/>
                      </a:lnTo>
                      <a:lnTo>
                        <a:pt x="177" y="0"/>
                      </a:lnTo>
                      <a:lnTo>
                        <a:pt x="17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166"/>
                      </a:lnTo>
                      <a:lnTo>
                        <a:pt x="0" y="167"/>
                      </a:ln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1" y="169"/>
                      </a:lnTo>
                      <a:lnTo>
                        <a:pt x="2" y="169"/>
                      </a:lnTo>
                      <a:lnTo>
                        <a:pt x="3" y="170"/>
                      </a:lnTo>
                      <a:lnTo>
                        <a:pt x="176" y="170"/>
                      </a:lnTo>
                      <a:lnTo>
                        <a:pt x="176" y="169"/>
                      </a:lnTo>
                      <a:lnTo>
                        <a:pt x="177" y="169"/>
                      </a:lnTo>
                      <a:lnTo>
                        <a:pt x="178" y="169"/>
                      </a:lnTo>
                      <a:lnTo>
                        <a:pt x="178" y="168"/>
                      </a:lnTo>
                      <a:lnTo>
                        <a:pt x="179" y="168"/>
                      </a:lnTo>
                      <a:lnTo>
                        <a:pt x="179" y="167"/>
                      </a:lnTo>
                      <a:lnTo>
                        <a:pt x="180" y="166"/>
                      </a:lnTo>
                      <a:lnTo>
                        <a:pt x="180" y="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8" name="Freeform 1598"/>
                <p:cNvSpPr>
                  <a:spLocks/>
                </p:cNvSpPr>
                <p:nvPr/>
              </p:nvSpPr>
              <p:spPr bwMode="auto">
                <a:xfrm>
                  <a:off x="3858" y="1282"/>
                  <a:ext cx="180" cy="168"/>
                </a:xfrm>
                <a:custGeom>
                  <a:avLst/>
                  <a:gdLst>
                    <a:gd name="T0" fmla="*/ 179 w 180"/>
                    <a:gd name="T1" fmla="*/ 163 h 168"/>
                    <a:gd name="T2" fmla="*/ 179 w 180"/>
                    <a:gd name="T3" fmla="*/ 164 h 168"/>
                    <a:gd name="T4" fmla="*/ 178 w 180"/>
                    <a:gd name="T5" fmla="*/ 165 h 168"/>
                    <a:gd name="T6" fmla="*/ 178 w 180"/>
                    <a:gd name="T7" fmla="*/ 165 h 168"/>
                    <a:gd name="T8" fmla="*/ 177 w 180"/>
                    <a:gd name="T9" fmla="*/ 166 h 168"/>
                    <a:gd name="T10" fmla="*/ 177 w 180"/>
                    <a:gd name="T11" fmla="*/ 166 h 168"/>
                    <a:gd name="T12" fmla="*/ 176 w 180"/>
                    <a:gd name="T13" fmla="*/ 167 h 168"/>
                    <a:gd name="T14" fmla="*/ 176 w 180"/>
                    <a:gd name="T15" fmla="*/ 167 h 168"/>
                    <a:gd name="T16" fmla="*/ 2 w 180"/>
                    <a:gd name="T17" fmla="*/ 167 h 168"/>
                    <a:gd name="T18" fmla="*/ 2 w 180"/>
                    <a:gd name="T19" fmla="*/ 167 h 168"/>
                    <a:gd name="T20" fmla="*/ 1 w 180"/>
                    <a:gd name="T21" fmla="*/ 167 h 168"/>
                    <a:gd name="T22" fmla="*/ 1 w 180"/>
                    <a:gd name="T23" fmla="*/ 166 h 168"/>
                    <a:gd name="T24" fmla="*/ 1 w 180"/>
                    <a:gd name="T25" fmla="*/ 166 h 168"/>
                    <a:gd name="T26" fmla="*/ 0 w 180"/>
                    <a:gd name="T27" fmla="*/ 166 h 168"/>
                    <a:gd name="T28" fmla="*/ 0 w 180"/>
                    <a:gd name="T29" fmla="*/ 165 h 168"/>
                    <a:gd name="T30" fmla="*/ 0 w 180"/>
                    <a:gd name="T31" fmla="*/ 165 h 168"/>
                    <a:gd name="T32" fmla="*/ 0 w 180"/>
                    <a:gd name="T33" fmla="*/ 165 h 168"/>
                    <a:gd name="T34" fmla="*/ 0 w 180"/>
                    <a:gd name="T35" fmla="*/ 164 h 168"/>
                    <a:gd name="T36" fmla="*/ 0 w 180"/>
                    <a:gd name="T37" fmla="*/ 163 h 168"/>
                    <a:gd name="T38" fmla="*/ 0 w 180"/>
                    <a:gd name="T39" fmla="*/ 3 h 168"/>
                    <a:gd name="T40" fmla="*/ 0 w 180"/>
                    <a:gd name="T41" fmla="*/ 2 h 168"/>
                    <a:gd name="T42" fmla="*/ 0 w 180"/>
                    <a:gd name="T43" fmla="*/ 1 h 168"/>
                    <a:gd name="T44" fmla="*/ 0 w 180"/>
                    <a:gd name="T45" fmla="*/ 1 h 168"/>
                    <a:gd name="T46" fmla="*/ 0 w 180"/>
                    <a:gd name="T47" fmla="*/ 1 h 168"/>
                    <a:gd name="T48" fmla="*/ 1 w 180"/>
                    <a:gd name="T49" fmla="*/ 0 h 168"/>
                    <a:gd name="T50" fmla="*/ 1 w 180"/>
                    <a:gd name="T51" fmla="*/ 0 h 168"/>
                    <a:gd name="T52" fmla="*/ 2 w 180"/>
                    <a:gd name="T53" fmla="*/ 0 h 168"/>
                    <a:gd name="T54" fmla="*/ 2 w 180"/>
                    <a:gd name="T55" fmla="*/ 0 h 168"/>
                    <a:gd name="T56" fmla="*/ 176 w 180"/>
                    <a:gd name="T57" fmla="*/ 0 h 168"/>
                    <a:gd name="T58" fmla="*/ 176 w 180"/>
                    <a:gd name="T59" fmla="*/ 0 h 168"/>
                    <a:gd name="T60" fmla="*/ 176 w 180"/>
                    <a:gd name="T61" fmla="*/ 0 h 168"/>
                    <a:gd name="T62" fmla="*/ 177 w 180"/>
                    <a:gd name="T63" fmla="*/ 0 h 168"/>
                    <a:gd name="T64" fmla="*/ 177 w 180"/>
                    <a:gd name="T65" fmla="*/ 0 h 168"/>
                    <a:gd name="T66" fmla="*/ 177 w 180"/>
                    <a:gd name="T67" fmla="*/ 1 h 168"/>
                    <a:gd name="T68" fmla="*/ 178 w 180"/>
                    <a:gd name="T69" fmla="*/ 1 h 168"/>
                    <a:gd name="T70" fmla="*/ 178 w 180"/>
                    <a:gd name="T71" fmla="*/ 1 h 168"/>
                    <a:gd name="T72" fmla="*/ 179 w 180"/>
                    <a:gd name="T73" fmla="*/ 2 h 168"/>
                    <a:gd name="T74" fmla="*/ 179 w 180"/>
                    <a:gd name="T75" fmla="*/ 3 h 168"/>
                    <a:gd name="T76" fmla="*/ 179 w 180"/>
                    <a:gd name="T77" fmla="*/ 16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80"/>
                    <a:gd name="T118" fmla="*/ 0 h 168"/>
                    <a:gd name="T119" fmla="*/ 180 w 180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80" h="168">
                      <a:moveTo>
                        <a:pt x="179" y="163"/>
                      </a:moveTo>
                      <a:lnTo>
                        <a:pt x="179" y="164"/>
                      </a:lnTo>
                      <a:lnTo>
                        <a:pt x="178" y="165"/>
                      </a:lnTo>
                      <a:lnTo>
                        <a:pt x="177" y="166"/>
                      </a:lnTo>
                      <a:lnTo>
                        <a:pt x="176" y="167"/>
                      </a:lnTo>
                      <a:lnTo>
                        <a:pt x="2" y="167"/>
                      </a:lnTo>
                      <a:lnTo>
                        <a:pt x="1" y="167"/>
                      </a:lnTo>
                      <a:lnTo>
                        <a:pt x="1" y="166"/>
                      </a:lnTo>
                      <a:lnTo>
                        <a:pt x="0" y="166"/>
                      </a:lnTo>
                      <a:lnTo>
                        <a:pt x="0" y="165"/>
                      </a:lnTo>
                      <a:lnTo>
                        <a:pt x="0" y="164"/>
                      </a:lnTo>
                      <a:lnTo>
                        <a:pt x="0" y="16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76" y="0"/>
                      </a:lnTo>
                      <a:lnTo>
                        <a:pt x="177" y="0"/>
                      </a:lnTo>
                      <a:lnTo>
                        <a:pt x="177" y="1"/>
                      </a:lnTo>
                      <a:lnTo>
                        <a:pt x="178" y="1"/>
                      </a:lnTo>
                      <a:lnTo>
                        <a:pt x="179" y="2"/>
                      </a:lnTo>
                      <a:lnTo>
                        <a:pt x="179" y="3"/>
                      </a:lnTo>
                      <a:lnTo>
                        <a:pt x="179" y="163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9" name="Freeform 1599"/>
                <p:cNvSpPr>
                  <a:spLocks/>
                </p:cNvSpPr>
                <p:nvPr/>
              </p:nvSpPr>
              <p:spPr bwMode="auto">
                <a:xfrm>
                  <a:off x="3877" y="1304"/>
                  <a:ext cx="142" cy="124"/>
                </a:xfrm>
                <a:custGeom>
                  <a:avLst/>
                  <a:gdLst>
                    <a:gd name="T0" fmla="*/ 0 w 142"/>
                    <a:gd name="T1" fmla="*/ 1 h 124"/>
                    <a:gd name="T2" fmla="*/ 1 w 142"/>
                    <a:gd name="T3" fmla="*/ 1 h 124"/>
                    <a:gd name="T4" fmla="*/ 1 w 142"/>
                    <a:gd name="T5" fmla="*/ 1 h 124"/>
                    <a:gd name="T6" fmla="*/ 2 w 142"/>
                    <a:gd name="T7" fmla="*/ 0 h 124"/>
                    <a:gd name="T8" fmla="*/ 2 w 142"/>
                    <a:gd name="T9" fmla="*/ 0 h 124"/>
                    <a:gd name="T10" fmla="*/ 3 w 142"/>
                    <a:gd name="T11" fmla="*/ 0 h 124"/>
                    <a:gd name="T12" fmla="*/ 3 w 142"/>
                    <a:gd name="T13" fmla="*/ 0 h 124"/>
                    <a:gd name="T14" fmla="*/ 4 w 142"/>
                    <a:gd name="T15" fmla="*/ 0 h 124"/>
                    <a:gd name="T16" fmla="*/ 135 w 142"/>
                    <a:gd name="T17" fmla="*/ 0 h 124"/>
                    <a:gd name="T18" fmla="*/ 136 w 142"/>
                    <a:gd name="T19" fmla="*/ 0 h 124"/>
                    <a:gd name="T20" fmla="*/ 137 w 142"/>
                    <a:gd name="T21" fmla="*/ 0 h 124"/>
                    <a:gd name="T22" fmla="*/ 137 w 142"/>
                    <a:gd name="T23" fmla="*/ 0 h 124"/>
                    <a:gd name="T24" fmla="*/ 138 w 142"/>
                    <a:gd name="T25" fmla="*/ 0 h 124"/>
                    <a:gd name="T26" fmla="*/ 138 w 142"/>
                    <a:gd name="T27" fmla="*/ 1 h 124"/>
                    <a:gd name="T28" fmla="*/ 139 w 142"/>
                    <a:gd name="T29" fmla="*/ 1 h 124"/>
                    <a:gd name="T30" fmla="*/ 139 w 142"/>
                    <a:gd name="T31" fmla="*/ 1 h 124"/>
                    <a:gd name="T32" fmla="*/ 140 w 142"/>
                    <a:gd name="T33" fmla="*/ 2 h 124"/>
                    <a:gd name="T34" fmla="*/ 140 w 142"/>
                    <a:gd name="T35" fmla="*/ 3 h 124"/>
                    <a:gd name="T36" fmla="*/ 141 w 142"/>
                    <a:gd name="T37" fmla="*/ 3 h 124"/>
                    <a:gd name="T38" fmla="*/ 141 w 142"/>
                    <a:gd name="T39" fmla="*/ 4 h 124"/>
                    <a:gd name="T40" fmla="*/ 141 w 142"/>
                    <a:gd name="T41" fmla="*/ 5 h 124"/>
                    <a:gd name="T42" fmla="*/ 141 w 142"/>
                    <a:gd name="T43" fmla="*/ 117 h 124"/>
                    <a:gd name="T44" fmla="*/ 141 w 142"/>
                    <a:gd name="T45" fmla="*/ 119 h 124"/>
                    <a:gd name="T46" fmla="*/ 140 w 142"/>
                    <a:gd name="T47" fmla="*/ 119 h 124"/>
                    <a:gd name="T48" fmla="*/ 140 w 142"/>
                    <a:gd name="T49" fmla="*/ 120 h 124"/>
                    <a:gd name="T50" fmla="*/ 139 w 142"/>
                    <a:gd name="T51" fmla="*/ 121 h 124"/>
                    <a:gd name="T52" fmla="*/ 139 w 142"/>
                    <a:gd name="T53" fmla="*/ 121 h 124"/>
                    <a:gd name="T54" fmla="*/ 138 w 142"/>
                    <a:gd name="T55" fmla="*/ 122 h 124"/>
                    <a:gd name="T56" fmla="*/ 138 w 142"/>
                    <a:gd name="T57" fmla="*/ 122 h 124"/>
                    <a:gd name="T58" fmla="*/ 137 w 142"/>
                    <a:gd name="T59" fmla="*/ 122 h 124"/>
                    <a:gd name="T60" fmla="*/ 137 w 142"/>
                    <a:gd name="T61" fmla="*/ 123 h 124"/>
                    <a:gd name="T62" fmla="*/ 136 w 142"/>
                    <a:gd name="T63" fmla="*/ 123 h 124"/>
                    <a:gd name="T64" fmla="*/ 135 w 142"/>
                    <a:gd name="T65" fmla="*/ 123 h 124"/>
                    <a:gd name="T66" fmla="*/ 4 w 142"/>
                    <a:gd name="T67" fmla="*/ 123 h 124"/>
                    <a:gd name="T68" fmla="*/ 3 w 142"/>
                    <a:gd name="T69" fmla="*/ 123 h 124"/>
                    <a:gd name="T70" fmla="*/ 3 w 142"/>
                    <a:gd name="T71" fmla="*/ 123 h 124"/>
                    <a:gd name="T72" fmla="*/ 2 w 142"/>
                    <a:gd name="T73" fmla="*/ 122 h 124"/>
                    <a:gd name="T74" fmla="*/ 2 w 142"/>
                    <a:gd name="T75" fmla="*/ 122 h 124"/>
                    <a:gd name="T76" fmla="*/ 1 w 142"/>
                    <a:gd name="T77" fmla="*/ 122 h 124"/>
                    <a:gd name="T78" fmla="*/ 1 w 142"/>
                    <a:gd name="T79" fmla="*/ 121 h 124"/>
                    <a:gd name="T80" fmla="*/ 0 w 142"/>
                    <a:gd name="T81" fmla="*/ 121 h 124"/>
                    <a:gd name="T82" fmla="*/ 0 w 142"/>
                    <a:gd name="T83" fmla="*/ 120 h 124"/>
                    <a:gd name="T84" fmla="*/ 0 w 142"/>
                    <a:gd name="T85" fmla="*/ 119 h 124"/>
                    <a:gd name="T86" fmla="*/ 0 w 142"/>
                    <a:gd name="T87" fmla="*/ 119 h 124"/>
                    <a:gd name="T88" fmla="*/ 0 w 142"/>
                    <a:gd name="T89" fmla="*/ 117 h 124"/>
                    <a:gd name="T90" fmla="*/ 0 w 142"/>
                    <a:gd name="T91" fmla="*/ 5 h 124"/>
                    <a:gd name="T92" fmla="*/ 0 w 142"/>
                    <a:gd name="T93" fmla="*/ 4 h 124"/>
                    <a:gd name="T94" fmla="*/ 0 w 142"/>
                    <a:gd name="T95" fmla="*/ 3 h 124"/>
                    <a:gd name="T96" fmla="*/ 0 w 142"/>
                    <a:gd name="T97" fmla="*/ 3 h 124"/>
                    <a:gd name="T98" fmla="*/ 0 w 142"/>
                    <a:gd name="T99" fmla="*/ 2 h 124"/>
                    <a:gd name="T100" fmla="*/ 0 w 142"/>
                    <a:gd name="T101" fmla="*/ 1 h 12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2"/>
                    <a:gd name="T154" fmla="*/ 0 h 124"/>
                    <a:gd name="T155" fmla="*/ 142 w 142"/>
                    <a:gd name="T156" fmla="*/ 124 h 124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2" h="124">
                      <a:moveTo>
                        <a:pt x="0" y="1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8" y="1"/>
                      </a:lnTo>
                      <a:lnTo>
                        <a:pt x="139" y="1"/>
                      </a:lnTo>
                      <a:lnTo>
                        <a:pt x="140" y="2"/>
                      </a:lnTo>
                      <a:lnTo>
                        <a:pt x="140" y="3"/>
                      </a:lnTo>
                      <a:lnTo>
                        <a:pt x="141" y="3"/>
                      </a:lnTo>
                      <a:lnTo>
                        <a:pt x="141" y="4"/>
                      </a:lnTo>
                      <a:lnTo>
                        <a:pt x="141" y="5"/>
                      </a:lnTo>
                      <a:lnTo>
                        <a:pt x="141" y="117"/>
                      </a:lnTo>
                      <a:lnTo>
                        <a:pt x="141" y="119"/>
                      </a:lnTo>
                      <a:lnTo>
                        <a:pt x="140" y="119"/>
                      </a:lnTo>
                      <a:lnTo>
                        <a:pt x="140" y="120"/>
                      </a:lnTo>
                      <a:lnTo>
                        <a:pt x="139" y="121"/>
                      </a:lnTo>
                      <a:lnTo>
                        <a:pt x="138" y="122"/>
                      </a:lnTo>
                      <a:lnTo>
                        <a:pt x="137" y="122"/>
                      </a:lnTo>
                      <a:lnTo>
                        <a:pt x="137" y="123"/>
                      </a:lnTo>
                      <a:lnTo>
                        <a:pt x="136" y="123"/>
                      </a:lnTo>
                      <a:lnTo>
                        <a:pt x="135" y="123"/>
                      </a:lnTo>
                      <a:lnTo>
                        <a:pt x="4" y="123"/>
                      </a:lnTo>
                      <a:lnTo>
                        <a:pt x="3" y="123"/>
                      </a:lnTo>
                      <a:lnTo>
                        <a:pt x="2" y="122"/>
                      </a:lnTo>
                      <a:lnTo>
                        <a:pt x="1" y="122"/>
                      </a:lnTo>
                      <a:lnTo>
                        <a:pt x="1" y="121"/>
                      </a:lnTo>
                      <a:lnTo>
                        <a:pt x="0" y="121"/>
                      </a:lnTo>
                      <a:lnTo>
                        <a:pt x="0" y="120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1D2B4B"/>
                    </a:gs>
                    <a:gs pos="50000">
                      <a:srgbClr val="618FFD"/>
                    </a:gs>
                    <a:gs pos="100000">
                      <a:srgbClr val="1D2B4B"/>
                    </a:gs>
                  </a:gsLst>
                  <a:lin ang="270000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0" name="Freeform 1600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4 h 17"/>
                    <a:gd name="T2" fmla="*/ 151 w 153"/>
                    <a:gd name="T3" fmla="*/ 3 h 17"/>
                    <a:gd name="T4" fmla="*/ 151 w 153"/>
                    <a:gd name="T5" fmla="*/ 2 h 17"/>
                    <a:gd name="T6" fmla="*/ 150 w 153"/>
                    <a:gd name="T7" fmla="*/ 2 h 17"/>
                    <a:gd name="T8" fmla="*/ 150 w 153"/>
                    <a:gd name="T9" fmla="*/ 2 h 17"/>
                    <a:gd name="T10" fmla="*/ 150 w 153"/>
                    <a:gd name="T11" fmla="*/ 1 h 17"/>
                    <a:gd name="T12" fmla="*/ 149 w 153"/>
                    <a:gd name="T13" fmla="*/ 1 h 17"/>
                    <a:gd name="T14" fmla="*/ 149 w 153"/>
                    <a:gd name="T15" fmla="*/ 1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1 h 17"/>
                    <a:gd name="T32" fmla="*/ 1 w 153"/>
                    <a:gd name="T33" fmla="*/ 1 h 17"/>
                    <a:gd name="T34" fmla="*/ 0 w 153"/>
                    <a:gd name="T35" fmla="*/ 2 h 17"/>
                    <a:gd name="T36" fmla="*/ 0 w 153"/>
                    <a:gd name="T37" fmla="*/ 2 h 17"/>
                    <a:gd name="T38" fmla="*/ 0 w 153"/>
                    <a:gd name="T39" fmla="*/ 3 h 17"/>
                    <a:gd name="T40" fmla="*/ 6 w 153"/>
                    <a:gd name="T41" fmla="*/ 16 h 17"/>
                    <a:gd name="T42" fmla="*/ 7 w 153"/>
                    <a:gd name="T43" fmla="*/ 14 h 17"/>
                    <a:gd name="T44" fmla="*/ 7 w 153"/>
                    <a:gd name="T45" fmla="*/ 14 h 17"/>
                    <a:gd name="T46" fmla="*/ 8 w 153"/>
                    <a:gd name="T47" fmla="*/ 13 h 17"/>
                    <a:gd name="T48" fmla="*/ 8 w 153"/>
                    <a:gd name="T49" fmla="*/ 13 h 17"/>
                    <a:gd name="T50" fmla="*/ 8 w 153"/>
                    <a:gd name="T51" fmla="*/ 12 h 17"/>
                    <a:gd name="T52" fmla="*/ 9 w 153"/>
                    <a:gd name="T53" fmla="*/ 12 h 17"/>
                    <a:gd name="T54" fmla="*/ 10 w 153"/>
                    <a:gd name="T55" fmla="*/ 12 h 17"/>
                    <a:gd name="T56" fmla="*/ 140 w 153"/>
                    <a:gd name="T57" fmla="*/ 12 h 17"/>
                    <a:gd name="T58" fmla="*/ 141 w 153"/>
                    <a:gd name="T59" fmla="*/ 12 h 17"/>
                    <a:gd name="T60" fmla="*/ 142 w 153"/>
                    <a:gd name="T61" fmla="*/ 12 h 17"/>
                    <a:gd name="T62" fmla="*/ 142 w 153"/>
                    <a:gd name="T63" fmla="*/ 13 h 17"/>
                    <a:gd name="T64" fmla="*/ 143 w 153"/>
                    <a:gd name="T65" fmla="*/ 13 h 17"/>
                    <a:gd name="T66" fmla="*/ 143 w 153"/>
                    <a:gd name="T67" fmla="*/ 14 h 17"/>
                    <a:gd name="T68" fmla="*/ 143 w 153"/>
                    <a:gd name="T69" fmla="*/ 14 h 17"/>
                    <a:gd name="T70" fmla="*/ 144 w 153"/>
                    <a:gd name="T71" fmla="*/ 14 h 17"/>
                    <a:gd name="T72" fmla="*/ 152 w 153"/>
                    <a:gd name="T73" fmla="*/ 4 h 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53"/>
                    <a:gd name="T112" fmla="*/ 0 h 17"/>
                    <a:gd name="T113" fmla="*/ 153 w 153"/>
                    <a:gd name="T114" fmla="*/ 17 h 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53" h="17">
                      <a:moveTo>
                        <a:pt x="152" y="4"/>
                      </a:moveTo>
                      <a:lnTo>
                        <a:pt x="151" y="3"/>
                      </a:lnTo>
                      <a:lnTo>
                        <a:pt x="151" y="2"/>
                      </a:lnTo>
                      <a:lnTo>
                        <a:pt x="150" y="2"/>
                      </a:lnTo>
                      <a:lnTo>
                        <a:pt x="150" y="1"/>
                      </a:lnTo>
                      <a:lnTo>
                        <a:pt x="149" y="1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6" y="16"/>
                      </a:lnTo>
                      <a:lnTo>
                        <a:pt x="7" y="14"/>
                      </a:lnTo>
                      <a:lnTo>
                        <a:pt x="8" y="13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0" y="12"/>
                      </a:lnTo>
                      <a:lnTo>
                        <a:pt x="140" y="12"/>
                      </a:lnTo>
                      <a:lnTo>
                        <a:pt x="141" y="12"/>
                      </a:lnTo>
                      <a:lnTo>
                        <a:pt x="142" y="12"/>
                      </a:lnTo>
                      <a:lnTo>
                        <a:pt x="142" y="13"/>
                      </a:lnTo>
                      <a:lnTo>
                        <a:pt x="143" y="13"/>
                      </a:lnTo>
                      <a:lnTo>
                        <a:pt x="143" y="14"/>
                      </a:lnTo>
                      <a:lnTo>
                        <a:pt x="144" y="14"/>
                      </a:lnTo>
                      <a:lnTo>
                        <a:pt x="152" y="4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1" name="Freeform 1601"/>
                <p:cNvSpPr>
                  <a:spLocks/>
                </p:cNvSpPr>
                <p:nvPr/>
              </p:nvSpPr>
              <p:spPr bwMode="auto">
                <a:xfrm>
                  <a:off x="3870" y="1299"/>
                  <a:ext cx="17" cy="135"/>
                </a:xfrm>
                <a:custGeom>
                  <a:avLst/>
                  <a:gdLst>
                    <a:gd name="T0" fmla="*/ 2 w 17"/>
                    <a:gd name="T1" fmla="*/ 0 h 135"/>
                    <a:gd name="T2" fmla="*/ 1 w 17"/>
                    <a:gd name="T3" fmla="*/ 0 h 135"/>
                    <a:gd name="T4" fmla="*/ 0 w 17"/>
                    <a:gd name="T5" fmla="*/ 1 h 135"/>
                    <a:gd name="T6" fmla="*/ 0 w 17"/>
                    <a:gd name="T7" fmla="*/ 2 h 135"/>
                    <a:gd name="T8" fmla="*/ 0 w 17"/>
                    <a:gd name="T9" fmla="*/ 2 h 135"/>
                    <a:gd name="T10" fmla="*/ 0 w 17"/>
                    <a:gd name="T11" fmla="*/ 3 h 135"/>
                    <a:gd name="T12" fmla="*/ 0 w 17"/>
                    <a:gd name="T13" fmla="*/ 4 h 135"/>
                    <a:gd name="T14" fmla="*/ 0 w 17"/>
                    <a:gd name="T15" fmla="*/ 130 h 135"/>
                    <a:gd name="T16" fmla="*/ 0 w 17"/>
                    <a:gd name="T17" fmla="*/ 130 h 135"/>
                    <a:gd name="T18" fmla="*/ 0 w 17"/>
                    <a:gd name="T19" fmla="*/ 131 h 135"/>
                    <a:gd name="T20" fmla="*/ 0 w 17"/>
                    <a:gd name="T21" fmla="*/ 132 h 135"/>
                    <a:gd name="T22" fmla="*/ 0 w 17"/>
                    <a:gd name="T23" fmla="*/ 132 h 135"/>
                    <a:gd name="T24" fmla="*/ 1 w 17"/>
                    <a:gd name="T25" fmla="*/ 133 h 135"/>
                    <a:gd name="T26" fmla="*/ 2 w 17"/>
                    <a:gd name="T27" fmla="*/ 133 h 135"/>
                    <a:gd name="T28" fmla="*/ 2 w 17"/>
                    <a:gd name="T29" fmla="*/ 134 h 135"/>
                    <a:gd name="T30" fmla="*/ 3 w 17"/>
                    <a:gd name="T31" fmla="*/ 134 h 135"/>
                    <a:gd name="T32" fmla="*/ 16 w 17"/>
                    <a:gd name="T33" fmla="*/ 127 h 135"/>
                    <a:gd name="T34" fmla="*/ 15 w 17"/>
                    <a:gd name="T35" fmla="*/ 126 h 135"/>
                    <a:gd name="T36" fmla="*/ 15 w 17"/>
                    <a:gd name="T37" fmla="*/ 126 h 135"/>
                    <a:gd name="T38" fmla="*/ 14 w 17"/>
                    <a:gd name="T39" fmla="*/ 126 h 135"/>
                    <a:gd name="T40" fmla="*/ 14 w 17"/>
                    <a:gd name="T41" fmla="*/ 125 h 135"/>
                    <a:gd name="T42" fmla="*/ 13 w 17"/>
                    <a:gd name="T43" fmla="*/ 124 h 135"/>
                    <a:gd name="T44" fmla="*/ 13 w 17"/>
                    <a:gd name="T45" fmla="*/ 124 h 135"/>
                    <a:gd name="T46" fmla="*/ 13 w 17"/>
                    <a:gd name="T47" fmla="*/ 10 h 135"/>
                    <a:gd name="T48" fmla="*/ 13 w 17"/>
                    <a:gd name="T49" fmla="*/ 9 h 135"/>
                    <a:gd name="T50" fmla="*/ 13 w 17"/>
                    <a:gd name="T51" fmla="*/ 8 h 135"/>
                    <a:gd name="T52" fmla="*/ 14 w 17"/>
                    <a:gd name="T53" fmla="*/ 8 h 135"/>
                    <a:gd name="T54" fmla="*/ 15 w 17"/>
                    <a:gd name="T55" fmla="*/ 7 h 135"/>
                    <a:gd name="T56" fmla="*/ 15 w 17"/>
                    <a:gd name="T57" fmla="*/ 6 h 135"/>
                    <a:gd name="T58" fmla="*/ 2 w 17"/>
                    <a:gd name="T59" fmla="*/ 0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7"/>
                    <a:gd name="T91" fmla="*/ 0 h 135"/>
                    <a:gd name="T92" fmla="*/ 17 w 17"/>
                    <a:gd name="T93" fmla="*/ 135 h 135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7" h="135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130"/>
                      </a:lnTo>
                      <a:lnTo>
                        <a:pt x="0" y="131"/>
                      </a:lnTo>
                      <a:lnTo>
                        <a:pt x="0" y="132"/>
                      </a:lnTo>
                      <a:lnTo>
                        <a:pt x="1" y="133"/>
                      </a:lnTo>
                      <a:lnTo>
                        <a:pt x="2" y="133"/>
                      </a:lnTo>
                      <a:lnTo>
                        <a:pt x="2" y="134"/>
                      </a:lnTo>
                      <a:lnTo>
                        <a:pt x="3" y="134"/>
                      </a:lnTo>
                      <a:lnTo>
                        <a:pt x="16" y="127"/>
                      </a:lnTo>
                      <a:lnTo>
                        <a:pt x="15" y="126"/>
                      </a:lnTo>
                      <a:lnTo>
                        <a:pt x="14" y="126"/>
                      </a:lnTo>
                      <a:lnTo>
                        <a:pt x="14" y="125"/>
                      </a:lnTo>
                      <a:lnTo>
                        <a:pt x="13" y="124"/>
                      </a:lnTo>
                      <a:lnTo>
                        <a:pt x="13" y="10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2" name="Freeform 1602"/>
                <p:cNvSpPr>
                  <a:spLocks/>
                </p:cNvSpPr>
                <p:nvPr/>
              </p:nvSpPr>
              <p:spPr bwMode="auto">
                <a:xfrm>
                  <a:off x="3872" y="1300"/>
                  <a:ext cx="155" cy="136"/>
                </a:xfrm>
                <a:custGeom>
                  <a:avLst/>
                  <a:gdLst>
                    <a:gd name="T0" fmla="*/ 0 w 155"/>
                    <a:gd name="T1" fmla="*/ 133 h 136"/>
                    <a:gd name="T2" fmla="*/ 0 w 155"/>
                    <a:gd name="T3" fmla="*/ 134 h 136"/>
                    <a:gd name="T4" fmla="*/ 0 w 155"/>
                    <a:gd name="T5" fmla="*/ 134 h 136"/>
                    <a:gd name="T6" fmla="*/ 1 w 155"/>
                    <a:gd name="T7" fmla="*/ 134 h 136"/>
                    <a:gd name="T8" fmla="*/ 1 w 155"/>
                    <a:gd name="T9" fmla="*/ 134 h 136"/>
                    <a:gd name="T10" fmla="*/ 2 w 155"/>
                    <a:gd name="T11" fmla="*/ 135 h 136"/>
                    <a:gd name="T12" fmla="*/ 2 w 155"/>
                    <a:gd name="T13" fmla="*/ 135 h 136"/>
                    <a:gd name="T14" fmla="*/ 3 w 155"/>
                    <a:gd name="T15" fmla="*/ 135 h 136"/>
                    <a:gd name="T16" fmla="*/ 148 w 155"/>
                    <a:gd name="T17" fmla="*/ 135 h 136"/>
                    <a:gd name="T18" fmla="*/ 150 w 155"/>
                    <a:gd name="T19" fmla="*/ 134 h 136"/>
                    <a:gd name="T20" fmla="*/ 151 w 155"/>
                    <a:gd name="T21" fmla="*/ 134 h 136"/>
                    <a:gd name="T22" fmla="*/ 151 w 155"/>
                    <a:gd name="T23" fmla="*/ 133 h 136"/>
                    <a:gd name="T24" fmla="*/ 152 w 155"/>
                    <a:gd name="T25" fmla="*/ 133 h 136"/>
                    <a:gd name="T26" fmla="*/ 152 w 155"/>
                    <a:gd name="T27" fmla="*/ 133 h 136"/>
                    <a:gd name="T28" fmla="*/ 153 w 155"/>
                    <a:gd name="T29" fmla="*/ 132 h 136"/>
                    <a:gd name="T30" fmla="*/ 153 w 155"/>
                    <a:gd name="T31" fmla="*/ 131 h 136"/>
                    <a:gd name="T32" fmla="*/ 154 w 155"/>
                    <a:gd name="T33" fmla="*/ 131 h 136"/>
                    <a:gd name="T34" fmla="*/ 154 w 155"/>
                    <a:gd name="T35" fmla="*/ 129 h 136"/>
                    <a:gd name="T36" fmla="*/ 154 w 155"/>
                    <a:gd name="T37" fmla="*/ 129 h 136"/>
                    <a:gd name="T38" fmla="*/ 154 w 155"/>
                    <a:gd name="T39" fmla="*/ 3 h 136"/>
                    <a:gd name="T40" fmla="*/ 154 w 155"/>
                    <a:gd name="T41" fmla="*/ 2 h 136"/>
                    <a:gd name="T42" fmla="*/ 154 w 155"/>
                    <a:gd name="T43" fmla="*/ 1 h 136"/>
                    <a:gd name="T44" fmla="*/ 154 w 155"/>
                    <a:gd name="T45" fmla="*/ 1 h 136"/>
                    <a:gd name="T46" fmla="*/ 153 w 155"/>
                    <a:gd name="T47" fmla="*/ 1 h 136"/>
                    <a:gd name="T48" fmla="*/ 153 w 155"/>
                    <a:gd name="T49" fmla="*/ 0 h 136"/>
                    <a:gd name="T50" fmla="*/ 153 w 155"/>
                    <a:gd name="T51" fmla="*/ 0 h 136"/>
                    <a:gd name="T52" fmla="*/ 145 w 155"/>
                    <a:gd name="T53" fmla="*/ 5 h 136"/>
                    <a:gd name="T54" fmla="*/ 145 w 155"/>
                    <a:gd name="T55" fmla="*/ 5 h 136"/>
                    <a:gd name="T56" fmla="*/ 146 w 155"/>
                    <a:gd name="T57" fmla="*/ 6 h 136"/>
                    <a:gd name="T58" fmla="*/ 146 w 155"/>
                    <a:gd name="T59" fmla="*/ 7 h 136"/>
                    <a:gd name="T60" fmla="*/ 146 w 155"/>
                    <a:gd name="T61" fmla="*/ 7 h 136"/>
                    <a:gd name="T62" fmla="*/ 146 w 155"/>
                    <a:gd name="T63" fmla="*/ 7 h 136"/>
                    <a:gd name="T64" fmla="*/ 146 w 155"/>
                    <a:gd name="T65" fmla="*/ 8 h 136"/>
                    <a:gd name="T66" fmla="*/ 146 w 155"/>
                    <a:gd name="T67" fmla="*/ 9 h 136"/>
                    <a:gd name="T68" fmla="*/ 146 w 155"/>
                    <a:gd name="T69" fmla="*/ 9 h 136"/>
                    <a:gd name="T70" fmla="*/ 146 w 155"/>
                    <a:gd name="T71" fmla="*/ 123 h 136"/>
                    <a:gd name="T72" fmla="*/ 146 w 155"/>
                    <a:gd name="T73" fmla="*/ 123 h 136"/>
                    <a:gd name="T74" fmla="*/ 146 w 155"/>
                    <a:gd name="T75" fmla="*/ 124 h 136"/>
                    <a:gd name="T76" fmla="*/ 146 w 155"/>
                    <a:gd name="T77" fmla="*/ 125 h 136"/>
                    <a:gd name="T78" fmla="*/ 146 w 155"/>
                    <a:gd name="T79" fmla="*/ 125 h 136"/>
                    <a:gd name="T80" fmla="*/ 145 w 155"/>
                    <a:gd name="T81" fmla="*/ 126 h 136"/>
                    <a:gd name="T82" fmla="*/ 145 w 155"/>
                    <a:gd name="T83" fmla="*/ 127 h 136"/>
                    <a:gd name="T84" fmla="*/ 144 w 155"/>
                    <a:gd name="T85" fmla="*/ 127 h 136"/>
                    <a:gd name="T86" fmla="*/ 143 w 155"/>
                    <a:gd name="T87" fmla="*/ 127 h 136"/>
                    <a:gd name="T88" fmla="*/ 143 w 155"/>
                    <a:gd name="T89" fmla="*/ 128 h 136"/>
                    <a:gd name="T90" fmla="*/ 142 w 155"/>
                    <a:gd name="T91" fmla="*/ 128 h 136"/>
                    <a:gd name="T92" fmla="*/ 142 w 155"/>
                    <a:gd name="T93" fmla="*/ 128 h 136"/>
                    <a:gd name="T94" fmla="*/ 9 w 155"/>
                    <a:gd name="T95" fmla="*/ 128 h 136"/>
                    <a:gd name="T96" fmla="*/ 8 w 155"/>
                    <a:gd name="T97" fmla="*/ 128 h 136"/>
                    <a:gd name="T98" fmla="*/ 8 w 155"/>
                    <a:gd name="T99" fmla="*/ 128 h 136"/>
                    <a:gd name="T100" fmla="*/ 8 w 155"/>
                    <a:gd name="T101" fmla="*/ 127 h 136"/>
                    <a:gd name="T102" fmla="*/ 7 w 155"/>
                    <a:gd name="T103" fmla="*/ 127 h 136"/>
                    <a:gd name="T104" fmla="*/ 7 w 155"/>
                    <a:gd name="T105" fmla="*/ 127 h 136"/>
                    <a:gd name="T106" fmla="*/ 6 w 155"/>
                    <a:gd name="T107" fmla="*/ 127 h 136"/>
                    <a:gd name="T108" fmla="*/ 6 w 155"/>
                    <a:gd name="T109" fmla="*/ 127 h 136"/>
                    <a:gd name="T110" fmla="*/ 0 w 155"/>
                    <a:gd name="T111" fmla="*/ 133 h 1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55"/>
                    <a:gd name="T169" fmla="*/ 0 h 136"/>
                    <a:gd name="T170" fmla="*/ 155 w 155"/>
                    <a:gd name="T171" fmla="*/ 136 h 1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55" h="136">
                      <a:moveTo>
                        <a:pt x="0" y="133"/>
                      </a:moveTo>
                      <a:lnTo>
                        <a:pt x="0" y="134"/>
                      </a:lnTo>
                      <a:lnTo>
                        <a:pt x="1" y="134"/>
                      </a:lnTo>
                      <a:lnTo>
                        <a:pt x="2" y="135"/>
                      </a:lnTo>
                      <a:lnTo>
                        <a:pt x="3" y="135"/>
                      </a:lnTo>
                      <a:lnTo>
                        <a:pt x="148" y="135"/>
                      </a:lnTo>
                      <a:lnTo>
                        <a:pt x="150" y="134"/>
                      </a:lnTo>
                      <a:lnTo>
                        <a:pt x="151" y="134"/>
                      </a:lnTo>
                      <a:lnTo>
                        <a:pt x="151" y="133"/>
                      </a:lnTo>
                      <a:lnTo>
                        <a:pt x="152" y="133"/>
                      </a:lnTo>
                      <a:lnTo>
                        <a:pt x="153" y="132"/>
                      </a:lnTo>
                      <a:lnTo>
                        <a:pt x="153" y="131"/>
                      </a:lnTo>
                      <a:lnTo>
                        <a:pt x="154" y="131"/>
                      </a:lnTo>
                      <a:lnTo>
                        <a:pt x="154" y="129"/>
                      </a:lnTo>
                      <a:lnTo>
                        <a:pt x="154" y="3"/>
                      </a:lnTo>
                      <a:lnTo>
                        <a:pt x="154" y="2"/>
                      </a:lnTo>
                      <a:lnTo>
                        <a:pt x="154" y="1"/>
                      </a:lnTo>
                      <a:lnTo>
                        <a:pt x="153" y="1"/>
                      </a:lnTo>
                      <a:lnTo>
                        <a:pt x="153" y="0"/>
                      </a:lnTo>
                      <a:lnTo>
                        <a:pt x="145" y="5"/>
                      </a:lnTo>
                      <a:lnTo>
                        <a:pt x="146" y="6"/>
                      </a:lnTo>
                      <a:lnTo>
                        <a:pt x="146" y="7"/>
                      </a:lnTo>
                      <a:lnTo>
                        <a:pt x="146" y="8"/>
                      </a:lnTo>
                      <a:lnTo>
                        <a:pt x="146" y="9"/>
                      </a:lnTo>
                      <a:lnTo>
                        <a:pt x="146" y="123"/>
                      </a:lnTo>
                      <a:lnTo>
                        <a:pt x="146" y="124"/>
                      </a:lnTo>
                      <a:lnTo>
                        <a:pt x="146" y="125"/>
                      </a:lnTo>
                      <a:lnTo>
                        <a:pt x="145" y="126"/>
                      </a:lnTo>
                      <a:lnTo>
                        <a:pt x="145" y="127"/>
                      </a:lnTo>
                      <a:lnTo>
                        <a:pt x="144" y="127"/>
                      </a:lnTo>
                      <a:lnTo>
                        <a:pt x="143" y="127"/>
                      </a:lnTo>
                      <a:lnTo>
                        <a:pt x="143" y="128"/>
                      </a:lnTo>
                      <a:lnTo>
                        <a:pt x="142" y="128"/>
                      </a:lnTo>
                      <a:lnTo>
                        <a:pt x="9" y="128"/>
                      </a:lnTo>
                      <a:lnTo>
                        <a:pt x="8" y="128"/>
                      </a:lnTo>
                      <a:lnTo>
                        <a:pt x="8" y="127"/>
                      </a:lnTo>
                      <a:lnTo>
                        <a:pt x="7" y="127"/>
                      </a:lnTo>
                      <a:lnTo>
                        <a:pt x="6" y="127"/>
                      </a:lnTo>
                      <a:lnTo>
                        <a:pt x="0" y="133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999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3" name="Freeform 1603"/>
                <p:cNvSpPr>
                  <a:spLocks/>
                </p:cNvSpPr>
                <p:nvPr/>
              </p:nvSpPr>
              <p:spPr bwMode="auto">
                <a:xfrm>
                  <a:off x="3872" y="1298"/>
                  <a:ext cx="153" cy="17"/>
                </a:xfrm>
                <a:custGeom>
                  <a:avLst/>
                  <a:gdLst>
                    <a:gd name="T0" fmla="*/ 152 w 153"/>
                    <a:gd name="T1" fmla="*/ 16 h 17"/>
                    <a:gd name="T2" fmla="*/ 151 w 153"/>
                    <a:gd name="T3" fmla="*/ 16 h 17"/>
                    <a:gd name="T4" fmla="*/ 151 w 153"/>
                    <a:gd name="T5" fmla="*/ 10 h 17"/>
                    <a:gd name="T6" fmla="*/ 150 w 153"/>
                    <a:gd name="T7" fmla="*/ 10 h 17"/>
                    <a:gd name="T8" fmla="*/ 150 w 153"/>
                    <a:gd name="T9" fmla="*/ 10 h 17"/>
                    <a:gd name="T10" fmla="*/ 150 w 153"/>
                    <a:gd name="T11" fmla="*/ 5 h 17"/>
                    <a:gd name="T12" fmla="*/ 149 w 153"/>
                    <a:gd name="T13" fmla="*/ 5 h 17"/>
                    <a:gd name="T14" fmla="*/ 149 w 153"/>
                    <a:gd name="T15" fmla="*/ 5 h 17"/>
                    <a:gd name="T16" fmla="*/ 148 w 153"/>
                    <a:gd name="T17" fmla="*/ 0 h 17"/>
                    <a:gd name="T18" fmla="*/ 148 w 153"/>
                    <a:gd name="T19" fmla="*/ 0 h 17"/>
                    <a:gd name="T20" fmla="*/ 147 w 153"/>
                    <a:gd name="T21" fmla="*/ 0 h 17"/>
                    <a:gd name="T22" fmla="*/ 146 w 153"/>
                    <a:gd name="T23" fmla="*/ 0 h 17"/>
                    <a:gd name="T24" fmla="*/ 3 w 153"/>
                    <a:gd name="T25" fmla="*/ 0 h 17"/>
                    <a:gd name="T26" fmla="*/ 3 w 153"/>
                    <a:gd name="T27" fmla="*/ 0 h 17"/>
                    <a:gd name="T28" fmla="*/ 2 w 153"/>
                    <a:gd name="T29" fmla="*/ 0 h 17"/>
                    <a:gd name="T30" fmla="*/ 1 w 153"/>
                    <a:gd name="T31" fmla="*/ 5 h 17"/>
                    <a:gd name="T32" fmla="*/ 1 w 153"/>
                    <a:gd name="T33" fmla="*/ 5 h 17"/>
                    <a:gd name="T34" fmla="*/ 0 w 153"/>
                    <a:gd name="T35" fmla="*/ 10 h 17"/>
                    <a:gd name="T36" fmla="*/ 0 w 153"/>
                    <a:gd name="T37" fmla="*/ 10 h 17"/>
                    <a:gd name="T38" fmla="*/ 0 w 153"/>
                    <a:gd name="T39" fmla="*/ 16 h 1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53"/>
                    <a:gd name="T61" fmla="*/ 0 h 17"/>
                    <a:gd name="T62" fmla="*/ 153 w 153"/>
                    <a:gd name="T63" fmla="*/ 17 h 1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53" h="17">
                      <a:moveTo>
                        <a:pt x="152" y="16"/>
                      </a:moveTo>
                      <a:lnTo>
                        <a:pt x="151" y="16"/>
                      </a:lnTo>
                      <a:lnTo>
                        <a:pt x="151" y="10"/>
                      </a:lnTo>
                      <a:lnTo>
                        <a:pt x="150" y="10"/>
                      </a:lnTo>
                      <a:lnTo>
                        <a:pt x="150" y="5"/>
                      </a:lnTo>
                      <a:lnTo>
                        <a:pt x="149" y="5"/>
                      </a:lnTo>
                      <a:lnTo>
                        <a:pt x="148" y="0"/>
                      </a:lnTo>
                      <a:lnTo>
                        <a:pt x="147" y="0"/>
                      </a:lnTo>
                      <a:lnTo>
                        <a:pt x="146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5"/>
                      </a:lnTo>
                      <a:lnTo>
                        <a:pt x="0" y="1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Freeform 1604"/>
                <p:cNvSpPr>
                  <a:spLocks/>
                </p:cNvSpPr>
                <p:nvPr/>
              </p:nvSpPr>
              <p:spPr bwMode="auto">
                <a:xfrm>
                  <a:off x="3843" y="1489"/>
                  <a:ext cx="215" cy="72"/>
                </a:xfrm>
                <a:custGeom>
                  <a:avLst/>
                  <a:gdLst>
                    <a:gd name="T0" fmla="*/ 0 w 215"/>
                    <a:gd name="T1" fmla="*/ 71 h 72"/>
                    <a:gd name="T2" fmla="*/ 0 w 215"/>
                    <a:gd name="T3" fmla="*/ 0 h 72"/>
                    <a:gd name="T4" fmla="*/ 214 w 215"/>
                    <a:gd name="T5" fmla="*/ 0 h 72"/>
                    <a:gd name="T6" fmla="*/ 214 w 215"/>
                    <a:gd name="T7" fmla="*/ 71 h 72"/>
                    <a:gd name="T8" fmla="*/ 0 w 215"/>
                    <a:gd name="T9" fmla="*/ 71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5"/>
                    <a:gd name="T16" fmla="*/ 0 h 72"/>
                    <a:gd name="T17" fmla="*/ 215 w 215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5" h="72">
                      <a:moveTo>
                        <a:pt x="0" y="71"/>
                      </a:moveTo>
                      <a:lnTo>
                        <a:pt x="0" y="0"/>
                      </a:lnTo>
                      <a:lnTo>
                        <a:pt x="214" y="0"/>
                      </a:lnTo>
                      <a:lnTo>
                        <a:pt x="214" y="71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5" name="Freeform 1605"/>
                <p:cNvSpPr>
                  <a:spLocks/>
                </p:cNvSpPr>
                <p:nvPr/>
              </p:nvSpPr>
              <p:spPr bwMode="auto">
                <a:xfrm>
                  <a:off x="3841" y="1489"/>
                  <a:ext cx="219" cy="23"/>
                </a:xfrm>
                <a:custGeom>
                  <a:avLst/>
                  <a:gdLst>
                    <a:gd name="T0" fmla="*/ 79 w 219"/>
                    <a:gd name="T1" fmla="*/ 0 h 23"/>
                    <a:gd name="T2" fmla="*/ 0 w 219"/>
                    <a:gd name="T3" fmla="*/ 0 h 23"/>
                    <a:gd name="T4" fmla="*/ 0 w 219"/>
                    <a:gd name="T5" fmla="*/ 22 h 23"/>
                    <a:gd name="T6" fmla="*/ 218 w 219"/>
                    <a:gd name="T7" fmla="*/ 22 h 23"/>
                    <a:gd name="T8" fmla="*/ 215 w 219"/>
                    <a:gd name="T9" fmla="*/ 0 h 23"/>
                    <a:gd name="T10" fmla="*/ 137 w 219"/>
                    <a:gd name="T11" fmla="*/ 0 h 23"/>
                    <a:gd name="T12" fmla="*/ 79 w 219"/>
                    <a:gd name="T13" fmla="*/ 0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"/>
                    <a:gd name="T22" fmla="*/ 0 h 23"/>
                    <a:gd name="T23" fmla="*/ 219 w 219"/>
                    <a:gd name="T24" fmla="*/ 23 h 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" h="23">
                      <a:moveTo>
                        <a:pt x="79" y="0"/>
                      </a:move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218" y="22"/>
                      </a:lnTo>
                      <a:lnTo>
                        <a:pt x="215" y="0"/>
                      </a:lnTo>
                      <a:lnTo>
                        <a:pt x="137" y="0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6" name="Freeform 1606"/>
                <p:cNvSpPr>
                  <a:spLocks/>
                </p:cNvSpPr>
                <p:nvPr/>
              </p:nvSpPr>
              <p:spPr bwMode="auto">
                <a:xfrm>
                  <a:off x="3991" y="1495"/>
                  <a:ext cx="56" cy="17"/>
                </a:xfrm>
                <a:custGeom>
                  <a:avLst/>
                  <a:gdLst>
                    <a:gd name="T0" fmla="*/ 0 w 56"/>
                    <a:gd name="T1" fmla="*/ 6 h 17"/>
                    <a:gd name="T2" fmla="*/ 18 w 56"/>
                    <a:gd name="T3" fmla="*/ 6 h 17"/>
                    <a:gd name="T4" fmla="*/ 18 w 56"/>
                    <a:gd name="T5" fmla="*/ 0 h 17"/>
                    <a:gd name="T6" fmla="*/ 35 w 56"/>
                    <a:gd name="T7" fmla="*/ 0 h 17"/>
                    <a:gd name="T8" fmla="*/ 35 w 56"/>
                    <a:gd name="T9" fmla="*/ 6 h 17"/>
                    <a:gd name="T10" fmla="*/ 55 w 56"/>
                    <a:gd name="T11" fmla="*/ 6 h 17"/>
                    <a:gd name="T12" fmla="*/ 55 w 56"/>
                    <a:gd name="T13" fmla="*/ 10 h 17"/>
                    <a:gd name="T14" fmla="*/ 35 w 56"/>
                    <a:gd name="T15" fmla="*/ 10 h 17"/>
                    <a:gd name="T16" fmla="*/ 35 w 56"/>
                    <a:gd name="T17" fmla="*/ 16 h 17"/>
                    <a:gd name="T18" fmla="*/ 18 w 56"/>
                    <a:gd name="T19" fmla="*/ 16 h 17"/>
                    <a:gd name="T20" fmla="*/ 18 w 56"/>
                    <a:gd name="T21" fmla="*/ 10 h 17"/>
                    <a:gd name="T22" fmla="*/ 0 w 56"/>
                    <a:gd name="T23" fmla="*/ 10 h 17"/>
                    <a:gd name="T24" fmla="*/ 0 w 56"/>
                    <a:gd name="T25" fmla="*/ 6 h 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17"/>
                    <a:gd name="T41" fmla="*/ 56 w 56"/>
                    <a:gd name="T42" fmla="*/ 17 h 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17">
                      <a:moveTo>
                        <a:pt x="0" y="6"/>
                      </a:move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55" y="6"/>
                      </a:lnTo>
                      <a:lnTo>
                        <a:pt x="55" y="10"/>
                      </a:lnTo>
                      <a:lnTo>
                        <a:pt x="35" y="10"/>
                      </a:lnTo>
                      <a:lnTo>
                        <a:pt x="35" y="16"/>
                      </a:lnTo>
                      <a:lnTo>
                        <a:pt x="18" y="16"/>
                      </a:lnTo>
                      <a:lnTo>
                        <a:pt x="18" y="10"/>
                      </a:lnTo>
                      <a:lnTo>
                        <a:pt x="0" y="1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7" name="Freeform 1607"/>
                <p:cNvSpPr>
                  <a:spLocks/>
                </p:cNvSpPr>
                <p:nvPr/>
              </p:nvSpPr>
              <p:spPr bwMode="auto">
                <a:xfrm>
                  <a:off x="3991" y="1501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0 h 17"/>
                    <a:gd name="T4" fmla="*/ 16 w 17"/>
                    <a:gd name="T5" fmla="*/ 5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0" y="16"/>
                      </a:moveTo>
                      <a:lnTo>
                        <a:pt x="16" y="10"/>
                      </a:lnTo>
                      <a:lnTo>
                        <a:pt x="16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8" name="Freeform 1608"/>
                <p:cNvSpPr>
                  <a:spLocks/>
                </p:cNvSpPr>
                <p:nvPr/>
              </p:nvSpPr>
              <p:spPr bwMode="auto">
                <a:xfrm>
                  <a:off x="4010" y="149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9" name="Freeform 1609"/>
                <p:cNvSpPr>
                  <a:spLocks/>
                </p:cNvSpPr>
                <p:nvPr/>
              </p:nvSpPr>
              <p:spPr bwMode="auto">
                <a:xfrm>
                  <a:off x="4046" y="150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6 h 17"/>
                    <a:gd name="T4" fmla="*/ 0 w 17"/>
                    <a:gd name="T5" fmla="*/ 0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0" name="Freeform 1610"/>
                <p:cNvSpPr>
                  <a:spLocks/>
                </p:cNvSpPr>
                <p:nvPr/>
              </p:nvSpPr>
              <p:spPr bwMode="auto">
                <a:xfrm>
                  <a:off x="4027" y="1495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0 h 17"/>
                    <a:gd name="T4" fmla="*/ 0 w 17"/>
                    <a:gd name="T5" fmla="*/ 16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16"/>
                      </a:moveTo>
                      <a:lnTo>
                        <a:pt x="16" y="0"/>
                      </a:lnTo>
                      <a:lnTo>
                        <a:pt x="0" y="16"/>
                      </a:lnTo>
                    </a:path>
                  </a:pathLst>
                </a:custGeom>
                <a:noFill/>
                <a:ln w="12700">
                  <a:solidFill>
                    <a:srgbClr val="EFEFD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1" name="Freeform 1611"/>
                <p:cNvSpPr>
                  <a:spLocks/>
                </p:cNvSpPr>
                <p:nvPr/>
              </p:nvSpPr>
              <p:spPr bwMode="auto">
                <a:xfrm>
                  <a:off x="4011" y="1499"/>
                  <a:ext cx="17" cy="17"/>
                </a:xfrm>
                <a:custGeom>
                  <a:avLst/>
                  <a:gdLst>
                    <a:gd name="T0" fmla="*/ 0 w 17"/>
                    <a:gd name="T1" fmla="*/ 16 h 17"/>
                    <a:gd name="T2" fmla="*/ 16 w 17"/>
                    <a:gd name="T3" fmla="*/ 16 h 17"/>
                    <a:gd name="T4" fmla="*/ 16 w 17"/>
                    <a:gd name="T5" fmla="*/ 0 h 17"/>
                    <a:gd name="T6" fmla="*/ 0 w 17"/>
                    <a:gd name="T7" fmla="*/ 0 h 17"/>
                    <a:gd name="T8" fmla="*/ 0 w 17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16"/>
                      </a:moveTo>
                      <a:lnTo>
                        <a:pt x="16" y="16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9F9FA2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2" name="Freeform 1612"/>
                <p:cNvSpPr>
                  <a:spLocks/>
                </p:cNvSpPr>
                <p:nvPr/>
              </p:nvSpPr>
              <p:spPr bwMode="auto">
                <a:xfrm>
                  <a:off x="3993" y="1502"/>
                  <a:ext cx="54" cy="17"/>
                </a:xfrm>
                <a:custGeom>
                  <a:avLst/>
                  <a:gdLst>
                    <a:gd name="T0" fmla="*/ 0 w 54"/>
                    <a:gd name="T1" fmla="*/ 0 h 17"/>
                    <a:gd name="T2" fmla="*/ 53 w 54"/>
                    <a:gd name="T3" fmla="*/ 0 h 17"/>
                    <a:gd name="T4" fmla="*/ 53 w 54"/>
                    <a:gd name="T5" fmla="*/ 16 h 17"/>
                    <a:gd name="T6" fmla="*/ 0 w 54"/>
                    <a:gd name="T7" fmla="*/ 16 h 17"/>
                    <a:gd name="T8" fmla="*/ 0 w 54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7"/>
                    <a:gd name="T17" fmla="*/ 54 w 5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7">
                      <a:moveTo>
                        <a:pt x="0" y="0"/>
                      </a:moveTo>
                      <a:lnTo>
                        <a:pt x="53" y="0"/>
                      </a:lnTo>
                      <a:lnTo>
                        <a:pt x="53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3" name="Freeform 1613"/>
                <p:cNvSpPr>
                  <a:spLocks/>
                </p:cNvSpPr>
                <p:nvPr/>
              </p:nvSpPr>
              <p:spPr bwMode="auto">
                <a:xfrm>
                  <a:off x="4010" y="1496"/>
                  <a:ext cx="19" cy="17"/>
                </a:xfrm>
                <a:custGeom>
                  <a:avLst/>
                  <a:gdLst>
                    <a:gd name="T0" fmla="*/ 18 w 19"/>
                    <a:gd name="T1" fmla="*/ 12 h 17"/>
                    <a:gd name="T2" fmla="*/ 17 w 19"/>
                    <a:gd name="T3" fmla="*/ 16 h 17"/>
                    <a:gd name="T4" fmla="*/ 17 w 19"/>
                    <a:gd name="T5" fmla="*/ 0 h 17"/>
                    <a:gd name="T6" fmla="*/ 0 w 19"/>
                    <a:gd name="T7" fmla="*/ 0 h 17"/>
                    <a:gd name="T8" fmla="*/ 0 w 19"/>
                    <a:gd name="T9" fmla="*/ 16 h 17"/>
                    <a:gd name="T10" fmla="*/ 0 w 19"/>
                    <a:gd name="T11" fmla="*/ 12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"/>
                    <a:gd name="T19" fmla="*/ 0 h 17"/>
                    <a:gd name="T20" fmla="*/ 19 w 19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" h="17">
                      <a:moveTo>
                        <a:pt x="18" y="12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4" name="Freeform 1614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6 w 17"/>
                    <a:gd name="T3" fmla="*/ 16 h 17"/>
                    <a:gd name="T4" fmla="*/ 0 w 17"/>
                    <a:gd name="T5" fmla="*/ 16 h 17"/>
                    <a:gd name="T6" fmla="*/ 0 w 17"/>
                    <a:gd name="T7" fmla="*/ 0 h 17"/>
                    <a:gd name="T8" fmla="*/ 16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16" y="0"/>
                      </a:move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5" name="Freeform 1615"/>
                <p:cNvSpPr>
                  <a:spLocks/>
                </p:cNvSpPr>
                <p:nvPr/>
              </p:nvSpPr>
              <p:spPr bwMode="auto">
                <a:xfrm>
                  <a:off x="3945" y="15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6" name="Freeform 1616"/>
                <p:cNvSpPr>
                  <a:spLocks/>
                </p:cNvSpPr>
                <p:nvPr/>
              </p:nvSpPr>
              <p:spPr bwMode="auto">
                <a:xfrm>
                  <a:off x="3930" y="1497"/>
                  <a:ext cx="44" cy="17"/>
                </a:xfrm>
                <a:custGeom>
                  <a:avLst/>
                  <a:gdLst>
                    <a:gd name="T0" fmla="*/ 14 w 44"/>
                    <a:gd name="T1" fmla="*/ 16 h 17"/>
                    <a:gd name="T2" fmla="*/ 0 w 44"/>
                    <a:gd name="T3" fmla="*/ 16 h 17"/>
                    <a:gd name="T4" fmla="*/ 0 w 44"/>
                    <a:gd name="T5" fmla="*/ 8 h 17"/>
                    <a:gd name="T6" fmla="*/ 14 w 44"/>
                    <a:gd name="T7" fmla="*/ 8 h 17"/>
                    <a:gd name="T8" fmla="*/ 14 w 44"/>
                    <a:gd name="T9" fmla="*/ 0 h 17"/>
                    <a:gd name="T10" fmla="*/ 28 w 44"/>
                    <a:gd name="T11" fmla="*/ 0 h 17"/>
                    <a:gd name="T12" fmla="*/ 28 w 44"/>
                    <a:gd name="T13" fmla="*/ 8 h 17"/>
                    <a:gd name="T14" fmla="*/ 43 w 44"/>
                    <a:gd name="T15" fmla="*/ 8 h 17"/>
                    <a:gd name="T16" fmla="*/ 43 w 44"/>
                    <a:gd name="T17" fmla="*/ 16 h 17"/>
                    <a:gd name="T18" fmla="*/ 28 w 44"/>
                    <a:gd name="T19" fmla="*/ 16 h 17"/>
                    <a:gd name="T20" fmla="*/ 14 w 44"/>
                    <a:gd name="T21" fmla="*/ 16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17"/>
                    <a:gd name="T35" fmla="*/ 44 w 44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17">
                      <a:moveTo>
                        <a:pt x="14" y="16"/>
                      </a:moveTo>
                      <a:lnTo>
                        <a:pt x="0" y="16"/>
                      </a:ln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28" y="8"/>
                      </a:lnTo>
                      <a:lnTo>
                        <a:pt x="43" y="8"/>
                      </a:lnTo>
                      <a:lnTo>
                        <a:pt x="43" y="16"/>
                      </a:lnTo>
                      <a:lnTo>
                        <a:pt x="28" y="16"/>
                      </a:lnTo>
                      <a:lnTo>
                        <a:pt x="14" y="16"/>
                      </a:lnTo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7" name="Freeform 1617"/>
                <p:cNvSpPr>
                  <a:spLocks/>
                </p:cNvSpPr>
                <p:nvPr/>
              </p:nvSpPr>
              <p:spPr bwMode="auto">
                <a:xfrm>
                  <a:off x="3945" y="1497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8" name="Freeform 1618"/>
                <p:cNvSpPr>
                  <a:spLocks/>
                </p:cNvSpPr>
                <p:nvPr/>
              </p:nvSpPr>
              <p:spPr bwMode="auto">
                <a:xfrm>
                  <a:off x="3897" y="1494"/>
                  <a:ext cx="20" cy="17"/>
                </a:xfrm>
                <a:custGeom>
                  <a:avLst/>
                  <a:gdLst>
                    <a:gd name="T0" fmla="*/ 5 w 20"/>
                    <a:gd name="T1" fmla="*/ 16 h 17"/>
                    <a:gd name="T2" fmla="*/ 3 w 20"/>
                    <a:gd name="T3" fmla="*/ 15 h 17"/>
                    <a:gd name="T4" fmla="*/ 2 w 20"/>
                    <a:gd name="T5" fmla="*/ 15 h 17"/>
                    <a:gd name="T6" fmla="*/ 1 w 20"/>
                    <a:gd name="T7" fmla="*/ 14 h 17"/>
                    <a:gd name="T8" fmla="*/ 1 w 20"/>
                    <a:gd name="T9" fmla="*/ 12 h 17"/>
                    <a:gd name="T10" fmla="*/ 0 w 20"/>
                    <a:gd name="T11" fmla="*/ 12 h 17"/>
                    <a:gd name="T12" fmla="*/ 0 w 20"/>
                    <a:gd name="T13" fmla="*/ 10 h 17"/>
                    <a:gd name="T14" fmla="*/ 0 w 20"/>
                    <a:gd name="T15" fmla="*/ 8 h 17"/>
                    <a:gd name="T16" fmla="*/ 0 w 20"/>
                    <a:gd name="T17" fmla="*/ 6 h 17"/>
                    <a:gd name="T18" fmla="*/ 0 w 20"/>
                    <a:gd name="T19" fmla="*/ 4 h 17"/>
                    <a:gd name="T20" fmla="*/ 0 w 20"/>
                    <a:gd name="T21" fmla="*/ 3 h 17"/>
                    <a:gd name="T22" fmla="*/ 1 w 20"/>
                    <a:gd name="T23" fmla="*/ 2 h 17"/>
                    <a:gd name="T24" fmla="*/ 2 w 20"/>
                    <a:gd name="T25" fmla="*/ 1 h 17"/>
                    <a:gd name="T26" fmla="*/ 3 w 20"/>
                    <a:gd name="T27" fmla="*/ 0 h 17"/>
                    <a:gd name="T28" fmla="*/ 4 w 20"/>
                    <a:gd name="T29" fmla="*/ 0 h 17"/>
                    <a:gd name="T30" fmla="*/ 5 w 20"/>
                    <a:gd name="T31" fmla="*/ 0 h 17"/>
                    <a:gd name="T32" fmla="*/ 12 w 20"/>
                    <a:gd name="T33" fmla="*/ 0 h 17"/>
                    <a:gd name="T34" fmla="*/ 13 w 20"/>
                    <a:gd name="T35" fmla="*/ 0 h 17"/>
                    <a:gd name="T36" fmla="*/ 15 w 20"/>
                    <a:gd name="T37" fmla="*/ 0 h 17"/>
                    <a:gd name="T38" fmla="*/ 16 w 20"/>
                    <a:gd name="T39" fmla="*/ 1 h 17"/>
                    <a:gd name="T40" fmla="*/ 17 w 20"/>
                    <a:gd name="T41" fmla="*/ 3 h 17"/>
                    <a:gd name="T42" fmla="*/ 17 w 20"/>
                    <a:gd name="T43" fmla="*/ 3 h 17"/>
                    <a:gd name="T44" fmla="*/ 18 w 20"/>
                    <a:gd name="T45" fmla="*/ 5 h 17"/>
                    <a:gd name="T46" fmla="*/ 18 w 20"/>
                    <a:gd name="T47" fmla="*/ 7 h 17"/>
                    <a:gd name="T48" fmla="*/ 18 w 20"/>
                    <a:gd name="T49" fmla="*/ 8 h 17"/>
                    <a:gd name="T50" fmla="*/ 18 w 20"/>
                    <a:gd name="T51" fmla="*/ 10 h 17"/>
                    <a:gd name="T52" fmla="*/ 17 w 20"/>
                    <a:gd name="T53" fmla="*/ 12 h 17"/>
                    <a:gd name="T54" fmla="*/ 16 w 20"/>
                    <a:gd name="T55" fmla="*/ 13 h 17"/>
                    <a:gd name="T56" fmla="*/ 15 w 20"/>
                    <a:gd name="T57" fmla="*/ 15 h 17"/>
                    <a:gd name="T58" fmla="*/ 13 w 20"/>
                    <a:gd name="T59" fmla="*/ 15 h 17"/>
                    <a:gd name="T60" fmla="*/ 13 w 20"/>
                    <a:gd name="T61" fmla="*/ 16 h 17"/>
                    <a:gd name="T62" fmla="*/ 12 w 20"/>
                    <a:gd name="T63" fmla="*/ 16 h 1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0"/>
                    <a:gd name="T97" fmla="*/ 0 h 17"/>
                    <a:gd name="T98" fmla="*/ 20 w 20"/>
                    <a:gd name="T99" fmla="*/ 17 h 1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0" h="17">
                      <a:moveTo>
                        <a:pt x="5" y="16"/>
                      </a:moveTo>
                      <a:lnTo>
                        <a:pt x="5" y="16"/>
                      </a:lnTo>
                      <a:lnTo>
                        <a:pt x="4" y="16"/>
                      </a:lnTo>
                      <a:lnTo>
                        <a:pt x="3" y="15"/>
                      </a:lnTo>
                      <a:lnTo>
                        <a:pt x="2" y="15"/>
                      </a:lnTo>
                      <a:lnTo>
                        <a:pt x="2" y="14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1" y="12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5" y="0"/>
                      </a:lnTo>
                      <a:lnTo>
                        <a:pt x="16" y="1"/>
                      </a:lnTo>
                      <a:lnTo>
                        <a:pt x="16" y="2"/>
                      </a:lnTo>
                      <a:lnTo>
                        <a:pt x="17" y="3"/>
                      </a:lnTo>
                      <a:lnTo>
                        <a:pt x="18" y="4"/>
                      </a:lnTo>
                      <a:lnTo>
                        <a:pt x="18" y="5"/>
                      </a:lnTo>
                      <a:lnTo>
                        <a:pt x="18" y="6"/>
                      </a:lnTo>
                      <a:lnTo>
                        <a:pt x="18" y="7"/>
                      </a:lnTo>
                      <a:lnTo>
                        <a:pt x="19" y="8"/>
                      </a:lnTo>
                      <a:lnTo>
                        <a:pt x="18" y="8"/>
                      </a:lnTo>
                      <a:lnTo>
                        <a:pt x="18" y="9"/>
                      </a:lnTo>
                      <a:lnTo>
                        <a:pt x="18" y="10"/>
                      </a:lnTo>
                      <a:lnTo>
                        <a:pt x="18" y="11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5" y="16"/>
                      </a:lnTo>
                    </a:path>
                  </a:pathLst>
                </a:custGeom>
                <a:solidFill>
                  <a:srgbClr val="666666"/>
                </a:solidFill>
                <a:ln w="12700">
                  <a:solidFill>
                    <a:srgbClr val="6666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9" name="Freeform 1619"/>
                <p:cNvSpPr>
                  <a:spLocks/>
                </p:cNvSpPr>
                <p:nvPr/>
              </p:nvSpPr>
              <p:spPr bwMode="auto">
                <a:xfrm>
                  <a:off x="3921" y="1489"/>
                  <a:ext cx="17" cy="38"/>
                </a:xfrm>
                <a:custGeom>
                  <a:avLst/>
                  <a:gdLst>
                    <a:gd name="T0" fmla="*/ 8 w 17"/>
                    <a:gd name="T1" fmla="*/ 0 h 38"/>
                    <a:gd name="T2" fmla="*/ 0 w 17"/>
                    <a:gd name="T3" fmla="*/ 22 h 38"/>
                    <a:gd name="T4" fmla="*/ 16 w 17"/>
                    <a:gd name="T5" fmla="*/ 22 h 38"/>
                    <a:gd name="T6" fmla="*/ 16 w 17"/>
                    <a:gd name="T7" fmla="*/ 37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38"/>
                    <a:gd name="T14" fmla="*/ 17 w 17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38">
                      <a:moveTo>
                        <a:pt x="8" y="0"/>
                      </a:moveTo>
                      <a:lnTo>
                        <a:pt x="0" y="22"/>
                      </a:lnTo>
                      <a:lnTo>
                        <a:pt x="16" y="22"/>
                      </a:lnTo>
                      <a:lnTo>
                        <a:pt x="16" y="37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0" name="Freeform 1620"/>
                <p:cNvSpPr>
                  <a:spLocks/>
                </p:cNvSpPr>
                <p:nvPr/>
              </p:nvSpPr>
              <p:spPr bwMode="auto">
                <a:xfrm>
                  <a:off x="3979" y="1489"/>
                  <a:ext cx="17" cy="72"/>
                </a:xfrm>
                <a:custGeom>
                  <a:avLst/>
                  <a:gdLst>
                    <a:gd name="T0" fmla="*/ 0 w 17"/>
                    <a:gd name="T1" fmla="*/ 0 h 72"/>
                    <a:gd name="T2" fmla="*/ 16 w 17"/>
                    <a:gd name="T3" fmla="*/ 22 h 72"/>
                    <a:gd name="T4" fmla="*/ 0 w 17"/>
                    <a:gd name="T5" fmla="*/ 22 h 72"/>
                    <a:gd name="T6" fmla="*/ 0 w 17"/>
                    <a:gd name="T7" fmla="*/ 71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72"/>
                    <a:gd name="T14" fmla="*/ 17 w 1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72">
                      <a:moveTo>
                        <a:pt x="0" y="0"/>
                      </a:moveTo>
                      <a:lnTo>
                        <a:pt x="16" y="22"/>
                      </a:lnTo>
                      <a:lnTo>
                        <a:pt x="0" y="22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2700">
                  <a:solidFill>
                    <a:srgbClr val="9F9FA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1" name="Freeform 1621"/>
                <p:cNvSpPr>
                  <a:spLocks/>
                </p:cNvSpPr>
                <p:nvPr/>
              </p:nvSpPr>
              <p:spPr bwMode="auto">
                <a:xfrm>
                  <a:off x="3855" y="1532"/>
                  <a:ext cx="250" cy="41"/>
                </a:xfrm>
                <a:custGeom>
                  <a:avLst/>
                  <a:gdLst>
                    <a:gd name="T0" fmla="*/ 0 w 250"/>
                    <a:gd name="T1" fmla="*/ 40 h 41"/>
                    <a:gd name="T2" fmla="*/ 249 w 250"/>
                    <a:gd name="T3" fmla="*/ 40 h 41"/>
                    <a:gd name="T4" fmla="*/ 240 w 250"/>
                    <a:gd name="T5" fmla="*/ 0 h 41"/>
                    <a:gd name="T6" fmla="*/ 10 w 250"/>
                    <a:gd name="T7" fmla="*/ 0 h 41"/>
                    <a:gd name="T8" fmla="*/ 0 w 250"/>
                    <a:gd name="T9" fmla="*/ 4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41"/>
                    <a:gd name="T17" fmla="*/ 250 w 25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41">
                      <a:moveTo>
                        <a:pt x="0" y="40"/>
                      </a:moveTo>
                      <a:lnTo>
                        <a:pt x="249" y="40"/>
                      </a:lnTo>
                      <a:lnTo>
                        <a:pt x="240" y="0"/>
                      </a:lnTo>
                      <a:lnTo>
                        <a:pt x="10" y="0"/>
                      </a:lnTo>
                      <a:lnTo>
                        <a:pt x="0" y="40"/>
                      </a:lnTo>
                    </a:path>
                  </a:pathLst>
                </a:custGeom>
                <a:solidFill>
                  <a:srgbClr val="EFEFD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2" name="Freeform 1622"/>
                <p:cNvSpPr>
                  <a:spLocks/>
                </p:cNvSpPr>
                <p:nvPr/>
              </p:nvSpPr>
              <p:spPr bwMode="auto">
                <a:xfrm>
                  <a:off x="3855" y="1572"/>
                  <a:ext cx="251" cy="17"/>
                </a:xfrm>
                <a:custGeom>
                  <a:avLst/>
                  <a:gdLst>
                    <a:gd name="T0" fmla="*/ 0 w 251"/>
                    <a:gd name="T1" fmla="*/ 16 h 17"/>
                    <a:gd name="T2" fmla="*/ 0 w 251"/>
                    <a:gd name="T3" fmla="*/ 0 h 17"/>
                    <a:gd name="T4" fmla="*/ 249 w 251"/>
                    <a:gd name="T5" fmla="*/ 0 h 17"/>
                    <a:gd name="T6" fmla="*/ 250 w 251"/>
                    <a:gd name="T7" fmla="*/ 16 h 17"/>
                    <a:gd name="T8" fmla="*/ 0 w 251"/>
                    <a:gd name="T9" fmla="*/ 16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7"/>
                    <a:gd name="T17" fmla="*/ 251 w 251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249" y="0"/>
                      </a:lnTo>
                      <a:lnTo>
                        <a:pt x="250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CCC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3" name="Freeform 1623"/>
                <p:cNvSpPr>
                  <a:spLocks/>
                </p:cNvSpPr>
                <p:nvPr/>
              </p:nvSpPr>
              <p:spPr bwMode="auto">
                <a:xfrm>
                  <a:off x="3872" y="1538"/>
                  <a:ext cx="223" cy="28"/>
                </a:xfrm>
                <a:custGeom>
                  <a:avLst/>
                  <a:gdLst>
                    <a:gd name="T0" fmla="*/ 0 w 223"/>
                    <a:gd name="T1" fmla="*/ 27 h 28"/>
                    <a:gd name="T2" fmla="*/ 222 w 223"/>
                    <a:gd name="T3" fmla="*/ 27 h 28"/>
                    <a:gd name="T4" fmla="*/ 214 w 223"/>
                    <a:gd name="T5" fmla="*/ 0 h 28"/>
                    <a:gd name="T6" fmla="*/ 8 w 223"/>
                    <a:gd name="T7" fmla="*/ 0 h 28"/>
                    <a:gd name="T8" fmla="*/ 0 w 223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8"/>
                    <a:gd name="T17" fmla="*/ 223 w 223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8">
                      <a:moveTo>
                        <a:pt x="0" y="27"/>
                      </a:moveTo>
                      <a:lnTo>
                        <a:pt x="222" y="27"/>
                      </a:lnTo>
                      <a:lnTo>
                        <a:pt x="214" y="0"/>
                      </a:lnTo>
                      <a:lnTo>
                        <a:pt x="8" y="0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999999"/>
                </a:solidFill>
                <a:ln w="12700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497" name="Freeform 1625"/>
              <p:cNvSpPr>
                <a:spLocks/>
              </p:cNvSpPr>
              <p:nvPr/>
            </p:nvSpPr>
            <p:spPr bwMode="auto">
              <a:xfrm rot="388125">
                <a:off x="1519" y="977"/>
                <a:ext cx="2138" cy="1864"/>
              </a:xfrm>
              <a:custGeom>
                <a:avLst/>
                <a:gdLst>
                  <a:gd name="T0" fmla="*/ 148802 w 1082"/>
                  <a:gd name="T1" fmla="*/ 52000774 h 670"/>
                  <a:gd name="T2" fmla="*/ 7376 w 1082"/>
                  <a:gd name="T3" fmla="*/ 63832751 h 670"/>
                  <a:gd name="T4" fmla="*/ 28800 w 1082"/>
                  <a:gd name="T5" fmla="*/ 75027653 h 670"/>
                  <a:gd name="T6" fmla="*/ 148802 w 1082"/>
                  <a:gd name="T7" fmla="*/ 83224665 h 670"/>
                  <a:gd name="T8" fmla="*/ 109761 w 1082"/>
                  <a:gd name="T9" fmla="*/ 90721926 h 670"/>
                  <a:gd name="T10" fmla="*/ 91849 w 1082"/>
                  <a:gd name="T11" fmla="*/ 101944137 h 670"/>
                  <a:gd name="T12" fmla="*/ 198873 w 1082"/>
                  <a:gd name="T13" fmla="*/ 111838312 h 670"/>
                  <a:gd name="T14" fmla="*/ 471994 w 1082"/>
                  <a:gd name="T15" fmla="*/ 117609833 h 670"/>
                  <a:gd name="T16" fmla="*/ 562667 w 1082"/>
                  <a:gd name="T17" fmla="*/ 121474755 h 670"/>
                  <a:gd name="T18" fmla="*/ 846814 w 1082"/>
                  <a:gd name="T19" fmla="*/ 132698279 h 670"/>
                  <a:gd name="T20" fmla="*/ 1201346 w 1082"/>
                  <a:gd name="T21" fmla="*/ 135253794 h 670"/>
                  <a:gd name="T22" fmla="*/ 1459019 w 1082"/>
                  <a:gd name="T23" fmla="*/ 130311736 h 670"/>
                  <a:gd name="T24" fmla="*/ 1677055 w 1082"/>
                  <a:gd name="T25" fmla="*/ 140417795 h 670"/>
                  <a:gd name="T26" fmla="*/ 1959858 w 1082"/>
                  <a:gd name="T27" fmla="*/ 144060595 h 670"/>
                  <a:gd name="T28" fmla="*/ 2316811 w 1082"/>
                  <a:gd name="T29" fmla="*/ 138031075 h 670"/>
                  <a:gd name="T30" fmla="*/ 2515088 w 1082"/>
                  <a:gd name="T31" fmla="*/ 124501222 h 670"/>
                  <a:gd name="T32" fmla="*/ 2664106 w 1082"/>
                  <a:gd name="T33" fmla="*/ 125369768 h 670"/>
                  <a:gd name="T34" fmla="*/ 2908282 w 1082"/>
                  <a:gd name="T35" fmla="*/ 125980047 h 670"/>
                  <a:gd name="T36" fmla="*/ 3089649 w 1082"/>
                  <a:gd name="T37" fmla="*/ 121863357 h 670"/>
                  <a:gd name="T38" fmla="*/ 3255970 w 1082"/>
                  <a:gd name="T39" fmla="*/ 112919632 h 670"/>
                  <a:gd name="T40" fmla="*/ 3313811 w 1082"/>
                  <a:gd name="T41" fmla="*/ 103031511 h 670"/>
                  <a:gd name="T42" fmla="*/ 3422609 w 1082"/>
                  <a:gd name="T43" fmla="*/ 98919094 h 670"/>
                  <a:gd name="T44" fmla="*/ 3688510 w 1082"/>
                  <a:gd name="T45" fmla="*/ 89892508 h 670"/>
                  <a:gd name="T46" fmla="*/ 3794021 w 1082"/>
                  <a:gd name="T47" fmla="*/ 80838078 h 670"/>
                  <a:gd name="T48" fmla="*/ 3833544 w 1082"/>
                  <a:gd name="T49" fmla="*/ 69862539 h 670"/>
                  <a:gd name="T50" fmla="*/ 3800954 w 1082"/>
                  <a:gd name="T51" fmla="*/ 59978023 h 670"/>
                  <a:gd name="T52" fmla="*/ 3705944 w 1082"/>
                  <a:gd name="T53" fmla="*/ 51171266 h 670"/>
                  <a:gd name="T54" fmla="*/ 3745949 w 1082"/>
                  <a:gd name="T55" fmla="*/ 41495952 h 670"/>
                  <a:gd name="T56" fmla="*/ 3648552 w 1082"/>
                  <a:gd name="T57" fmla="*/ 26887940 h 670"/>
                  <a:gd name="T58" fmla="*/ 3397303 w 1082"/>
                  <a:gd name="T59" fmla="*/ 18081111 h 670"/>
                  <a:gd name="T60" fmla="*/ 3303101 w 1082"/>
                  <a:gd name="T61" fmla="*/ 7719430 h 670"/>
                  <a:gd name="T62" fmla="*/ 3049643 w 1082"/>
                  <a:gd name="T63" fmla="*/ 469689 h 670"/>
                  <a:gd name="T64" fmla="*/ 2838396 w 1082"/>
                  <a:gd name="T65" fmla="*/ 1087335 h 670"/>
                  <a:gd name="T66" fmla="*/ 2678712 w 1082"/>
                  <a:gd name="T67" fmla="*/ 6029423 h 670"/>
                  <a:gd name="T68" fmla="*/ 2581797 w 1082"/>
                  <a:gd name="T69" fmla="*/ 4471419 h 670"/>
                  <a:gd name="T70" fmla="*/ 2427460 w 1082"/>
                  <a:gd name="T71" fmla="*/ 469689 h 670"/>
                  <a:gd name="T72" fmla="*/ 2232214 w 1082"/>
                  <a:gd name="T73" fmla="*/ 857827 h 670"/>
                  <a:gd name="T74" fmla="*/ 2051938 w 1082"/>
                  <a:gd name="T75" fmla="*/ 6420279 h 670"/>
                  <a:gd name="T76" fmla="*/ 1920080 w 1082"/>
                  <a:gd name="T77" fmla="*/ 8415999 h 670"/>
                  <a:gd name="T78" fmla="*/ 1707048 w 1082"/>
                  <a:gd name="T79" fmla="*/ 4471419 h 670"/>
                  <a:gd name="T80" fmla="*/ 1473714 w 1082"/>
                  <a:gd name="T81" fmla="*/ 6251461 h 670"/>
                  <a:gd name="T82" fmla="*/ 1278492 w 1082"/>
                  <a:gd name="T83" fmla="*/ 14359032 h 670"/>
                  <a:gd name="T84" fmla="*/ 1095334 w 1082"/>
                  <a:gd name="T85" fmla="*/ 14219861 h 670"/>
                  <a:gd name="T86" fmla="*/ 817305 w 1082"/>
                  <a:gd name="T87" fmla="*/ 13749354 h 670"/>
                  <a:gd name="T88" fmla="*/ 602426 w 1082"/>
                  <a:gd name="T89" fmla="*/ 18254123 h 670"/>
                  <a:gd name="T90" fmla="*/ 442722 w 1082"/>
                  <a:gd name="T91" fmla="*/ 26669913 h 670"/>
                  <a:gd name="T92" fmla="*/ 351420 w 1082"/>
                  <a:gd name="T93" fmla="*/ 37641758 h 670"/>
                  <a:gd name="T94" fmla="*/ 343924 w 1082"/>
                  <a:gd name="T95" fmla="*/ 47916712 h 6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82"/>
                  <a:gd name="T145" fmla="*/ 0 h 670"/>
                  <a:gd name="T146" fmla="*/ 1082 w 1082"/>
                  <a:gd name="T147" fmla="*/ 670 h 6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82" h="670">
                    <a:moveTo>
                      <a:pt x="98" y="223"/>
                    </a:moveTo>
                    <a:lnTo>
                      <a:pt x="78" y="226"/>
                    </a:lnTo>
                    <a:lnTo>
                      <a:pt x="59" y="233"/>
                    </a:lnTo>
                    <a:lnTo>
                      <a:pt x="42" y="242"/>
                    </a:lnTo>
                    <a:lnTo>
                      <a:pt x="28" y="253"/>
                    </a:lnTo>
                    <a:lnTo>
                      <a:pt x="16" y="266"/>
                    </a:lnTo>
                    <a:lnTo>
                      <a:pt x="7" y="281"/>
                    </a:lnTo>
                    <a:lnTo>
                      <a:pt x="2" y="297"/>
                    </a:lnTo>
                    <a:lnTo>
                      <a:pt x="0" y="314"/>
                    </a:lnTo>
                    <a:lnTo>
                      <a:pt x="1" y="326"/>
                    </a:lnTo>
                    <a:lnTo>
                      <a:pt x="4" y="338"/>
                    </a:lnTo>
                    <a:lnTo>
                      <a:pt x="8" y="349"/>
                    </a:lnTo>
                    <a:lnTo>
                      <a:pt x="14" y="360"/>
                    </a:lnTo>
                    <a:lnTo>
                      <a:pt x="22" y="370"/>
                    </a:lnTo>
                    <a:lnTo>
                      <a:pt x="31" y="379"/>
                    </a:lnTo>
                    <a:lnTo>
                      <a:pt x="42" y="387"/>
                    </a:lnTo>
                    <a:lnTo>
                      <a:pt x="54" y="394"/>
                    </a:lnTo>
                    <a:lnTo>
                      <a:pt x="53" y="393"/>
                    </a:lnTo>
                    <a:lnTo>
                      <a:pt x="40" y="407"/>
                    </a:lnTo>
                    <a:lnTo>
                      <a:pt x="31" y="422"/>
                    </a:lnTo>
                    <a:lnTo>
                      <a:pt x="26" y="438"/>
                    </a:lnTo>
                    <a:lnTo>
                      <a:pt x="24" y="456"/>
                    </a:lnTo>
                    <a:lnTo>
                      <a:pt x="25" y="465"/>
                    </a:lnTo>
                    <a:lnTo>
                      <a:pt x="26" y="474"/>
                    </a:lnTo>
                    <a:lnTo>
                      <a:pt x="29" y="483"/>
                    </a:lnTo>
                    <a:lnTo>
                      <a:pt x="33" y="491"/>
                    </a:lnTo>
                    <a:lnTo>
                      <a:pt x="43" y="507"/>
                    </a:lnTo>
                    <a:lnTo>
                      <a:pt x="56" y="520"/>
                    </a:lnTo>
                    <a:lnTo>
                      <a:pt x="72" y="531"/>
                    </a:lnTo>
                    <a:lnTo>
                      <a:pt x="91" y="540"/>
                    </a:lnTo>
                    <a:lnTo>
                      <a:pt x="111" y="545"/>
                    </a:lnTo>
                    <a:lnTo>
                      <a:pt x="133" y="547"/>
                    </a:lnTo>
                    <a:lnTo>
                      <a:pt x="139" y="547"/>
                    </a:lnTo>
                    <a:lnTo>
                      <a:pt x="146" y="547"/>
                    </a:lnTo>
                    <a:lnTo>
                      <a:pt x="145" y="547"/>
                    </a:lnTo>
                    <a:lnTo>
                      <a:pt x="159" y="565"/>
                    </a:lnTo>
                    <a:lnTo>
                      <a:pt x="176" y="582"/>
                    </a:lnTo>
                    <a:lnTo>
                      <a:pt x="195" y="596"/>
                    </a:lnTo>
                    <a:lnTo>
                      <a:pt x="216" y="608"/>
                    </a:lnTo>
                    <a:lnTo>
                      <a:pt x="239" y="617"/>
                    </a:lnTo>
                    <a:lnTo>
                      <a:pt x="263" y="624"/>
                    </a:lnTo>
                    <a:lnTo>
                      <a:pt x="287" y="629"/>
                    </a:lnTo>
                    <a:lnTo>
                      <a:pt x="313" y="630"/>
                    </a:lnTo>
                    <a:lnTo>
                      <a:pt x="339" y="629"/>
                    </a:lnTo>
                    <a:lnTo>
                      <a:pt x="365" y="624"/>
                    </a:lnTo>
                    <a:lnTo>
                      <a:pt x="389" y="617"/>
                    </a:lnTo>
                    <a:lnTo>
                      <a:pt x="413" y="606"/>
                    </a:lnTo>
                    <a:lnTo>
                      <a:pt x="412" y="606"/>
                    </a:lnTo>
                    <a:lnTo>
                      <a:pt x="425" y="620"/>
                    </a:lnTo>
                    <a:lnTo>
                      <a:pt x="440" y="633"/>
                    </a:lnTo>
                    <a:lnTo>
                      <a:pt x="456" y="644"/>
                    </a:lnTo>
                    <a:lnTo>
                      <a:pt x="473" y="653"/>
                    </a:lnTo>
                    <a:lnTo>
                      <a:pt x="492" y="660"/>
                    </a:lnTo>
                    <a:lnTo>
                      <a:pt x="511" y="666"/>
                    </a:lnTo>
                    <a:lnTo>
                      <a:pt x="532" y="669"/>
                    </a:lnTo>
                    <a:lnTo>
                      <a:pt x="553" y="670"/>
                    </a:lnTo>
                    <a:lnTo>
                      <a:pt x="580" y="668"/>
                    </a:lnTo>
                    <a:lnTo>
                      <a:pt x="606" y="663"/>
                    </a:lnTo>
                    <a:lnTo>
                      <a:pt x="631" y="654"/>
                    </a:lnTo>
                    <a:lnTo>
                      <a:pt x="654" y="642"/>
                    </a:lnTo>
                    <a:lnTo>
                      <a:pt x="674" y="627"/>
                    </a:lnTo>
                    <a:lnTo>
                      <a:pt x="691" y="610"/>
                    </a:lnTo>
                    <a:lnTo>
                      <a:pt x="705" y="590"/>
                    </a:lnTo>
                    <a:lnTo>
                      <a:pt x="710" y="579"/>
                    </a:lnTo>
                    <a:lnTo>
                      <a:pt x="715" y="568"/>
                    </a:lnTo>
                    <a:lnTo>
                      <a:pt x="715" y="569"/>
                    </a:lnTo>
                    <a:lnTo>
                      <a:pt x="733" y="577"/>
                    </a:lnTo>
                    <a:lnTo>
                      <a:pt x="752" y="583"/>
                    </a:lnTo>
                    <a:lnTo>
                      <a:pt x="771" y="587"/>
                    </a:lnTo>
                    <a:lnTo>
                      <a:pt x="792" y="588"/>
                    </a:lnTo>
                    <a:lnTo>
                      <a:pt x="807" y="587"/>
                    </a:lnTo>
                    <a:lnTo>
                      <a:pt x="821" y="586"/>
                    </a:lnTo>
                    <a:lnTo>
                      <a:pt x="835" y="583"/>
                    </a:lnTo>
                    <a:lnTo>
                      <a:pt x="848" y="579"/>
                    </a:lnTo>
                    <a:lnTo>
                      <a:pt x="860" y="573"/>
                    </a:lnTo>
                    <a:lnTo>
                      <a:pt x="872" y="567"/>
                    </a:lnTo>
                    <a:lnTo>
                      <a:pt x="894" y="553"/>
                    </a:lnTo>
                    <a:lnTo>
                      <a:pt x="903" y="544"/>
                    </a:lnTo>
                    <a:lnTo>
                      <a:pt x="911" y="535"/>
                    </a:lnTo>
                    <a:lnTo>
                      <a:pt x="919" y="525"/>
                    </a:lnTo>
                    <a:lnTo>
                      <a:pt x="925" y="514"/>
                    </a:lnTo>
                    <a:lnTo>
                      <a:pt x="930" y="503"/>
                    </a:lnTo>
                    <a:lnTo>
                      <a:pt x="933" y="491"/>
                    </a:lnTo>
                    <a:lnTo>
                      <a:pt x="935" y="479"/>
                    </a:lnTo>
                    <a:lnTo>
                      <a:pt x="936" y="467"/>
                    </a:lnTo>
                    <a:lnTo>
                      <a:pt x="936" y="466"/>
                    </a:lnTo>
                    <a:lnTo>
                      <a:pt x="952" y="464"/>
                    </a:lnTo>
                    <a:lnTo>
                      <a:pt x="966" y="460"/>
                    </a:lnTo>
                    <a:lnTo>
                      <a:pt x="981" y="455"/>
                    </a:lnTo>
                    <a:lnTo>
                      <a:pt x="994" y="450"/>
                    </a:lnTo>
                    <a:lnTo>
                      <a:pt x="1019" y="436"/>
                    </a:lnTo>
                    <a:lnTo>
                      <a:pt x="1041" y="418"/>
                    </a:lnTo>
                    <a:lnTo>
                      <a:pt x="1050" y="409"/>
                    </a:lnTo>
                    <a:lnTo>
                      <a:pt x="1058" y="398"/>
                    </a:lnTo>
                    <a:lnTo>
                      <a:pt x="1065" y="387"/>
                    </a:lnTo>
                    <a:lnTo>
                      <a:pt x="1071" y="376"/>
                    </a:lnTo>
                    <a:lnTo>
                      <a:pt x="1076" y="364"/>
                    </a:lnTo>
                    <a:lnTo>
                      <a:pt x="1079" y="351"/>
                    </a:lnTo>
                    <a:lnTo>
                      <a:pt x="1081" y="338"/>
                    </a:lnTo>
                    <a:lnTo>
                      <a:pt x="1082" y="325"/>
                    </a:lnTo>
                    <a:lnTo>
                      <a:pt x="1081" y="313"/>
                    </a:lnTo>
                    <a:lnTo>
                      <a:pt x="1080" y="301"/>
                    </a:lnTo>
                    <a:lnTo>
                      <a:pt x="1077" y="290"/>
                    </a:lnTo>
                    <a:lnTo>
                      <a:pt x="1073" y="279"/>
                    </a:lnTo>
                    <a:lnTo>
                      <a:pt x="1068" y="268"/>
                    </a:lnTo>
                    <a:lnTo>
                      <a:pt x="1062" y="258"/>
                    </a:lnTo>
                    <a:lnTo>
                      <a:pt x="1047" y="238"/>
                    </a:lnTo>
                    <a:lnTo>
                      <a:pt x="1046" y="238"/>
                    </a:lnTo>
                    <a:lnTo>
                      <a:pt x="1051" y="227"/>
                    </a:lnTo>
                    <a:lnTo>
                      <a:pt x="1054" y="216"/>
                    </a:lnTo>
                    <a:lnTo>
                      <a:pt x="1056" y="204"/>
                    </a:lnTo>
                    <a:lnTo>
                      <a:pt x="1057" y="193"/>
                    </a:lnTo>
                    <a:lnTo>
                      <a:pt x="1055" y="174"/>
                    </a:lnTo>
                    <a:lnTo>
                      <a:pt x="1050" y="156"/>
                    </a:lnTo>
                    <a:lnTo>
                      <a:pt x="1041" y="140"/>
                    </a:lnTo>
                    <a:lnTo>
                      <a:pt x="1030" y="125"/>
                    </a:lnTo>
                    <a:lnTo>
                      <a:pt x="1016" y="111"/>
                    </a:lnTo>
                    <a:lnTo>
                      <a:pt x="999" y="100"/>
                    </a:lnTo>
                    <a:lnTo>
                      <a:pt x="980" y="91"/>
                    </a:lnTo>
                    <a:lnTo>
                      <a:pt x="959" y="84"/>
                    </a:lnTo>
                    <a:lnTo>
                      <a:pt x="953" y="66"/>
                    </a:lnTo>
                    <a:lnTo>
                      <a:pt x="944" y="50"/>
                    </a:lnTo>
                    <a:lnTo>
                      <a:pt x="932" y="36"/>
                    </a:lnTo>
                    <a:lnTo>
                      <a:pt x="917" y="24"/>
                    </a:lnTo>
                    <a:lnTo>
                      <a:pt x="900" y="14"/>
                    </a:lnTo>
                    <a:lnTo>
                      <a:pt x="881" y="6"/>
                    </a:lnTo>
                    <a:lnTo>
                      <a:pt x="861" y="2"/>
                    </a:lnTo>
                    <a:lnTo>
                      <a:pt x="839" y="0"/>
                    </a:lnTo>
                    <a:lnTo>
                      <a:pt x="826" y="1"/>
                    </a:lnTo>
                    <a:lnTo>
                      <a:pt x="813" y="2"/>
                    </a:lnTo>
                    <a:lnTo>
                      <a:pt x="801" y="5"/>
                    </a:lnTo>
                    <a:lnTo>
                      <a:pt x="789" y="9"/>
                    </a:lnTo>
                    <a:lnTo>
                      <a:pt x="777" y="15"/>
                    </a:lnTo>
                    <a:lnTo>
                      <a:pt x="766" y="21"/>
                    </a:lnTo>
                    <a:lnTo>
                      <a:pt x="756" y="28"/>
                    </a:lnTo>
                    <a:lnTo>
                      <a:pt x="747" y="36"/>
                    </a:lnTo>
                    <a:lnTo>
                      <a:pt x="739" y="28"/>
                    </a:lnTo>
                    <a:lnTo>
                      <a:pt x="729" y="21"/>
                    </a:lnTo>
                    <a:lnTo>
                      <a:pt x="719" y="15"/>
                    </a:lnTo>
                    <a:lnTo>
                      <a:pt x="708" y="9"/>
                    </a:lnTo>
                    <a:lnTo>
                      <a:pt x="697" y="5"/>
                    </a:lnTo>
                    <a:lnTo>
                      <a:pt x="685" y="2"/>
                    </a:lnTo>
                    <a:lnTo>
                      <a:pt x="673" y="1"/>
                    </a:lnTo>
                    <a:lnTo>
                      <a:pt x="660" y="0"/>
                    </a:lnTo>
                    <a:lnTo>
                      <a:pt x="645" y="1"/>
                    </a:lnTo>
                    <a:lnTo>
                      <a:pt x="630" y="4"/>
                    </a:lnTo>
                    <a:lnTo>
                      <a:pt x="616" y="8"/>
                    </a:lnTo>
                    <a:lnTo>
                      <a:pt x="602" y="14"/>
                    </a:lnTo>
                    <a:lnTo>
                      <a:pt x="590" y="21"/>
                    </a:lnTo>
                    <a:lnTo>
                      <a:pt x="579" y="30"/>
                    </a:lnTo>
                    <a:lnTo>
                      <a:pt x="570" y="40"/>
                    </a:lnTo>
                    <a:lnTo>
                      <a:pt x="562" y="51"/>
                    </a:lnTo>
                    <a:lnTo>
                      <a:pt x="562" y="53"/>
                    </a:lnTo>
                    <a:lnTo>
                      <a:pt x="542" y="39"/>
                    </a:lnTo>
                    <a:lnTo>
                      <a:pt x="519" y="29"/>
                    </a:lnTo>
                    <a:lnTo>
                      <a:pt x="507" y="25"/>
                    </a:lnTo>
                    <a:lnTo>
                      <a:pt x="495" y="22"/>
                    </a:lnTo>
                    <a:lnTo>
                      <a:pt x="482" y="21"/>
                    </a:lnTo>
                    <a:lnTo>
                      <a:pt x="469" y="20"/>
                    </a:lnTo>
                    <a:lnTo>
                      <a:pt x="451" y="21"/>
                    </a:lnTo>
                    <a:lnTo>
                      <a:pt x="433" y="24"/>
                    </a:lnTo>
                    <a:lnTo>
                      <a:pt x="416" y="29"/>
                    </a:lnTo>
                    <a:lnTo>
                      <a:pt x="400" y="36"/>
                    </a:lnTo>
                    <a:lnTo>
                      <a:pt x="385" y="45"/>
                    </a:lnTo>
                    <a:lnTo>
                      <a:pt x="372" y="55"/>
                    </a:lnTo>
                    <a:lnTo>
                      <a:pt x="361" y="67"/>
                    </a:lnTo>
                    <a:lnTo>
                      <a:pt x="351" y="80"/>
                    </a:lnTo>
                    <a:lnTo>
                      <a:pt x="350" y="81"/>
                    </a:lnTo>
                    <a:lnTo>
                      <a:pt x="330" y="72"/>
                    </a:lnTo>
                    <a:lnTo>
                      <a:pt x="309" y="66"/>
                    </a:lnTo>
                    <a:lnTo>
                      <a:pt x="287" y="62"/>
                    </a:lnTo>
                    <a:lnTo>
                      <a:pt x="265" y="61"/>
                    </a:lnTo>
                    <a:lnTo>
                      <a:pt x="248" y="62"/>
                    </a:lnTo>
                    <a:lnTo>
                      <a:pt x="231" y="64"/>
                    </a:lnTo>
                    <a:lnTo>
                      <a:pt x="215" y="67"/>
                    </a:lnTo>
                    <a:lnTo>
                      <a:pt x="199" y="72"/>
                    </a:lnTo>
                    <a:lnTo>
                      <a:pt x="184" y="78"/>
                    </a:lnTo>
                    <a:lnTo>
                      <a:pt x="170" y="85"/>
                    </a:lnTo>
                    <a:lnTo>
                      <a:pt x="157" y="94"/>
                    </a:lnTo>
                    <a:lnTo>
                      <a:pt x="145" y="103"/>
                    </a:lnTo>
                    <a:lnTo>
                      <a:pt x="134" y="113"/>
                    </a:lnTo>
                    <a:lnTo>
                      <a:pt x="125" y="124"/>
                    </a:lnTo>
                    <a:lnTo>
                      <a:pt x="116" y="136"/>
                    </a:lnTo>
                    <a:lnTo>
                      <a:pt x="109" y="148"/>
                    </a:lnTo>
                    <a:lnTo>
                      <a:pt x="104" y="161"/>
                    </a:lnTo>
                    <a:lnTo>
                      <a:pt x="99" y="175"/>
                    </a:lnTo>
                    <a:lnTo>
                      <a:pt x="97" y="189"/>
                    </a:lnTo>
                    <a:lnTo>
                      <a:pt x="96" y="204"/>
                    </a:lnTo>
                    <a:lnTo>
                      <a:pt x="96" y="214"/>
                    </a:lnTo>
                    <a:lnTo>
                      <a:pt x="97" y="223"/>
                    </a:lnTo>
                    <a:lnTo>
                      <a:pt x="98" y="22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59" name="Rectangle 16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Packet Switching Network</a:t>
            </a:r>
          </a:p>
        </p:txBody>
      </p:sp>
      <p:sp>
        <p:nvSpPr>
          <p:cNvPr id="19460" name="Rectangle 1631"/>
          <p:cNvSpPr>
            <a:spLocks noGrp="1" noChangeArrowheads="1"/>
          </p:cNvSpPr>
          <p:nvPr>
            <p:ph type="body" sz="half" idx="2"/>
          </p:nvPr>
        </p:nvSpPr>
        <p:spPr>
          <a:xfrm>
            <a:off x="4846458" y="1071873"/>
            <a:ext cx="3352661" cy="3195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950" dirty="0"/>
              <a:t>Packet switching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50" dirty="0"/>
              <a:t>Transfers packets between users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50" dirty="0"/>
              <a:t>Transmission lines + packet switches (routers)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50" dirty="0"/>
              <a:t>Origin in message switching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en-US" sz="1950" dirty="0"/>
              <a:t>Two modes of operation: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50" dirty="0"/>
              <a:t>Connectionless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50" dirty="0"/>
              <a:t>Virtual Circuit</a:t>
            </a:r>
          </a:p>
          <a:p>
            <a:pPr eaLnBrk="1" hangingPunct="1">
              <a:lnSpc>
                <a:spcPct val="90000"/>
              </a:lnSpc>
            </a:pPr>
            <a:endParaRPr lang="en-US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778518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72880" y="939583"/>
            <a:ext cx="3052763" cy="2870405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z="1800" dirty="0"/>
              <a:t>Message switching invented for telegraphy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z="1800" dirty="0"/>
              <a:t>Entire messages multiplexed onto shared lines, </a:t>
            </a:r>
            <a:r>
              <a:rPr lang="en-US" altLang="en-US" sz="1800" dirty="0">
                <a:solidFill>
                  <a:srgbClr val="FF0000"/>
                </a:solidFill>
              </a:rPr>
              <a:t>stored &amp; </a:t>
            </a:r>
            <a:r>
              <a:rPr lang="en-US" altLang="en-US" sz="1800" dirty="0" smtClean="0">
                <a:solidFill>
                  <a:srgbClr val="FF0000"/>
                </a:solidFill>
              </a:rPr>
              <a:t>forward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z="1800" dirty="0"/>
              <a:t>Headers for source &amp; destination addresses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z="1800" dirty="0"/>
              <a:t>Routing at </a:t>
            </a:r>
            <a:r>
              <a:rPr lang="en-US" altLang="en-US" sz="1800"/>
              <a:t>message </a:t>
            </a:r>
            <a:r>
              <a:rPr lang="en-US" altLang="en-US" sz="1800" smtClean="0"/>
              <a:t>switches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sz="1800" smtClean="0"/>
              <a:t>Connectionless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grpSp>
        <p:nvGrpSpPr>
          <p:cNvPr id="20483" name="Group 37"/>
          <p:cNvGrpSpPr>
            <a:grpSpLocks/>
          </p:cNvGrpSpPr>
          <p:nvPr/>
        </p:nvGrpSpPr>
        <p:grpSpPr bwMode="auto">
          <a:xfrm>
            <a:off x="1135129" y="1104765"/>
            <a:ext cx="3650952" cy="2586038"/>
            <a:chOff x="648" y="795"/>
            <a:chExt cx="4860" cy="2741"/>
          </a:xfrm>
        </p:grpSpPr>
        <p:sp>
          <p:nvSpPr>
            <p:cNvPr id="20486" name="Line 38"/>
            <p:cNvSpPr>
              <a:spLocks noChangeShapeType="1"/>
            </p:cNvSpPr>
            <p:nvPr/>
          </p:nvSpPr>
          <p:spPr bwMode="auto">
            <a:xfrm flipV="1">
              <a:off x="1121" y="1356"/>
              <a:ext cx="1006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39"/>
            <p:cNvSpPr>
              <a:spLocks noChangeShapeType="1"/>
            </p:cNvSpPr>
            <p:nvPr/>
          </p:nvSpPr>
          <p:spPr bwMode="auto">
            <a:xfrm>
              <a:off x="2392" y="1365"/>
              <a:ext cx="724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40"/>
            <p:cNvSpPr>
              <a:spLocks noChangeShapeType="1"/>
            </p:cNvSpPr>
            <p:nvPr/>
          </p:nvSpPr>
          <p:spPr bwMode="auto">
            <a:xfrm>
              <a:off x="3380" y="1779"/>
              <a:ext cx="695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41"/>
            <p:cNvSpPr>
              <a:spLocks noChangeShapeType="1"/>
            </p:cNvSpPr>
            <p:nvPr/>
          </p:nvSpPr>
          <p:spPr bwMode="auto">
            <a:xfrm>
              <a:off x="4283" y="2240"/>
              <a:ext cx="540" cy="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42"/>
            <p:cNvSpPr>
              <a:spLocks noChangeShapeType="1"/>
            </p:cNvSpPr>
            <p:nvPr/>
          </p:nvSpPr>
          <p:spPr bwMode="auto">
            <a:xfrm>
              <a:off x="2231" y="1426"/>
              <a:ext cx="0" cy="1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43"/>
            <p:cNvSpPr>
              <a:spLocks noChangeShapeType="1"/>
            </p:cNvSpPr>
            <p:nvPr/>
          </p:nvSpPr>
          <p:spPr bwMode="auto">
            <a:xfrm flipH="1">
              <a:off x="2296" y="2277"/>
              <a:ext cx="208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44"/>
            <p:cNvSpPr>
              <a:spLocks noChangeShapeType="1"/>
            </p:cNvSpPr>
            <p:nvPr/>
          </p:nvSpPr>
          <p:spPr bwMode="auto">
            <a:xfrm>
              <a:off x="2335" y="1401"/>
              <a:ext cx="159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45"/>
            <p:cNvSpPr>
              <a:spLocks noChangeShapeType="1"/>
            </p:cNvSpPr>
            <p:nvPr/>
          </p:nvSpPr>
          <p:spPr bwMode="auto">
            <a:xfrm>
              <a:off x="2646" y="2229"/>
              <a:ext cx="567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46"/>
            <p:cNvSpPr>
              <a:spLocks noChangeShapeType="1"/>
            </p:cNvSpPr>
            <p:nvPr/>
          </p:nvSpPr>
          <p:spPr bwMode="auto">
            <a:xfrm flipV="1">
              <a:off x="2349" y="2730"/>
              <a:ext cx="780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47"/>
            <p:cNvSpPr>
              <a:spLocks noChangeShapeType="1"/>
            </p:cNvSpPr>
            <p:nvPr/>
          </p:nvSpPr>
          <p:spPr bwMode="auto">
            <a:xfrm flipV="1">
              <a:off x="2618" y="1782"/>
              <a:ext cx="511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48"/>
            <p:cNvSpPr>
              <a:spLocks noChangeShapeType="1"/>
            </p:cNvSpPr>
            <p:nvPr/>
          </p:nvSpPr>
          <p:spPr bwMode="auto">
            <a:xfrm flipV="1">
              <a:off x="1149" y="1308"/>
              <a:ext cx="879" cy="301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49"/>
            <p:cNvSpPr>
              <a:spLocks noChangeShapeType="1"/>
            </p:cNvSpPr>
            <p:nvPr/>
          </p:nvSpPr>
          <p:spPr bwMode="auto">
            <a:xfrm>
              <a:off x="4395" y="2240"/>
              <a:ext cx="457" cy="502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50"/>
            <p:cNvSpPr>
              <a:spLocks noChangeShapeType="1"/>
            </p:cNvSpPr>
            <p:nvPr/>
          </p:nvSpPr>
          <p:spPr bwMode="auto">
            <a:xfrm>
              <a:off x="2419" y="1292"/>
              <a:ext cx="752" cy="30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51"/>
            <p:cNvSpPr>
              <a:spLocks noChangeShapeType="1"/>
            </p:cNvSpPr>
            <p:nvPr/>
          </p:nvSpPr>
          <p:spPr bwMode="auto">
            <a:xfrm>
              <a:off x="3436" y="1730"/>
              <a:ext cx="611" cy="295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52"/>
            <p:cNvSpPr>
              <a:spLocks noChangeShapeType="1"/>
            </p:cNvSpPr>
            <p:nvPr/>
          </p:nvSpPr>
          <p:spPr bwMode="auto">
            <a:xfrm flipH="1" flipV="1">
              <a:off x="2291" y="2992"/>
              <a:ext cx="393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53"/>
            <p:cNvSpPr>
              <a:spLocks noChangeShapeType="1"/>
            </p:cNvSpPr>
            <p:nvPr/>
          </p:nvSpPr>
          <p:spPr bwMode="auto">
            <a:xfrm flipV="1">
              <a:off x="2965" y="2799"/>
              <a:ext cx="243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54"/>
            <p:cNvSpPr>
              <a:spLocks noChangeArrowheads="1"/>
            </p:cNvSpPr>
            <p:nvPr/>
          </p:nvSpPr>
          <p:spPr bwMode="auto">
            <a:xfrm>
              <a:off x="2377" y="3077"/>
              <a:ext cx="100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Switches</a:t>
              </a:r>
            </a:p>
          </p:txBody>
        </p:sp>
        <p:sp>
          <p:nvSpPr>
            <p:cNvPr id="20503" name="Rectangle 55"/>
            <p:cNvSpPr>
              <a:spLocks noChangeArrowheads="1"/>
            </p:cNvSpPr>
            <p:nvPr/>
          </p:nvSpPr>
          <p:spPr bwMode="auto">
            <a:xfrm>
              <a:off x="2536" y="1097"/>
              <a:ext cx="101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Message</a:t>
              </a:r>
            </a:p>
          </p:txBody>
        </p:sp>
        <p:sp>
          <p:nvSpPr>
            <p:cNvPr id="20504" name="Rectangle 56"/>
            <p:cNvSpPr>
              <a:spLocks noChangeArrowheads="1"/>
            </p:cNvSpPr>
            <p:nvPr/>
          </p:nvSpPr>
          <p:spPr bwMode="auto">
            <a:xfrm>
              <a:off x="4190" y="3103"/>
              <a:ext cx="120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Destination</a:t>
              </a:r>
            </a:p>
          </p:txBody>
        </p:sp>
        <p:sp>
          <p:nvSpPr>
            <p:cNvPr id="20505" name="Rectangle 57"/>
            <p:cNvSpPr>
              <a:spLocks noChangeArrowheads="1"/>
            </p:cNvSpPr>
            <p:nvPr/>
          </p:nvSpPr>
          <p:spPr bwMode="auto">
            <a:xfrm>
              <a:off x="648" y="1922"/>
              <a:ext cx="82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Source</a:t>
              </a:r>
            </a:p>
          </p:txBody>
        </p:sp>
        <p:sp>
          <p:nvSpPr>
            <p:cNvPr id="20506" name="Rectangle 58"/>
            <p:cNvSpPr>
              <a:spLocks noChangeArrowheads="1"/>
            </p:cNvSpPr>
            <p:nvPr/>
          </p:nvSpPr>
          <p:spPr bwMode="auto">
            <a:xfrm>
              <a:off x="3582" y="1495"/>
              <a:ext cx="101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Message</a:t>
              </a:r>
            </a:p>
          </p:txBody>
        </p:sp>
        <p:sp>
          <p:nvSpPr>
            <p:cNvPr id="20507" name="Rectangle 59"/>
            <p:cNvSpPr>
              <a:spLocks noChangeArrowheads="1"/>
            </p:cNvSpPr>
            <p:nvPr/>
          </p:nvSpPr>
          <p:spPr bwMode="auto">
            <a:xfrm>
              <a:off x="4498" y="2166"/>
              <a:ext cx="101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Message</a:t>
              </a:r>
            </a:p>
          </p:txBody>
        </p:sp>
        <p:sp>
          <p:nvSpPr>
            <p:cNvPr id="20508" name="Rectangle 60"/>
            <p:cNvSpPr>
              <a:spLocks noChangeArrowheads="1"/>
            </p:cNvSpPr>
            <p:nvPr/>
          </p:nvSpPr>
          <p:spPr bwMode="auto">
            <a:xfrm>
              <a:off x="929" y="1035"/>
              <a:ext cx="101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Message</a:t>
              </a:r>
            </a:p>
          </p:txBody>
        </p:sp>
        <p:sp>
          <p:nvSpPr>
            <p:cNvPr id="20509" name="Line 61"/>
            <p:cNvSpPr>
              <a:spLocks noChangeShapeType="1"/>
            </p:cNvSpPr>
            <p:nvPr/>
          </p:nvSpPr>
          <p:spPr bwMode="auto">
            <a:xfrm flipV="1">
              <a:off x="3391" y="2240"/>
              <a:ext cx="677" cy="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Rectangle 62"/>
            <p:cNvSpPr>
              <a:spLocks noChangeArrowheads="1"/>
            </p:cNvSpPr>
            <p:nvPr/>
          </p:nvSpPr>
          <p:spPr bwMode="auto">
            <a:xfrm>
              <a:off x="2143" y="1158"/>
              <a:ext cx="243" cy="3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0511" name="Rectangle 63"/>
            <p:cNvSpPr>
              <a:spLocks noChangeArrowheads="1"/>
            </p:cNvSpPr>
            <p:nvPr/>
          </p:nvSpPr>
          <p:spPr bwMode="auto">
            <a:xfrm>
              <a:off x="2143" y="2699"/>
              <a:ext cx="243" cy="3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0512" name="Rectangle 64"/>
            <p:cNvSpPr>
              <a:spLocks noChangeArrowheads="1"/>
            </p:cNvSpPr>
            <p:nvPr/>
          </p:nvSpPr>
          <p:spPr bwMode="auto">
            <a:xfrm>
              <a:off x="4038" y="2033"/>
              <a:ext cx="244" cy="3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0513" name="Rectangle 65"/>
            <p:cNvSpPr>
              <a:spLocks noChangeArrowheads="1"/>
            </p:cNvSpPr>
            <p:nvPr/>
          </p:nvSpPr>
          <p:spPr bwMode="auto">
            <a:xfrm>
              <a:off x="3106" y="1595"/>
              <a:ext cx="244" cy="3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0514" name="Rectangle 66"/>
            <p:cNvSpPr>
              <a:spLocks noChangeArrowheads="1"/>
            </p:cNvSpPr>
            <p:nvPr/>
          </p:nvSpPr>
          <p:spPr bwMode="auto">
            <a:xfrm>
              <a:off x="2439" y="2024"/>
              <a:ext cx="244" cy="3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0515" name="Rectangle 67"/>
            <p:cNvSpPr>
              <a:spLocks noChangeArrowheads="1"/>
            </p:cNvSpPr>
            <p:nvPr/>
          </p:nvSpPr>
          <p:spPr bwMode="auto">
            <a:xfrm>
              <a:off x="3149" y="2544"/>
              <a:ext cx="243" cy="31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grpSp>
          <p:nvGrpSpPr>
            <p:cNvPr id="20516" name="Group 68"/>
            <p:cNvGrpSpPr>
              <a:grpSpLocks/>
            </p:cNvGrpSpPr>
            <p:nvPr/>
          </p:nvGrpSpPr>
          <p:grpSpPr bwMode="auto">
            <a:xfrm>
              <a:off x="835" y="1592"/>
              <a:ext cx="365" cy="239"/>
              <a:chOff x="3840" y="1279"/>
              <a:chExt cx="266" cy="310"/>
            </a:xfrm>
          </p:grpSpPr>
          <p:sp>
            <p:nvSpPr>
              <p:cNvPr id="20575" name="Freeform 6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Freeform 7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7" name="Freeform 7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Freeform 7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9" name="Freeform 7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7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1" name="Freeform 7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Freeform 7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3" name="Freeform 7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Freeform 7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Freeform 7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6" name="Freeform 8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Freeform 8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8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Freeform 8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" name="Freeform 8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Freeform 8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" name="Freeform 8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Freeform 8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Freeform 8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Freeform 8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9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Freeform 9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Freeform 9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Freeform 9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Freeform 9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Freeform 9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Freeform 9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3" name="Freeform 9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9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" name="Freeform 9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Freeform 10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7" name="Freeform 10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Freeform 10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Freeform 10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Freeform 10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Freeform 10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10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Freeform 10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Freeform 10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Freeform 10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6" name="Freeform 11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Freeform 11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8" name="Freeform 11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Freeform 11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0" name="Freeform 11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Freeform 11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Freeform 11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3" name="Freeform 11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Freeform 11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5" name="Freeform 11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Freeform 12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7" name="Freeform 12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Freeform 12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9" name="Freeform 12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Freeform 12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17" name="Group 125"/>
            <p:cNvGrpSpPr>
              <a:grpSpLocks/>
            </p:cNvGrpSpPr>
            <p:nvPr/>
          </p:nvGrpSpPr>
          <p:grpSpPr bwMode="auto">
            <a:xfrm>
              <a:off x="4689" y="2823"/>
              <a:ext cx="365" cy="239"/>
              <a:chOff x="3840" y="1279"/>
              <a:chExt cx="266" cy="310"/>
            </a:xfrm>
          </p:grpSpPr>
          <p:sp>
            <p:nvSpPr>
              <p:cNvPr id="20519" name="Freeform 126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20"/>
                  <a:gd name="T17" fmla="*/ 206 w 206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Freeform 127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4"/>
                  <a:gd name="T17" fmla="*/ 220 w 220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Freeform 128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4"/>
                  <a:gd name="T109" fmla="*/ 0 h 24"/>
                  <a:gd name="T110" fmla="*/ 104 w 104"/>
                  <a:gd name="T111" fmla="*/ 24 h 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2" name="Freeform 129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4"/>
                  <a:gd name="T112" fmla="*/ 0 h 17"/>
                  <a:gd name="T113" fmla="*/ 104 w 104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Freeform 130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77"/>
                  <a:gd name="T17" fmla="*/ 220 w 2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Freeform 131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7"/>
                  <a:gd name="T17" fmla="*/ 69 w 69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Freeform 132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17"/>
                  <a:gd name="T17" fmla="*/ 94 w 9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Freeform 133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Freeform 134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135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Freeform 136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137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Freeform 138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Freeform 139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Freeform 140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Freeform 141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Freeform 142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Freeform 143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Freeform 144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Freeform 145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9" name="Freeform 146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Freeform 147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Freeform 148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Freeform 149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Freeform 150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151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7"/>
                  <a:gd name="T23" fmla="*/ 17 w 17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5" name="Freeform 152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Freeform 153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7"/>
                  <a:gd name="T187" fmla="*/ 0 h 174"/>
                  <a:gd name="T188" fmla="*/ 187 w 187"/>
                  <a:gd name="T189" fmla="*/ 174 h 1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Freeform 154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172"/>
                  <a:gd name="T170" fmla="*/ 186 w 186"/>
                  <a:gd name="T171" fmla="*/ 172 h 17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Freeform 155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1"/>
                  <a:gd name="T142" fmla="*/ 0 h 171"/>
                  <a:gd name="T143" fmla="*/ 181 w 181"/>
                  <a:gd name="T144" fmla="*/ 171 h 17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Freeform 156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80"/>
                  <a:gd name="T118" fmla="*/ 0 h 168"/>
                  <a:gd name="T119" fmla="*/ 180 w 180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0" name="Freeform 157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2"/>
                  <a:gd name="T154" fmla="*/ 0 h 124"/>
                  <a:gd name="T155" fmla="*/ 142 w 142"/>
                  <a:gd name="T156" fmla="*/ 124 h 12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1D2B4B"/>
                  </a:gs>
                  <a:gs pos="50000">
                    <a:srgbClr val="618FFD"/>
                  </a:gs>
                  <a:gs pos="100000">
                    <a:srgbClr val="1D2B4B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Freeform 158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3"/>
                  <a:gd name="T112" fmla="*/ 0 h 17"/>
                  <a:gd name="T113" fmla="*/ 153 w 153"/>
                  <a:gd name="T114" fmla="*/ 17 h 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2" name="Freeform 159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"/>
                  <a:gd name="T91" fmla="*/ 0 h 135"/>
                  <a:gd name="T92" fmla="*/ 17 w 17"/>
                  <a:gd name="T93" fmla="*/ 135 h 13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Freeform 160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5"/>
                  <a:gd name="T169" fmla="*/ 0 h 136"/>
                  <a:gd name="T170" fmla="*/ 155 w 155"/>
                  <a:gd name="T171" fmla="*/ 136 h 1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999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Freeform 16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3"/>
                  <a:gd name="T61" fmla="*/ 0 h 17"/>
                  <a:gd name="T62" fmla="*/ 153 w 153"/>
                  <a:gd name="T63" fmla="*/ 17 h 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Freeform 162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5"/>
                  <a:gd name="T16" fmla="*/ 0 h 72"/>
                  <a:gd name="T17" fmla="*/ 215 w 21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Freeform 163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23"/>
                  <a:gd name="T23" fmla="*/ 219 w 219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Freeform 164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6"/>
                  <a:gd name="T40" fmla="*/ 0 h 17"/>
                  <a:gd name="T41" fmla="*/ 56 w 56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Freeform 165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7"/>
                  <a:gd name="T14" fmla="*/ 17 w 1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Freeform 166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Freeform 167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Freeform 168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17"/>
                  <a:gd name="T11" fmla="*/ 17 w 17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>
                <a:solidFill>
                  <a:srgbClr val="EFEF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Freeform 169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Freeform 170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7"/>
                  <a:gd name="T17" fmla="*/ 54 w 5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Freeform 171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7"/>
                  <a:gd name="T20" fmla="*/ 19 w 19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Freeform 172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Freeform 173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7" name="Freeform 174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"/>
                  <a:gd name="T34" fmla="*/ 0 h 17"/>
                  <a:gd name="T35" fmla="*/ 44 w 44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Freeform 175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Freeform 176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"/>
                  <a:gd name="T97" fmla="*/ 0 h 17"/>
                  <a:gd name="T98" fmla="*/ 20 w 20"/>
                  <a:gd name="T99" fmla="*/ 17 h 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177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38"/>
                  <a:gd name="T14" fmla="*/ 17 w 17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Freeform 178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72"/>
                  <a:gd name="T14" fmla="*/ 17 w 1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>
                <a:solidFill>
                  <a:srgbClr val="9F9FA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179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41"/>
                  <a:gd name="T17" fmla="*/ 250 w 25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3" name="Freeform 180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7"/>
                  <a:gd name="T17" fmla="*/ 251 w 25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Freeform 181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28"/>
                  <a:gd name="T17" fmla="*/ 223 w 223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8" name="Freeform 182"/>
            <p:cNvSpPr>
              <a:spLocks/>
            </p:cNvSpPr>
            <p:nvPr/>
          </p:nvSpPr>
          <p:spPr bwMode="auto">
            <a:xfrm rot="388125">
              <a:off x="1465" y="795"/>
              <a:ext cx="3011" cy="2741"/>
            </a:xfrm>
            <a:custGeom>
              <a:avLst/>
              <a:gdLst>
                <a:gd name="T0" fmla="*/ 9077357 w 1082"/>
                <a:gd name="T1" fmla="*/ 2147483647 h 670"/>
                <a:gd name="T2" fmla="*/ 471775 w 1082"/>
                <a:gd name="T3" fmla="*/ 2147483647 h 670"/>
                <a:gd name="T4" fmla="*/ 1700736 w 1082"/>
                <a:gd name="T5" fmla="*/ 2147483647 h 670"/>
                <a:gd name="T6" fmla="*/ 9077357 w 1082"/>
                <a:gd name="T7" fmla="*/ 2147483647 h 670"/>
                <a:gd name="T8" fmla="*/ 6656842 w 1082"/>
                <a:gd name="T9" fmla="*/ 2147483647 h 670"/>
                <a:gd name="T10" fmla="*/ 5573794 w 1082"/>
                <a:gd name="T11" fmla="*/ 2147483647 h 670"/>
                <a:gd name="T12" fmla="*/ 12091308 w 1082"/>
                <a:gd name="T13" fmla="*/ 2147483647 h 670"/>
                <a:gd name="T14" fmla="*/ 28685177 w 1082"/>
                <a:gd name="T15" fmla="*/ 2147483647 h 670"/>
                <a:gd name="T16" fmla="*/ 34258987 w 1082"/>
                <a:gd name="T17" fmla="*/ 2147483647 h 670"/>
                <a:gd name="T18" fmla="*/ 51550723 w 1082"/>
                <a:gd name="T19" fmla="*/ 2147483647 h 670"/>
                <a:gd name="T20" fmla="*/ 73079375 w 1082"/>
                <a:gd name="T21" fmla="*/ 2147483647 h 670"/>
                <a:gd name="T22" fmla="*/ 88902779 w 1082"/>
                <a:gd name="T23" fmla="*/ 2147483647 h 670"/>
                <a:gd name="T24" fmla="*/ 101993043 w 1082"/>
                <a:gd name="T25" fmla="*/ 2147483647 h 670"/>
                <a:gd name="T26" fmla="*/ 119284746 w 1082"/>
                <a:gd name="T27" fmla="*/ 2147483647 h 670"/>
                <a:gd name="T28" fmla="*/ 141065008 w 1082"/>
                <a:gd name="T29" fmla="*/ 2147483647 h 670"/>
                <a:gd name="T30" fmla="*/ 153152637 w 1082"/>
                <a:gd name="T31" fmla="*/ 2147483647 h 670"/>
                <a:gd name="T32" fmla="*/ 162200371 w 1082"/>
                <a:gd name="T33" fmla="*/ 2147483647 h 670"/>
                <a:gd name="T34" fmla="*/ 177103667 w 1082"/>
                <a:gd name="T35" fmla="*/ 2147483647 h 670"/>
                <a:gd name="T36" fmla="*/ 188101727 w 1082"/>
                <a:gd name="T37" fmla="*/ 2147483647 h 670"/>
                <a:gd name="T38" fmla="*/ 198179322 w 1082"/>
                <a:gd name="T39" fmla="*/ 2147483647 h 670"/>
                <a:gd name="T40" fmla="*/ 201663844 w 1082"/>
                <a:gd name="T41" fmla="*/ 2147483647 h 670"/>
                <a:gd name="T42" fmla="*/ 208316937 w 1082"/>
                <a:gd name="T43" fmla="*/ 2147483647 h 670"/>
                <a:gd name="T44" fmla="*/ 224529534 w 1082"/>
                <a:gd name="T45" fmla="*/ 2147483647 h 670"/>
                <a:gd name="T46" fmla="*/ 230968018 w 1082"/>
                <a:gd name="T47" fmla="*/ 2147483647 h 670"/>
                <a:gd name="T48" fmla="*/ 233358829 w 1082"/>
                <a:gd name="T49" fmla="*/ 2147483647 h 670"/>
                <a:gd name="T50" fmla="*/ 231405965 w 1082"/>
                <a:gd name="T51" fmla="*/ 2147483647 h 670"/>
                <a:gd name="T52" fmla="*/ 225622710 w 1082"/>
                <a:gd name="T53" fmla="*/ 2147483647 h 670"/>
                <a:gd name="T54" fmla="*/ 227932130 w 1082"/>
                <a:gd name="T55" fmla="*/ 2147483647 h 670"/>
                <a:gd name="T56" fmla="*/ 222138723 w 1082"/>
                <a:gd name="T57" fmla="*/ 2147483647 h 670"/>
                <a:gd name="T58" fmla="*/ 206846190 w 1082"/>
                <a:gd name="T59" fmla="*/ 1847684811 h 670"/>
                <a:gd name="T60" fmla="*/ 201052605 w 1082"/>
                <a:gd name="T61" fmla="*/ 789354562 h 670"/>
                <a:gd name="T62" fmla="*/ 185711050 w 1082"/>
                <a:gd name="T63" fmla="*/ 43309470 h 670"/>
                <a:gd name="T64" fmla="*/ 172759993 w 1082"/>
                <a:gd name="T65" fmla="*/ 107579612 h 670"/>
                <a:gd name="T66" fmla="*/ 163060771 w 1082"/>
                <a:gd name="T67" fmla="*/ 617275724 h 670"/>
                <a:gd name="T68" fmla="*/ 157245636 w 1082"/>
                <a:gd name="T69" fmla="*/ 462226493 h 670"/>
                <a:gd name="T70" fmla="*/ 147718102 w 1082"/>
                <a:gd name="T71" fmla="*/ 43309470 h 670"/>
                <a:gd name="T72" fmla="*/ 135860845 w 1082"/>
                <a:gd name="T73" fmla="*/ 85367407 h 670"/>
                <a:gd name="T74" fmla="*/ 124852589 w 1082"/>
                <a:gd name="T75" fmla="*/ 660603342 h 670"/>
                <a:gd name="T76" fmla="*/ 116864282 w 1082"/>
                <a:gd name="T77" fmla="*/ 860282386 h 670"/>
                <a:gd name="T78" fmla="*/ 103931837 w 1082"/>
                <a:gd name="T79" fmla="*/ 462226493 h 670"/>
                <a:gd name="T80" fmla="*/ 89733971 w 1082"/>
                <a:gd name="T81" fmla="*/ 639407941 h 670"/>
                <a:gd name="T82" fmla="*/ 77900891 w 1082"/>
                <a:gd name="T83" fmla="*/ 1472147722 h 670"/>
                <a:gd name="T84" fmla="*/ 66644453 w 1082"/>
                <a:gd name="T85" fmla="*/ 1451279081 h 670"/>
                <a:gd name="T86" fmla="*/ 49820306 w 1082"/>
                <a:gd name="T87" fmla="*/ 1407894385 h 670"/>
                <a:gd name="T88" fmla="*/ 36651111 w 1082"/>
                <a:gd name="T89" fmla="*/ 1870121271 h 670"/>
                <a:gd name="T90" fmla="*/ 26962619 w 1082"/>
                <a:gd name="T91" fmla="*/ 2147483647 h 670"/>
                <a:gd name="T92" fmla="*/ 21308526 w 1082"/>
                <a:gd name="T93" fmla="*/ 2147483647 h 670"/>
                <a:gd name="T94" fmla="*/ 20917051 w 1082"/>
                <a:gd name="T95" fmla="*/ 2147483647 h 6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82"/>
                <a:gd name="T145" fmla="*/ 0 h 670"/>
                <a:gd name="T146" fmla="*/ 1082 w 1082"/>
                <a:gd name="T147" fmla="*/ 670 h 6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82" h="670">
                  <a:moveTo>
                    <a:pt x="98" y="223"/>
                  </a:moveTo>
                  <a:lnTo>
                    <a:pt x="78" y="226"/>
                  </a:lnTo>
                  <a:lnTo>
                    <a:pt x="59" y="233"/>
                  </a:lnTo>
                  <a:lnTo>
                    <a:pt x="42" y="242"/>
                  </a:lnTo>
                  <a:lnTo>
                    <a:pt x="28" y="253"/>
                  </a:lnTo>
                  <a:lnTo>
                    <a:pt x="16" y="266"/>
                  </a:lnTo>
                  <a:lnTo>
                    <a:pt x="7" y="281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1" y="326"/>
                  </a:lnTo>
                  <a:lnTo>
                    <a:pt x="4" y="338"/>
                  </a:lnTo>
                  <a:lnTo>
                    <a:pt x="8" y="349"/>
                  </a:lnTo>
                  <a:lnTo>
                    <a:pt x="14" y="360"/>
                  </a:lnTo>
                  <a:lnTo>
                    <a:pt x="22" y="370"/>
                  </a:lnTo>
                  <a:lnTo>
                    <a:pt x="31" y="379"/>
                  </a:lnTo>
                  <a:lnTo>
                    <a:pt x="42" y="387"/>
                  </a:lnTo>
                  <a:lnTo>
                    <a:pt x="54" y="394"/>
                  </a:lnTo>
                  <a:lnTo>
                    <a:pt x="53" y="393"/>
                  </a:lnTo>
                  <a:lnTo>
                    <a:pt x="40" y="407"/>
                  </a:lnTo>
                  <a:lnTo>
                    <a:pt x="31" y="422"/>
                  </a:lnTo>
                  <a:lnTo>
                    <a:pt x="26" y="438"/>
                  </a:lnTo>
                  <a:lnTo>
                    <a:pt x="24" y="456"/>
                  </a:lnTo>
                  <a:lnTo>
                    <a:pt x="25" y="465"/>
                  </a:lnTo>
                  <a:lnTo>
                    <a:pt x="26" y="474"/>
                  </a:lnTo>
                  <a:lnTo>
                    <a:pt x="29" y="483"/>
                  </a:lnTo>
                  <a:lnTo>
                    <a:pt x="33" y="491"/>
                  </a:lnTo>
                  <a:lnTo>
                    <a:pt x="43" y="507"/>
                  </a:lnTo>
                  <a:lnTo>
                    <a:pt x="56" y="520"/>
                  </a:lnTo>
                  <a:lnTo>
                    <a:pt x="72" y="531"/>
                  </a:lnTo>
                  <a:lnTo>
                    <a:pt x="91" y="540"/>
                  </a:lnTo>
                  <a:lnTo>
                    <a:pt x="111" y="545"/>
                  </a:lnTo>
                  <a:lnTo>
                    <a:pt x="133" y="547"/>
                  </a:lnTo>
                  <a:lnTo>
                    <a:pt x="139" y="547"/>
                  </a:lnTo>
                  <a:lnTo>
                    <a:pt x="146" y="547"/>
                  </a:lnTo>
                  <a:lnTo>
                    <a:pt x="145" y="547"/>
                  </a:lnTo>
                  <a:lnTo>
                    <a:pt x="159" y="565"/>
                  </a:lnTo>
                  <a:lnTo>
                    <a:pt x="176" y="582"/>
                  </a:lnTo>
                  <a:lnTo>
                    <a:pt x="195" y="596"/>
                  </a:lnTo>
                  <a:lnTo>
                    <a:pt x="216" y="608"/>
                  </a:lnTo>
                  <a:lnTo>
                    <a:pt x="239" y="617"/>
                  </a:lnTo>
                  <a:lnTo>
                    <a:pt x="263" y="624"/>
                  </a:lnTo>
                  <a:lnTo>
                    <a:pt x="287" y="629"/>
                  </a:lnTo>
                  <a:lnTo>
                    <a:pt x="313" y="630"/>
                  </a:lnTo>
                  <a:lnTo>
                    <a:pt x="339" y="629"/>
                  </a:lnTo>
                  <a:lnTo>
                    <a:pt x="365" y="624"/>
                  </a:lnTo>
                  <a:lnTo>
                    <a:pt x="389" y="617"/>
                  </a:lnTo>
                  <a:lnTo>
                    <a:pt x="413" y="606"/>
                  </a:lnTo>
                  <a:lnTo>
                    <a:pt x="412" y="606"/>
                  </a:lnTo>
                  <a:lnTo>
                    <a:pt x="425" y="620"/>
                  </a:lnTo>
                  <a:lnTo>
                    <a:pt x="440" y="633"/>
                  </a:lnTo>
                  <a:lnTo>
                    <a:pt x="456" y="644"/>
                  </a:lnTo>
                  <a:lnTo>
                    <a:pt x="473" y="653"/>
                  </a:lnTo>
                  <a:lnTo>
                    <a:pt x="492" y="660"/>
                  </a:lnTo>
                  <a:lnTo>
                    <a:pt x="511" y="666"/>
                  </a:lnTo>
                  <a:lnTo>
                    <a:pt x="532" y="669"/>
                  </a:lnTo>
                  <a:lnTo>
                    <a:pt x="553" y="670"/>
                  </a:lnTo>
                  <a:lnTo>
                    <a:pt x="580" y="668"/>
                  </a:lnTo>
                  <a:lnTo>
                    <a:pt x="606" y="663"/>
                  </a:lnTo>
                  <a:lnTo>
                    <a:pt x="631" y="654"/>
                  </a:lnTo>
                  <a:lnTo>
                    <a:pt x="654" y="642"/>
                  </a:lnTo>
                  <a:lnTo>
                    <a:pt x="674" y="627"/>
                  </a:lnTo>
                  <a:lnTo>
                    <a:pt x="691" y="610"/>
                  </a:lnTo>
                  <a:lnTo>
                    <a:pt x="705" y="590"/>
                  </a:lnTo>
                  <a:lnTo>
                    <a:pt x="710" y="579"/>
                  </a:lnTo>
                  <a:lnTo>
                    <a:pt x="715" y="568"/>
                  </a:lnTo>
                  <a:lnTo>
                    <a:pt x="715" y="569"/>
                  </a:lnTo>
                  <a:lnTo>
                    <a:pt x="733" y="577"/>
                  </a:lnTo>
                  <a:lnTo>
                    <a:pt x="752" y="583"/>
                  </a:lnTo>
                  <a:lnTo>
                    <a:pt x="771" y="587"/>
                  </a:lnTo>
                  <a:lnTo>
                    <a:pt x="792" y="588"/>
                  </a:lnTo>
                  <a:lnTo>
                    <a:pt x="807" y="587"/>
                  </a:lnTo>
                  <a:lnTo>
                    <a:pt x="821" y="586"/>
                  </a:lnTo>
                  <a:lnTo>
                    <a:pt x="835" y="583"/>
                  </a:lnTo>
                  <a:lnTo>
                    <a:pt x="848" y="579"/>
                  </a:lnTo>
                  <a:lnTo>
                    <a:pt x="860" y="573"/>
                  </a:lnTo>
                  <a:lnTo>
                    <a:pt x="872" y="567"/>
                  </a:lnTo>
                  <a:lnTo>
                    <a:pt x="894" y="553"/>
                  </a:lnTo>
                  <a:lnTo>
                    <a:pt x="903" y="544"/>
                  </a:lnTo>
                  <a:lnTo>
                    <a:pt x="911" y="535"/>
                  </a:lnTo>
                  <a:lnTo>
                    <a:pt x="919" y="525"/>
                  </a:lnTo>
                  <a:lnTo>
                    <a:pt x="925" y="514"/>
                  </a:lnTo>
                  <a:lnTo>
                    <a:pt x="930" y="503"/>
                  </a:lnTo>
                  <a:lnTo>
                    <a:pt x="933" y="491"/>
                  </a:lnTo>
                  <a:lnTo>
                    <a:pt x="935" y="479"/>
                  </a:lnTo>
                  <a:lnTo>
                    <a:pt x="936" y="467"/>
                  </a:lnTo>
                  <a:lnTo>
                    <a:pt x="936" y="466"/>
                  </a:lnTo>
                  <a:lnTo>
                    <a:pt x="952" y="464"/>
                  </a:lnTo>
                  <a:lnTo>
                    <a:pt x="966" y="460"/>
                  </a:lnTo>
                  <a:lnTo>
                    <a:pt x="981" y="455"/>
                  </a:lnTo>
                  <a:lnTo>
                    <a:pt x="994" y="450"/>
                  </a:lnTo>
                  <a:lnTo>
                    <a:pt x="1019" y="436"/>
                  </a:lnTo>
                  <a:lnTo>
                    <a:pt x="1041" y="418"/>
                  </a:lnTo>
                  <a:lnTo>
                    <a:pt x="1050" y="409"/>
                  </a:lnTo>
                  <a:lnTo>
                    <a:pt x="1058" y="398"/>
                  </a:lnTo>
                  <a:lnTo>
                    <a:pt x="1065" y="387"/>
                  </a:lnTo>
                  <a:lnTo>
                    <a:pt x="1071" y="376"/>
                  </a:lnTo>
                  <a:lnTo>
                    <a:pt x="1076" y="364"/>
                  </a:lnTo>
                  <a:lnTo>
                    <a:pt x="1079" y="351"/>
                  </a:lnTo>
                  <a:lnTo>
                    <a:pt x="1081" y="338"/>
                  </a:lnTo>
                  <a:lnTo>
                    <a:pt x="1082" y="325"/>
                  </a:lnTo>
                  <a:lnTo>
                    <a:pt x="1081" y="313"/>
                  </a:lnTo>
                  <a:lnTo>
                    <a:pt x="1080" y="301"/>
                  </a:lnTo>
                  <a:lnTo>
                    <a:pt x="1077" y="290"/>
                  </a:lnTo>
                  <a:lnTo>
                    <a:pt x="1073" y="279"/>
                  </a:lnTo>
                  <a:lnTo>
                    <a:pt x="1068" y="268"/>
                  </a:lnTo>
                  <a:lnTo>
                    <a:pt x="1062" y="258"/>
                  </a:lnTo>
                  <a:lnTo>
                    <a:pt x="1047" y="238"/>
                  </a:lnTo>
                  <a:lnTo>
                    <a:pt x="1046" y="238"/>
                  </a:lnTo>
                  <a:lnTo>
                    <a:pt x="1051" y="227"/>
                  </a:lnTo>
                  <a:lnTo>
                    <a:pt x="1054" y="216"/>
                  </a:lnTo>
                  <a:lnTo>
                    <a:pt x="1056" y="204"/>
                  </a:lnTo>
                  <a:lnTo>
                    <a:pt x="1057" y="193"/>
                  </a:lnTo>
                  <a:lnTo>
                    <a:pt x="1055" y="174"/>
                  </a:lnTo>
                  <a:lnTo>
                    <a:pt x="1050" y="156"/>
                  </a:lnTo>
                  <a:lnTo>
                    <a:pt x="1041" y="140"/>
                  </a:lnTo>
                  <a:lnTo>
                    <a:pt x="1030" y="125"/>
                  </a:lnTo>
                  <a:lnTo>
                    <a:pt x="1016" y="111"/>
                  </a:lnTo>
                  <a:lnTo>
                    <a:pt x="999" y="100"/>
                  </a:lnTo>
                  <a:lnTo>
                    <a:pt x="980" y="91"/>
                  </a:lnTo>
                  <a:lnTo>
                    <a:pt x="959" y="84"/>
                  </a:lnTo>
                  <a:lnTo>
                    <a:pt x="953" y="66"/>
                  </a:lnTo>
                  <a:lnTo>
                    <a:pt x="944" y="50"/>
                  </a:lnTo>
                  <a:lnTo>
                    <a:pt x="932" y="36"/>
                  </a:lnTo>
                  <a:lnTo>
                    <a:pt x="917" y="24"/>
                  </a:lnTo>
                  <a:lnTo>
                    <a:pt x="900" y="14"/>
                  </a:lnTo>
                  <a:lnTo>
                    <a:pt x="881" y="6"/>
                  </a:lnTo>
                  <a:lnTo>
                    <a:pt x="861" y="2"/>
                  </a:lnTo>
                  <a:lnTo>
                    <a:pt x="839" y="0"/>
                  </a:lnTo>
                  <a:lnTo>
                    <a:pt x="826" y="1"/>
                  </a:lnTo>
                  <a:lnTo>
                    <a:pt x="813" y="2"/>
                  </a:lnTo>
                  <a:lnTo>
                    <a:pt x="801" y="5"/>
                  </a:lnTo>
                  <a:lnTo>
                    <a:pt x="789" y="9"/>
                  </a:lnTo>
                  <a:lnTo>
                    <a:pt x="777" y="15"/>
                  </a:lnTo>
                  <a:lnTo>
                    <a:pt x="766" y="21"/>
                  </a:lnTo>
                  <a:lnTo>
                    <a:pt x="756" y="28"/>
                  </a:lnTo>
                  <a:lnTo>
                    <a:pt x="747" y="36"/>
                  </a:lnTo>
                  <a:lnTo>
                    <a:pt x="739" y="28"/>
                  </a:lnTo>
                  <a:lnTo>
                    <a:pt x="729" y="21"/>
                  </a:lnTo>
                  <a:lnTo>
                    <a:pt x="719" y="15"/>
                  </a:lnTo>
                  <a:lnTo>
                    <a:pt x="708" y="9"/>
                  </a:lnTo>
                  <a:lnTo>
                    <a:pt x="697" y="5"/>
                  </a:lnTo>
                  <a:lnTo>
                    <a:pt x="685" y="2"/>
                  </a:lnTo>
                  <a:lnTo>
                    <a:pt x="673" y="1"/>
                  </a:lnTo>
                  <a:lnTo>
                    <a:pt x="660" y="0"/>
                  </a:lnTo>
                  <a:lnTo>
                    <a:pt x="645" y="1"/>
                  </a:lnTo>
                  <a:lnTo>
                    <a:pt x="630" y="4"/>
                  </a:lnTo>
                  <a:lnTo>
                    <a:pt x="616" y="8"/>
                  </a:lnTo>
                  <a:lnTo>
                    <a:pt x="602" y="14"/>
                  </a:lnTo>
                  <a:lnTo>
                    <a:pt x="590" y="21"/>
                  </a:lnTo>
                  <a:lnTo>
                    <a:pt x="579" y="30"/>
                  </a:lnTo>
                  <a:lnTo>
                    <a:pt x="570" y="40"/>
                  </a:lnTo>
                  <a:lnTo>
                    <a:pt x="562" y="51"/>
                  </a:lnTo>
                  <a:lnTo>
                    <a:pt x="562" y="53"/>
                  </a:lnTo>
                  <a:lnTo>
                    <a:pt x="542" y="39"/>
                  </a:lnTo>
                  <a:lnTo>
                    <a:pt x="519" y="29"/>
                  </a:lnTo>
                  <a:lnTo>
                    <a:pt x="507" y="25"/>
                  </a:lnTo>
                  <a:lnTo>
                    <a:pt x="495" y="22"/>
                  </a:lnTo>
                  <a:lnTo>
                    <a:pt x="482" y="21"/>
                  </a:lnTo>
                  <a:lnTo>
                    <a:pt x="469" y="20"/>
                  </a:lnTo>
                  <a:lnTo>
                    <a:pt x="451" y="21"/>
                  </a:lnTo>
                  <a:lnTo>
                    <a:pt x="433" y="24"/>
                  </a:lnTo>
                  <a:lnTo>
                    <a:pt x="416" y="29"/>
                  </a:lnTo>
                  <a:lnTo>
                    <a:pt x="400" y="36"/>
                  </a:lnTo>
                  <a:lnTo>
                    <a:pt x="385" y="45"/>
                  </a:lnTo>
                  <a:lnTo>
                    <a:pt x="372" y="55"/>
                  </a:lnTo>
                  <a:lnTo>
                    <a:pt x="361" y="67"/>
                  </a:lnTo>
                  <a:lnTo>
                    <a:pt x="351" y="80"/>
                  </a:lnTo>
                  <a:lnTo>
                    <a:pt x="350" y="81"/>
                  </a:lnTo>
                  <a:lnTo>
                    <a:pt x="330" y="72"/>
                  </a:lnTo>
                  <a:lnTo>
                    <a:pt x="309" y="66"/>
                  </a:lnTo>
                  <a:lnTo>
                    <a:pt x="287" y="62"/>
                  </a:lnTo>
                  <a:lnTo>
                    <a:pt x="265" y="61"/>
                  </a:lnTo>
                  <a:lnTo>
                    <a:pt x="248" y="62"/>
                  </a:lnTo>
                  <a:lnTo>
                    <a:pt x="231" y="64"/>
                  </a:lnTo>
                  <a:lnTo>
                    <a:pt x="215" y="67"/>
                  </a:lnTo>
                  <a:lnTo>
                    <a:pt x="199" y="72"/>
                  </a:lnTo>
                  <a:lnTo>
                    <a:pt x="184" y="78"/>
                  </a:lnTo>
                  <a:lnTo>
                    <a:pt x="170" y="85"/>
                  </a:lnTo>
                  <a:lnTo>
                    <a:pt x="157" y="94"/>
                  </a:lnTo>
                  <a:lnTo>
                    <a:pt x="145" y="103"/>
                  </a:lnTo>
                  <a:lnTo>
                    <a:pt x="134" y="113"/>
                  </a:lnTo>
                  <a:lnTo>
                    <a:pt x="125" y="124"/>
                  </a:lnTo>
                  <a:lnTo>
                    <a:pt x="116" y="136"/>
                  </a:lnTo>
                  <a:lnTo>
                    <a:pt x="109" y="148"/>
                  </a:lnTo>
                  <a:lnTo>
                    <a:pt x="104" y="161"/>
                  </a:lnTo>
                  <a:lnTo>
                    <a:pt x="99" y="175"/>
                  </a:lnTo>
                  <a:lnTo>
                    <a:pt x="97" y="189"/>
                  </a:lnTo>
                  <a:lnTo>
                    <a:pt x="96" y="204"/>
                  </a:lnTo>
                  <a:lnTo>
                    <a:pt x="96" y="214"/>
                  </a:lnTo>
                  <a:lnTo>
                    <a:pt x="97" y="223"/>
                  </a:lnTo>
                  <a:lnTo>
                    <a:pt x="98" y="223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4" name="Rectangle 1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Switching</a:t>
            </a:r>
          </a:p>
        </p:txBody>
      </p:sp>
      <p:sp>
        <p:nvSpPr>
          <p:cNvPr id="20485" name="Rectangle 185"/>
          <p:cNvSpPr>
            <a:spLocks noChangeArrowheads="1"/>
          </p:cNvSpPr>
          <p:nvPr/>
        </p:nvSpPr>
        <p:spPr bwMode="auto">
          <a:xfrm>
            <a:off x="948998" y="3794994"/>
            <a:ext cx="7422842" cy="66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990600" indent="-5334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 eaLnBrk="1" hangingPunct="1">
              <a:buClr>
                <a:schemeClr val="tx2"/>
              </a:buClr>
            </a:pPr>
            <a:r>
              <a:rPr lang="en-US" altLang="en-US" sz="1800" dirty="0"/>
              <a:t>Transmission delay vs. propagation </a:t>
            </a:r>
            <a:r>
              <a:rPr lang="en-US" altLang="en-US" sz="1800" dirty="0" smtClean="0"/>
              <a:t>delay</a:t>
            </a:r>
          </a:p>
          <a:p>
            <a:pPr marL="285750" indent="-285750" algn="l" eaLnBrk="1" hangingPunct="1">
              <a:spcBef>
                <a:spcPts val="6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altLang="en-US" sz="1500" dirty="0" smtClean="0"/>
              <a:t>Transmit </a:t>
            </a:r>
            <a:r>
              <a:rPr lang="en-US" altLang="en-US" sz="1500" dirty="0"/>
              <a:t>a 1000B from LA to DC via a 1Gbps network, signal speed 200Km/sec.</a:t>
            </a:r>
          </a:p>
        </p:txBody>
      </p:sp>
    </p:spTree>
    <p:extLst>
      <p:ext uri="{BB962C8B-B14F-4D97-AF65-F5344CB8AC3E}">
        <p14:creationId xmlns:p14="http://schemas.microsoft.com/office/powerpoint/2010/main" val="267581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461850" y="1226344"/>
            <a:ext cx="5735242" cy="2580085"/>
            <a:chOff x="183" y="1362"/>
            <a:chExt cx="4817" cy="2167"/>
          </a:xfrm>
        </p:grpSpPr>
        <p:sp>
          <p:nvSpPr>
            <p:cNvPr id="21509" name="Line 3"/>
            <p:cNvSpPr>
              <a:spLocks noChangeShapeType="1"/>
            </p:cNvSpPr>
            <p:nvPr/>
          </p:nvSpPr>
          <p:spPr bwMode="auto">
            <a:xfrm>
              <a:off x="592" y="2842"/>
              <a:ext cx="4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4840" y="2713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>
              <a:off x="592" y="2426"/>
              <a:ext cx="4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4840" y="22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>
              <a:off x="591" y="2000"/>
              <a:ext cx="4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auto">
            <a:xfrm>
              <a:off x="4839" y="187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1515" name="Line 9"/>
            <p:cNvSpPr>
              <a:spLocks noChangeShapeType="1"/>
            </p:cNvSpPr>
            <p:nvPr/>
          </p:nvSpPr>
          <p:spPr bwMode="auto">
            <a:xfrm>
              <a:off x="591" y="1584"/>
              <a:ext cx="4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4839" y="145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912" y="1580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3961" y="244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921" y="1588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1636" y="1588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>
              <a:off x="1983" y="2009"/>
              <a:ext cx="295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2796" y="1997"/>
              <a:ext cx="30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7"/>
            <p:cNvSpPr>
              <a:spLocks noChangeShapeType="1"/>
            </p:cNvSpPr>
            <p:nvPr/>
          </p:nvSpPr>
          <p:spPr bwMode="auto">
            <a:xfrm>
              <a:off x="3150" y="2430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 flipH="1">
              <a:off x="924" y="3067"/>
              <a:ext cx="1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>
              <a:off x="3247" y="3067"/>
              <a:ext cx="1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2489" y="2956"/>
              <a:ext cx="5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Delay</a:t>
              </a:r>
            </a:p>
          </p:txBody>
        </p:sp>
        <p:sp>
          <p:nvSpPr>
            <p:cNvPr id="21527" name="Rectangle 21"/>
            <p:cNvSpPr>
              <a:spLocks noChangeArrowheads="1"/>
            </p:cNvSpPr>
            <p:nvPr/>
          </p:nvSpPr>
          <p:spPr bwMode="auto">
            <a:xfrm>
              <a:off x="183" y="136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Source</a:t>
              </a:r>
            </a:p>
          </p:txBody>
        </p:sp>
        <p:sp>
          <p:nvSpPr>
            <p:cNvPr id="21528" name="Rectangle 22"/>
            <p:cNvSpPr>
              <a:spLocks noChangeArrowheads="1"/>
            </p:cNvSpPr>
            <p:nvPr/>
          </p:nvSpPr>
          <p:spPr bwMode="auto">
            <a:xfrm>
              <a:off x="183" y="2816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Destination</a:t>
              </a:r>
            </a:p>
          </p:txBody>
        </p:sp>
        <p:sp>
          <p:nvSpPr>
            <p:cNvPr id="21529" name="Rectangle 23"/>
            <p:cNvSpPr>
              <a:spLocks noChangeArrowheads="1"/>
            </p:cNvSpPr>
            <p:nvPr/>
          </p:nvSpPr>
          <p:spPr bwMode="auto">
            <a:xfrm>
              <a:off x="1215" y="137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 i="1"/>
                <a:t>T</a:t>
              </a:r>
            </a:p>
          </p:txBody>
        </p:sp>
        <p:sp>
          <p:nvSpPr>
            <p:cNvPr id="21530" name="Rectangle 24"/>
            <p:cNvSpPr>
              <a:spLocks noChangeArrowheads="1"/>
            </p:cNvSpPr>
            <p:nvPr/>
          </p:nvSpPr>
          <p:spPr bwMode="auto">
            <a:xfrm>
              <a:off x="967" y="1968"/>
              <a:ext cx="1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>
                  <a:sym typeface="Symbol" charset="2"/>
                </a:rPr>
                <a:t></a:t>
              </a:r>
              <a:endParaRPr lang="en-US" altLang="en-US" sz="1350"/>
            </a:p>
          </p:txBody>
        </p:sp>
        <p:sp>
          <p:nvSpPr>
            <p:cNvPr id="21531" name="Rectangle 25"/>
            <p:cNvSpPr>
              <a:spLocks noChangeArrowheads="1"/>
            </p:cNvSpPr>
            <p:nvPr/>
          </p:nvSpPr>
          <p:spPr bwMode="auto">
            <a:xfrm>
              <a:off x="1199" y="3279"/>
              <a:ext cx="1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Minimum delay = 3</a:t>
              </a:r>
              <a:r>
                <a:rPr lang="en-US" altLang="en-US" sz="1500" i="1">
                  <a:sym typeface="Symbol" charset="2"/>
                </a:rPr>
                <a:t></a:t>
              </a:r>
              <a:r>
                <a:rPr lang="en-US" altLang="en-US" sz="1500"/>
                <a:t> + 3</a:t>
              </a:r>
              <a:r>
                <a:rPr lang="en-US" altLang="en-US" sz="1500" i="1"/>
                <a:t>T</a:t>
              </a:r>
              <a:endParaRPr lang="en-US" altLang="en-US" sz="1800"/>
            </a:p>
          </p:txBody>
        </p:sp>
        <p:sp>
          <p:nvSpPr>
            <p:cNvPr id="21532" name="Rectangle 26"/>
            <p:cNvSpPr>
              <a:spLocks noChangeArrowheads="1"/>
            </p:cNvSpPr>
            <p:nvPr/>
          </p:nvSpPr>
          <p:spPr bwMode="auto">
            <a:xfrm>
              <a:off x="183" y="1767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1</a:t>
              </a:r>
            </a:p>
          </p:txBody>
        </p:sp>
        <p:sp>
          <p:nvSpPr>
            <p:cNvPr id="21533" name="Rectangle 27"/>
            <p:cNvSpPr>
              <a:spLocks noChangeArrowheads="1"/>
            </p:cNvSpPr>
            <p:nvPr/>
          </p:nvSpPr>
          <p:spPr bwMode="auto">
            <a:xfrm>
              <a:off x="183" y="2202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2</a:t>
              </a:r>
            </a:p>
          </p:txBody>
        </p:sp>
        <p:sp>
          <p:nvSpPr>
            <p:cNvPr id="21534" name="Line 28"/>
            <p:cNvSpPr>
              <a:spLocks noChangeShapeType="1"/>
            </p:cNvSpPr>
            <p:nvPr/>
          </p:nvSpPr>
          <p:spPr bwMode="auto">
            <a:xfrm>
              <a:off x="774" y="2094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29"/>
            <p:cNvSpPr>
              <a:spLocks noChangeShapeType="1"/>
            </p:cNvSpPr>
            <p:nvPr/>
          </p:nvSpPr>
          <p:spPr bwMode="auto">
            <a:xfrm>
              <a:off x="1206" y="2000"/>
              <a:ext cx="0" cy="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0"/>
            <p:cNvSpPr>
              <a:spLocks noChangeShapeType="1"/>
            </p:cNvSpPr>
            <p:nvPr/>
          </p:nvSpPr>
          <p:spPr bwMode="auto">
            <a:xfrm>
              <a:off x="1206" y="2094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7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Switching Delay</a:t>
            </a:r>
          </a:p>
        </p:txBody>
      </p:sp>
      <p:sp>
        <p:nvSpPr>
          <p:cNvPr id="21508" name="Rectangle 33"/>
          <p:cNvSpPr>
            <a:spLocks noChangeArrowheads="1"/>
          </p:cNvSpPr>
          <p:nvPr/>
        </p:nvSpPr>
        <p:spPr bwMode="auto">
          <a:xfrm>
            <a:off x="854270" y="3893345"/>
            <a:ext cx="503583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Additional queueing delays possible at each link</a:t>
            </a:r>
          </a:p>
        </p:txBody>
      </p:sp>
    </p:spTree>
    <p:extLst>
      <p:ext uri="{BB962C8B-B14F-4D97-AF65-F5344CB8AC3E}">
        <p14:creationId xmlns:p14="http://schemas.microsoft.com/office/powerpoint/2010/main" val="176014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 Messages vs. Packets</a:t>
            </a:r>
          </a:p>
        </p:txBody>
      </p:sp>
      <p:sp>
        <p:nvSpPr>
          <p:cNvPr id="1196056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27159"/>
            <a:ext cx="3698240" cy="24534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Approach 1:  send 1 Mbit message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Probability message arrives correctly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dirty="0" smtClean="0"/>
              <a:t>On </a:t>
            </a:r>
            <a:r>
              <a:rPr lang="en-US" altLang="en-US" sz="1800" dirty="0"/>
              <a:t>average it takes about 3 transmissions/hop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Total </a:t>
            </a:r>
            <a:r>
              <a:rPr lang="en-US" altLang="en-US" sz="1800" dirty="0"/>
              <a:t># bits transmitted </a:t>
            </a:r>
            <a:r>
              <a:rPr lang="en-US" altLang="en-US" sz="1650" dirty="0">
                <a:ea typeface="Arial" charset="0"/>
                <a:cs typeface="Arial" charset="0"/>
              </a:rPr>
              <a:t>≈ 6 </a:t>
            </a:r>
            <a:r>
              <a:rPr lang="en-US" altLang="en-US" sz="1650" dirty="0" err="1">
                <a:ea typeface="Arial" charset="0"/>
                <a:cs typeface="Arial" charset="0"/>
              </a:rPr>
              <a:t>Mbits</a:t>
            </a:r>
            <a:endParaRPr lang="en-US" altLang="en-US" sz="1950" dirty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1259682" y="956072"/>
            <a:ext cx="9669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/>
              <a:t>1 Mbit </a:t>
            </a:r>
          </a:p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/>
              <a:t>message</a:t>
            </a:r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2316360" y="929402"/>
            <a:ext cx="4785123" cy="698897"/>
            <a:chOff x="704" y="897"/>
            <a:chExt cx="4019" cy="587"/>
          </a:xfrm>
        </p:grpSpPr>
        <p:sp>
          <p:nvSpPr>
            <p:cNvPr id="1034" name="Rectangle 4"/>
            <p:cNvSpPr>
              <a:spLocks noChangeArrowheads="1"/>
            </p:cNvSpPr>
            <p:nvPr/>
          </p:nvSpPr>
          <p:spPr bwMode="auto">
            <a:xfrm>
              <a:off x="2447" y="1002"/>
              <a:ext cx="479" cy="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auto">
            <a:xfrm>
              <a:off x="704" y="897"/>
              <a:ext cx="712" cy="4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/>
                <a:t>source</a:t>
              </a:r>
            </a:p>
          </p:txBody>
        </p:sp>
        <p:sp>
          <p:nvSpPr>
            <p:cNvPr id="1036" name="Oval 8"/>
            <p:cNvSpPr>
              <a:spLocks noChangeArrowheads="1"/>
            </p:cNvSpPr>
            <p:nvPr/>
          </p:nvSpPr>
          <p:spPr bwMode="auto">
            <a:xfrm>
              <a:off x="4136" y="926"/>
              <a:ext cx="587" cy="4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 err="1"/>
                <a:t>dest</a:t>
              </a:r>
              <a:endParaRPr lang="en-US" altLang="en-US" sz="1500" dirty="0"/>
            </a:p>
          </p:txBody>
        </p:sp>
        <p:sp>
          <p:nvSpPr>
            <p:cNvPr id="1037" name="Line 9"/>
            <p:cNvSpPr>
              <a:spLocks noChangeShapeType="1"/>
            </p:cNvSpPr>
            <p:nvPr/>
          </p:nvSpPr>
          <p:spPr bwMode="auto">
            <a:xfrm>
              <a:off x="1416" y="1140"/>
              <a:ext cx="101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10"/>
            <p:cNvSpPr>
              <a:spLocks noChangeShapeType="1"/>
            </p:cNvSpPr>
            <p:nvPr/>
          </p:nvSpPr>
          <p:spPr bwMode="auto">
            <a:xfrm>
              <a:off x="2935" y="1166"/>
              <a:ext cx="11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Text Box 12"/>
            <p:cNvSpPr txBox="1">
              <a:spLocks noChangeArrowheads="1"/>
            </p:cNvSpPr>
            <p:nvPr/>
          </p:nvSpPr>
          <p:spPr bwMode="auto">
            <a:xfrm>
              <a:off x="1431" y="1207"/>
              <a:ext cx="10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BER=p=10</a:t>
              </a:r>
              <a:r>
                <a:rPr lang="en-US" altLang="en-US" sz="1500" baseline="30000"/>
                <a:t>-6</a:t>
              </a:r>
              <a:endParaRPr lang="en-US" altLang="en-US" sz="1500"/>
            </a:p>
          </p:txBody>
        </p:sp>
        <p:sp>
          <p:nvSpPr>
            <p:cNvPr id="1040" name="Text Box 13"/>
            <p:cNvSpPr txBox="1">
              <a:spLocks noChangeArrowheads="1"/>
            </p:cNvSpPr>
            <p:nvPr/>
          </p:nvSpPr>
          <p:spPr bwMode="auto">
            <a:xfrm>
              <a:off x="3136" y="1213"/>
              <a:ext cx="8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BER=10</a:t>
              </a:r>
              <a:r>
                <a:rPr lang="en-US" altLang="en-US" sz="1500" baseline="30000"/>
                <a:t>-6</a:t>
              </a:r>
              <a:endParaRPr lang="en-US" altLang="en-US" sz="1500"/>
            </a:p>
          </p:txBody>
        </p:sp>
      </p:grpSp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1403748" y="1658541"/>
            <a:ext cx="6186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How many bits need to be transmitted to deliver message?</a:t>
            </a:r>
          </a:p>
        </p:txBody>
      </p:sp>
      <p:sp>
        <p:nvSpPr>
          <p:cNvPr id="1196058" name="Rectangle 26"/>
          <p:cNvSpPr>
            <a:spLocks noChangeArrowheads="1"/>
          </p:cNvSpPr>
          <p:nvPr/>
        </p:nvSpPr>
        <p:spPr bwMode="auto">
          <a:xfrm>
            <a:off x="4431634" y="2083594"/>
            <a:ext cx="4041806" cy="231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/>
              <a:t>Approach 2:  send 10 100-kbit packets</a:t>
            </a:r>
          </a:p>
          <a:p>
            <a:pPr algn="l" eaLnBrk="1" hangingPunct="1"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/>
              <a:t>Probability packet arrives correctly</a:t>
            </a:r>
          </a:p>
          <a:p>
            <a:pPr algn="l" eaLnBrk="1" hangingPunct="1">
              <a:buClr>
                <a:schemeClr val="tx2"/>
              </a:buClr>
              <a:buFont typeface="Wingdings" charset="2"/>
              <a:buChar char="l"/>
            </a:pPr>
            <a:endParaRPr lang="en-US" altLang="en-US" sz="1800" dirty="0"/>
          </a:p>
          <a:p>
            <a:pPr algn="l" eaLnBrk="1" hangingPunct="1">
              <a:buClr>
                <a:schemeClr val="tx2"/>
              </a:buClr>
              <a:buFont typeface="Wingdings" charset="2"/>
              <a:buChar char="l"/>
            </a:pPr>
            <a:endParaRPr lang="en-US" altLang="en-US" sz="1800" dirty="0" smtClean="0"/>
          </a:p>
          <a:p>
            <a:pPr algn="l" eaLnBrk="1" hangingPunct="1"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 smtClean="0"/>
              <a:t>On </a:t>
            </a:r>
            <a:r>
              <a:rPr lang="en-US" altLang="en-US" sz="1800" dirty="0"/>
              <a:t>average it takes about 1.1 transmissions/hop</a:t>
            </a:r>
          </a:p>
          <a:p>
            <a:pPr algn="l" eaLnBrk="1" hangingPunct="1">
              <a:buClr>
                <a:schemeClr val="tx2"/>
              </a:buClr>
              <a:buFont typeface="Wingdings" charset="2"/>
              <a:buChar char="l"/>
            </a:pPr>
            <a:r>
              <a:rPr lang="en-US" altLang="en-US" sz="1800" dirty="0"/>
              <a:t>Total # bits transmitted </a:t>
            </a:r>
            <a:r>
              <a:rPr lang="en-US" altLang="en-US" sz="1800" dirty="0">
                <a:ea typeface="Arial" charset="0"/>
                <a:cs typeface="Arial" charset="0"/>
              </a:rPr>
              <a:t>≈ 2.2 </a:t>
            </a:r>
            <a:r>
              <a:rPr lang="en-US" altLang="en-US" sz="1800" dirty="0" err="1">
                <a:ea typeface="Arial" charset="0"/>
                <a:cs typeface="Arial" charset="0"/>
              </a:rPr>
              <a:t>Mbits</a:t>
            </a:r>
            <a:endParaRPr lang="en-US" altLang="en-US" sz="1950" dirty="0"/>
          </a:p>
        </p:txBody>
      </p:sp>
      <p:sp>
        <p:nvSpPr>
          <p:cNvPr id="2" name="TextBox 1"/>
          <p:cNvSpPr txBox="1"/>
          <p:nvPr/>
        </p:nvSpPr>
        <p:spPr>
          <a:xfrm>
            <a:off x="829151" y="3107809"/>
            <a:ext cx="3573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500" dirty="0" smtClean="0"/>
              <a:t>P</a:t>
            </a:r>
            <a:r>
              <a:rPr lang="en-US" sz="1500" baseline="-25000" dirty="0" smtClean="0"/>
              <a:t>c</a:t>
            </a:r>
            <a:r>
              <a:rPr lang="en-US" sz="1500" dirty="0" smtClean="0"/>
              <a:t> = (1 </a:t>
            </a:r>
            <a:r>
              <a:rPr lang="mr-IN" sz="1500" dirty="0" smtClean="0"/>
              <a:t>–</a:t>
            </a:r>
            <a:r>
              <a:rPr lang="en-US" sz="1500" dirty="0" smtClean="0"/>
              <a:t> 10</a:t>
            </a:r>
            <a:r>
              <a:rPr lang="en-US" sz="1500" baseline="30000" dirty="0" smtClean="0"/>
              <a:t>-6</a:t>
            </a:r>
            <a:r>
              <a:rPr lang="en-US" sz="1500" dirty="0" smtClean="0"/>
              <a:t>)</a:t>
            </a:r>
            <a:r>
              <a:rPr lang="en-US" sz="1500" baseline="30000" dirty="0" smtClean="0"/>
              <a:t>10^6 </a:t>
            </a:r>
            <a:r>
              <a:rPr lang="en-US" altLang="en-US" sz="1500" dirty="0" smtClean="0"/>
              <a:t>≈ e </a:t>
            </a:r>
            <a:r>
              <a:rPr lang="en-US" altLang="en-US" sz="1500" baseline="30000" dirty="0" smtClean="0"/>
              <a:t>-10^6 10^-6 </a:t>
            </a:r>
            <a:r>
              <a:rPr lang="en-US" altLang="en-US" sz="1500" dirty="0" smtClean="0"/>
              <a:t>= e</a:t>
            </a:r>
            <a:r>
              <a:rPr lang="en-US" altLang="en-US" sz="1500" baseline="30000" dirty="0" smtClean="0"/>
              <a:t>-1</a:t>
            </a:r>
            <a:r>
              <a:rPr lang="en-US" altLang="en-US" sz="1500" dirty="0"/>
              <a:t> </a:t>
            </a:r>
            <a:r>
              <a:rPr lang="en-US" altLang="en-US" sz="1500" dirty="0" smtClean="0"/>
              <a:t>≈ 1/3 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60644" y="3023975"/>
            <a:ext cx="3774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</a:t>
            </a:r>
            <a:r>
              <a:rPr lang="en-US" sz="1500" baseline="-25000" dirty="0" smtClean="0"/>
              <a:t>c</a:t>
            </a:r>
            <a:r>
              <a:rPr lang="en-US" sz="1500" dirty="0" smtClean="0"/>
              <a:t> = (1 </a:t>
            </a:r>
            <a:r>
              <a:rPr lang="mr-IN" sz="1500" dirty="0" smtClean="0"/>
              <a:t>–</a:t>
            </a:r>
            <a:r>
              <a:rPr lang="en-US" sz="1500" dirty="0" smtClean="0"/>
              <a:t> 10</a:t>
            </a:r>
            <a:r>
              <a:rPr lang="en-US" sz="1500" baseline="30000" dirty="0" smtClean="0"/>
              <a:t>-6</a:t>
            </a:r>
            <a:r>
              <a:rPr lang="en-US" sz="1500" dirty="0" smtClean="0"/>
              <a:t>)</a:t>
            </a:r>
            <a:r>
              <a:rPr lang="en-US" sz="1500" baseline="30000" dirty="0" smtClean="0"/>
              <a:t>10^5 </a:t>
            </a:r>
            <a:r>
              <a:rPr lang="en-US" altLang="en-US" sz="1500" dirty="0" smtClean="0"/>
              <a:t>≈ e </a:t>
            </a:r>
            <a:r>
              <a:rPr lang="en-US" altLang="en-US" sz="1500" baseline="30000" dirty="0" smtClean="0"/>
              <a:t>-10^5 10^-6 </a:t>
            </a:r>
            <a:r>
              <a:rPr lang="en-US" altLang="en-US" sz="1500" dirty="0" smtClean="0"/>
              <a:t>= e</a:t>
            </a:r>
            <a:r>
              <a:rPr lang="en-US" altLang="en-US" sz="1500" baseline="30000" dirty="0" smtClean="0"/>
              <a:t>-1/10</a:t>
            </a:r>
            <a:r>
              <a:rPr lang="en-US" altLang="en-US" sz="1500" dirty="0" smtClean="0"/>
              <a:t> ≈ 0.9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405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0"/>
          <p:cNvSpPr>
            <a:spLocks noGrp="1" noChangeArrowheads="1"/>
          </p:cNvSpPr>
          <p:nvPr>
            <p:ph type="title"/>
          </p:nvPr>
        </p:nvSpPr>
        <p:spPr>
          <a:xfrm>
            <a:off x="2082800" y="91678"/>
            <a:ext cx="5918200" cy="765572"/>
          </a:xfrm>
        </p:spPr>
        <p:txBody>
          <a:bodyPr/>
          <a:lstStyle/>
          <a:p>
            <a:pPr eaLnBrk="1" hangingPunct="1"/>
            <a:r>
              <a:rPr lang="en-US" altLang="en-US"/>
              <a:t>Packet Switching - Datagram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66019" y="979177"/>
            <a:ext cx="3299320" cy="3512344"/>
          </a:xfrm>
          <a:noFill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Messages broken into smaller units (packets)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Source &amp; destination addresses in packet header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Connectionless, packets routed independently (datagram)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Packet may </a:t>
            </a:r>
            <a:r>
              <a:rPr lang="en-US" altLang="en-US" sz="1800" dirty="0" smtClean="0"/>
              <a:t>be out </a:t>
            </a:r>
            <a:r>
              <a:rPr lang="en-US" altLang="en-US" sz="1800" dirty="0"/>
              <a:t>of order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Pipelining of packets across network can reduce delay, increase throughput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Lower delay </a:t>
            </a:r>
            <a:r>
              <a:rPr lang="en-US" altLang="en-US" sz="1800" dirty="0" smtClean="0"/>
              <a:t>than </a:t>
            </a:r>
            <a:r>
              <a:rPr lang="en-US" altLang="en-US" sz="1800" dirty="0"/>
              <a:t>message switching, suitable for interactive traffic</a:t>
            </a:r>
          </a:p>
        </p:txBody>
      </p:sp>
      <p:grpSp>
        <p:nvGrpSpPr>
          <p:cNvPr id="22532" name="Group 42"/>
          <p:cNvGrpSpPr>
            <a:grpSpLocks/>
          </p:cNvGrpSpPr>
          <p:nvPr/>
        </p:nvGrpSpPr>
        <p:grpSpPr bwMode="auto">
          <a:xfrm>
            <a:off x="5414985" y="1407802"/>
            <a:ext cx="3221016" cy="2655094"/>
            <a:chOff x="720" y="618"/>
            <a:chExt cx="4376" cy="2953"/>
          </a:xfrm>
        </p:grpSpPr>
        <p:sp>
          <p:nvSpPr>
            <p:cNvPr id="22533" name="Line 43"/>
            <p:cNvSpPr>
              <a:spLocks noChangeShapeType="1"/>
            </p:cNvSpPr>
            <p:nvPr/>
          </p:nvSpPr>
          <p:spPr bwMode="auto">
            <a:xfrm flipV="1">
              <a:off x="1077" y="1242"/>
              <a:ext cx="971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44"/>
            <p:cNvSpPr>
              <a:spLocks noChangeShapeType="1"/>
            </p:cNvSpPr>
            <p:nvPr/>
          </p:nvSpPr>
          <p:spPr bwMode="auto">
            <a:xfrm>
              <a:off x="2303" y="1252"/>
              <a:ext cx="700" cy="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45"/>
            <p:cNvSpPr>
              <a:spLocks noChangeShapeType="1"/>
            </p:cNvSpPr>
            <p:nvPr/>
          </p:nvSpPr>
          <p:spPr bwMode="auto">
            <a:xfrm>
              <a:off x="3258" y="1692"/>
              <a:ext cx="671" cy="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46"/>
            <p:cNvSpPr>
              <a:spLocks noChangeShapeType="1"/>
            </p:cNvSpPr>
            <p:nvPr/>
          </p:nvSpPr>
          <p:spPr bwMode="auto">
            <a:xfrm>
              <a:off x="4130" y="2184"/>
              <a:ext cx="521" cy="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47"/>
            <p:cNvSpPr>
              <a:spLocks noChangeShapeType="1"/>
            </p:cNvSpPr>
            <p:nvPr/>
          </p:nvSpPr>
          <p:spPr bwMode="auto">
            <a:xfrm>
              <a:off x="2149" y="1317"/>
              <a:ext cx="0" cy="14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48"/>
            <p:cNvSpPr>
              <a:spLocks noChangeShapeType="1"/>
            </p:cNvSpPr>
            <p:nvPr/>
          </p:nvSpPr>
          <p:spPr bwMode="auto">
            <a:xfrm flipH="1">
              <a:off x="2211" y="2223"/>
              <a:ext cx="201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49"/>
            <p:cNvSpPr>
              <a:spLocks noChangeShapeType="1"/>
            </p:cNvSpPr>
            <p:nvPr/>
          </p:nvSpPr>
          <p:spPr bwMode="auto">
            <a:xfrm>
              <a:off x="2249" y="1290"/>
              <a:ext cx="153" cy="7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50"/>
            <p:cNvSpPr>
              <a:spLocks noChangeShapeType="1"/>
            </p:cNvSpPr>
            <p:nvPr/>
          </p:nvSpPr>
          <p:spPr bwMode="auto">
            <a:xfrm>
              <a:off x="2549" y="2172"/>
              <a:ext cx="548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51"/>
            <p:cNvSpPr>
              <a:spLocks noChangeShapeType="1"/>
            </p:cNvSpPr>
            <p:nvPr/>
          </p:nvSpPr>
          <p:spPr bwMode="auto">
            <a:xfrm flipV="1">
              <a:off x="2263" y="2706"/>
              <a:ext cx="752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52"/>
            <p:cNvSpPr>
              <a:spLocks noChangeShapeType="1"/>
            </p:cNvSpPr>
            <p:nvPr/>
          </p:nvSpPr>
          <p:spPr bwMode="auto">
            <a:xfrm flipV="1">
              <a:off x="2522" y="1696"/>
              <a:ext cx="493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53"/>
            <p:cNvSpPr>
              <a:spLocks noChangeShapeType="1"/>
            </p:cNvSpPr>
            <p:nvPr/>
          </p:nvSpPr>
          <p:spPr bwMode="auto">
            <a:xfrm flipV="1">
              <a:off x="1103" y="1191"/>
              <a:ext cx="849" cy="32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54"/>
            <p:cNvSpPr>
              <a:spLocks noChangeShapeType="1"/>
            </p:cNvSpPr>
            <p:nvPr/>
          </p:nvSpPr>
          <p:spPr bwMode="auto">
            <a:xfrm>
              <a:off x="4238" y="2184"/>
              <a:ext cx="441" cy="534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55"/>
            <p:cNvSpPr>
              <a:spLocks noChangeShapeType="1"/>
            </p:cNvSpPr>
            <p:nvPr/>
          </p:nvSpPr>
          <p:spPr bwMode="auto">
            <a:xfrm>
              <a:off x="2330" y="1174"/>
              <a:ext cx="726" cy="328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56"/>
            <p:cNvSpPr>
              <a:spLocks noChangeShapeType="1"/>
            </p:cNvSpPr>
            <p:nvPr/>
          </p:nvSpPr>
          <p:spPr bwMode="auto">
            <a:xfrm>
              <a:off x="3312" y="1640"/>
              <a:ext cx="590" cy="314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Rectangle 57"/>
            <p:cNvSpPr>
              <a:spLocks noChangeArrowheads="1"/>
            </p:cNvSpPr>
            <p:nvPr/>
          </p:nvSpPr>
          <p:spPr bwMode="auto">
            <a:xfrm>
              <a:off x="1255" y="1759"/>
              <a:ext cx="8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 2</a:t>
              </a:r>
            </a:p>
          </p:txBody>
        </p:sp>
        <p:sp>
          <p:nvSpPr>
            <p:cNvPr id="22548" name="Rectangle 58"/>
            <p:cNvSpPr>
              <a:spLocks noChangeArrowheads="1"/>
            </p:cNvSpPr>
            <p:nvPr/>
          </p:nvSpPr>
          <p:spPr bwMode="auto">
            <a:xfrm>
              <a:off x="2443" y="968"/>
              <a:ext cx="87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dirty="0"/>
                <a:t>Packet 1</a:t>
              </a:r>
            </a:p>
          </p:txBody>
        </p:sp>
        <p:sp>
          <p:nvSpPr>
            <p:cNvPr id="22549" name="Rectangle 59"/>
            <p:cNvSpPr>
              <a:spLocks noChangeArrowheads="1"/>
            </p:cNvSpPr>
            <p:nvPr/>
          </p:nvSpPr>
          <p:spPr bwMode="auto">
            <a:xfrm>
              <a:off x="3453" y="1391"/>
              <a:ext cx="87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 1</a:t>
              </a:r>
            </a:p>
          </p:txBody>
        </p:sp>
        <p:sp>
          <p:nvSpPr>
            <p:cNvPr id="22550" name="Line 60"/>
            <p:cNvSpPr>
              <a:spLocks noChangeShapeType="1"/>
            </p:cNvSpPr>
            <p:nvPr/>
          </p:nvSpPr>
          <p:spPr bwMode="auto">
            <a:xfrm flipV="1">
              <a:off x="2277" y="2795"/>
              <a:ext cx="740" cy="179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61"/>
            <p:cNvSpPr>
              <a:spLocks noChangeShapeType="1"/>
            </p:cNvSpPr>
            <p:nvPr/>
          </p:nvSpPr>
          <p:spPr bwMode="auto">
            <a:xfrm>
              <a:off x="2053" y="1290"/>
              <a:ext cx="0" cy="1441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Rectangle 62"/>
            <p:cNvSpPr>
              <a:spLocks noChangeArrowheads="1"/>
            </p:cNvSpPr>
            <p:nvPr/>
          </p:nvSpPr>
          <p:spPr bwMode="auto">
            <a:xfrm>
              <a:off x="3437" y="2531"/>
              <a:ext cx="8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 2</a:t>
              </a:r>
            </a:p>
          </p:txBody>
        </p:sp>
        <p:sp>
          <p:nvSpPr>
            <p:cNvPr id="22553" name="Line 63"/>
            <p:cNvSpPr>
              <a:spLocks noChangeShapeType="1"/>
            </p:cNvSpPr>
            <p:nvPr/>
          </p:nvSpPr>
          <p:spPr bwMode="auto">
            <a:xfrm flipV="1">
              <a:off x="3272" y="2199"/>
              <a:ext cx="644" cy="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64"/>
            <p:cNvSpPr>
              <a:spLocks noChangeShapeType="1"/>
            </p:cNvSpPr>
            <p:nvPr/>
          </p:nvSpPr>
          <p:spPr bwMode="auto">
            <a:xfrm flipV="1">
              <a:off x="3326" y="2277"/>
              <a:ext cx="631" cy="437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65"/>
            <p:cNvSpPr>
              <a:spLocks noChangeArrowheads="1"/>
            </p:cNvSpPr>
            <p:nvPr/>
          </p:nvSpPr>
          <p:spPr bwMode="auto">
            <a:xfrm>
              <a:off x="2302" y="2994"/>
              <a:ext cx="8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/>
                <a:t>Packet 2</a:t>
              </a:r>
            </a:p>
          </p:txBody>
        </p:sp>
        <p:sp>
          <p:nvSpPr>
            <p:cNvPr id="22556" name="Freeform 66"/>
            <p:cNvSpPr>
              <a:spLocks/>
            </p:cNvSpPr>
            <p:nvPr/>
          </p:nvSpPr>
          <p:spPr bwMode="auto">
            <a:xfrm>
              <a:off x="735" y="1793"/>
              <a:ext cx="380" cy="22"/>
            </a:xfrm>
            <a:custGeom>
              <a:avLst/>
              <a:gdLst>
                <a:gd name="T0" fmla="*/ 0 w 206"/>
                <a:gd name="T1" fmla="*/ 58 h 20"/>
                <a:gd name="T2" fmla="*/ 0 w 206"/>
                <a:gd name="T3" fmla="*/ 0 h 20"/>
                <a:gd name="T4" fmla="*/ 318032 w 206"/>
                <a:gd name="T5" fmla="*/ 0 h 20"/>
                <a:gd name="T6" fmla="*/ 318032 w 206"/>
                <a:gd name="T7" fmla="*/ 58 h 20"/>
                <a:gd name="T8" fmla="*/ 0 w 206"/>
                <a:gd name="T9" fmla="*/ 58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"/>
                <a:gd name="T17" fmla="*/ 206 w 20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Freeform 67"/>
            <p:cNvSpPr>
              <a:spLocks/>
            </p:cNvSpPr>
            <p:nvPr/>
          </p:nvSpPr>
          <p:spPr bwMode="auto">
            <a:xfrm>
              <a:off x="720" y="1686"/>
              <a:ext cx="406" cy="38"/>
            </a:xfrm>
            <a:custGeom>
              <a:avLst/>
              <a:gdLst>
                <a:gd name="T0" fmla="*/ 294876 w 220"/>
                <a:gd name="T1" fmla="*/ 0 h 34"/>
                <a:gd name="T2" fmla="*/ 341821 w 220"/>
                <a:gd name="T3" fmla="*/ 124 h 34"/>
                <a:gd name="T4" fmla="*/ 0 w 220"/>
                <a:gd name="T5" fmla="*/ 124 h 34"/>
                <a:gd name="T6" fmla="*/ 45874 w 220"/>
                <a:gd name="T7" fmla="*/ 0 h 34"/>
                <a:gd name="T8" fmla="*/ 294876 w 22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4"/>
                <a:gd name="T17" fmla="*/ 220 w 22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68"/>
            <p:cNvSpPr>
              <a:spLocks/>
            </p:cNvSpPr>
            <p:nvPr/>
          </p:nvSpPr>
          <p:spPr bwMode="auto">
            <a:xfrm>
              <a:off x="825" y="1681"/>
              <a:ext cx="192" cy="27"/>
            </a:xfrm>
            <a:custGeom>
              <a:avLst/>
              <a:gdLst>
                <a:gd name="T0" fmla="*/ 159648 w 104"/>
                <a:gd name="T1" fmla="*/ 42 h 24"/>
                <a:gd name="T2" fmla="*/ 157728 w 104"/>
                <a:gd name="T3" fmla="*/ 33 h 24"/>
                <a:gd name="T4" fmla="*/ 151686 w 104"/>
                <a:gd name="T5" fmla="*/ 26 h 24"/>
                <a:gd name="T6" fmla="*/ 146263 w 104"/>
                <a:gd name="T7" fmla="*/ 20 h 24"/>
                <a:gd name="T8" fmla="*/ 136543 w 104"/>
                <a:gd name="T9" fmla="*/ 3 h 24"/>
                <a:gd name="T10" fmla="*/ 125503 w 104"/>
                <a:gd name="T11" fmla="*/ 2 h 24"/>
                <a:gd name="T12" fmla="*/ 113084 w 104"/>
                <a:gd name="T13" fmla="*/ 1 h 24"/>
                <a:gd name="T14" fmla="*/ 100135 w 104"/>
                <a:gd name="T15" fmla="*/ 0 h 24"/>
                <a:gd name="T16" fmla="*/ 86476 w 104"/>
                <a:gd name="T17" fmla="*/ 0 h 24"/>
                <a:gd name="T18" fmla="*/ 72209 w 104"/>
                <a:gd name="T19" fmla="*/ 0 h 24"/>
                <a:gd name="T20" fmla="*/ 58032 w 104"/>
                <a:gd name="T21" fmla="*/ 0 h 24"/>
                <a:gd name="T22" fmla="*/ 46128 w 104"/>
                <a:gd name="T23" fmla="*/ 1 h 24"/>
                <a:gd name="T24" fmla="*/ 33179 w 104"/>
                <a:gd name="T25" fmla="*/ 2 h 24"/>
                <a:gd name="T26" fmla="*/ 22130 w 104"/>
                <a:gd name="T27" fmla="*/ 3 h 24"/>
                <a:gd name="T28" fmla="*/ 12949 w 104"/>
                <a:gd name="T29" fmla="*/ 20 h 24"/>
                <a:gd name="T30" fmla="*/ 5934 w 104"/>
                <a:gd name="T31" fmla="*/ 26 h 24"/>
                <a:gd name="T32" fmla="*/ 1741 w 104"/>
                <a:gd name="T33" fmla="*/ 33 h 24"/>
                <a:gd name="T34" fmla="*/ 0 w 104"/>
                <a:gd name="T35" fmla="*/ 42 h 24"/>
                <a:gd name="T36" fmla="*/ 0 w 104"/>
                <a:gd name="T37" fmla="*/ 53 h 24"/>
                <a:gd name="T38" fmla="*/ 1741 w 104"/>
                <a:gd name="T39" fmla="*/ 60 h 24"/>
                <a:gd name="T40" fmla="*/ 5934 w 104"/>
                <a:gd name="T41" fmla="*/ 67 h 24"/>
                <a:gd name="T42" fmla="*/ 12949 w 104"/>
                <a:gd name="T43" fmla="*/ 69 h 24"/>
                <a:gd name="T44" fmla="*/ 22130 w 104"/>
                <a:gd name="T45" fmla="*/ 78 h 24"/>
                <a:gd name="T46" fmla="*/ 33179 w 104"/>
                <a:gd name="T47" fmla="*/ 84 h 24"/>
                <a:gd name="T48" fmla="*/ 46128 w 104"/>
                <a:gd name="T49" fmla="*/ 88 h 24"/>
                <a:gd name="T50" fmla="*/ 58032 w 104"/>
                <a:gd name="T51" fmla="*/ 90 h 24"/>
                <a:gd name="T52" fmla="*/ 72209 w 104"/>
                <a:gd name="T53" fmla="*/ 95 h 24"/>
                <a:gd name="T54" fmla="*/ 86476 w 104"/>
                <a:gd name="T55" fmla="*/ 95 h 24"/>
                <a:gd name="T56" fmla="*/ 100135 w 104"/>
                <a:gd name="T57" fmla="*/ 90 h 24"/>
                <a:gd name="T58" fmla="*/ 113084 w 104"/>
                <a:gd name="T59" fmla="*/ 88 h 24"/>
                <a:gd name="T60" fmla="*/ 125503 w 104"/>
                <a:gd name="T61" fmla="*/ 84 h 24"/>
                <a:gd name="T62" fmla="*/ 136543 w 104"/>
                <a:gd name="T63" fmla="*/ 78 h 24"/>
                <a:gd name="T64" fmla="*/ 146263 w 104"/>
                <a:gd name="T65" fmla="*/ 69 h 24"/>
                <a:gd name="T66" fmla="*/ 151686 w 104"/>
                <a:gd name="T67" fmla="*/ 67 h 24"/>
                <a:gd name="T68" fmla="*/ 157728 w 104"/>
                <a:gd name="T69" fmla="*/ 60 h 24"/>
                <a:gd name="T70" fmla="*/ 159648 w 104"/>
                <a:gd name="T71" fmla="*/ 53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4"/>
                <a:gd name="T109" fmla="*/ 0 h 24"/>
                <a:gd name="T110" fmla="*/ 104 w 10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69"/>
            <p:cNvSpPr>
              <a:spLocks/>
            </p:cNvSpPr>
            <p:nvPr/>
          </p:nvSpPr>
          <p:spPr bwMode="auto">
            <a:xfrm>
              <a:off x="825" y="1695"/>
              <a:ext cx="192" cy="19"/>
            </a:xfrm>
            <a:custGeom>
              <a:avLst/>
              <a:gdLst>
                <a:gd name="T0" fmla="*/ 159648 w 104"/>
                <a:gd name="T1" fmla="*/ 23 h 17"/>
                <a:gd name="T2" fmla="*/ 157728 w 104"/>
                <a:gd name="T3" fmla="*/ 29 h 17"/>
                <a:gd name="T4" fmla="*/ 151686 w 104"/>
                <a:gd name="T5" fmla="*/ 36 h 17"/>
                <a:gd name="T6" fmla="*/ 146263 w 104"/>
                <a:gd name="T7" fmla="*/ 40 h 17"/>
                <a:gd name="T8" fmla="*/ 136543 w 104"/>
                <a:gd name="T9" fmla="*/ 45 h 17"/>
                <a:gd name="T10" fmla="*/ 125503 w 104"/>
                <a:gd name="T11" fmla="*/ 55 h 17"/>
                <a:gd name="T12" fmla="*/ 113084 w 104"/>
                <a:gd name="T13" fmla="*/ 55 h 17"/>
                <a:gd name="T14" fmla="*/ 100135 w 104"/>
                <a:gd name="T15" fmla="*/ 56 h 17"/>
                <a:gd name="T16" fmla="*/ 86476 w 104"/>
                <a:gd name="T17" fmla="*/ 61 h 17"/>
                <a:gd name="T18" fmla="*/ 72209 w 104"/>
                <a:gd name="T19" fmla="*/ 61 h 17"/>
                <a:gd name="T20" fmla="*/ 58032 w 104"/>
                <a:gd name="T21" fmla="*/ 56 h 17"/>
                <a:gd name="T22" fmla="*/ 46128 w 104"/>
                <a:gd name="T23" fmla="*/ 55 h 17"/>
                <a:gd name="T24" fmla="*/ 33179 w 104"/>
                <a:gd name="T25" fmla="*/ 55 h 17"/>
                <a:gd name="T26" fmla="*/ 22130 w 104"/>
                <a:gd name="T27" fmla="*/ 45 h 17"/>
                <a:gd name="T28" fmla="*/ 12949 w 104"/>
                <a:gd name="T29" fmla="*/ 40 h 17"/>
                <a:gd name="T30" fmla="*/ 5934 w 104"/>
                <a:gd name="T31" fmla="*/ 36 h 17"/>
                <a:gd name="T32" fmla="*/ 1741 w 104"/>
                <a:gd name="T33" fmla="*/ 29 h 17"/>
                <a:gd name="T34" fmla="*/ 0 w 104"/>
                <a:gd name="T35" fmla="*/ 23 h 17"/>
                <a:gd name="T36" fmla="*/ 0 w 104"/>
                <a:gd name="T37" fmla="*/ 0 h 17"/>
                <a:gd name="T38" fmla="*/ 0 w 104"/>
                <a:gd name="T39" fmla="*/ 2 h 17"/>
                <a:gd name="T40" fmla="*/ 4996 w 104"/>
                <a:gd name="T41" fmla="*/ 4 h 17"/>
                <a:gd name="T42" fmla="*/ 9223 w 104"/>
                <a:gd name="T43" fmla="*/ 21 h 17"/>
                <a:gd name="T44" fmla="*/ 18851 w 104"/>
                <a:gd name="T45" fmla="*/ 23 h 17"/>
                <a:gd name="T46" fmla="*/ 26162 w 104"/>
                <a:gd name="T47" fmla="*/ 29 h 17"/>
                <a:gd name="T48" fmla="*/ 39113 w 104"/>
                <a:gd name="T49" fmla="*/ 32 h 17"/>
                <a:gd name="T50" fmla="*/ 52113 w 104"/>
                <a:gd name="T51" fmla="*/ 36 h 17"/>
                <a:gd name="T52" fmla="*/ 66251 w 104"/>
                <a:gd name="T53" fmla="*/ 36 h 17"/>
                <a:gd name="T54" fmla="*/ 80060 w 104"/>
                <a:gd name="T55" fmla="*/ 36 h 17"/>
                <a:gd name="T56" fmla="*/ 94231 w 104"/>
                <a:gd name="T57" fmla="*/ 36 h 17"/>
                <a:gd name="T58" fmla="*/ 107660 w 104"/>
                <a:gd name="T59" fmla="*/ 36 h 17"/>
                <a:gd name="T60" fmla="*/ 118615 w 104"/>
                <a:gd name="T61" fmla="*/ 32 h 17"/>
                <a:gd name="T62" fmla="*/ 131570 w 104"/>
                <a:gd name="T63" fmla="*/ 29 h 17"/>
                <a:gd name="T64" fmla="*/ 140790 w 104"/>
                <a:gd name="T65" fmla="*/ 23 h 17"/>
                <a:gd name="T66" fmla="*/ 148471 w 104"/>
                <a:gd name="T67" fmla="*/ 21 h 17"/>
                <a:gd name="T68" fmla="*/ 155487 w 104"/>
                <a:gd name="T69" fmla="*/ 4 h 17"/>
                <a:gd name="T70" fmla="*/ 159648 w 104"/>
                <a:gd name="T71" fmla="*/ 2 h 17"/>
                <a:gd name="T72" fmla="*/ 161376 w 104"/>
                <a:gd name="T73" fmla="*/ 0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4"/>
                <a:gd name="T112" fmla="*/ 0 h 17"/>
                <a:gd name="T113" fmla="*/ 104 w 104"/>
                <a:gd name="T114" fmla="*/ 17 h 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70"/>
            <p:cNvSpPr>
              <a:spLocks/>
            </p:cNvSpPr>
            <p:nvPr/>
          </p:nvSpPr>
          <p:spPr bwMode="auto">
            <a:xfrm>
              <a:off x="720" y="1722"/>
              <a:ext cx="406" cy="88"/>
            </a:xfrm>
            <a:custGeom>
              <a:avLst/>
              <a:gdLst>
                <a:gd name="T0" fmla="*/ 0 w 220"/>
                <a:gd name="T1" fmla="*/ 374 h 77"/>
                <a:gd name="T2" fmla="*/ 341821 w 220"/>
                <a:gd name="T3" fmla="*/ 374 h 77"/>
                <a:gd name="T4" fmla="*/ 341821 w 220"/>
                <a:gd name="T5" fmla="*/ 0 h 77"/>
                <a:gd name="T6" fmla="*/ 0 w 220"/>
                <a:gd name="T7" fmla="*/ 0 h 77"/>
                <a:gd name="T8" fmla="*/ 0 w 220"/>
                <a:gd name="T9" fmla="*/ 374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77"/>
                <a:gd name="T17" fmla="*/ 220 w 220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Freeform 71"/>
            <p:cNvSpPr>
              <a:spLocks/>
            </p:cNvSpPr>
            <p:nvPr/>
          </p:nvSpPr>
          <p:spPr bwMode="auto">
            <a:xfrm>
              <a:off x="785" y="1681"/>
              <a:ext cx="127" cy="20"/>
            </a:xfrm>
            <a:custGeom>
              <a:avLst/>
              <a:gdLst>
                <a:gd name="T0" fmla="*/ 0 w 69"/>
                <a:gd name="T1" fmla="*/ 111 h 17"/>
                <a:gd name="T2" fmla="*/ 0 w 69"/>
                <a:gd name="T3" fmla="*/ 0 h 17"/>
                <a:gd name="T4" fmla="*/ 102605 w 69"/>
                <a:gd name="T5" fmla="*/ 0 h 17"/>
                <a:gd name="T6" fmla="*/ 102605 w 69"/>
                <a:gd name="T7" fmla="*/ 111 h 17"/>
                <a:gd name="T8" fmla="*/ 0 w 69"/>
                <a:gd name="T9" fmla="*/ 1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17"/>
                <a:gd name="T17" fmla="*/ 69 w 6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Freeform 72"/>
            <p:cNvSpPr>
              <a:spLocks/>
            </p:cNvSpPr>
            <p:nvPr/>
          </p:nvSpPr>
          <p:spPr bwMode="auto">
            <a:xfrm>
              <a:off x="887" y="1682"/>
              <a:ext cx="174" cy="20"/>
            </a:xfrm>
            <a:custGeom>
              <a:avLst/>
              <a:gdLst>
                <a:gd name="T0" fmla="*/ 0 w 94"/>
                <a:gd name="T1" fmla="*/ 111 h 17"/>
                <a:gd name="T2" fmla="*/ 0 w 94"/>
                <a:gd name="T3" fmla="*/ 0 h 17"/>
                <a:gd name="T4" fmla="*/ 150256 w 94"/>
                <a:gd name="T5" fmla="*/ 0 h 17"/>
                <a:gd name="T6" fmla="*/ 150256 w 94"/>
                <a:gd name="T7" fmla="*/ 111 h 17"/>
                <a:gd name="T8" fmla="*/ 0 w 94"/>
                <a:gd name="T9" fmla="*/ 1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7"/>
                <a:gd name="T17" fmla="*/ 94 w 9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Freeform 73"/>
            <p:cNvSpPr>
              <a:spLocks/>
            </p:cNvSpPr>
            <p:nvPr/>
          </p:nvSpPr>
          <p:spPr bwMode="auto">
            <a:xfrm>
              <a:off x="788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15738 w 17"/>
                <a:gd name="T5" fmla="*/ 61 h 17"/>
                <a:gd name="T6" fmla="*/ 31219 w 17"/>
                <a:gd name="T7" fmla="*/ 61 h 17"/>
                <a:gd name="T8" fmla="*/ 31219 w 17"/>
                <a:gd name="T9" fmla="*/ 55 h 17"/>
                <a:gd name="T10" fmla="*/ 31219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74"/>
            <p:cNvSpPr>
              <a:spLocks/>
            </p:cNvSpPr>
            <p:nvPr/>
          </p:nvSpPr>
          <p:spPr bwMode="auto">
            <a:xfrm>
              <a:off x="794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5361 w 17"/>
                <a:gd name="T5" fmla="*/ 55 h 17"/>
                <a:gd name="T6" fmla="*/ 5361 w 17"/>
                <a:gd name="T7" fmla="*/ 61 h 17"/>
                <a:gd name="T8" fmla="*/ 10846 w 17"/>
                <a:gd name="T9" fmla="*/ 61 h 17"/>
                <a:gd name="T10" fmla="*/ 16288 w 17"/>
                <a:gd name="T11" fmla="*/ 55 h 17"/>
                <a:gd name="T12" fmla="*/ 21647 w 17"/>
                <a:gd name="T13" fmla="*/ 55 h 17"/>
                <a:gd name="T14" fmla="*/ 21647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75"/>
            <p:cNvSpPr>
              <a:spLocks/>
            </p:cNvSpPr>
            <p:nvPr/>
          </p:nvSpPr>
          <p:spPr bwMode="auto">
            <a:xfrm>
              <a:off x="799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15738 w 17"/>
                <a:gd name="T5" fmla="*/ 61 h 17"/>
                <a:gd name="T6" fmla="*/ 31219 w 17"/>
                <a:gd name="T7" fmla="*/ 61 h 17"/>
                <a:gd name="T8" fmla="*/ 31219 w 17"/>
                <a:gd name="T9" fmla="*/ 55 h 17"/>
                <a:gd name="T10" fmla="*/ 31219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76"/>
            <p:cNvSpPr>
              <a:spLocks/>
            </p:cNvSpPr>
            <p:nvPr/>
          </p:nvSpPr>
          <p:spPr bwMode="auto">
            <a:xfrm>
              <a:off x="803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9478 w 17"/>
                <a:gd name="T5" fmla="*/ 61 h 17"/>
                <a:gd name="T6" fmla="*/ 20203 w 17"/>
                <a:gd name="T7" fmla="*/ 61 h 17"/>
                <a:gd name="T8" fmla="*/ 20203 w 17"/>
                <a:gd name="T9" fmla="*/ 55 h 17"/>
                <a:gd name="T10" fmla="*/ 31219 w 17"/>
                <a:gd name="T11" fmla="*/ 55 h 17"/>
                <a:gd name="T12" fmla="*/ 31219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Freeform 77"/>
            <p:cNvSpPr>
              <a:spLocks/>
            </p:cNvSpPr>
            <p:nvPr/>
          </p:nvSpPr>
          <p:spPr bwMode="auto">
            <a:xfrm>
              <a:off x="808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9478 w 17"/>
                <a:gd name="T5" fmla="*/ 55 h 17"/>
                <a:gd name="T6" fmla="*/ 9478 w 17"/>
                <a:gd name="T7" fmla="*/ 61 h 17"/>
                <a:gd name="T8" fmla="*/ 20203 w 17"/>
                <a:gd name="T9" fmla="*/ 61 h 17"/>
                <a:gd name="T10" fmla="*/ 20203 w 17"/>
                <a:gd name="T11" fmla="*/ 55 h 17"/>
                <a:gd name="T12" fmla="*/ 31219 w 17"/>
                <a:gd name="T13" fmla="*/ 55 h 17"/>
                <a:gd name="T14" fmla="*/ 31219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78"/>
            <p:cNvSpPr>
              <a:spLocks/>
            </p:cNvSpPr>
            <p:nvPr/>
          </p:nvSpPr>
          <p:spPr bwMode="auto">
            <a:xfrm>
              <a:off x="812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9478 w 17"/>
                <a:gd name="T5" fmla="*/ 61 h 17"/>
                <a:gd name="T6" fmla="*/ 20203 w 17"/>
                <a:gd name="T7" fmla="*/ 61 h 17"/>
                <a:gd name="T8" fmla="*/ 31219 w 17"/>
                <a:gd name="T9" fmla="*/ 55 h 17"/>
                <a:gd name="T10" fmla="*/ 31219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79"/>
            <p:cNvSpPr>
              <a:spLocks/>
            </p:cNvSpPr>
            <p:nvPr/>
          </p:nvSpPr>
          <p:spPr bwMode="auto">
            <a:xfrm>
              <a:off x="818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6510 w 17"/>
                <a:gd name="T5" fmla="*/ 61 h 17"/>
                <a:gd name="T6" fmla="*/ 13348 w 17"/>
                <a:gd name="T7" fmla="*/ 61 h 17"/>
                <a:gd name="T8" fmla="*/ 13348 w 17"/>
                <a:gd name="T9" fmla="*/ 55 h 17"/>
                <a:gd name="T10" fmla="*/ 21647 w 17"/>
                <a:gd name="T11" fmla="*/ 55 h 17"/>
                <a:gd name="T12" fmla="*/ 21647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80"/>
            <p:cNvSpPr>
              <a:spLocks/>
            </p:cNvSpPr>
            <p:nvPr/>
          </p:nvSpPr>
          <p:spPr bwMode="auto">
            <a:xfrm>
              <a:off x="820" y="1685"/>
              <a:ext cx="30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3473 w 17"/>
                <a:gd name="T5" fmla="*/ 55 h 17"/>
                <a:gd name="T6" fmla="*/ 7380 w 17"/>
                <a:gd name="T7" fmla="*/ 61 h 17"/>
                <a:gd name="T8" fmla="*/ 10816 w 17"/>
                <a:gd name="T9" fmla="*/ 61 h 17"/>
                <a:gd name="T10" fmla="*/ 10816 w 17"/>
                <a:gd name="T11" fmla="*/ 55 h 17"/>
                <a:gd name="T12" fmla="*/ 14294 w 17"/>
                <a:gd name="T13" fmla="*/ 55 h 17"/>
                <a:gd name="T14" fmla="*/ 14294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81"/>
            <p:cNvSpPr>
              <a:spLocks/>
            </p:cNvSpPr>
            <p:nvPr/>
          </p:nvSpPr>
          <p:spPr bwMode="auto">
            <a:xfrm>
              <a:off x="827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10846 w 17"/>
                <a:gd name="T5" fmla="*/ 55 h 17"/>
                <a:gd name="T6" fmla="*/ 10846 w 17"/>
                <a:gd name="T7" fmla="*/ 61 h 17"/>
                <a:gd name="T8" fmla="*/ 21647 w 17"/>
                <a:gd name="T9" fmla="*/ 61 h 17"/>
                <a:gd name="T10" fmla="*/ 21647 w 17"/>
                <a:gd name="T11" fmla="*/ 55 h 17"/>
                <a:gd name="T12" fmla="*/ 21647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82"/>
            <p:cNvSpPr>
              <a:spLocks/>
            </p:cNvSpPr>
            <p:nvPr/>
          </p:nvSpPr>
          <p:spPr bwMode="auto">
            <a:xfrm>
              <a:off x="831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10846 w 17"/>
                <a:gd name="T5" fmla="*/ 61 h 17"/>
                <a:gd name="T6" fmla="*/ 21647 w 17"/>
                <a:gd name="T7" fmla="*/ 61 h 17"/>
                <a:gd name="T8" fmla="*/ 21647 w 17"/>
                <a:gd name="T9" fmla="*/ 55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83"/>
            <p:cNvSpPr>
              <a:spLocks/>
            </p:cNvSpPr>
            <p:nvPr/>
          </p:nvSpPr>
          <p:spPr bwMode="auto">
            <a:xfrm>
              <a:off x="835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0 w 17"/>
                <a:gd name="T5" fmla="*/ 61 h 17"/>
                <a:gd name="T6" fmla="*/ 10846 w 17"/>
                <a:gd name="T7" fmla="*/ 61 h 17"/>
                <a:gd name="T8" fmla="*/ 21647 w 17"/>
                <a:gd name="T9" fmla="*/ 55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84"/>
            <p:cNvSpPr>
              <a:spLocks/>
            </p:cNvSpPr>
            <p:nvPr/>
          </p:nvSpPr>
          <p:spPr bwMode="auto">
            <a:xfrm>
              <a:off x="840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5361 w 17"/>
                <a:gd name="T5" fmla="*/ 61 h 17"/>
                <a:gd name="T6" fmla="*/ 10846 w 17"/>
                <a:gd name="T7" fmla="*/ 61 h 17"/>
                <a:gd name="T8" fmla="*/ 16288 w 17"/>
                <a:gd name="T9" fmla="*/ 61 h 17"/>
                <a:gd name="T10" fmla="*/ 21647 w 17"/>
                <a:gd name="T11" fmla="*/ 55 h 17"/>
                <a:gd name="T12" fmla="*/ 21647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85"/>
            <p:cNvSpPr>
              <a:spLocks/>
            </p:cNvSpPr>
            <p:nvPr/>
          </p:nvSpPr>
          <p:spPr bwMode="auto">
            <a:xfrm>
              <a:off x="845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9478 w 17"/>
                <a:gd name="T5" fmla="*/ 61 h 17"/>
                <a:gd name="T6" fmla="*/ 20203 w 17"/>
                <a:gd name="T7" fmla="*/ 61 h 17"/>
                <a:gd name="T8" fmla="*/ 20203 w 17"/>
                <a:gd name="T9" fmla="*/ 55 h 17"/>
                <a:gd name="T10" fmla="*/ 31219 w 17"/>
                <a:gd name="T11" fmla="*/ 55 h 17"/>
                <a:gd name="T12" fmla="*/ 31219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86"/>
            <p:cNvSpPr>
              <a:spLocks/>
            </p:cNvSpPr>
            <p:nvPr/>
          </p:nvSpPr>
          <p:spPr bwMode="auto">
            <a:xfrm>
              <a:off x="849" y="1685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15738 w 17"/>
                <a:gd name="T5" fmla="*/ 55 h 17"/>
                <a:gd name="T6" fmla="*/ 15738 w 17"/>
                <a:gd name="T7" fmla="*/ 61 h 17"/>
                <a:gd name="T8" fmla="*/ 31219 w 17"/>
                <a:gd name="T9" fmla="*/ 61 h 17"/>
                <a:gd name="T10" fmla="*/ 31219 w 17"/>
                <a:gd name="T11" fmla="*/ 55 h 17"/>
                <a:gd name="T12" fmla="*/ 31219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Freeform 87"/>
            <p:cNvSpPr>
              <a:spLocks/>
            </p:cNvSpPr>
            <p:nvPr/>
          </p:nvSpPr>
          <p:spPr bwMode="auto">
            <a:xfrm>
              <a:off x="853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6510 w 17"/>
                <a:gd name="T5" fmla="*/ 61 h 17"/>
                <a:gd name="T6" fmla="*/ 13348 w 17"/>
                <a:gd name="T7" fmla="*/ 61 h 17"/>
                <a:gd name="T8" fmla="*/ 21647 w 17"/>
                <a:gd name="T9" fmla="*/ 55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Freeform 88"/>
            <p:cNvSpPr>
              <a:spLocks/>
            </p:cNvSpPr>
            <p:nvPr/>
          </p:nvSpPr>
          <p:spPr bwMode="auto">
            <a:xfrm>
              <a:off x="861" y="1685"/>
              <a:ext cx="30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4590 w 17"/>
                <a:gd name="T5" fmla="*/ 61 h 17"/>
                <a:gd name="T6" fmla="*/ 9330 w 17"/>
                <a:gd name="T7" fmla="*/ 61 h 17"/>
                <a:gd name="T8" fmla="*/ 14294 w 17"/>
                <a:gd name="T9" fmla="*/ 55 h 17"/>
                <a:gd name="T10" fmla="*/ 14294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Freeform 89"/>
            <p:cNvSpPr>
              <a:spLocks/>
            </p:cNvSpPr>
            <p:nvPr/>
          </p:nvSpPr>
          <p:spPr bwMode="auto">
            <a:xfrm>
              <a:off x="864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6510 w 17"/>
                <a:gd name="T5" fmla="*/ 55 h 17"/>
                <a:gd name="T6" fmla="*/ 6510 w 17"/>
                <a:gd name="T7" fmla="*/ 61 h 17"/>
                <a:gd name="T8" fmla="*/ 13348 w 17"/>
                <a:gd name="T9" fmla="*/ 61 h 17"/>
                <a:gd name="T10" fmla="*/ 13348 w 17"/>
                <a:gd name="T11" fmla="*/ 55 h 17"/>
                <a:gd name="T12" fmla="*/ 21647 w 17"/>
                <a:gd name="T13" fmla="*/ 55 h 17"/>
                <a:gd name="T14" fmla="*/ 21647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90"/>
            <p:cNvSpPr>
              <a:spLocks/>
            </p:cNvSpPr>
            <p:nvPr/>
          </p:nvSpPr>
          <p:spPr bwMode="auto">
            <a:xfrm>
              <a:off x="870" y="1685"/>
              <a:ext cx="30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7380 w 17"/>
                <a:gd name="T5" fmla="*/ 61 h 17"/>
                <a:gd name="T6" fmla="*/ 14294 w 17"/>
                <a:gd name="T7" fmla="*/ 61 h 17"/>
                <a:gd name="T8" fmla="*/ 14294 w 17"/>
                <a:gd name="T9" fmla="*/ 55 h 17"/>
                <a:gd name="T10" fmla="*/ 14294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Freeform 91"/>
            <p:cNvSpPr>
              <a:spLocks/>
            </p:cNvSpPr>
            <p:nvPr/>
          </p:nvSpPr>
          <p:spPr bwMode="auto">
            <a:xfrm>
              <a:off x="873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6510 w 17"/>
                <a:gd name="T5" fmla="*/ 61 h 17"/>
                <a:gd name="T6" fmla="*/ 13348 w 17"/>
                <a:gd name="T7" fmla="*/ 61 h 17"/>
                <a:gd name="T8" fmla="*/ 21647 w 17"/>
                <a:gd name="T9" fmla="*/ 55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Freeform 92"/>
            <p:cNvSpPr>
              <a:spLocks/>
            </p:cNvSpPr>
            <p:nvPr/>
          </p:nvSpPr>
          <p:spPr bwMode="auto">
            <a:xfrm>
              <a:off x="877" y="1685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55 h 17"/>
                <a:gd name="T4" fmla="*/ 5361 w 17"/>
                <a:gd name="T5" fmla="*/ 55 h 17"/>
                <a:gd name="T6" fmla="*/ 10846 w 17"/>
                <a:gd name="T7" fmla="*/ 61 h 17"/>
                <a:gd name="T8" fmla="*/ 16288 w 17"/>
                <a:gd name="T9" fmla="*/ 61 h 17"/>
                <a:gd name="T10" fmla="*/ 16288 w 17"/>
                <a:gd name="T11" fmla="*/ 55 h 17"/>
                <a:gd name="T12" fmla="*/ 21647 w 17"/>
                <a:gd name="T13" fmla="*/ 55 h 17"/>
                <a:gd name="T14" fmla="*/ 21647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93"/>
            <p:cNvSpPr>
              <a:spLocks/>
            </p:cNvSpPr>
            <p:nvPr/>
          </p:nvSpPr>
          <p:spPr bwMode="auto">
            <a:xfrm>
              <a:off x="748" y="1489"/>
              <a:ext cx="345" cy="197"/>
            </a:xfrm>
            <a:custGeom>
              <a:avLst/>
              <a:gdLst>
                <a:gd name="T0" fmla="*/ 280090 w 187"/>
                <a:gd name="T1" fmla="*/ 769 h 174"/>
                <a:gd name="T2" fmla="*/ 280090 w 187"/>
                <a:gd name="T3" fmla="*/ 769 h 174"/>
                <a:gd name="T4" fmla="*/ 280090 w 187"/>
                <a:gd name="T5" fmla="*/ 762 h 174"/>
                <a:gd name="T6" fmla="*/ 283382 w 187"/>
                <a:gd name="T7" fmla="*/ 762 h 174"/>
                <a:gd name="T8" fmla="*/ 283382 w 187"/>
                <a:gd name="T9" fmla="*/ 762 h 174"/>
                <a:gd name="T10" fmla="*/ 285107 w 187"/>
                <a:gd name="T11" fmla="*/ 760 h 174"/>
                <a:gd name="T12" fmla="*/ 285107 w 187"/>
                <a:gd name="T13" fmla="*/ 760 h 174"/>
                <a:gd name="T14" fmla="*/ 285453 w 187"/>
                <a:gd name="T15" fmla="*/ 760 h 174"/>
                <a:gd name="T16" fmla="*/ 285453 w 187"/>
                <a:gd name="T17" fmla="*/ 755 h 174"/>
                <a:gd name="T18" fmla="*/ 285453 w 187"/>
                <a:gd name="T19" fmla="*/ 755 h 174"/>
                <a:gd name="T20" fmla="*/ 285453 w 187"/>
                <a:gd name="T21" fmla="*/ 748 h 174"/>
                <a:gd name="T22" fmla="*/ 287225 w 187"/>
                <a:gd name="T23" fmla="*/ 748 h 174"/>
                <a:gd name="T24" fmla="*/ 287225 w 187"/>
                <a:gd name="T25" fmla="*/ 744 h 174"/>
                <a:gd name="T26" fmla="*/ 289224 w 187"/>
                <a:gd name="T27" fmla="*/ 737 h 174"/>
                <a:gd name="T28" fmla="*/ 289224 w 187"/>
                <a:gd name="T29" fmla="*/ 737 h 174"/>
                <a:gd name="T30" fmla="*/ 289224 w 187"/>
                <a:gd name="T31" fmla="*/ 26 h 174"/>
                <a:gd name="T32" fmla="*/ 289224 w 187"/>
                <a:gd name="T33" fmla="*/ 23 h 174"/>
                <a:gd name="T34" fmla="*/ 289224 w 187"/>
                <a:gd name="T35" fmla="*/ 23 h 174"/>
                <a:gd name="T36" fmla="*/ 287225 w 187"/>
                <a:gd name="T37" fmla="*/ 23 h 174"/>
                <a:gd name="T38" fmla="*/ 287225 w 187"/>
                <a:gd name="T39" fmla="*/ 3 h 174"/>
                <a:gd name="T40" fmla="*/ 285453 w 187"/>
                <a:gd name="T41" fmla="*/ 3 h 174"/>
                <a:gd name="T42" fmla="*/ 285453 w 187"/>
                <a:gd name="T43" fmla="*/ 2 h 174"/>
                <a:gd name="T44" fmla="*/ 285453 w 187"/>
                <a:gd name="T45" fmla="*/ 1 h 174"/>
                <a:gd name="T46" fmla="*/ 285107 w 187"/>
                <a:gd name="T47" fmla="*/ 1 h 174"/>
                <a:gd name="T48" fmla="*/ 285107 w 187"/>
                <a:gd name="T49" fmla="*/ 1 h 174"/>
                <a:gd name="T50" fmla="*/ 283382 w 187"/>
                <a:gd name="T51" fmla="*/ 1 h 174"/>
                <a:gd name="T52" fmla="*/ 283382 w 187"/>
                <a:gd name="T53" fmla="*/ 0 h 174"/>
                <a:gd name="T54" fmla="*/ 280090 w 187"/>
                <a:gd name="T55" fmla="*/ 0 h 174"/>
                <a:gd name="T56" fmla="*/ 280090 w 187"/>
                <a:gd name="T57" fmla="*/ 0 h 174"/>
                <a:gd name="T58" fmla="*/ 280090 w 187"/>
                <a:gd name="T59" fmla="*/ 0 h 174"/>
                <a:gd name="T60" fmla="*/ 7649 w 187"/>
                <a:gd name="T61" fmla="*/ 0 h 174"/>
                <a:gd name="T62" fmla="*/ 5871 w 187"/>
                <a:gd name="T63" fmla="*/ 0 h 174"/>
                <a:gd name="T64" fmla="*/ 4935 w 187"/>
                <a:gd name="T65" fmla="*/ 0 h 174"/>
                <a:gd name="T66" fmla="*/ 4935 w 187"/>
                <a:gd name="T67" fmla="*/ 0 h 174"/>
                <a:gd name="T68" fmla="*/ 3182 w 187"/>
                <a:gd name="T69" fmla="*/ 0 h 174"/>
                <a:gd name="T70" fmla="*/ 3182 w 187"/>
                <a:gd name="T71" fmla="*/ 1 h 174"/>
                <a:gd name="T72" fmla="*/ 1725 w 187"/>
                <a:gd name="T73" fmla="*/ 1 h 174"/>
                <a:gd name="T74" fmla="*/ 1725 w 187"/>
                <a:gd name="T75" fmla="*/ 1 h 174"/>
                <a:gd name="T76" fmla="*/ 1725 w 187"/>
                <a:gd name="T77" fmla="*/ 2 h 174"/>
                <a:gd name="T78" fmla="*/ 0 w 187"/>
                <a:gd name="T79" fmla="*/ 3 h 174"/>
                <a:gd name="T80" fmla="*/ 0 w 187"/>
                <a:gd name="T81" fmla="*/ 3 h 174"/>
                <a:gd name="T82" fmla="*/ 0 w 187"/>
                <a:gd name="T83" fmla="*/ 3 h 174"/>
                <a:gd name="T84" fmla="*/ 0 w 187"/>
                <a:gd name="T85" fmla="*/ 23 h 174"/>
                <a:gd name="T86" fmla="*/ 0 w 187"/>
                <a:gd name="T87" fmla="*/ 23 h 174"/>
                <a:gd name="T88" fmla="*/ 0 w 187"/>
                <a:gd name="T89" fmla="*/ 26 h 174"/>
                <a:gd name="T90" fmla="*/ 0 w 187"/>
                <a:gd name="T91" fmla="*/ 737 h 174"/>
                <a:gd name="T92" fmla="*/ 0 w 187"/>
                <a:gd name="T93" fmla="*/ 737 h 174"/>
                <a:gd name="T94" fmla="*/ 0 w 187"/>
                <a:gd name="T95" fmla="*/ 744 h 174"/>
                <a:gd name="T96" fmla="*/ 0 w 187"/>
                <a:gd name="T97" fmla="*/ 748 h 174"/>
                <a:gd name="T98" fmla="*/ 0 w 187"/>
                <a:gd name="T99" fmla="*/ 748 h 174"/>
                <a:gd name="T100" fmla="*/ 0 w 187"/>
                <a:gd name="T101" fmla="*/ 755 h 174"/>
                <a:gd name="T102" fmla="*/ 1725 w 187"/>
                <a:gd name="T103" fmla="*/ 755 h 174"/>
                <a:gd name="T104" fmla="*/ 1725 w 187"/>
                <a:gd name="T105" fmla="*/ 760 h 174"/>
                <a:gd name="T106" fmla="*/ 1725 w 187"/>
                <a:gd name="T107" fmla="*/ 760 h 174"/>
                <a:gd name="T108" fmla="*/ 3182 w 187"/>
                <a:gd name="T109" fmla="*/ 760 h 174"/>
                <a:gd name="T110" fmla="*/ 3182 w 187"/>
                <a:gd name="T111" fmla="*/ 762 h 174"/>
                <a:gd name="T112" fmla="*/ 3182 w 187"/>
                <a:gd name="T113" fmla="*/ 762 h 174"/>
                <a:gd name="T114" fmla="*/ 4935 w 187"/>
                <a:gd name="T115" fmla="*/ 762 h 174"/>
                <a:gd name="T116" fmla="*/ 4935 w 187"/>
                <a:gd name="T117" fmla="*/ 762 h 174"/>
                <a:gd name="T118" fmla="*/ 5871 w 187"/>
                <a:gd name="T119" fmla="*/ 769 h 174"/>
                <a:gd name="T120" fmla="*/ 7649 w 187"/>
                <a:gd name="T121" fmla="*/ 769 h 174"/>
                <a:gd name="T122" fmla="*/ 280090 w 187"/>
                <a:gd name="T123" fmla="*/ 769 h 1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7"/>
                <a:gd name="T187" fmla="*/ 0 h 174"/>
                <a:gd name="T188" fmla="*/ 187 w 187"/>
                <a:gd name="T189" fmla="*/ 174 h 17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Freeform 94"/>
            <p:cNvSpPr>
              <a:spLocks/>
            </p:cNvSpPr>
            <p:nvPr/>
          </p:nvSpPr>
          <p:spPr bwMode="auto">
            <a:xfrm>
              <a:off x="748" y="1492"/>
              <a:ext cx="343" cy="194"/>
            </a:xfrm>
            <a:custGeom>
              <a:avLst/>
              <a:gdLst>
                <a:gd name="T0" fmla="*/ 286106 w 186"/>
                <a:gd name="T1" fmla="*/ 698 h 172"/>
                <a:gd name="T2" fmla="*/ 286106 w 186"/>
                <a:gd name="T3" fmla="*/ 704 h 172"/>
                <a:gd name="T4" fmla="*/ 286106 w 186"/>
                <a:gd name="T5" fmla="*/ 708 h 172"/>
                <a:gd name="T6" fmla="*/ 284384 w 186"/>
                <a:gd name="T7" fmla="*/ 708 h 172"/>
                <a:gd name="T8" fmla="*/ 284384 w 186"/>
                <a:gd name="T9" fmla="*/ 709 h 172"/>
                <a:gd name="T10" fmla="*/ 282335 w 186"/>
                <a:gd name="T11" fmla="*/ 714 h 172"/>
                <a:gd name="T12" fmla="*/ 282335 w 186"/>
                <a:gd name="T13" fmla="*/ 714 h 172"/>
                <a:gd name="T14" fmla="*/ 281887 w 186"/>
                <a:gd name="T15" fmla="*/ 723 h 172"/>
                <a:gd name="T16" fmla="*/ 281887 w 186"/>
                <a:gd name="T17" fmla="*/ 723 h 172"/>
                <a:gd name="T18" fmla="*/ 280163 w 186"/>
                <a:gd name="T19" fmla="*/ 723 h 172"/>
                <a:gd name="T20" fmla="*/ 280163 w 186"/>
                <a:gd name="T21" fmla="*/ 725 h 172"/>
                <a:gd name="T22" fmla="*/ 278394 w 186"/>
                <a:gd name="T23" fmla="*/ 725 h 172"/>
                <a:gd name="T24" fmla="*/ 276984 w 186"/>
                <a:gd name="T25" fmla="*/ 725 h 172"/>
                <a:gd name="T26" fmla="*/ 5862 w 186"/>
                <a:gd name="T27" fmla="*/ 725 h 172"/>
                <a:gd name="T28" fmla="*/ 4927 w 186"/>
                <a:gd name="T29" fmla="*/ 725 h 172"/>
                <a:gd name="T30" fmla="*/ 4927 w 186"/>
                <a:gd name="T31" fmla="*/ 725 h 172"/>
                <a:gd name="T32" fmla="*/ 4927 w 186"/>
                <a:gd name="T33" fmla="*/ 723 h 172"/>
                <a:gd name="T34" fmla="*/ 3179 w 186"/>
                <a:gd name="T35" fmla="*/ 723 h 172"/>
                <a:gd name="T36" fmla="*/ 3179 w 186"/>
                <a:gd name="T37" fmla="*/ 723 h 172"/>
                <a:gd name="T38" fmla="*/ 1724 w 186"/>
                <a:gd name="T39" fmla="*/ 714 h 172"/>
                <a:gd name="T40" fmla="*/ 1724 w 186"/>
                <a:gd name="T41" fmla="*/ 714 h 172"/>
                <a:gd name="T42" fmla="*/ 0 w 186"/>
                <a:gd name="T43" fmla="*/ 714 h 172"/>
                <a:gd name="T44" fmla="*/ 0 w 186"/>
                <a:gd name="T45" fmla="*/ 709 h 172"/>
                <a:gd name="T46" fmla="*/ 0 w 186"/>
                <a:gd name="T47" fmla="*/ 708 h 172"/>
                <a:gd name="T48" fmla="*/ 0 w 186"/>
                <a:gd name="T49" fmla="*/ 708 h 172"/>
                <a:gd name="T50" fmla="*/ 0 w 186"/>
                <a:gd name="T51" fmla="*/ 704 h 172"/>
                <a:gd name="T52" fmla="*/ 0 w 186"/>
                <a:gd name="T53" fmla="*/ 698 h 172"/>
                <a:gd name="T54" fmla="*/ 0 w 186"/>
                <a:gd name="T55" fmla="*/ 23 h 172"/>
                <a:gd name="T56" fmla="*/ 0 w 186"/>
                <a:gd name="T57" fmla="*/ 20 h 172"/>
                <a:gd name="T58" fmla="*/ 0 w 186"/>
                <a:gd name="T59" fmla="*/ 3 h 172"/>
                <a:gd name="T60" fmla="*/ 0 w 186"/>
                <a:gd name="T61" fmla="*/ 3 h 172"/>
                <a:gd name="T62" fmla="*/ 0 w 186"/>
                <a:gd name="T63" fmla="*/ 2 h 172"/>
                <a:gd name="T64" fmla="*/ 0 w 186"/>
                <a:gd name="T65" fmla="*/ 2 h 172"/>
                <a:gd name="T66" fmla="*/ 1724 w 186"/>
                <a:gd name="T67" fmla="*/ 1 h 172"/>
                <a:gd name="T68" fmla="*/ 1724 w 186"/>
                <a:gd name="T69" fmla="*/ 1 h 172"/>
                <a:gd name="T70" fmla="*/ 3179 w 186"/>
                <a:gd name="T71" fmla="*/ 1 h 172"/>
                <a:gd name="T72" fmla="*/ 3179 w 186"/>
                <a:gd name="T73" fmla="*/ 0 h 172"/>
                <a:gd name="T74" fmla="*/ 3179 w 186"/>
                <a:gd name="T75" fmla="*/ 0 h 172"/>
                <a:gd name="T76" fmla="*/ 4927 w 186"/>
                <a:gd name="T77" fmla="*/ 0 h 172"/>
                <a:gd name="T78" fmla="*/ 4927 w 186"/>
                <a:gd name="T79" fmla="*/ 0 h 172"/>
                <a:gd name="T80" fmla="*/ 5862 w 186"/>
                <a:gd name="T81" fmla="*/ 0 h 172"/>
                <a:gd name="T82" fmla="*/ 276984 w 186"/>
                <a:gd name="T83" fmla="*/ 0 h 172"/>
                <a:gd name="T84" fmla="*/ 278394 w 186"/>
                <a:gd name="T85" fmla="*/ 0 h 172"/>
                <a:gd name="T86" fmla="*/ 280163 w 186"/>
                <a:gd name="T87" fmla="*/ 0 h 172"/>
                <a:gd name="T88" fmla="*/ 280163 w 186"/>
                <a:gd name="T89" fmla="*/ 0 h 172"/>
                <a:gd name="T90" fmla="*/ 281887 w 186"/>
                <a:gd name="T91" fmla="*/ 0 h 172"/>
                <a:gd name="T92" fmla="*/ 281887 w 186"/>
                <a:gd name="T93" fmla="*/ 1 h 172"/>
                <a:gd name="T94" fmla="*/ 282335 w 186"/>
                <a:gd name="T95" fmla="*/ 1 h 172"/>
                <a:gd name="T96" fmla="*/ 282335 w 186"/>
                <a:gd name="T97" fmla="*/ 1 h 172"/>
                <a:gd name="T98" fmla="*/ 282335 w 186"/>
                <a:gd name="T99" fmla="*/ 2 h 172"/>
                <a:gd name="T100" fmla="*/ 284384 w 186"/>
                <a:gd name="T101" fmla="*/ 2 h 172"/>
                <a:gd name="T102" fmla="*/ 284384 w 186"/>
                <a:gd name="T103" fmla="*/ 3 h 172"/>
                <a:gd name="T104" fmla="*/ 286106 w 186"/>
                <a:gd name="T105" fmla="*/ 3 h 172"/>
                <a:gd name="T106" fmla="*/ 286106 w 186"/>
                <a:gd name="T107" fmla="*/ 20 h 172"/>
                <a:gd name="T108" fmla="*/ 286106 w 186"/>
                <a:gd name="T109" fmla="*/ 23 h 172"/>
                <a:gd name="T110" fmla="*/ 286106 w 186"/>
                <a:gd name="T111" fmla="*/ 698 h 1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6"/>
                <a:gd name="T169" fmla="*/ 0 h 172"/>
                <a:gd name="T170" fmla="*/ 186 w 186"/>
                <a:gd name="T171" fmla="*/ 172 h 1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Freeform 95"/>
            <p:cNvSpPr>
              <a:spLocks/>
            </p:cNvSpPr>
            <p:nvPr/>
          </p:nvSpPr>
          <p:spPr bwMode="auto">
            <a:xfrm>
              <a:off x="752" y="1492"/>
              <a:ext cx="334" cy="193"/>
            </a:xfrm>
            <a:custGeom>
              <a:avLst/>
              <a:gdLst>
                <a:gd name="T0" fmla="*/ 280567 w 181"/>
                <a:gd name="T1" fmla="*/ 3 h 171"/>
                <a:gd name="T2" fmla="*/ 280567 w 181"/>
                <a:gd name="T3" fmla="*/ 3 h 171"/>
                <a:gd name="T4" fmla="*/ 280567 w 181"/>
                <a:gd name="T5" fmla="*/ 2 h 171"/>
                <a:gd name="T6" fmla="*/ 278837 w 181"/>
                <a:gd name="T7" fmla="*/ 2 h 171"/>
                <a:gd name="T8" fmla="*/ 278837 w 181"/>
                <a:gd name="T9" fmla="*/ 1 h 171"/>
                <a:gd name="T10" fmla="*/ 276785 w 181"/>
                <a:gd name="T11" fmla="*/ 1 h 171"/>
                <a:gd name="T12" fmla="*/ 276785 w 181"/>
                <a:gd name="T13" fmla="*/ 0 h 171"/>
                <a:gd name="T14" fmla="*/ 276137 w 181"/>
                <a:gd name="T15" fmla="*/ 0 h 171"/>
                <a:gd name="T16" fmla="*/ 276137 w 181"/>
                <a:gd name="T17" fmla="*/ 0 h 171"/>
                <a:gd name="T18" fmla="*/ 276137 w 181"/>
                <a:gd name="T19" fmla="*/ 0 h 171"/>
                <a:gd name="T20" fmla="*/ 274683 w 181"/>
                <a:gd name="T21" fmla="*/ 0 h 171"/>
                <a:gd name="T22" fmla="*/ 274683 w 181"/>
                <a:gd name="T23" fmla="*/ 0 h 171"/>
                <a:gd name="T24" fmla="*/ 4938 w 181"/>
                <a:gd name="T25" fmla="*/ 0 h 171"/>
                <a:gd name="T26" fmla="*/ 4938 w 181"/>
                <a:gd name="T27" fmla="*/ 0 h 171"/>
                <a:gd name="T28" fmla="*/ 3187 w 181"/>
                <a:gd name="T29" fmla="*/ 0 h 171"/>
                <a:gd name="T30" fmla="*/ 3187 w 181"/>
                <a:gd name="T31" fmla="*/ 0 h 171"/>
                <a:gd name="T32" fmla="*/ 1727 w 181"/>
                <a:gd name="T33" fmla="*/ 0 h 171"/>
                <a:gd name="T34" fmla="*/ 1727 w 181"/>
                <a:gd name="T35" fmla="*/ 0 h 171"/>
                <a:gd name="T36" fmla="*/ 1727 w 181"/>
                <a:gd name="T37" fmla="*/ 1 h 171"/>
                <a:gd name="T38" fmla="*/ 0 w 181"/>
                <a:gd name="T39" fmla="*/ 1 h 171"/>
                <a:gd name="T40" fmla="*/ 0 w 181"/>
                <a:gd name="T41" fmla="*/ 1 h 171"/>
                <a:gd name="T42" fmla="*/ 0 w 181"/>
                <a:gd name="T43" fmla="*/ 2 h 171"/>
                <a:gd name="T44" fmla="*/ 0 w 181"/>
                <a:gd name="T45" fmla="*/ 3 h 171"/>
                <a:gd name="T46" fmla="*/ 0 w 181"/>
                <a:gd name="T47" fmla="*/ 3 h 171"/>
                <a:gd name="T48" fmla="*/ 0 w 181"/>
                <a:gd name="T49" fmla="*/ 709 h 171"/>
                <a:gd name="T50" fmla="*/ 0 w 181"/>
                <a:gd name="T51" fmla="*/ 709 h 171"/>
                <a:gd name="T52" fmla="*/ 0 w 181"/>
                <a:gd name="T53" fmla="*/ 711 h 171"/>
                <a:gd name="T54" fmla="*/ 0 w 181"/>
                <a:gd name="T55" fmla="*/ 720 h 171"/>
                <a:gd name="T56" fmla="*/ 0 w 181"/>
                <a:gd name="T57" fmla="*/ 720 h 171"/>
                <a:gd name="T58" fmla="*/ 1727 w 181"/>
                <a:gd name="T59" fmla="*/ 720 h 171"/>
                <a:gd name="T60" fmla="*/ 1727 w 181"/>
                <a:gd name="T61" fmla="*/ 723 h 171"/>
                <a:gd name="T62" fmla="*/ 3187 w 181"/>
                <a:gd name="T63" fmla="*/ 723 h 171"/>
                <a:gd name="T64" fmla="*/ 3187 w 181"/>
                <a:gd name="T65" fmla="*/ 723 h 171"/>
                <a:gd name="T66" fmla="*/ 4938 w 181"/>
                <a:gd name="T67" fmla="*/ 729 h 171"/>
                <a:gd name="T68" fmla="*/ 4938 w 181"/>
                <a:gd name="T69" fmla="*/ 729 h 171"/>
                <a:gd name="T70" fmla="*/ 274683 w 181"/>
                <a:gd name="T71" fmla="*/ 729 h 171"/>
                <a:gd name="T72" fmla="*/ 274683 w 181"/>
                <a:gd name="T73" fmla="*/ 723 h 171"/>
                <a:gd name="T74" fmla="*/ 276137 w 181"/>
                <a:gd name="T75" fmla="*/ 723 h 171"/>
                <a:gd name="T76" fmla="*/ 276137 w 181"/>
                <a:gd name="T77" fmla="*/ 723 h 171"/>
                <a:gd name="T78" fmla="*/ 276785 w 181"/>
                <a:gd name="T79" fmla="*/ 723 h 171"/>
                <a:gd name="T80" fmla="*/ 276785 w 181"/>
                <a:gd name="T81" fmla="*/ 720 h 171"/>
                <a:gd name="T82" fmla="*/ 276785 w 181"/>
                <a:gd name="T83" fmla="*/ 720 h 171"/>
                <a:gd name="T84" fmla="*/ 278837 w 181"/>
                <a:gd name="T85" fmla="*/ 720 h 171"/>
                <a:gd name="T86" fmla="*/ 278837 w 181"/>
                <a:gd name="T87" fmla="*/ 711 h 171"/>
                <a:gd name="T88" fmla="*/ 280567 w 181"/>
                <a:gd name="T89" fmla="*/ 709 h 171"/>
                <a:gd name="T90" fmla="*/ 280567 w 181"/>
                <a:gd name="T91" fmla="*/ 709 h 171"/>
                <a:gd name="T92" fmla="*/ 280567 w 181"/>
                <a:gd name="T93" fmla="*/ 3 h 1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1"/>
                <a:gd name="T142" fmla="*/ 0 h 171"/>
                <a:gd name="T143" fmla="*/ 181 w 181"/>
                <a:gd name="T144" fmla="*/ 171 h 17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99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96"/>
            <p:cNvSpPr>
              <a:spLocks/>
            </p:cNvSpPr>
            <p:nvPr/>
          </p:nvSpPr>
          <p:spPr bwMode="auto">
            <a:xfrm>
              <a:off x="753" y="1493"/>
              <a:ext cx="333" cy="189"/>
            </a:xfrm>
            <a:custGeom>
              <a:avLst/>
              <a:gdLst>
                <a:gd name="T0" fmla="*/ 287322 w 180"/>
                <a:gd name="T1" fmla="*/ 669 h 168"/>
                <a:gd name="T2" fmla="*/ 287322 w 180"/>
                <a:gd name="T3" fmla="*/ 676 h 168"/>
                <a:gd name="T4" fmla="*/ 286041 w 180"/>
                <a:gd name="T5" fmla="*/ 677 h 168"/>
                <a:gd name="T6" fmla="*/ 286041 w 180"/>
                <a:gd name="T7" fmla="*/ 677 h 168"/>
                <a:gd name="T8" fmla="*/ 284031 w 180"/>
                <a:gd name="T9" fmla="*/ 680 h 168"/>
                <a:gd name="T10" fmla="*/ 284031 w 180"/>
                <a:gd name="T11" fmla="*/ 680 h 168"/>
                <a:gd name="T12" fmla="*/ 283315 w 180"/>
                <a:gd name="T13" fmla="*/ 684 h 168"/>
                <a:gd name="T14" fmla="*/ 283315 w 180"/>
                <a:gd name="T15" fmla="*/ 684 h 168"/>
                <a:gd name="T16" fmla="*/ 3254 w 180"/>
                <a:gd name="T17" fmla="*/ 684 h 168"/>
                <a:gd name="T18" fmla="*/ 3254 w 180"/>
                <a:gd name="T19" fmla="*/ 684 h 168"/>
                <a:gd name="T20" fmla="*/ 1759 w 180"/>
                <a:gd name="T21" fmla="*/ 684 h 168"/>
                <a:gd name="T22" fmla="*/ 1759 w 180"/>
                <a:gd name="T23" fmla="*/ 680 h 168"/>
                <a:gd name="T24" fmla="*/ 1759 w 180"/>
                <a:gd name="T25" fmla="*/ 680 h 168"/>
                <a:gd name="T26" fmla="*/ 0 w 180"/>
                <a:gd name="T27" fmla="*/ 680 h 168"/>
                <a:gd name="T28" fmla="*/ 0 w 180"/>
                <a:gd name="T29" fmla="*/ 677 h 168"/>
                <a:gd name="T30" fmla="*/ 0 w 180"/>
                <a:gd name="T31" fmla="*/ 677 h 168"/>
                <a:gd name="T32" fmla="*/ 0 w 180"/>
                <a:gd name="T33" fmla="*/ 677 h 168"/>
                <a:gd name="T34" fmla="*/ 0 w 180"/>
                <a:gd name="T35" fmla="*/ 676 h 168"/>
                <a:gd name="T36" fmla="*/ 0 w 180"/>
                <a:gd name="T37" fmla="*/ 669 h 168"/>
                <a:gd name="T38" fmla="*/ 0 w 180"/>
                <a:gd name="T39" fmla="*/ 3 h 168"/>
                <a:gd name="T40" fmla="*/ 0 w 180"/>
                <a:gd name="T41" fmla="*/ 2 h 168"/>
                <a:gd name="T42" fmla="*/ 0 w 180"/>
                <a:gd name="T43" fmla="*/ 1 h 168"/>
                <a:gd name="T44" fmla="*/ 0 w 180"/>
                <a:gd name="T45" fmla="*/ 1 h 168"/>
                <a:gd name="T46" fmla="*/ 0 w 180"/>
                <a:gd name="T47" fmla="*/ 1 h 168"/>
                <a:gd name="T48" fmla="*/ 1759 w 180"/>
                <a:gd name="T49" fmla="*/ 0 h 168"/>
                <a:gd name="T50" fmla="*/ 1759 w 180"/>
                <a:gd name="T51" fmla="*/ 0 h 168"/>
                <a:gd name="T52" fmla="*/ 3254 w 180"/>
                <a:gd name="T53" fmla="*/ 0 h 168"/>
                <a:gd name="T54" fmla="*/ 3254 w 180"/>
                <a:gd name="T55" fmla="*/ 0 h 168"/>
                <a:gd name="T56" fmla="*/ 283315 w 180"/>
                <a:gd name="T57" fmla="*/ 0 h 168"/>
                <a:gd name="T58" fmla="*/ 283315 w 180"/>
                <a:gd name="T59" fmla="*/ 0 h 168"/>
                <a:gd name="T60" fmla="*/ 283315 w 180"/>
                <a:gd name="T61" fmla="*/ 0 h 168"/>
                <a:gd name="T62" fmla="*/ 284031 w 180"/>
                <a:gd name="T63" fmla="*/ 0 h 168"/>
                <a:gd name="T64" fmla="*/ 284031 w 180"/>
                <a:gd name="T65" fmla="*/ 0 h 168"/>
                <a:gd name="T66" fmla="*/ 284031 w 180"/>
                <a:gd name="T67" fmla="*/ 1 h 168"/>
                <a:gd name="T68" fmla="*/ 286041 w 180"/>
                <a:gd name="T69" fmla="*/ 1 h 168"/>
                <a:gd name="T70" fmla="*/ 286041 w 180"/>
                <a:gd name="T71" fmla="*/ 1 h 168"/>
                <a:gd name="T72" fmla="*/ 287322 w 180"/>
                <a:gd name="T73" fmla="*/ 2 h 168"/>
                <a:gd name="T74" fmla="*/ 287322 w 180"/>
                <a:gd name="T75" fmla="*/ 3 h 168"/>
                <a:gd name="T76" fmla="*/ 287322 w 180"/>
                <a:gd name="T77" fmla="*/ 669 h 1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0"/>
                <a:gd name="T118" fmla="*/ 0 h 168"/>
                <a:gd name="T119" fmla="*/ 180 w 180"/>
                <a:gd name="T120" fmla="*/ 168 h 1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Freeform 97"/>
            <p:cNvSpPr>
              <a:spLocks/>
            </p:cNvSpPr>
            <p:nvPr/>
          </p:nvSpPr>
          <p:spPr bwMode="auto">
            <a:xfrm>
              <a:off x="788" y="1517"/>
              <a:ext cx="262" cy="140"/>
            </a:xfrm>
            <a:custGeom>
              <a:avLst/>
              <a:gdLst>
                <a:gd name="T0" fmla="*/ 0 w 142"/>
                <a:gd name="T1" fmla="*/ 1 h 124"/>
                <a:gd name="T2" fmla="*/ 1725 w 142"/>
                <a:gd name="T3" fmla="*/ 1 h 124"/>
                <a:gd name="T4" fmla="*/ 1725 w 142"/>
                <a:gd name="T5" fmla="*/ 1 h 124"/>
                <a:gd name="T6" fmla="*/ 3183 w 142"/>
                <a:gd name="T7" fmla="*/ 0 h 124"/>
                <a:gd name="T8" fmla="*/ 3183 w 142"/>
                <a:gd name="T9" fmla="*/ 0 h 124"/>
                <a:gd name="T10" fmla="*/ 4936 w 142"/>
                <a:gd name="T11" fmla="*/ 0 h 124"/>
                <a:gd name="T12" fmla="*/ 4936 w 142"/>
                <a:gd name="T13" fmla="*/ 0 h 124"/>
                <a:gd name="T14" fmla="*/ 5873 w 142"/>
                <a:gd name="T15" fmla="*/ 0 h 124"/>
                <a:gd name="T16" fmla="*/ 209936 w 142"/>
                <a:gd name="T17" fmla="*/ 0 h 124"/>
                <a:gd name="T18" fmla="*/ 211661 w 142"/>
                <a:gd name="T19" fmla="*/ 0 h 124"/>
                <a:gd name="T20" fmla="*/ 213554 w 142"/>
                <a:gd name="T21" fmla="*/ 0 h 124"/>
                <a:gd name="T22" fmla="*/ 213554 w 142"/>
                <a:gd name="T23" fmla="*/ 0 h 124"/>
                <a:gd name="T24" fmla="*/ 214895 w 142"/>
                <a:gd name="T25" fmla="*/ 0 h 124"/>
                <a:gd name="T26" fmla="*/ 214895 w 142"/>
                <a:gd name="T27" fmla="*/ 1 h 124"/>
                <a:gd name="T28" fmla="*/ 215838 w 142"/>
                <a:gd name="T29" fmla="*/ 1 h 124"/>
                <a:gd name="T30" fmla="*/ 215838 w 142"/>
                <a:gd name="T31" fmla="*/ 1 h 124"/>
                <a:gd name="T32" fmla="*/ 217585 w 142"/>
                <a:gd name="T33" fmla="*/ 2 h 124"/>
                <a:gd name="T34" fmla="*/ 217585 w 142"/>
                <a:gd name="T35" fmla="*/ 3 h 124"/>
                <a:gd name="T36" fmla="*/ 219652 w 142"/>
                <a:gd name="T37" fmla="*/ 3 h 124"/>
                <a:gd name="T38" fmla="*/ 219652 w 142"/>
                <a:gd name="T39" fmla="*/ 20 h 124"/>
                <a:gd name="T40" fmla="*/ 219652 w 142"/>
                <a:gd name="T41" fmla="*/ 23 h 124"/>
                <a:gd name="T42" fmla="*/ 219652 w 142"/>
                <a:gd name="T43" fmla="*/ 502 h 124"/>
                <a:gd name="T44" fmla="*/ 219652 w 142"/>
                <a:gd name="T45" fmla="*/ 508 h 124"/>
                <a:gd name="T46" fmla="*/ 217585 w 142"/>
                <a:gd name="T47" fmla="*/ 508 h 124"/>
                <a:gd name="T48" fmla="*/ 217585 w 142"/>
                <a:gd name="T49" fmla="*/ 513 h 124"/>
                <a:gd name="T50" fmla="*/ 215838 w 142"/>
                <a:gd name="T51" fmla="*/ 525 h 124"/>
                <a:gd name="T52" fmla="*/ 215838 w 142"/>
                <a:gd name="T53" fmla="*/ 525 h 124"/>
                <a:gd name="T54" fmla="*/ 214895 w 142"/>
                <a:gd name="T55" fmla="*/ 526 h 124"/>
                <a:gd name="T56" fmla="*/ 214895 w 142"/>
                <a:gd name="T57" fmla="*/ 526 h 124"/>
                <a:gd name="T58" fmla="*/ 213554 w 142"/>
                <a:gd name="T59" fmla="*/ 526 h 124"/>
                <a:gd name="T60" fmla="*/ 213554 w 142"/>
                <a:gd name="T61" fmla="*/ 527 h 124"/>
                <a:gd name="T62" fmla="*/ 211661 w 142"/>
                <a:gd name="T63" fmla="*/ 527 h 124"/>
                <a:gd name="T64" fmla="*/ 209936 w 142"/>
                <a:gd name="T65" fmla="*/ 527 h 124"/>
                <a:gd name="T66" fmla="*/ 5873 w 142"/>
                <a:gd name="T67" fmla="*/ 527 h 124"/>
                <a:gd name="T68" fmla="*/ 4936 w 142"/>
                <a:gd name="T69" fmla="*/ 527 h 124"/>
                <a:gd name="T70" fmla="*/ 4936 w 142"/>
                <a:gd name="T71" fmla="*/ 527 h 124"/>
                <a:gd name="T72" fmla="*/ 3183 w 142"/>
                <a:gd name="T73" fmla="*/ 526 h 124"/>
                <a:gd name="T74" fmla="*/ 3183 w 142"/>
                <a:gd name="T75" fmla="*/ 526 h 124"/>
                <a:gd name="T76" fmla="*/ 1725 w 142"/>
                <a:gd name="T77" fmla="*/ 526 h 124"/>
                <a:gd name="T78" fmla="*/ 1725 w 142"/>
                <a:gd name="T79" fmla="*/ 525 h 124"/>
                <a:gd name="T80" fmla="*/ 0 w 142"/>
                <a:gd name="T81" fmla="*/ 525 h 124"/>
                <a:gd name="T82" fmla="*/ 0 w 142"/>
                <a:gd name="T83" fmla="*/ 513 h 124"/>
                <a:gd name="T84" fmla="*/ 0 w 142"/>
                <a:gd name="T85" fmla="*/ 508 h 124"/>
                <a:gd name="T86" fmla="*/ 0 w 142"/>
                <a:gd name="T87" fmla="*/ 508 h 124"/>
                <a:gd name="T88" fmla="*/ 0 w 142"/>
                <a:gd name="T89" fmla="*/ 502 h 124"/>
                <a:gd name="T90" fmla="*/ 0 w 142"/>
                <a:gd name="T91" fmla="*/ 23 h 124"/>
                <a:gd name="T92" fmla="*/ 0 w 142"/>
                <a:gd name="T93" fmla="*/ 20 h 124"/>
                <a:gd name="T94" fmla="*/ 0 w 142"/>
                <a:gd name="T95" fmla="*/ 3 h 124"/>
                <a:gd name="T96" fmla="*/ 0 w 142"/>
                <a:gd name="T97" fmla="*/ 3 h 124"/>
                <a:gd name="T98" fmla="*/ 0 w 142"/>
                <a:gd name="T99" fmla="*/ 2 h 124"/>
                <a:gd name="T100" fmla="*/ 0 w 142"/>
                <a:gd name="T101" fmla="*/ 1 h 1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2"/>
                <a:gd name="T154" fmla="*/ 0 h 124"/>
                <a:gd name="T155" fmla="*/ 142 w 142"/>
                <a:gd name="T156" fmla="*/ 124 h 12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1D2B4B"/>
                </a:gs>
                <a:gs pos="5000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Freeform 98"/>
            <p:cNvSpPr>
              <a:spLocks/>
            </p:cNvSpPr>
            <p:nvPr/>
          </p:nvSpPr>
          <p:spPr bwMode="auto">
            <a:xfrm>
              <a:off x="779" y="1511"/>
              <a:ext cx="282" cy="19"/>
            </a:xfrm>
            <a:custGeom>
              <a:avLst/>
              <a:gdLst>
                <a:gd name="T0" fmla="*/ 233470 w 153"/>
                <a:gd name="T1" fmla="*/ 4 h 17"/>
                <a:gd name="T2" fmla="*/ 231747 w 153"/>
                <a:gd name="T3" fmla="*/ 3 h 17"/>
                <a:gd name="T4" fmla="*/ 231747 w 153"/>
                <a:gd name="T5" fmla="*/ 2 h 17"/>
                <a:gd name="T6" fmla="*/ 230307 w 153"/>
                <a:gd name="T7" fmla="*/ 2 h 17"/>
                <a:gd name="T8" fmla="*/ 230307 w 153"/>
                <a:gd name="T9" fmla="*/ 2 h 17"/>
                <a:gd name="T10" fmla="*/ 230307 w 153"/>
                <a:gd name="T11" fmla="*/ 1 h 17"/>
                <a:gd name="T12" fmla="*/ 229200 w 153"/>
                <a:gd name="T13" fmla="*/ 1 h 17"/>
                <a:gd name="T14" fmla="*/ 229200 w 153"/>
                <a:gd name="T15" fmla="*/ 1 h 17"/>
                <a:gd name="T16" fmla="*/ 227616 w 153"/>
                <a:gd name="T17" fmla="*/ 0 h 17"/>
                <a:gd name="T18" fmla="*/ 227616 w 153"/>
                <a:gd name="T19" fmla="*/ 0 h 17"/>
                <a:gd name="T20" fmla="*/ 225900 w 153"/>
                <a:gd name="T21" fmla="*/ 0 h 17"/>
                <a:gd name="T22" fmla="*/ 224454 w 153"/>
                <a:gd name="T23" fmla="*/ 0 h 17"/>
                <a:gd name="T24" fmla="*/ 4888 w 153"/>
                <a:gd name="T25" fmla="*/ 0 h 17"/>
                <a:gd name="T26" fmla="*/ 4888 w 153"/>
                <a:gd name="T27" fmla="*/ 0 h 17"/>
                <a:gd name="T28" fmla="*/ 3172 w 153"/>
                <a:gd name="T29" fmla="*/ 0 h 17"/>
                <a:gd name="T30" fmla="*/ 1721 w 153"/>
                <a:gd name="T31" fmla="*/ 1 h 17"/>
                <a:gd name="T32" fmla="*/ 1721 w 153"/>
                <a:gd name="T33" fmla="*/ 1 h 17"/>
                <a:gd name="T34" fmla="*/ 0 w 153"/>
                <a:gd name="T35" fmla="*/ 2 h 17"/>
                <a:gd name="T36" fmla="*/ 0 w 153"/>
                <a:gd name="T37" fmla="*/ 2 h 17"/>
                <a:gd name="T38" fmla="*/ 0 w 153"/>
                <a:gd name="T39" fmla="*/ 3 h 17"/>
                <a:gd name="T40" fmla="*/ 9009 w 153"/>
                <a:gd name="T41" fmla="*/ 61 h 17"/>
                <a:gd name="T42" fmla="*/ 10775 w 153"/>
                <a:gd name="T43" fmla="*/ 55 h 17"/>
                <a:gd name="T44" fmla="*/ 10775 w 153"/>
                <a:gd name="T45" fmla="*/ 55 h 17"/>
                <a:gd name="T46" fmla="*/ 12788 w 153"/>
                <a:gd name="T47" fmla="*/ 50 h 17"/>
                <a:gd name="T48" fmla="*/ 12788 w 153"/>
                <a:gd name="T49" fmla="*/ 50 h 17"/>
                <a:gd name="T50" fmla="*/ 12788 w 153"/>
                <a:gd name="T51" fmla="*/ 45 h 17"/>
                <a:gd name="T52" fmla="*/ 14030 w 153"/>
                <a:gd name="T53" fmla="*/ 45 h 17"/>
                <a:gd name="T54" fmla="*/ 14889 w 153"/>
                <a:gd name="T55" fmla="*/ 45 h 17"/>
                <a:gd name="T56" fmla="*/ 215280 w 153"/>
                <a:gd name="T57" fmla="*/ 45 h 17"/>
                <a:gd name="T58" fmla="*/ 216731 w 153"/>
                <a:gd name="T59" fmla="*/ 45 h 17"/>
                <a:gd name="T60" fmla="*/ 218454 w 153"/>
                <a:gd name="T61" fmla="*/ 45 h 17"/>
                <a:gd name="T62" fmla="*/ 218454 w 153"/>
                <a:gd name="T63" fmla="*/ 50 h 17"/>
                <a:gd name="T64" fmla="*/ 220413 w 153"/>
                <a:gd name="T65" fmla="*/ 50 h 17"/>
                <a:gd name="T66" fmla="*/ 220413 w 153"/>
                <a:gd name="T67" fmla="*/ 55 h 17"/>
                <a:gd name="T68" fmla="*/ 220413 w 153"/>
                <a:gd name="T69" fmla="*/ 55 h 17"/>
                <a:gd name="T70" fmla="*/ 220690 w 153"/>
                <a:gd name="T71" fmla="*/ 55 h 17"/>
                <a:gd name="T72" fmla="*/ 233470 w 153"/>
                <a:gd name="T73" fmla="*/ 4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3"/>
                <a:gd name="T112" fmla="*/ 0 h 17"/>
                <a:gd name="T113" fmla="*/ 153 w 153"/>
                <a:gd name="T114" fmla="*/ 17 h 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rnd">
              <a:solidFill>
                <a:srgbClr val="9F9F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99"/>
            <p:cNvSpPr>
              <a:spLocks/>
            </p:cNvSpPr>
            <p:nvPr/>
          </p:nvSpPr>
          <p:spPr bwMode="auto">
            <a:xfrm>
              <a:off x="775" y="1513"/>
              <a:ext cx="32" cy="151"/>
            </a:xfrm>
            <a:custGeom>
              <a:avLst/>
              <a:gdLst>
                <a:gd name="T0" fmla="*/ 4442 w 17"/>
                <a:gd name="T1" fmla="*/ 0 h 135"/>
                <a:gd name="T2" fmla="*/ 2360 w 17"/>
                <a:gd name="T3" fmla="*/ 0 h 135"/>
                <a:gd name="T4" fmla="*/ 0 w 17"/>
                <a:gd name="T5" fmla="*/ 1 h 135"/>
                <a:gd name="T6" fmla="*/ 0 w 17"/>
                <a:gd name="T7" fmla="*/ 2 h 135"/>
                <a:gd name="T8" fmla="*/ 0 w 17"/>
                <a:gd name="T9" fmla="*/ 2 h 135"/>
                <a:gd name="T10" fmla="*/ 0 w 17"/>
                <a:gd name="T11" fmla="*/ 3 h 135"/>
                <a:gd name="T12" fmla="*/ 0 w 17"/>
                <a:gd name="T13" fmla="*/ 4 h 135"/>
                <a:gd name="T14" fmla="*/ 0 w 17"/>
                <a:gd name="T15" fmla="*/ 497 h 135"/>
                <a:gd name="T16" fmla="*/ 0 w 17"/>
                <a:gd name="T17" fmla="*/ 497 h 135"/>
                <a:gd name="T18" fmla="*/ 0 w 17"/>
                <a:gd name="T19" fmla="*/ 500 h 135"/>
                <a:gd name="T20" fmla="*/ 0 w 17"/>
                <a:gd name="T21" fmla="*/ 511 h 135"/>
                <a:gd name="T22" fmla="*/ 0 w 17"/>
                <a:gd name="T23" fmla="*/ 511 h 135"/>
                <a:gd name="T24" fmla="*/ 2360 w 17"/>
                <a:gd name="T25" fmla="*/ 513 h 135"/>
                <a:gd name="T26" fmla="*/ 4442 w 17"/>
                <a:gd name="T27" fmla="*/ 513 h 135"/>
                <a:gd name="T28" fmla="*/ 4442 w 17"/>
                <a:gd name="T29" fmla="*/ 516 h 135"/>
                <a:gd name="T30" fmla="*/ 6264 w 17"/>
                <a:gd name="T31" fmla="*/ 516 h 135"/>
                <a:gd name="T32" fmla="*/ 31219 w 17"/>
                <a:gd name="T33" fmla="*/ 488 h 135"/>
                <a:gd name="T34" fmla="*/ 29624 w 17"/>
                <a:gd name="T35" fmla="*/ 484 h 135"/>
                <a:gd name="T36" fmla="*/ 29624 w 17"/>
                <a:gd name="T37" fmla="*/ 484 h 135"/>
                <a:gd name="T38" fmla="*/ 27319 w 17"/>
                <a:gd name="T39" fmla="*/ 484 h 135"/>
                <a:gd name="T40" fmla="*/ 27319 w 17"/>
                <a:gd name="T41" fmla="*/ 483 h 135"/>
                <a:gd name="T42" fmla="*/ 25210 w 17"/>
                <a:gd name="T43" fmla="*/ 475 h 135"/>
                <a:gd name="T44" fmla="*/ 25210 w 17"/>
                <a:gd name="T45" fmla="*/ 475 h 135"/>
                <a:gd name="T46" fmla="*/ 25210 w 17"/>
                <a:gd name="T47" fmla="*/ 36 h 135"/>
                <a:gd name="T48" fmla="*/ 25210 w 17"/>
                <a:gd name="T49" fmla="*/ 32 h 135"/>
                <a:gd name="T50" fmla="*/ 25210 w 17"/>
                <a:gd name="T51" fmla="*/ 29 h 135"/>
                <a:gd name="T52" fmla="*/ 27319 w 17"/>
                <a:gd name="T53" fmla="*/ 29 h 135"/>
                <a:gd name="T54" fmla="*/ 29624 w 17"/>
                <a:gd name="T55" fmla="*/ 26 h 135"/>
                <a:gd name="T56" fmla="*/ 29624 w 17"/>
                <a:gd name="T57" fmla="*/ 23 h 135"/>
                <a:gd name="T58" fmla="*/ 4442 w 17"/>
                <a:gd name="T59" fmla="*/ 0 h 1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"/>
                <a:gd name="T91" fmla="*/ 0 h 135"/>
                <a:gd name="T92" fmla="*/ 17 w 17"/>
                <a:gd name="T93" fmla="*/ 135 h 1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Freeform 100"/>
            <p:cNvSpPr>
              <a:spLocks/>
            </p:cNvSpPr>
            <p:nvPr/>
          </p:nvSpPr>
          <p:spPr bwMode="auto">
            <a:xfrm>
              <a:off x="779" y="1514"/>
              <a:ext cx="286" cy="153"/>
            </a:xfrm>
            <a:custGeom>
              <a:avLst/>
              <a:gdLst>
                <a:gd name="T0" fmla="*/ 0 w 155"/>
                <a:gd name="T1" fmla="*/ 549 h 136"/>
                <a:gd name="T2" fmla="*/ 0 w 155"/>
                <a:gd name="T3" fmla="*/ 550 h 136"/>
                <a:gd name="T4" fmla="*/ 0 w 155"/>
                <a:gd name="T5" fmla="*/ 550 h 136"/>
                <a:gd name="T6" fmla="*/ 1725 w 155"/>
                <a:gd name="T7" fmla="*/ 550 h 136"/>
                <a:gd name="T8" fmla="*/ 1725 w 155"/>
                <a:gd name="T9" fmla="*/ 550 h 136"/>
                <a:gd name="T10" fmla="*/ 3183 w 155"/>
                <a:gd name="T11" fmla="*/ 551 h 136"/>
                <a:gd name="T12" fmla="*/ 3183 w 155"/>
                <a:gd name="T13" fmla="*/ 551 h 136"/>
                <a:gd name="T14" fmla="*/ 4936 w 155"/>
                <a:gd name="T15" fmla="*/ 551 h 136"/>
                <a:gd name="T16" fmla="*/ 230540 w 155"/>
                <a:gd name="T17" fmla="*/ 551 h 136"/>
                <a:gd name="T18" fmla="*/ 233834 w 155"/>
                <a:gd name="T19" fmla="*/ 550 h 136"/>
                <a:gd name="T20" fmla="*/ 235572 w 155"/>
                <a:gd name="T21" fmla="*/ 550 h 136"/>
                <a:gd name="T22" fmla="*/ 235572 w 155"/>
                <a:gd name="T23" fmla="*/ 549 h 136"/>
                <a:gd name="T24" fmla="*/ 236420 w 155"/>
                <a:gd name="T25" fmla="*/ 549 h 136"/>
                <a:gd name="T26" fmla="*/ 236420 w 155"/>
                <a:gd name="T27" fmla="*/ 549 h 136"/>
                <a:gd name="T28" fmla="*/ 237810 w 155"/>
                <a:gd name="T29" fmla="*/ 548 h 136"/>
                <a:gd name="T30" fmla="*/ 237810 w 155"/>
                <a:gd name="T31" fmla="*/ 535 h 136"/>
                <a:gd name="T32" fmla="*/ 239723 w 155"/>
                <a:gd name="T33" fmla="*/ 535 h 136"/>
                <a:gd name="T34" fmla="*/ 239723 w 155"/>
                <a:gd name="T35" fmla="*/ 529 h 136"/>
                <a:gd name="T36" fmla="*/ 239723 w 155"/>
                <a:gd name="T37" fmla="*/ 529 h 136"/>
                <a:gd name="T38" fmla="*/ 239723 w 155"/>
                <a:gd name="T39" fmla="*/ 3 h 136"/>
                <a:gd name="T40" fmla="*/ 239723 w 155"/>
                <a:gd name="T41" fmla="*/ 2 h 136"/>
                <a:gd name="T42" fmla="*/ 239723 w 155"/>
                <a:gd name="T43" fmla="*/ 1 h 136"/>
                <a:gd name="T44" fmla="*/ 239723 w 155"/>
                <a:gd name="T45" fmla="*/ 1 h 136"/>
                <a:gd name="T46" fmla="*/ 237810 w 155"/>
                <a:gd name="T47" fmla="*/ 1 h 136"/>
                <a:gd name="T48" fmla="*/ 237810 w 155"/>
                <a:gd name="T49" fmla="*/ 0 h 136"/>
                <a:gd name="T50" fmla="*/ 237810 w 155"/>
                <a:gd name="T51" fmla="*/ 0 h 136"/>
                <a:gd name="T52" fmla="*/ 226418 w 155"/>
                <a:gd name="T53" fmla="*/ 21 h 136"/>
                <a:gd name="T54" fmla="*/ 226418 w 155"/>
                <a:gd name="T55" fmla="*/ 21 h 136"/>
                <a:gd name="T56" fmla="*/ 226846 w 155"/>
                <a:gd name="T57" fmla="*/ 24 h 136"/>
                <a:gd name="T58" fmla="*/ 226846 w 155"/>
                <a:gd name="T59" fmla="*/ 27 h 136"/>
                <a:gd name="T60" fmla="*/ 226846 w 155"/>
                <a:gd name="T61" fmla="*/ 27 h 136"/>
                <a:gd name="T62" fmla="*/ 226846 w 155"/>
                <a:gd name="T63" fmla="*/ 27 h 136"/>
                <a:gd name="T64" fmla="*/ 226846 w 155"/>
                <a:gd name="T65" fmla="*/ 30 h 136"/>
                <a:gd name="T66" fmla="*/ 226846 w 155"/>
                <a:gd name="T67" fmla="*/ 34 h 136"/>
                <a:gd name="T68" fmla="*/ 226846 w 155"/>
                <a:gd name="T69" fmla="*/ 34 h 136"/>
                <a:gd name="T70" fmla="*/ 226846 w 155"/>
                <a:gd name="T71" fmla="*/ 501 h 136"/>
                <a:gd name="T72" fmla="*/ 226846 w 155"/>
                <a:gd name="T73" fmla="*/ 501 h 136"/>
                <a:gd name="T74" fmla="*/ 226846 w 155"/>
                <a:gd name="T75" fmla="*/ 505 h 136"/>
                <a:gd name="T76" fmla="*/ 226846 w 155"/>
                <a:gd name="T77" fmla="*/ 515 h 136"/>
                <a:gd name="T78" fmla="*/ 226846 w 155"/>
                <a:gd name="T79" fmla="*/ 515 h 136"/>
                <a:gd name="T80" fmla="*/ 226418 w 155"/>
                <a:gd name="T81" fmla="*/ 516 h 136"/>
                <a:gd name="T82" fmla="*/ 226418 w 155"/>
                <a:gd name="T83" fmla="*/ 523 h 136"/>
                <a:gd name="T84" fmla="*/ 224641 w 155"/>
                <a:gd name="T85" fmla="*/ 523 h 136"/>
                <a:gd name="T86" fmla="*/ 222881 w 155"/>
                <a:gd name="T87" fmla="*/ 523 h 136"/>
                <a:gd name="T88" fmla="*/ 222881 w 155"/>
                <a:gd name="T89" fmla="*/ 528 h 136"/>
                <a:gd name="T90" fmla="*/ 220851 w 155"/>
                <a:gd name="T91" fmla="*/ 528 h 136"/>
                <a:gd name="T92" fmla="*/ 220851 w 155"/>
                <a:gd name="T93" fmla="*/ 528 h 136"/>
                <a:gd name="T94" fmla="*/ 14139 w 155"/>
                <a:gd name="T95" fmla="*/ 528 h 136"/>
                <a:gd name="T96" fmla="*/ 12903 w 155"/>
                <a:gd name="T97" fmla="*/ 528 h 136"/>
                <a:gd name="T98" fmla="*/ 12903 w 155"/>
                <a:gd name="T99" fmla="*/ 528 h 136"/>
                <a:gd name="T100" fmla="*/ 12903 w 155"/>
                <a:gd name="T101" fmla="*/ 523 h 136"/>
                <a:gd name="T102" fmla="*/ 10837 w 155"/>
                <a:gd name="T103" fmla="*/ 523 h 136"/>
                <a:gd name="T104" fmla="*/ 10837 w 155"/>
                <a:gd name="T105" fmla="*/ 523 h 136"/>
                <a:gd name="T106" fmla="*/ 9108 w 155"/>
                <a:gd name="T107" fmla="*/ 523 h 136"/>
                <a:gd name="T108" fmla="*/ 9108 w 155"/>
                <a:gd name="T109" fmla="*/ 523 h 136"/>
                <a:gd name="T110" fmla="*/ 0 w 155"/>
                <a:gd name="T111" fmla="*/ 549 h 1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5"/>
                <a:gd name="T169" fmla="*/ 0 h 136"/>
                <a:gd name="T170" fmla="*/ 155 w 155"/>
                <a:gd name="T171" fmla="*/ 136 h 1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99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Freeform 101"/>
            <p:cNvSpPr>
              <a:spLocks/>
            </p:cNvSpPr>
            <p:nvPr/>
          </p:nvSpPr>
          <p:spPr bwMode="auto">
            <a:xfrm>
              <a:off x="779" y="1511"/>
              <a:ext cx="282" cy="19"/>
            </a:xfrm>
            <a:custGeom>
              <a:avLst/>
              <a:gdLst>
                <a:gd name="T0" fmla="*/ 233470 w 153"/>
                <a:gd name="T1" fmla="*/ 61 h 17"/>
                <a:gd name="T2" fmla="*/ 231747 w 153"/>
                <a:gd name="T3" fmla="*/ 61 h 17"/>
                <a:gd name="T4" fmla="*/ 231747 w 153"/>
                <a:gd name="T5" fmla="*/ 36 h 17"/>
                <a:gd name="T6" fmla="*/ 230307 w 153"/>
                <a:gd name="T7" fmla="*/ 36 h 17"/>
                <a:gd name="T8" fmla="*/ 230307 w 153"/>
                <a:gd name="T9" fmla="*/ 36 h 17"/>
                <a:gd name="T10" fmla="*/ 230307 w 153"/>
                <a:gd name="T11" fmla="*/ 21 h 17"/>
                <a:gd name="T12" fmla="*/ 229200 w 153"/>
                <a:gd name="T13" fmla="*/ 21 h 17"/>
                <a:gd name="T14" fmla="*/ 229200 w 153"/>
                <a:gd name="T15" fmla="*/ 21 h 17"/>
                <a:gd name="T16" fmla="*/ 227616 w 153"/>
                <a:gd name="T17" fmla="*/ 0 h 17"/>
                <a:gd name="T18" fmla="*/ 227616 w 153"/>
                <a:gd name="T19" fmla="*/ 0 h 17"/>
                <a:gd name="T20" fmla="*/ 225900 w 153"/>
                <a:gd name="T21" fmla="*/ 0 h 17"/>
                <a:gd name="T22" fmla="*/ 224454 w 153"/>
                <a:gd name="T23" fmla="*/ 0 h 17"/>
                <a:gd name="T24" fmla="*/ 4888 w 153"/>
                <a:gd name="T25" fmla="*/ 0 h 17"/>
                <a:gd name="T26" fmla="*/ 4888 w 153"/>
                <a:gd name="T27" fmla="*/ 0 h 17"/>
                <a:gd name="T28" fmla="*/ 3172 w 153"/>
                <a:gd name="T29" fmla="*/ 0 h 17"/>
                <a:gd name="T30" fmla="*/ 1721 w 153"/>
                <a:gd name="T31" fmla="*/ 21 h 17"/>
                <a:gd name="T32" fmla="*/ 1721 w 153"/>
                <a:gd name="T33" fmla="*/ 21 h 17"/>
                <a:gd name="T34" fmla="*/ 0 w 153"/>
                <a:gd name="T35" fmla="*/ 36 h 17"/>
                <a:gd name="T36" fmla="*/ 0 w 153"/>
                <a:gd name="T37" fmla="*/ 36 h 17"/>
                <a:gd name="T38" fmla="*/ 0 w 153"/>
                <a:gd name="T39" fmla="*/ 61 h 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3"/>
                <a:gd name="T61" fmla="*/ 0 h 17"/>
                <a:gd name="T62" fmla="*/ 153 w 153"/>
                <a:gd name="T63" fmla="*/ 17 h 1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Freeform 102"/>
            <p:cNvSpPr>
              <a:spLocks/>
            </p:cNvSpPr>
            <p:nvPr/>
          </p:nvSpPr>
          <p:spPr bwMode="auto">
            <a:xfrm>
              <a:off x="725" y="1726"/>
              <a:ext cx="398" cy="81"/>
            </a:xfrm>
            <a:custGeom>
              <a:avLst/>
              <a:gdLst>
                <a:gd name="T0" fmla="*/ 0 w 215"/>
                <a:gd name="T1" fmla="*/ 293 h 72"/>
                <a:gd name="T2" fmla="*/ 0 w 215"/>
                <a:gd name="T3" fmla="*/ 0 h 72"/>
                <a:gd name="T4" fmla="*/ 346399 w 215"/>
                <a:gd name="T5" fmla="*/ 0 h 72"/>
                <a:gd name="T6" fmla="*/ 346399 w 215"/>
                <a:gd name="T7" fmla="*/ 293 h 72"/>
                <a:gd name="T8" fmla="*/ 0 w 215"/>
                <a:gd name="T9" fmla="*/ 293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72"/>
                <a:gd name="T17" fmla="*/ 215 w 215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Freeform 103"/>
            <p:cNvSpPr>
              <a:spLocks/>
            </p:cNvSpPr>
            <p:nvPr/>
          </p:nvSpPr>
          <p:spPr bwMode="auto">
            <a:xfrm>
              <a:off x="721" y="1726"/>
              <a:ext cx="405" cy="26"/>
            </a:xfrm>
            <a:custGeom>
              <a:avLst/>
              <a:gdLst>
                <a:gd name="T0" fmla="*/ 126271 w 219"/>
                <a:gd name="T1" fmla="*/ 0 h 23"/>
                <a:gd name="T2" fmla="*/ 0 w 219"/>
                <a:gd name="T3" fmla="*/ 0 h 23"/>
                <a:gd name="T4" fmla="*/ 0 w 219"/>
                <a:gd name="T5" fmla="*/ 97 h 23"/>
                <a:gd name="T6" fmla="*/ 348566 w 219"/>
                <a:gd name="T7" fmla="*/ 97 h 23"/>
                <a:gd name="T8" fmla="*/ 344367 w 219"/>
                <a:gd name="T9" fmla="*/ 0 h 23"/>
                <a:gd name="T10" fmla="*/ 218868 w 219"/>
                <a:gd name="T11" fmla="*/ 0 h 23"/>
                <a:gd name="T12" fmla="*/ 126271 w 219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23"/>
                <a:gd name="T23" fmla="*/ 219 w 219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Freeform 104"/>
            <p:cNvSpPr>
              <a:spLocks/>
            </p:cNvSpPr>
            <p:nvPr/>
          </p:nvSpPr>
          <p:spPr bwMode="auto">
            <a:xfrm>
              <a:off x="999" y="1733"/>
              <a:ext cx="103" cy="19"/>
            </a:xfrm>
            <a:custGeom>
              <a:avLst/>
              <a:gdLst>
                <a:gd name="T0" fmla="*/ 0 w 56"/>
                <a:gd name="T1" fmla="*/ 23 h 17"/>
                <a:gd name="T2" fmla="*/ 26986 w 56"/>
                <a:gd name="T3" fmla="*/ 23 h 17"/>
                <a:gd name="T4" fmla="*/ 26986 w 56"/>
                <a:gd name="T5" fmla="*/ 0 h 17"/>
                <a:gd name="T6" fmla="*/ 52267 w 56"/>
                <a:gd name="T7" fmla="*/ 0 h 17"/>
                <a:gd name="T8" fmla="*/ 52267 w 56"/>
                <a:gd name="T9" fmla="*/ 23 h 17"/>
                <a:gd name="T10" fmla="*/ 82389 w 56"/>
                <a:gd name="T11" fmla="*/ 23 h 17"/>
                <a:gd name="T12" fmla="*/ 82389 w 56"/>
                <a:gd name="T13" fmla="*/ 36 h 17"/>
                <a:gd name="T14" fmla="*/ 52267 w 56"/>
                <a:gd name="T15" fmla="*/ 36 h 17"/>
                <a:gd name="T16" fmla="*/ 52267 w 56"/>
                <a:gd name="T17" fmla="*/ 61 h 17"/>
                <a:gd name="T18" fmla="*/ 26986 w 56"/>
                <a:gd name="T19" fmla="*/ 61 h 17"/>
                <a:gd name="T20" fmla="*/ 26986 w 56"/>
                <a:gd name="T21" fmla="*/ 36 h 17"/>
                <a:gd name="T22" fmla="*/ 0 w 56"/>
                <a:gd name="T23" fmla="*/ 36 h 17"/>
                <a:gd name="T24" fmla="*/ 0 w 56"/>
                <a:gd name="T25" fmla="*/ 23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17"/>
                <a:gd name="T41" fmla="*/ 56 w 56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05"/>
            <p:cNvSpPr>
              <a:spLocks/>
            </p:cNvSpPr>
            <p:nvPr/>
          </p:nvSpPr>
          <p:spPr bwMode="auto">
            <a:xfrm>
              <a:off x="999" y="1739"/>
              <a:ext cx="32" cy="20"/>
            </a:xfrm>
            <a:custGeom>
              <a:avLst/>
              <a:gdLst>
                <a:gd name="T0" fmla="*/ 0 w 17"/>
                <a:gd name="T1" fmla="*/ 111 h 17"/>
                <a:gd name="T2" fmla="*/ 31219 w 17"/>
                <a:gd name="T3" fmla="*/ 68 h 17"/>
                <a:gd name="T4" fmla="*/ 31219 w 17"/>
                <a:gd name="T5" fmla="*/ 34 h 17"/>
                <a:gd name="T6" fmla="*/ 0 w 17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7"/>
                <a:gd name="T14" fmla="*/ 17 w 17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Freeform 106"/>
            <p:cNvSpPr>
              <a:spLocks/>
            </p:cNvSpPr>
            <p:nvPr/>
          </p:nvSpPr>
          <p:spPr bwMode="auto">
            <a:xfrm>
              <a:off x="1033" y="1733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31219 w 17"/>
                <a:gd name="T3" fmla="*/ 61 h 17"/>
                <a:gd name="T4" fmla="*/ 0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Freeform 107"/>
            <p:cNvSpPr>
              <a:spLocks/>
            </p:cNvSpPr>
            <p:nvPr/>
          </p:nvSpPr>
          <p:spPr bwMode="auto">
            <a:xfrm>
              <a:off x="1100" y="1743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31219 w 17"/>
                <a:gd name="T3" fmla="*/ 111 h 17"/>
                <a:gd name="T4" fmla="*/ 0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Freeform 108"/>
            <p:cNvSpPr>
              <a:spLocks/>
            </p:cNvSpPr>
            <p:nvPr/>
          </p:nvSpPr>
          <p:spPr bwMode="auto">
            <a:xfrm>
              <a:off x="1065" y="1733"/>
              <a:ext cx="31" cy="19"/>
            </a:xfrm>
            <a:custGeom>
              <a:avLst/>
              <a:gdLst>
                <a:gd name="T0" fmla="*/ 0 w 17"/>
                <a:gd name="T1" fmla="*/ 61 h 17"/>
                <a:gd name="T2" fmla="*/ 21647 w 17"/>
                <a:gd name="T3" fmla="*/ 0 h 17"/>
                <a:gd name="T4" fmla="*/ 0 w 17"/>
                <a:gd name="T5" fmla="*/ 61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Freeform 109"/>
            <p:cNvSpPr>
              <a:spLocks/>
            </p:cNvSpPr>
            <p:nvPr/>
          </p:nvSpPr>
          <p:spPr bwMode="auto">
            <a:xfrm>
              <a:off x="1036" y="1737"/>
              <a:ext cx="30" cy="19"/>
            </a:xfrm>
            <a:custGeom>
              <a:avLst/>
              <a:gdLst>
                <a:gd name="T0" fmla="*/ 0 w 17"/>
                <a:gd name="T1" fmla="*/ 61 h 17"/>
                <a:gd name="T2" fmla="*/ 14294 w 17"/>
                <a:gd name="T3" fmla="*/ 61 h 17"/>
                <a:gd name="T4" fmla="*/ 14294 w 17"/>
                <a:gd name="T5" fmla="*/ 0 h 17"/>
                <a:gd name="T6" fmla="*/ 0 w 17"/>
                <a:gd name="T7" fmla="*/ 0 h 17"/>
                <a:gd name="T8" fmla="*/ 0 w 17"/>
                <a:gd name="T9" fmla="*/ 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rnd">
              <a:solidFill>
                <a:srgbClr val="9F9F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Freeform 110"/>
            <p:cNvSpPr>
              <a:spLocks/>
            </p:cNvSpPr>
            <p:nvPr/>
          </p:nvSpPr>
          <p:spPr bwMode="auto">
            <a:xfrm>
              <a:off x="1002" y="1741"/>
              <a:ext cx="100" cy="19"/>
            </a:xfrm>
            <a:custGeom>
              <a:avLst/>
              <a:gdLst>
                <a:gd name="T0" fmla="*/ 0 w 54"/>
                <a:gd name="T1" fmla="*/ 0 h 17"/>
                <a:gd name="T2" fmla="*/ 85748 w 54"/>
                <a:gd name="T3" fmla="*/ 0 h 17"/>
                <a:gd name="T4" fmla="*/ 85748 w 54"/>
                <a:gd name="T5" fmla="*/ 61 h 17"/>
                <a:gd name="T6" fmla="*/ 0 w 54"/>
                <a:gd name="T7" fmla="*/ 61 h 17"/>
                <a:gd name="T8" fmla="*/ 0 w 5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7"/>
                <a:gd name="T17" fmla="*/ 54 w 5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Freeform 111"/>
            <p:cNvSpPr>
              <a:spLocks/>
            </p:cNvSpPr>
            <p:nvPr/>
          </p:nvSpPr>
          <p:spPr bwMode="auto">
            <a:xfrm>
              <a:off x="1033" y="1735"/>
              <a:ext cx="36" cy="18"/>
            </a:xfrm>
            <a:custGeom>
              <a:avLst/>
              <a:gdLst>
                <a:gd name="T0" fmla="*/ 38018 w 19"/>
                <a:gd name="T1" fmla="*/ 24 h 17"/>
                <a:gd name="T2" fmla="*/ 36546 w 19"/>
                <a:gd name="T3" fmla="*/ 30 h 17"/>
                <a:gd name="T4" fmla="*/ 36546 w 19"/>
                <a:gd name="T5" fmla="*/ 0 h 17"/>
                <a:gd name="T6" fmla="*/ 0 w 19"/>
                <a:gd name="T7" fmla="*/ 0 h 17"/>
                <a:gd name="T8" fmla="*/ 0 w 19"/>
                <a:gd name="T9" fmla="*/ 30 h 17"/>
                <a:gd name="T10" fmla="*/ 0 w 19"/>
                <a:gd name="T11" fmla="*/ 24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7"/>
                <a:gd name="T20" fmla="*/ 19 w 19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Freeform 112"/>
            <p:cNvSpPr>
              <a:spLocks/>
            </p:cNvSpPr>
            <p:nvPr/>
          </p:nvSpPr>
          <p:spPr bwMode="auto">
            <a:xfrm>
              <a:off x="914" y="1744"/>
              <a:ext cx="31" cy="20"/>
            </a:xfrm>
            <a:custGeom>
              <a:avLst/>
              <a:gdLst>
                <a:gd name="T0" fmla="*/ 21647 w 17"/>
                <a:gd name="T1" fmla="*/ 0 h 17"/>
                <a:gd name="T2" fmla="*/ 21647 w 17"/>
                <a:gd name="T3" fmla="*/ 111 h 17"/>
                <a:gd name="T4" fmla="*/ 0 w 17"/>
                <a:gd name="T5" fmla="*/ 111 h 17"/>
                <a:gd name="T6" fmla="*/ 0 w 17"/>
                <a:gd name="T7" fmla="*/ 0 h 17"/>
                <a:gd name="T8" fmla="*/ 2164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Freeform 113"/>
            <p:cNvSpPr>
              <a:spLocks/>
            </p:cNvSpPr>
            <p:nvPr/>
          </p:nvSpPr>
          <p:spPr bwMode="auto">
            <a:xfrm>
              <a:off x="914" y="1744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21647 w 17"/>
                <a:gd name="T3" fmla="*/ 0 h 17"/>
                <a:gd name="T4" fmla="*/ 21647 w 17"/>
                <a:gd name="T5" fmla="*/ 111 h 17"/>
                <a:gd name="T6" fmla="*/ 0 w 17"/>
                <a:gd name="T7" fmla="*/ 111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Freeform 114"/>
            <p:cNvSpPr>
              <a:spLocks/>
            </p:cNvSpPr>
            <p:nvPr/>
          </p:nvSpPr>
          <p:spPr bwMode="auto">
            <a:xfrm>
              <a:off x="886" y="1736"/>
              <a:ext cx="81" cy="18"/>
            </a:xfrm>
            <a:custGeom>
              <a:avLst/>
              <a:gdLst>
                <a:gd name="T0" fmla="*/ 21375 w 44"/>
                <a:gd name="T1" fmla="*/ 30 h 17"/>
                <a:gd name="T2" fmla="*/ 0 w 44"/>
                <a:gd name="T3" fmla="*/ 30 h 17"/>
                <a:gd name="T4" fmla="*/ 0 w 44"/>
                <a:gd name="T5" fmla="*/ 8 h 17"/>
                <a:gd name="T6" fmla="*/ 21375 w 44"/>
                <a:gd name="T7" fmla="*/ 8 h 17"/>
                <a:gd name="T8" fmla="*/ 21375 w 44"/>
                <a:gd name="T9" fmla="*/ 0 h 17"/>
                <a:gd name="T10" fmla="*/ 42998 w 44"/>
                <a:gd name="T11" fmla="*/ 0 h 17"/>
                <a:gd name="T12" fmla="*/ 42998 w 44"/>
                <a:gd name="T13" fmla="*/ 8 h 17"/>
                <a:gd name="T14" fmla="*/ 64925 w 44"/>
                <a:gd name="T15" fmla="*/ 8 h 17"/>
                <a:gd name="T16" fmla="*/ 64925 w 44"/>
                <a:gd name="T17" fmla="*/ 30 h 17"/>
                <a:gd name="T18" fmla="*/ 42998 w 44"/>
                <a:gd name="T19" fmla="*/ 30 h 17"/>
                <a:gd name="T20" fmla="*/ 21375 w 44"/>
                <a:gd name="T21" fmla="*/ 30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17"/>
                <a:gd name="T35" fmla="*/ 44 w 44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Freeform 115"/>
            <p:cNvSpPr>
              <a:spLocks/>
            </p:cNvSpPr>
            <p:nvPr/>
          </p:nvSpPr>
          <p:spPr bwMode="auto">
            <a:xfrm>
              <a:off x="914" y="1736"/>
              <a:ext cx="31" cy="18"/>
            </a:xfrm>
            <a:custGeom>
              <a:avLst/>
              <a:gdLst>
                <a:gd name="T0" fmla="*/ 0 w 17"/>
                <a:gd name="T1" fmla="*/ 0 h 17"/>
                <a:gd name="T2" fmla="*/ 21647 w 17"/>
                <a:gd name="T3" fmla="*/ 0 h 17"/>
                <a:gd name="T4" fmla="*/ 21647 w 17"/>
                <a:gd name="T5" fmla="*/ 30 h 17"/>
                <a:gd name="T6" fmla="*/ 0 w 17"/>
                <a:gd name="T7" fmla="*/ 30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Freeform 116"/>
            <p:cNvSpPr>
              <a:spLocks/>
            </p:cNvSpPr>
            <p:nvPr/>
          </p:nvSpPr>
          <p:spPr bwMode="auto">
            <a:xfrm>
              <a:off x="825" y="1732"/>
              <a:ext cx="37" cy="20"/>
            </a:xfrm>
            <a:custGeom>
              <a:avLst/>
              <a:gdLst>
                <a:gd name="T0" fmla="*/ 7776 w 20"/>
                <a:gd name="T1" fmla="*/ 111 h 17"/>
                <a:gd name="T2" fmla="*/ 5045 w 20"/>
                <a:gd name="T3" fmla="*/ 105 h 17"/>
                <a:gd name="T4" fmla="*/ 3254 w 20"/>
                <a:gd name="T5" fmla="*/ 105 h 17"/>
                <a:gd name="T6" fmla="*/ 1759 w 20"/>
                <a:gd name="T7" fmla="*/ 94 h 17"/>
                <a:gd name="T8" fmla="*/ 1759 w 20"/>
                <a:gd name="T9" fmla="*/ 80 h 17"/>
                <a:gd name="T10" fmla="*/ 0 w 20"/>
                <a:gd name="T11" fmla="*/ 80 h 17"/>
                <a:gd name="T12" fmla="*/ 0 w 20"/>
                <a:gd name="T13" fmla="*/ 68 h 17"/>
                <a:gd name="T14" fmla="*/ 0 w 20"/>
                <a:gd name="T15" fmla="*/ 55 h 17"/>
                <a:gd name="T16" fmla="*/ 0 w 20"/>
                <a:gd name="T17" fmla="*/ 40 h 17"/>
                <a:gd name="T18" fmla="*/ 0 w 20"/>
                <a:gd name="T19" fmla="*/ 29 h 17"/>
                <a:gd name="T20" fmla="*/ 0 w 20"/>
                <a:gd name="T21" fmla="*/ 25 h 17"/>
                <a:gd name="T22" fmla="*/ 1759 w 20"/>
                <a:gd name="T23" fmla="*/ 2 h 17"/>
                <a:gd name="T24" fmla="*/ 3254 w 20"/>
                <a:gd name="T25" fmla="*/ 1 h 17"/>
                <a:gd name="T26" fmla="*/ 5045 w 20"/>
                <a:gd name="T27" fmla="*/ 0 h 17"/>
                <a:gd name="T28" fmla="*/ 6020 w 20"/>
                <a:gd name="T29" fmla="*/ 0 h 17"/>
                <a:gd name="T30" fmla="*/ 7776 w 20"/>
                <a:gd name="T31" fmla="*/ 0 h 17"/>
                <a:gd name="T32" fmla="*/ 19375 w 20"/>
                <a:gd name="T33" fmla="*/ 0 h 17"/>
                <a:gd name="T34" fmla="*/ 20603 w 20"/>
                <a:gd name="T35" fmla="*/ 0 h 17"/>
                <a:gd name="T36" fmla="*/ 24420 w 20"/>
                <a:gd name="T37" fmla="*/ 0 h 17"/>
                <a:gd name="T38" fmla="*/ 25935 w 20"/>
                <a:gd name="T39" fmla="*/ 1 h 17"/>
                <a:gd name="T40" fmla="*/ 26614 w 20"/>
                <a:gd name="T41" fmla="*/ 25 h 17"/>
                <a:gd name="T42" fmla="*/ 26614 w 20"/>
                <a:gd name="T43" fmla="*/ 25 h 17"/>
                <a:gd name="T44" fmla="*/ 28708 w 20"/>
                <a:gd name="T45" fmla="*/ 34 h 17"/>
                <a:gd name="T46" fmla="*/ 28708 w 20"/>
                <a:gd name="T47" fmla="*/ 47 h 17"/>
                <a:gd name="T48" fmla="*/ 28708 w 20"/>
                <a:gd name="T49" fmla="*/ 55 h 17"/>
                <a:gd name="T50" fmla="*/ 28708 w 20"/>
                <a:gd name="T51" fmla="*/ 68 h 17"/>
                <a:gd name="T52" fmla="*/ 26614 w 20"/>
                <a:gd name="T53" fmla="*/ 80 h 17"/>
                <a:gd name="T54" fmla="*/ 25935 w 20"/>
                <a:gd name="T55" fmla="*/ 89 h 17"/>
                <a:gd name="T56" fmla="*/ 24420 w 20"/>
                <a:gd name="T57" fmla="*/ 105 h 17"/>
                <a:gd name="T58" fmla="*/ 20603 w 20"/>
                <a:gd name="T59" fmla="*/ 105 h 17"/>
                <a:gd name="T60" fmla="*/ 20603 w 20"/>
                <a:gd name="T61" fmla="*/ 111 h 17"/>
                <a:gd name="T62" fmla="*/ 19375 w 20"/>
                <a:gd name="T63" fmla="*/ 111 h 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"/>
                <a:gd name="T97" fmla="*/ 0 h 17"/>
                <a:gd name="T98" fmla="*/ 20 w 20"/>
                <a:gd name="T99" fmla="*/ 17 h 1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117"/>
            <p:cNvSpPr>
              <a:spLocks/>
            </p:cNvSpPr>
            <p:nvPr/>
          </p:nvSpPr>
          <p:spPr bwMode="auto">
            <a:xfrm>
              <a:off x="870" y="1726"/>
              <a:ext cx="30" cy="43"/>
            </a:xfrm>
            <a:custGeom>
              <a:avLst/>
              <a:gdLst>
                <a:gd name="T0" fmla="*/ 7380 w 17"/>
                <a:gd name="T1" fmla="*/ 0 h 38"/>
                <a:gd name="T2" fmla="*/ 0 w 17"/>
                <a:gd name="T3" fmla="*/ 97 h 38"/>
                <a:gd name="T4" fmla="*/ 14294 w 17"/>
                <a:gd name="T5" fmla="*/ 97 h 38"/>
                <a:gd name="T6" fmla="*/ 14294 w 17"/>
                <a:gd name="T7" fmla="*/ 164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8"/>
                <a:gd name="T14" fmla="*/ 17 w 1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Freeform 118"/>
            <p:cNvSpPr>
              <a:spLocks/>
            </p:cNvSpPr>
            <p:nvPr/>
          </p:nvSpPr>
          <p:spPr bwMode="auto">
            <a:xfrm>
              <a:off x="977" y="1726"/>
              <a:ext cx="31" cy="81"/>
            </a:xfrm>
            <a:custGeom>
              <a:avLst/>
              <a:gdLst>
                <a:gd name="T0" fmla="*/ 0 w 17"/>
                <a:gd name="T1" fmla="*/ 0 h 72"/>
                <a:gd name="T2" fmla="*/ 21647 w 17"/>
                <a:gd name="T3" fmla="*/ 89 h 72"/>
                <a:gd name="T4" fmla="*/ 0 w 17"/>
                <a:gd name="T5" fmla="*/ 89 h 72"/>
                <a:gd name="T6" fmla="*/ 0 w 17"/>
                <a:gd name="T7" fmla="*/ 293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72"/>
                <a:gd name="T14" fmla="*/ 17 w 1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Freeform 119"/>
            <p:cNvSpPr>
              <a:spLocks/>
            </p:cNvSpPr>
            <p:nvPr/>
          </p:nvSpPr>
          <p:spPr bwMode="auto">
            <a:xfrm>
              <a:off x="748" y="1775"/>
              <a:ext cx="461" cy="46"/>
            </a:xfrm>
            <a:custGeom>
              <a:avLst/>
              <a:gdLst>
                <a:gd name="T0" fmla="*/ 0 w 250"/>
                <a:gd name="T1" fmla="*/ 159 h 41"/>
                <a:gd name="T2" fmla="*/ 384585 w 250"/>
                <a:gd name="T3" fmla="*/ 159 h 41"/>
                <a:gd name="T4" fmla="*/ 371498 w 250"/>
                <a:gd name="T5" fmla="*/ 0 h 41"/>
                <a:gd name="T6" fmla="*/ 15012 w 250"/>
                <a:gd name="T7" fmla="*/ 0 h 41"/>
                <a:gd name="T8" fmla="*/ 0 w 250"/>
                <a:gd name="T9" fmla="*/ 159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41"/>
                <a:gd name="T17" fmla="*/ 250 w 25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Freeform 120"/>
            <p:cNvSpPr>
              <a:spLocks/>
            </p:cNvSpPr>
            <p:nvPr/>
          </p:nvSpPr>
          <p:spPr bwMode="auto">
            <a:xfrm>
              <a:off x="748" y="1820"/>
              <a:ext cx="463" cy="19"/>
            </a:xfrm>
            <a:custGeom>
              <a:avLst/>
              <a:gdLst>
                <a:gd name="T0" fmla="*/ 0 w 251"/>
                <a:gd name="T1" fmla="*/ 61 h 17"/>
                <a:gd name="T2" fmla="*/ 0 w 251"/>
                <a:gd name="T3" fmla="*/ 0 h 17"/>
                <a:gd name="T4" fmla="*/ 386157 w 251"/>
                <a:gd name="T5" fmla="*/ 0 h 17"/>
                <a:gd name="T6" fmla="*/ 387686 w 251"/>
                <a:gd name="T7" fmla="*/ 61 h 17"/>
                <a:gd name="T8" fmla="*/ 0 w 251"/>
                <a:gd name="T9" fmla="*/ 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7"/>
                <a:gd name="T17" fmla="*/ 251 w 25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Freeform 121"/>
            <p:cNvSpPr>
              <a:spLocks/>
            </p:cNvSpPr>
            <p:nvPr/>
          </p:nvSpPr>
          <p:spPr bwMode="auto">
            <a:xfrm>
              <a:off x="779" y="1782"/>
              <a:ext cx="411" cy="32"/>
            </a:xfrm>
            <a:custGeom>
              <a:avLst/>
              <a:gdLst>
                <a:gd name="T0" fmla="*/ 0 w 223"/>
                <a:gd name="T1" fmla="*/ 136 h 28"/>
                <a:gd name="T2" fmla="*/ 341110 w 223"/>
                <a:gd name="T3" fmla="*/ 136 h 28"/>
                <a:gd name="T4" fmla="*/ 328328 w 223"/>
                <a:gd name="T5" fmla="*/ 0 h 28"/>
                <a:gd name="T6" fmla="*/ 12785 w 223"/>
                <a:gd name="T7" fmla="*/ 0 h 28"/>
                <a:gd name="T8" fmla="*/ 0 w 223"/>
                <a:gd name="T9" fmla="*/ 13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28"/>
                <a:gd name="T17" fmla="*/ 223 w 22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9F9F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Freeform 122"/>
            <p:cNvSpPr>
              <a:spLocks/>
            </p:cNvSpPr>
            <p:nvPr/>
          </p:nvSpPr>
          <p:spPr bwMode="auto">
            <a:xfrm>
              <a:off x="4621" y="3045"/>
              <a:ext cx="379" cy="22"/>
            </a:xfrm>
            <a:custGeom>
              <a:avLst/>
              <a:gdLst>
                <a:gd name="T0" fmla="*/ 0 w 206"/>
                <a:gd name="T1" fmla="*/ 58 h 20"/>
                <a:gd name="T2" fmla="*/ 0 w 206"/>
                <a:gd name="T3" fmla="*/ 0 h 20"/>
                <a:gd name="T4" fmla="*/ 308386 w 206"/>
                <a:gd name="T5" fmla="*/ 0 h 20"/>
                <a:gd name="T6" fmla="*/ 308386 w 206"/>
                <a:gd name="T7" fmla="*/ 58 h 20"/>
                <a:gd name="T8" fmla="*/ 0 w 206"/>
                <a:gd name="T9" fmla="*/ 58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20"/>
                <a:gd name="T17" fmla="*/ 206 w 20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Freeform 123"/>
            <p:cNvSpPr>
              <a:spLocks/>
            </p:cNvSpPr>
            <p:nvPr/>
          </p:nvSpPr>
          <p:spPr bwMode="auto">
            <a:xfrm>
              <a:off x="4605" y="2939"/>
              <a:ext cx="407" cy="37"/>
            </a:xfrm>
            <a:custGeom>
              <a:avLst/>
              <a:gdLst>
                <a:gd name="T0" fmla="*/ 304318 w 220"/>
                <a:gd name="T1" fmla="*/ 0 h 34"/>
                <a:gd name="T2" fmla="*/ 351792 w 220"/>
                <a:gd name="T3" fmla="*/ 90 h 34"/>
                <a:gd name="T4" fmla="*/ 0 w 220"/>
                <a:gd name="T5" fmla="*/ 90 h 34"/>
                <a:gd name="T6" fmla="*/ 46936 w 220"/>
                <a:gd name="T7" fmla="*/ 0 h 34"/>
                <a:gd name="T8" fmla="*/ 304318 w 220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4"/>
                <a:gd name="T17" fmla="*/ 220 w 220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Freeform 124"/>
            <p:cNvSpPr>
              <a:spLocks/>
            </p:cNvSpPr>
            <p:nvPr/>
          </p:nvSpPr>
          <p:spPr bwMode="auto">
            <a:xfrm>
              <a:off x="4710" y="2934"/>
              <a:ext cx="192" cy="26"/>
            </a:xfrm>
            <a:custGeom>
              <a:avLst/>
              <a:gdLst>
                <a:gd name="T0" fmla="*/ 159648 w 104"/>
                <a:gd name="T1" fmla="*/ 26 h 24"/>
                <a:gd name="T2" fmla="*/ 157728 w 104"/>
                <a:gd name="T3" fmla="*/ 22 h 24"/>
                <a:gd name="T4" fmla="*/ 151686 w 104"/>
                <a:gd name="T5" fmla="*/ 18 h 24"/>
                <a:gd name="T6" fmla="*/ 146263 w 104"/>
                <a:gd name="T7" fmla="*/ 4 h 24"/>
                <a:gd name="T8" fmla="*/ 136543 w 104"/>
                <a:gd name="T9" fmla="*/ 3 h 24"/>
                <a:gd name="T10" fmla="*/ 125503 w 104"/>
                <a:gd name="T11" fmla="*/ 2 h 24"/>
                <a:gd name="T12" fmla="*/ 113084 w 104"/>
                <a:gd name="T13" fmla="*/ 1 h 24"/>
                <a:gd name="T14" fmla="*/ 100135 w 104"/>
                <a:gd name="T15" fmla="*/ 0 h 24"/>
                <a:gd name="T16" fmla="*/ 86476 w 104"/>
                <a:gd name="T17" fmla="*/ 0 h 24"/>
                <a:gd name="T18" fmla="*/ 72209 w 104"/>
                <a:gd name="T19" fmla="*/ 0 h 24"/>
                <a:gd name="T20" fmla="*/ 58032 w 104"/>
                <a:gd name="T21" fmla="*/ 0 h 24"/>
                <a:gd name="T22" fmla="*/ 46128 w 104"/>
                <a:gd name="T23" fmla="*/ 1 h 24"/>
                <a:gd name="T24" fmla="*/ 33179 w 104"/>
                <a:gd name="T25" fmla="*/ 2 h 24"/>
                <a:gd name="T26" fmla="*/ 22130 w 104"/>
                <a:gd name="T27" fmla="*/ 3 h 24"/>
                <a:gd name="T28" fmla="*/ 12949 w 104"/>
                <a:gd name="T29" fmla="*/ 4 h 24"/>
                <a:gd name="T30" fmla="*/ 5934 w 104"/>
                <a:gd name="T31" fmla="*/ 18 h 24"/>
                <a:gd name="T32" fmla="*/ 1741 w 104"/>
                <a:gd name="T33" fmla="*/ 22 h 24"/>
                <a:gd name="T34" fmla="*/ 0 w 104"/>
                <a:gd name="T35" fmla="*/ 26 h 24"/>
                <a:gd name="T36" fmla="*/ 0 w 104"/>
                <a:gd name="T37" fmla="*/ 30 h 24"/>
                <a:gd name="T38" fmla="*/ 1741 w 104"/>
                <a:gd name="T39" fmla="*/ 35 h 24"/>
                <a:gd name="T40" fmla="*/ 5934 w 104"/>
                <a:gd name="T41" fmla="*/ 41 h 24"/>
                <a:gd name="T42" fmla="*/ 12949 w 104"/>
                <a:gd name="T43" fmla="*/ 44 h 24"/>
                <a:gd name="T44" fmla="*/ 22130 w 104"/>
                <a:gd name="T45" fmla="*/ 51 h 24"/>
                <a:gd name="T46" fmla="*/ 33179 w 104"/>
                <a:gd name="T47" fmla="*/ 52 h 24"/>
                <a:gd name="T48" fmla="*/ 46128 w 104"/>
                <a:gd name="T49" fmla="*/ 55 h 24"/>
                <a:gd name="T50" fmla="*/ 58032 w 104"/>
                <a:gd name="T51" fmla="*/ 56 h 24"/>
                <a:gd name="T52" fmla="*/ 72209 w 104"/>
                <a:gd name="T53" fmla="*/ 60 h 24"/>
                <a:gd name="T54" fmla="*/ 86476 w 104"/>
                <a:gd name="T55" fmla="*/ 60 h 24"/>
                <a:gd name="T56" fmla="*/ 100135 w 104"/>
                <a:gd name="T57" fmla="*/ 56 h 24"/>
                <a:gd name="T58" fmla="*/ 113084 w 104"/>
                <a:gd name="T59" fmla="*/ 55 h 24"/>
                <a:gd name="T60" fmla="*/ 125503 w 104"/>
                <a:gd name="T61" fmla="*/ 52 h 24"/>
                <a:gd name="T62" fmla="*/ 136543 w 104"/>
                <a:gd name="T63" fmla="*/ 51 h 24"/>
                <a:gd name="T64" fmla="*/ 146263 w 104"/>
                <a:gd name="T65" fmla="*/ 44 h 24"/>
                <a:gd name="T66" fmla="*/ 151686 w 104"/>
                <a:gd name="T67" fmla="*/ 41 h 24"/>
                <a:gd name="T68" fmla="*/ 157728 w 104"/>
                <a:gd name="T69" fmla="*/ 35 h 24"/>
                <a:gd name="T70" fmla="*/ 159648 w 104"/>
                <a:gd name="T71" fmla="*/ 3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4"/>
                <a:gd name="T109" fmla="*/ 0 h 24"/>
                <a:gd name="T110" fmla="*/ 104 w 10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Freeform 125"/>
            <p:cNvSpPr>
              <a:spLocks/>
            </p:cNvSpPr>
            <p:nvPr/>
          </p:nvSpPr>
          <p:spPr bwMode="auto">
            <a:xfrm>
              <a:off x="4710" y="2947"/>
              <a:ext cx="192" cy="20"/>
            </a:xfrm>
            <a:custGeom>
              <a:avLst/>
              <a:gdLst>
                <a:gd name="T0" fmla="*/ 159648 w 104"/>
                <a:gd name="T1" fmla="*/ 40 h 17"/>
                <a:gd name="T2" fmla="*/ 157728 w 104"/>
                <a:gd name="T3" fmla="*/ 55 h 17"/>
                <a:gd name="T4" fmla="*/ 151686 w 104"/>
                <a:gd name="T5" fmla="*/ 68 h 17"/>
                <a:gd name="T6" fmla="*/ 146263 w 104"/>
                <a:gd name="T7" fmla="*/ 76 h 17"/>
                <a:gd name="T8" fmla="*/ 136543 w 104"/>
                <a:gd name="T9" fmla="*/ 80 h 17"/>
                <a:gd name="T10" fmla="*/ 125503 w 104"/>
                <a:gd name="T11" fmla="*/ 94 h 17"/>
                <a:gd name="T12" fmla="*/ 113084 w 104"/>
                <a:gd name="T13" fmla="*/ 94 h 17"/>
                <a:gd name="T14" fmla="*/ 100135 w 104"/>
                <a:gd name="T15" fmla="*/ 105 h 17"/>
                <a:gd name="T16" fmla="*/ 86476 w 104"/>
                <a:gd name="T17" fmla="*/ 111 h 17"/>
                <a:gd name="T18" fmla="*/ 72209 w 104"/>
                <a:gd name="T19" fmla="*/ 111 h 17"/>
                <a:gd name="T20" fmla="*/ 58032 w 104"/>
                <a:gd name="T21" fmla="*/ 105 h 17"/>
                <a:gd name="T22" fmla="*/ 46128 w 104"/>
                <a:gd name="T23" fmla="*/ 94 h 17"/>
                <a:gd name="T24" fmla="*/ 33179 w 104"/>
                <a:gd name="T25" fmla="*/ 94 h 17"/>
                <a:gd name="T26" fmla="*/ 22130 w 104"/>
                <a:gd name="T27" fmla="*/ 80 h 17"/>
                <a:gd name="T28" fmla="*/ 12949 w 104"/>
                <a:gd name="T29" fmla="*/ 76 h 17"/>
                <a:gd name="T30" fmla="*/ 5934 w 104"/>
                <a:gd name="T31" fmla="*/ 68 h 17"/>
                <a:gd name="T32" fmla="*/ 1741 w 104"/>
                <a:gd name="T33" fmla="*/ 55 h 17"/>
                <a:gd name="T34" fmla="*/ 0 w 104"/>
                <a:gd name="T35" fmla="*/ 40 h 17"/>
                <a:gd name="T36" fmla="*/ 0 w 104"/>
                <a:gd name="T37" fmla="*/ 0 h 17"/>
                <a:gd name="T38" fmla="*/ 0 w 104"/>
                <a:gd name="T39" fmla="*/ 2 h 17"/>
                <a:gd name="T40" fmla="*/ 4996 w 104"/>
                <a:gd name="T41" fmla="*/ 29 h 17"/>
                <a:gd name="T42" fmla="*/ 9223 w 104"/>
                <a:gd name="T43" fmla="*/ 34 h 17"/>
                <a:gd name="T44" fmla="*/ 18851 w 104"/>
                <a:gd name="T45" fmla="*/ 40 h 17"/>
                <a:gd name="T46" fmla="*/ 26162 w 104"/>
                <a:gd name="T47" fmla="*/ 55 h 17"/>
                <a:gd name="T48" fmla="*/ 39113 w 104"/>
                <a:gd name="T49" fmla="*/ 65 h 17"/>
                <a:gd name="T50" fmla="*/ 52113 w 104"/>
                <a:gd name="T51" fmla="*/ 68 h 17"/>
                <a:gd name="T52" fmla="*/ 66251 w 104"/>
                <a:gd name="T53" fmla="*/ 68 h 17"/>
                <a:gd name="T54" fmla="*/ 80060 w 104"/>
                <a:gd name="T55" fmla="*/ 68 h 17"/>
                <a:gd name="T56" fmla="*/ 94231 w 104"/>
                <a:gd name="T57" fmla="*/ 68 h 17"/>
                <a:gd name="T58" fmla="*/ 107660 w 104"/>
                <a:gd name="T59" fmla="*/ 68 h 17"/>
                <a:gd name="T60" fmla="*/ 118615 w 104"/>
                <a:gd name="T61" fmla="*/ 65 h 17"/>
                <a:gd name="T62" fmla="*/ 131570 w 104"/>
                <a:gd name="T63" fmla="*/ 55 h 17"/>
                <a:gd name="T64" fmla="*/ 140790 w 104"/>
                <a:gd name="T65" fmla="*/ 40 h 17"/>
                <a:gd name="T66" fmla="*/ 148471 w 104"/>
                <a:gd name="T67" fmla="*/ 34 h 17"/>
                <a:gd name="T68" fmla="*/ 155487 w 104"/>
                <a:gd name="T69" fmla="*/ 29 h 17"/>
                <a:gd name="T70" fmla="*/ 159648 w 104"/>
                <a:gd name="T71" fmla="*/ 2 h 17"/>
                <a:gd name="T72" fmla="*/ 161376 w 104"/>
                <a:gd name="T73" fmla="*/ 0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4"/>
                <a:gd name="T112" fmla="*/ 0 h 17"/>
                <a:gd name="T113" fmla="*/ 104 w 104"/>
                <a:gd name="T114" fmla="*/ 17 h 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Freeform 126"/>
            <p:cNvSpPr>
              <a:spLocks/>
            </p:cNvSpPr>
            <p:nvPr/>
          </p:nvSpPr>
          <p:spPr bwMode="auto">
            <a:xfrm>
              <a:off x="4605" y="2975"/>
              <a:ext cx="407" cy="87"/>
            </a:xfrm>
            <a:custGeom>
              <a:avLst/>
              <a:gdLst>
                <a:gd name="T0" fmla="*/ 0 w 220"/>
                <a:gd name="T1" fmla="*/ 330 h 77"/>
                <a:gd name="T2" fmla="*/ 351792 w 220"/>
                <a:gd name="T3" fmla="*/ 330 h 77"/>
                <a:gd name="T4" fmla="*/ 351792 w 220"/>
                <a:gd name="T5" fmla="*/ 0 h 77"/>
                <a:gd name="T6" fmla="*/ 0 w 220"/>
                <a:gd name="T7" fmla="*/ 0 h 77"/>
                <a:gd name="T8" fmla="*/ 0 w 220"/>
                <a:gd name="T9" fmla="*/ 33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77"/>
                <a:gd name="T17" fmla="*/ 220 w 220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7" name="Freeform 127"/>
            <p:cNvSpPr>
              <a:spLocks/>
            </p:cNvSpPr>
            <p:nvPr/>
          </p:nvSpPr>
          <p:spPr bwMode="auto">
            <a:xfrm>
              <a:off x="4670" y="2934"/>
              <a:ext cx="127" cy="19"/>
            </a:xfrm>
            <a:custGeom>
              <a:avLst/>
              <a:gdLst>
                <a:gd name="T0" fmla="*/ 0 w 69"/>
                <a:gd name="T1" fmla="*/ 61 h 17"/>
                <a:gd name="T2" fmla="*/ 0 w 69"/>
                <a:gd name="T3" fmla="*/ 0 h 17"/>
                <a:gd name="T4" fmla="*/ 102605 w 69"/>
                <a:gd name="T5" fmla="*/ 0 h 17"/>
                <a:gd name="T6" fmla="*/ 102605 w 69"/>
                <a:gd name="T7" fmla="*/ 61 h 17"/>
                <a:gd name="T8" fmla="*/ 0 w 69"/>
                <a:gd name="T9" fmla="*/ 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17"/>
                <a:gd name="T17" fmla="*/ 69 w 6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8" name="Freeform 128"/>
            <p:cNvSpPr>
              <a:spLocks/>
            </p:cNvSpPr>
            <p:nvPr/>
          </p:nvSpPr>
          <p:spPr bwMode="auto">
            <a:xfrm>
              <a:off x="4773" y="2935"/>
              <a:ext cx="173" cy="19"/>
            </a:xfrm>
            <a:custGeom>
              <a:avLst/>
              <a:gdLst>
                <a:gd name="T0" fmla="*/ 0 w 94"/>
                <a:gd name="T1" fmla="*/ 61 h 17"/>
                <a:gd name="T2" fmla="*/ 0 w 94"/>
                <a:gd name="T3" fmla="*/ 0 h 17"/>
                <a:gd name="T4" fmla="*/ 140472 w 94"/>
                <a:gd name="T5" fmla="*/ 0 h 17"/>
                <a:gd name="T6" fmla="*/ 140472 w 94"/>
                <a:gd name="T7" fmla="*/ 61 h 17"/>
                <a:gd name="T8" fmla="*/ 0 w 94"/>
                <a:gd name="T9" fmla="*/ 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7"/>
                <a:gd name="T17" fmla="*/ 94 w 9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9" name="Freeform 129"/>
            <p:cNvSpPr>
              <a:spLocks/>
            </p:cNvSpPr>
            <p:nvPr/>
          </p:nvSpPr>
          <p:spPr bwMode="auto">
            <a:xfrm>
              <a:off x="4673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15738 w 17"/>
                <a:gd name="T5" fmla="*/ 111 h 17"/>
                <a:gd name="T6" fmla="*/ 31219 w 17"/>
                <a:gd name="T7" fmla="*/ 111 h 17"/>
                <a:gd name="T8" fmla="*/ 31219 w 17"/>
                <a:gd name="T9" fmla="*/ 94 h 17"/>
                <a:gd name="T10" fmla="*/ 31219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0" name="Freeform 130"/>
            <p:cNvSpPr>
              <a:spLocks/>
            </p:cNvSpPr>
            <p:nvPr/>
          </p:nvSpPr>
          <p:spPr bwMode="auto">
            <a:xfrm>
              <a:off x="4679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5361 w 17"/>
                <a:gd name="T5" fmla="*/ 94 h 17"/>
                <a:gd name="T6" fmla="*/ 5361 w 17"/>
                <a:gd name="T7" fmla="*/ 111 h 17"/>
                <a:gd name="T8" fmla="*/ 10846 w 17"/>
                <a:gd name="T9" fmla="*/ 111 h 17"/>
                <a:gd name="T10" fmla="*/ 16288 w 17"/>
                <a:gd name="T11" fmla="*/ 94 h 17"/>
                <a:gd name="T12" fmla="*/ 21647 w 17"/>
                <a:gd name="T13" fmla="*/ 94 h 17"/>
                <a:gd name="T14" fmla="*/ 21647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Freeform 131"/>
            <p:cNvSpPr>
              <a:spLocks/>
            </p:cNvSpPr>
            <p:nvPr/>
          </p:nvSpPr>
          <p:spPr bwMode="auto">
            <a:xfrm>
              <a:off x="4684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15738 w 17"/>
                <a:gd name="T5" fmla="*/ 111 h 17"/>
                <a:gd name="T6" fmla="*/ 31219 w 17"/>
                <a:gd name="T7" fmla="*/ 111 h 17"/>
                <a:gd name="T8" fmla="*/ 31219 w 17"/>
                <a:gd name="T9" fmla="*/ 94 h 17"/>
                <a:gd name="T10" fmla="*/ 31219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Freeform 132"/>
            <p:cNvSpPr>
              <a:spLocks/>
            </p:cNvSpPr>
            <p:nvPr/>
          </p:nvSpPr>
          <p:spPr bwMode="auto">
            <a:xfrm>
              <a:off x="4688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9478 w 17"/>
                <a:gd name="T5" fmla="*/ 111 h 17"/>
                <a:gd name="T6" fmla="*/ 20203 w 17"/>
                <a:gd name="T7" fmla="*/ 111 h 17"/>
                <a:gd name="T8" fmla="*/ 20203 w 17"/>
                <a:gd name="T9" fmla="*/ 94 h 17"/>
                <a:gd name="T10" fmla="*/ 31219 w 17"/>
                <a:gd name="T11" fmla="*/ 94 h 17"/>
                <a:gd name="T12" fmla="*/ 31219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Freeform 133"/>
            <p:cNvSpPr>
              <a:spLocks/>
            </p:cNvSpPr>
            <p:nvPr/>
          </p:nvSpPr>
          <p:spPr bwMode="auto">
            <a:xfrm>
              <a:off x="4693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9478 w 17"/>
                <a:gd name="T5" fmla="*/ 94 h 17"/>
                <a:gd name="T6" fmla="*/ 9478 w 17"/>
                <a:gd name="T7" fmla="*/ 111 h 17"/>
                <a:gd name="T8" fmla="*/ 20203 w 17"/>
                <a:gd name="T9" fmla="*/ 111 h 17"/>
                <a:gd name="T10" fmla="*/ 20203 w 17"/>
                <a:gd name="T11" fmla="*/ 94 h 17"/>
                <a:gd name="T12" fmla="*/ 31219 w 17"/>
                <a:gd name="T13" fmla="*/ 94 h 17"/>
                <a:gd name="T14" fmla="*/ 31219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Freeform 134"/>
            <p:cNvSpPr>
              <a:spLocks/>
            </p:cNvSpPr>
            <p:nvPr/>
          </p:nvSpPr>
          <p:spPr bwMode="auto">
            <a:xfrm>
              <a:off x="4697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9478 w 17"/>
                <a:gd name="T5" fmla="*/ 111 h 17"/>
                <a:gd name="T6" fmla="*/ 20203 w 17"/>
                <a:gd name="T7" fmla="*/ 111 h 17"/>
                <a:gd name="T8" fmla="*/ 31219 w 17"/>
                <a:gd name="T9" fmla="*/ 94 h 17"/>
                <a:gd name="T10" fmla="*/ 31219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Freeform 135"/>
            <p:cNvSpPr>
              <a:spLocks/>
            </p:cNvSpPr>
            <p:nvPr/>
          </p:nvSpPr>
          <p:spPr bwMode="auto">
            <a:xfrm>
              <a:off x="4704" y="2937"/>
              <a:ext cx="30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4590 w 17"/>
                <a:gd name="T5" fmla="*/ 111 h 17"/>
                <a:gd name="T6" fmla="*/ 9330 w 17"/>
                <a:gd name="T7" fmla="*/ 111 h 17"/>
                <a:gd name="T8" fmla="*/ 9330 w 17"/>
                <a:gd name="T9" fmla="*/ 94 h 17"/>
                <a:gd name="T10" fmla="*/ 14294 w 17"/>
                <a:gd name="T11" fmla="*/ 94 h 17"/>
                <a:gd name="T12" fmla="*/ 14294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Freeform 136"/>
            <p:cNvSpPr>
              <a:spLocks/>
            </p:cNvSpPr>
            <p:nvPr/>
          </p:nvSpPr>
          <p:spPr bwMode="auto">
            <a:xfrm>
              <a:off x="4705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5361 w 17"/>
                <a:gd name="T5" fmla="*/ 94 h 17"/>
                <a:gd name="T6" fmla="*/ 10846 w 17"/>
                <a:gd name="T7" fmla="*/ 111 h 17"/>
                <a:gd name="T8" fmla="*/ 16288 w 17"/>
                <a:gd name="T9" fmla="*/ 111 h 17"/>
                <a:gd name="T10" fmla="*/ 16288 w 17"/>
                <a:gd name="T11" fmla="*/ 94 h 17"/>
                <a:gd name="T12" fmla="*/ 21647 w 17"/>
                <a:gd name="T13" fmla="*/ 94 h 17"/>
                <a:gd name="T14" fmla="*/ 21647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Freeform 137"/>
            <p:cNvSpPr>
              <a:spLocks/>
            </p:cNvSpPr>
            <p:nvPr/>
          </p:nvSpPr>
          <p:spPr bwMode="auto">
            <a:xfrm>
              <a:off x="4713" y="2937"/>
              <a:ext cx="30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7380 w 17"/>
                <a:gd name="T5" fmla="*/ 94 h 17"/>
                <a:gd name="T6" fmla="*/ 7380 w 17"/>
                <a:gd name="T7" fmla="*/ 111 h 17"/>
                <a:gd name="T8" fmla="*/ 14294 w 17"/>
                <a:gd name="T9" fmla="*/ 111 h 17"/>
                <a:gd name="T10" fmla="*/ 14294 w 17"/>
                <a:gd name="T11" fmla="*/ 94 h 17"/>
                <a:gd name="T12" fmla="*/ 14294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Freeform 138"/>
            <p:cNvSpPr>
              <a:spLocks/>
            </p:cNvSpPr>
            <p:nvPr/>
          </p:nvSpPr>
          <p:spPr bwMode="auto">
            <a:xfrm>
              <a:off x="4716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10846 w 17"/>
                <a:gd name="T5" fmla="*/ 111 h 17"/>
                <a:gd name="T6" fmla="*/ 21647 w 17"/>
                <a:gd name="T7" fmla="*/ 111 h 17"/>
                <a:gd name="T8" fmla="*/ 21647 w 17"/>
                <a:gd name="T9" fmla="*/ 94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Freeform 139"/>
            <p:cNvSpPr>
              <a:spLocks/>
            </p:cNvSpPr>
            <p:nvPr/>
          </p:nvSpPr>
          <p:spPr bwMode="auto">
            <a:xfrm>
              <a:off x="4720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0 w 17"/>
                <a:gd name="T5" fmla="*/ 111 h 17"/>
                <a:gd name="T6" fmla="*/ 10846 w 17"/>
                <a:gd name="T7" fmla="*/ 111 h 17"/>
                <a:gd name="T8" fmla="*/ 21647 w 17"/>
                <a:gd name="T9" fmla="*/ 94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Freeform 140"/>
            <p:cNvSpPr>
              <a:spLocks/>
            </p:cNvSpPr>
            <p:nvPr/>
          </p:nvSpPr>
          <p:spPr bwMode="auto">
            <a:xfrm>
              <a:off x="4725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5361 w 17"/>
                <a:gd name="T5" fmla="*/ 111 h 17"/>
                <a:gd name="T6" fmla="*/ 10846 w 17"/>
                <a:gd name="T7" fmla="*/ 111 h 17"/>
                <a:gd name="T8" fmla="*/ 16288 w 17"/>
                <a:gd name="T9" fmla="*/ 111 h 17"/>
                <a:gd name="T10" fmla="*/ 21647 w 17"/>
                <a:gd name="T11" fmla="*/ 94 h 17"/>
                <a:gd name="T12" fmla="*/ 21647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Freeform 141"/>
            <p:cNvSpPr>
              <a:spLocks/>
            </p:cNvSpPr>
            <p:nvPr/>
          </p:nvSpPr>
          <p:spPr bwMode="auto">
            <a:xfrm>
              <a:off x="4730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9478 w 17"/>
                <a:gd name="T5" fmla="*/ 111 h 17"/>
                <a:gd name="T6" fmla="*/ 20203 w 17"/>
                <a:gd name="T7" fmla="*/ 111 h 17"/>
                <a:gd name="T8" fmla="*/ 20203 w 17"/>
                <a:gd name="T9" fmla="*/ 94 h 17"/>
                <a:gd name="T10" fmla="*/ 31219 w 17"/>
                <a:gd name="T11" fmla="*/ 94 h 17"/>
                <a:gd name="T12" fmla="*/ 31219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" name="Freeform 142"/>
            <p:cNvSpPr>
              <a:spLocks/>
            </p:cNvSpPr>
            <p:nvPr/>
          </p:nvSpPr>
          <p:spPr bwMode="auto">
            <a:xfrm>
              <a:off x="4734" y="2937"/>
              <a:ext cx="32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15738 w 17"/>
                <a:gd name="T5" fmla="*/ 94 h 17"/>
                <a:gd name="T6" fmla="*/ 15738 w 17"/>
                <a:gd name="T7" fmla="*/ 111 h 17"/>
                <a:gd name="T8" fmla="*/ 31219 w 17"/>
                <a:gd name="T9" fmla="*/ 111 h 17"/>
                <a:gd name="T10" fmla="*/ 31219 w 17"/>
                <a:gd name="T11" fmla="*/ 94 h 17"/>
                <a:gd name="T12" fmla="*/ 31219 w 17"/>
                <a:gd name="T13" fmla="*/ 0 h 17"/>
                <a:gd name="T14" fmla="*/ 0 w 17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7"/>
                <a:gd name="T26" fmla="*/ 17 w 1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Freeform 143"/>
            <p:cNvSpPr>
              <a:spLocks/>
            </p:cNvSpPr>
            <p:nvPr/>
          </p:nvSpPr>
          <p:spPr bwMode="auto">
            <a:xfrm>
              <a:off x="4738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6510 w 17"/>
                <a:gd name="T5" fmla="*/ 111 h 17"/>
                <a:gd name="T6" fmla="*/ 13348 w 17"/>
                <a:gd name="T7" fmla="*/ 111 h 17"/>
                <a:gd name="T8" fmla="*/ 21647 w 17"/>
                <a:gd name="T9" fmla="*/ 94 h 17"/>
                <a:gd name="T10" fmla="*/ 21647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Freeform 144"/>
            <p:cNvSpPr>
              <a:spLocks/>
            </p:cNvSpPr>
            <p:nvPr/>
          </p:nvSpPr>
          <p:spPr bwMode="auto">
            <a:xfrm>
              <a:off x="4746" y="2937"/>
              <a:ext cx="30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4590 w 17"/>
                <a:gd name="T5" fmla="*/ 111 h 17"/>
                <a:gd name="T6" fmla="*/ 9330 w 17"/>
                <a:gd name="T7" fmla="*/ 111 h 17"/>
                <a:gd name="T8" fmla="*/ 14294 w 17"/>
                <a:gd name="T9" fmla="*/ 94 h 17"/>
                <a:gd name="T10" fmla="*/ 14294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" name="Freeform 145"/>
            <p:cNvSpPr>
              <a:spLocks/>
            </p:cNvSpPr>
            <p:nvPr/>
          </p:nvSpPr>
          <p:spPr bwMode="auto">
            <a:xfrm>
              <a:off x="4750" y="2937"/>
              <a:ext cx="30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4590 w 17"/>
                <a:gd name="T5" fmla="*/ 94 h 17"/>
                <a:gd name="T6" fmla="*/ 4590 w 17"/>
                <a:gd name="T7" fmla="*/ 111 h 17"/>
                <a:gd name="T8" fmla="*/ 9330 w 17"/>
                <a:gd name="T9" fmla="*/ 111 h 17"/>
                <a:gd name="T10" fmla="*/ 9330 w 17"/>
                <a:gd name="T11" fmla="*/ 94 h 17"/>
                <a:gd name="T12" fmla="*/ 14294 w 17"/>
                <a:gd name="T13" fmla="*/ 94 h 17"/>
                <a:gd name="T14" fmla="*/ 14294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6" name="Freeform 146"/>
            <p:cNvSpPr>
              <a:spLocks/>
            </p:cNvSpPr>
            <p:nvPr/>
          </p:nvSpPr>
          <p:spPr bwMode="auto">
            <a:xfrm>
              <a:off x="4755" y="2937"/>
              <a:ext cx="30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7380 w 17"/>
                <a:gd name="T5" fmla="*/ 111 h 17"/>
                <a:gd name="T6" fmla="*/ 14294 w 17"/>
                <a:gd name="T7" fmla="*/ 111 h 17"/>
                <a:gd name="T8" fmla="*/ 14294 w 17"/>
                <a:gd name="T9" fmla="*/ 94 h 17"/>
                <a:gd name="T10" fmla="*/ 14294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Freeform 147"/>
            <p:cNvSpPr>
              <a:spLocks/>
            </p:cNvSpPr>
            <p:nvPr/>
          </p:nvSpPr>
          <p:spPr bwMode="auto">
            <a:xfrm>
              <a:off x="4759" y="2937"/>
              <a:ext cx="30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4590 w 17"/>
                <a:gd name="T5" fmla="*/ 111 h 17"/>
                <a:gd name="T6" fmla="*/ 9330 w 17"/>
                <a:gd name="T7" fmla="*/ 111 h 17"/>
                <a:gd name="T8" fmla="*/ 14294 w 17"/>
                <a:gd name="T9" fmla="*/ 94 h 17"/>
                <a:gd name="T10" fmla="*/ 14294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8" name="Freeform 148"/>
            <p:cNvSpPr>
              <a:spLocks/>
            </p:cNvSpPr>
            <p:nvPr/>
          </p:nvSpPr>
          <p:spPr bwMode="auto">
            <a:xfrm>
              <a:off x="4762" y="2937"/>
              <a:ext cx="31" cy="20"/>
            </a:xfrm>
            <a:custGeom>
              <a:avLst/>
              <a:gdLst>
                <a:gd name="T0" fmla="*/ 0 w 17"/>
                <a:gd name="T1" fmla="*/ 0 h 17"/>
                <a:gd name="T2" fmla="*/ 0 w 17"/>
                <a:gd name="T3" fmla="*/ 94 h 17"/>
                <a:gd name="T4" fmla="*/ 5361 w 17"/>
                <a:gd name="T5" fmla="*/ 94 h 17"/>
                <a:gd name="T6" fmla="*/ 10846 w 17"/>
                <a:gd name="T7" fmla="*/ 111 h 17"/>
                <a:gd name="T8" fmla="*/ 16288 w 17"/>
                <a:gd name="T9" fmla="*/ 111 h 17"/>
                <a:gd name="T10" fmla="*/ 16288 w 17"/>
                <a:gd name="T11" fmla="*/ 94 h 17"/>
                <a:gd name="T12" fmla="*/ 21647 w 17"/>
                <a:gd name="T13" fmla="*/ 94 h 17"/>
                <a:gd name="T14" fmla="*/ 21647 w 17"/>
                <a:gd name="T15" fmla="*/ 0 h 17"/>
                <a:gd name="T16" fmla="*/ 0 w 17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17"/>
                <a:gd name="T29" fmla="*/ 17 w 1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9" name="Freeform 149"/>
            <p:cNvSpPr>
              <a:spLocks/>
            </p:cNvSpPr>
            <p:nvPr/>
          </p:nvSpPr>
          <p:spPr bwMode="auto">
            <a:xfrm>
              <a:off x="4633" y="2742"/>
              <a:ext cx="345" cy="197"/>
            </a:xfrm>
            <a:custGeom>
              <a:avLst/>
              <a:gdLst>
                <a:gd name="T0" fmla="*/ 280090 w 187"/>
                <a:gd name="T1" fmla="*/ 769 h 174"/>
                <a:gd name="T2" fmla="*/ 280090 w 187"/>
                <a:gd name="T3" fmla="*/ 769 h 174"/>
                <a:gd name="T4" fmla="*/ 280090 w 187"/>
                <a:gd name="T5" fmla="*/ 762 h 174"/>
                <a:gd name="T6" fmla="*/ 283382 w 187"/>
                <a:gd name="T7" fmla="*/ 762 h 174"/>
                <a:gd name="T8" fmla="*/ 283382 w 187"/>
                <a:gd name="T9" fmla="*/ 762 h 174"/>
                <a:gd name="T10" fmla="*/ 285107 w 187"/>
                <a:gd name="T11" fmla="*/ 760 h 174"/>
                <a:gd name="T12" fmla="*/ 285107 w 187"/>
                <a:gd name="T13" fmla="*/ 760 h 174"/>
                <a:gd name="T14" fmla="*/ 285453 w 187"/>
                <a:gd name="T15" fmla="*/ 760 h 174"/>
                <a:gd name="T16" fmla="*/ 285453 w 187"/>
                <a:gd name="T17" fmla="*/ 755 h 174"/>
                <a:gd name="T18" fmla="*/ 285453 w 187"/>
                <a:gd name="T19" fmla="*/ 755 h 174"/>
                <a:gd name="T20" fmla="*/ 285453 w 187"/>
                <a:gd name="T21" fmla="*/ 748 h 174"/>
                <a:gd name="T22" fmla="*/ 287225 w 187"/>
                <a:gd name="T23" fmla="*/ 748 h 174"/>
                <a:gd name="T24" fmla="*/ 287225 w 187"/>
                <a:gd name="T25" fmla="*/ 744 h 174"/>
                <a:gd name="T26" fmla="*/ 289224 w 187"/>
                <a:gd name="T27" fmla="*/ 737 h 174"/>
                <a:gd name="T28" fmla="*/ 289224 w 187"/>
                <a:gd name="T29" fmla="*/ 737 h 174"/>
                <a:gd name="T30" fmla="*/ 289224 w 187"/>
                <a:gd name="T31" fmla="*/ 26 h 174"/>
                <a:gd name="T32" fmla="*/ 289224 w 187"/>
                <a:gd name="T33" fmla="*/ 23 h 174"/>
                <a:gd name="T34" fmla="*/ 289224 w 187"/>
                <a:gd name="T35" fmla="*/ 23 h 174"/>
                <a:gd name="T36" fmla="*/ 287225 w 187"/>
                <a:gd name="T37" fmla="*/ 23 h 174"/>
                <a:gd name="T38" fmla="*/ 287225 w 187"/>
                <a:gd name="T39" fmla="*/ 3 h 174"/>
                <a:gd name="T40" fmla="*/ 285453 w 187"/>
                <a:gd name="T41" fmla="*/ 3 h 174"/>
                <a:gd name="T42" fmla="*/ 285453 w 187"/>
                <a:gd name="T43" fmla="*/ 2 h 174"/>
                <a:gd name="T44" fmla="*/ 285453 w 187"/>
                <a:gd name="T45" fmla="*/ 1 h 174"/>
                <a:gd name="T46" fmla="*/ 285107 w 187"/>
                <a:gd name="T47" fmla="*/ 1 h 174"/>
                <a:gd name="T48" fmla="*/ 285107 w 187"/>
                <a:gd name="T49" fmla="*/ 1 h 174"/>
                <a:gd name="T50" fmla="*/ 283382 w 187"/>
                <a:gd name="T51" fmla="*/ 1 h 174"/>
                <a:gd name="T52" fmla="*/ 283382 w 187"/>
                <a:gd name="T53" fmla="*/ 0 h 174"/>
                <a:gd name="T54" fmla="*/ 280090 w 187"/>
                <a:gd name="T55" fmla="*/ 0 h 174"/>
                <a:gd name="T56" fmla="*/ 280090 w 187"/>
                <a:gd name="T57" fmla="*/ 0 h 174"/>
                <a:gd name="T58" fmla="*/ 280090 w 187"/>
                <a:gd name="T59" fmla="*/ 0 h 174"/>
                <a:gd name="T60" fmla="*/ 7649 w 187"/>
                <a:gd name="T61" fmla="*/ 0 h 174"/>
                <a:gd name="T62" fmla="*/ 5871 w 187"/>
                <a:gd name="T63" fmla="*/ 0 h 174"/>
                <a:gd name="T64" fmla="*/ 4935 w 187"/>
                <a:gd name="T65" fmla="*/ 0 h 174"/>
                <a:gd name="T66" fmla="*/ 4935 w 187"/>
                <a:gd name="T67" fmla="*/ 0 h 174"/>
                <a:gd name="T68" fmla="*/ 3182 w 187"/>
                <a:gd name="T69" fmla="*/ 0 h 174"/>
                <a:gd name="T70" fmla="*/ 3182 w 187"/>
                <a:gd name="T71" fmla="*/ 1 h 174"/>
                <a:gd name="T72" fmla="*/ 1725 w 187"/>
                <a:gd name="T73" fmla="*/ 1 h 174"/>
                <a:gd name="T74" fmla="*/ 1725 w 187"/>
                <a:gd name="T75" fmla="*/ 1 h 174"/>
                <a:gd name="T76" fmla="*/ 1725 w 187"/>
                <a:gd name="T77" fmla="*/ 2 h 174"/>
                <a:gd name="T78" fmla="*/ 0 w 187"/>
                <a:gd name="T79" fmla="*/ 3 h 174"/>
                <a:gd name="T80" fmla="*/ 0 w 187"/>
                <a:gd name="T81" fmla="*/ 3 h 174"/>
                <a:gd name="T82" fmla="*/ 0 w 187"/>
                <a:gd name="T83" fmla="*/ 3 h 174"/>
                <a:gd name="T84" fmla="*/ 0 w 187"/>
                <a:gd name="T85" fmla="*/ 23 h 174"/>
                <a:gd name="T86" fmla="*/ 0 w 187"/>
                <a:gd name="T87" fmla="*/ 23 h 174"/>
                <a:gd name="T88" fmla="*/ 0 w 187"/>
                <a:gd name="T89" fmla="*/ 26 h 174"/>
                <a:gd name="T90" fmla="*/ 0 w 187"/>
                <a:gd name="T91" fmla="*/ 737 h 174"/>
                <a:gd name="T92" fmla="*/ 0 w 187"/>
                <a:gd name="T93" fmla="*/ 737 h 174"/>
                <a:gd name="T94" fmla="*/ 0 w 187"/>
                <a:gd name="T95" fmla="*/ 744 h 174"/>
                <a:gd name="T96" fmla="*/ 0 w 187"/>
                <a:gd name="T97" fmla="*/ 748 h 174"/>
                <a:gd name="T98" fmla="*/ 0 w 187"/>
                <a:gd name="T99" fmla="*/ 748 h 174"/>
                <a:gd name="T100" fmla="*/ 0 w 187"/>
                <a:gd name="T101" fmla="*/ 755 h 174"/>
                <a:gd name="T102" fmla="*/ 1725 w 187"/>
                <a:gd name="T103" fmla="*/ 755 h 174"/>
                <a:gd name="T104" fmla="*/ 1725 w 187"/>
                <a:gd name="T105" fmla="*/ 760 h 174"/>
                <a:gd name="T106" fmla="*/ 1725 w 187"/>
                <a:gd name="T107" fmla="*/ 760 h 174"/>
                <a:gd name="T108" fmla="*/ 3182 w 187"/>
                <a:gd name="T109" fmla="*/ 760 h 174"/>
                <a:gd name="T110" fmla="*/ 3182 w 187"/>
                <a:gd name="T111" fmla="*/ 762 h 174"/>
                <a:gd name="T112" fmla="*/ 3182 w 187"/>
                <a:gd name="T113" fmla="*/ 762 h 174"/>
                <a:gd name="T114" fmla="*/ 4935 w 187"/>
                <a:gd name="T115" fmla="*/ 762 h 174"/>
                <a:gd name="T116" fmla="*/ 4935 w 187"/>
                <a:gd name="T117" fmla="*/ 762 h 174"/>
                <a:gd name="T118" fmla="*/ 5871 w 187"/>
                <a:gd name="T119" fmla="*/ 769 h 174"/>
                <a:gd name="T120" fmla="*/ 7649 w 187"/>
                <a:gd name="T121" fmla="*/ 769 h 174"/>
                <a:gd name="T122" fmla="*/ 280090 w 187"/>
                <a:gd name="T123" fmla="*/ 769 h 1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7"/>
                <a:gd name="T187" fmla="*/ 0 h 174"/>
                <a:gd name="T188" fmla="*/ 187 w 187"/>
                <a:gd name="T189" fmla="*/ 174 h 17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Freeform 150"/>
            <p:cNvSpPr>
              <a:spLocks/>
            </p:cNvSpPr>
            <p:nvPr/>
          </p:nvSpPr>
          <p:spPr bwMode="auto">
            <a:xfrm>
              <a:off x="4633" y="2744"/>
              <a:ext cx="343" cy="195"/>
            </a:xfrm>
            <a:custGeom>
              <a:avLst/>
              <a:gdLst>
                <a:gd name="T0" fmla="*/ 286106 w 186"/>
                <a:gd name="T1" fmla="*/ 741 h 172"/>
                <a:gd name="T2" fmla="*/ 286106 w 186"/>
                <a:gd name="T3" fmla="*/ 744 h 172"/>
                <a:gd name="T4" fmla="*/ 286106 w 186"/>
                <a:gd name="T5" fmla="*/ 752 h 172"/>
                <a:gd name="T6" fmla="*/ 284384 w 186"/>
                <a:gd name="T7" fmla="*/ 752 h 172"/>
                <a:gd name="T8" fmla="*/ 284384 w 186"/>
                <a:gd name="T9" fmla="*/ 756 h 172"/>
                <a:gd name="T10" fmla="*/ 282335 w 186"/>
                <a:gd name="T11" fmla="*/ 762 h 172"/>
                <a:gd name="T12" fmla="*/ 282335 w 186"/>
                <a:gd name="T13" fmla="*/ 762 h 172"/>
                <a:gd name="T14" fmla="*/ 281887 w 186"/>
                <a:gd name="T15" fmla="*/ 768 h 172"/>
                <a:gd name="T16" fmla="*/ 281887 w 186"/>
                <a:gd name="T17" fmla="*/ 768 h 172"/>
                <a:gd name="T18" fmla="*/ 280163 w 186"/>
                <a:gd name="T19" fmla="*/ 768 h 172"/>
                <a:gd name="T20" fmla="*/ 280163 w 186"/>
                <a:gd name="T21" fmla="*/ 771 h 172"/>
                <a:gd name="T22" fmla="*/ 278394 w 186"/>
                <a:gd name="T23" fmla="*/ 771 h 172"/>
                <a:gd name="T24" fmla="*/ 276984 w 186"/>
                <a:gd name="T25" fmla="*/ 771 h 172"/>
                <a:gd name="T26" fmla="*/ 5862 w 186"/>
                <a:gd name="T27" fmla="*/ 771 h 172"/>
                <a:gd name="T28" fmla="*/ 4927 w 186"/>
                <a:gd name="T29" fmla="*/ 771 h 172"/>
                <a:gd name="T30" fmla="*/ 4927 w 186"/>
                <a:gd name="T31" fmla="*/ 771 h 172"/>
                <a:gd name="T32" fmla="*/ 4927 w 186"/>
                <a:gd name="T33" fmla="*/ 768 h 172"/>
                <a:gd name="T34" fmla="*/ 3179 w 186"/>
                <a:gd name="T35" fmla="*/ 768 h 172"/>
                <a:gd name="T36" fmla="*/ 3179 w 186"/>
                <a:gd name="T37" fmla="*/ 768 h 172"/>
                <a:gd name="T38" fmla="*/ 1724 w 186"/>
                <a:gd name="T39" fmla="*/ 762 h 172"/>
                <a:gd name="T40" fmla="*/ 1724 w 186"/>
                <a:gd name="T41" fmla="*/ 762 h 172"/>
                <a:gd name="T42" fmla="*/ 0 w 186"/>
                <a:gd name="T43" fmla="*/ 762 h 172"/>
                <a:gd name="T44" fmla="*/ 0 w 186"/>
                <a:gd name="T45" fmla="*/ 756 h 172"/>
                <a:gd name="T46" fmla="*/ 0 w 186"/>
                <a:gd name="T47" fmla="*/ 752 h 172"/>
                <a:gd name="T48" fmla="*/ 0 w 186"/>
                <a:gd name="T49" fmla="*/ 752 h 172"/>
                <a:gd name="T50" fmla="*/ 0 w 186"/>
                <a:gd name="T51" fmla="*/ 744 h 172"/>
                <a:gd name="T52" fmla="*/ 0 w 186"/>
                <a:gd name="T53" fmla="*/ 741 h 172"/>
                <a:gd name="T54" fmla="*/ 0 w 186"/>
                <a:gd name="T55" fmla="*/ 23 h 172"/>
                <a:gd name="T56" fmla="*/ 0 w 186"/>
                <a:gd name="T57" fmla="*/ 20 h 172"/>
                <a:gd name="T58" fmla="*/ 0 w 186"/>
                <a:gd name="T59" fmla="*/ 3 h 172"/>
                <a:gd name="T60" fmla="*/ 0 w 186"/>
                <a:gd name="T61" fmla="*/ 3 h 172"/>
                <a:gd name="T62" fmla="*/ 0 w 186"/>
                <a:gd name="T63" fmla="*/ 2 h 172"/>
                <a:gd name="T64" fmla="*/ 0 w 186"/>
                <a:gd name="T65" fmla="*/ 2 h 172"/>
                <a:gd name="T66" fmla="*/ 1724 w 186"/>
                <a:gd name="T67" fmla="*/ 1 h 172"/>
                <a:gd name="T68" fmla="*/ 1724 w 186"/>
                <a:gd name="T69" fmla="*/ 1 h 172"/>
                <a:gd name="T70" fmla="*/ 3179 w 186"/>
                <a:gd name="T71" fmla="*/ 1 h 172"/>
                <a:gd name="T72" fmla="*/ 3179 w 186"/>
                <a:gd name="T73" fmla="*/ 0 h 172"/>
                <a:gd name="T74" fmla="*/ 3179 w 186"/>
                <a:gd name="T75" fmla="*/ 0 h 172"/>
                <a:gd name="T76" fmla="*/ 4927 w 186"/>
                <a:gd name="T77" fmla="*/ 0 h 172"/>
                <a:gd name="T78" fmla="*/ 4927 w 186"/>
                <a:gd name="T79" fmla="*/ 0 h 172"/>
                <a:gd name="T80" fmla="*/ 5862 w 186"/>
                <a:gd name="T81" fmla="*/ 0 h 172"/>
                <a:gd name="T82" fmla="*/ 276984 w 186"/>
                <a:gd name="T83" fmla="*/ 0 h 172"/>
                <a:gd name="T84" fmla="*/ 278394 w 186"/>
                <a:gd name="T85" fmla="*/ 0 h 172"/>
                <a:gd name="T86" fmla="*/ 280163 w 186"/>
                <a:gd name="T87" fmla="*/ 0 h 172"/>
                <a:gd name="T88" fmla="*/ 280163 w 186"/>
                <a:gd name="T89" fmla="*/ 0 h 172"/>
                <a:gd name="T90" fmla="*/ 281887 w 186"/>
                <a:gd name="T91" fmla="*/ 0 h 172"/>
                <a:gd name="T92" fmla="*/ 281887 w 186"/>
                <a:gd name="T93" fmla="*/ 1 h 172"/>
                <a:gd name="T94" fmla="*/ 282335 w 186"/>
                <a:gd name="T95" fmla="*/ 1 h 172"/>
                <a:gd name="T96" fmla="*/ 282335 w 186"/>
                <a:gd name="T97" fmla="*/ 1 h 172"/>
                <a:gd name="T98" fmla="*/ 282335 w 186"/>
                <a:gd name="T99" fmla="*/ 2 h 172"/>
                <a:gd name="T100" fmla="*/ 284384 w 186"/>
                <a:gd name="T101" fmla="*/ 2 h 172"/>
                <a:gd name="T102" fmla="*/ 284384 w 186"/>
                <a:gd name="T103" fmla="*/ 3 h 172"/>
                <a:gd name="T104" fmla="*/ 286106 w 186"/>
                <a:gd name="T105" fmla="*/ 3 h 172"/>
                <a:gd name="T106" fmla="*/ 286106 w 186"/>
                <a:gd name="T107" fmla="*/ 20 h 172"/>
                <a:gd name="T108" fmla="*/ 286106 w 186"/>
                <a:gd name="T109" fmla="*/ 23 h 172"/>
                <a:gd name="T110" fmla="*/ 286106 w 186"/>
                <a:gd name="T111" fmla="*/ 741 h 1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6"/>
                <a:gd name="T169" fmla="*/ 0 h 172"/>
                <a:gd name="T170" fmla="*/ 186 w 186"/>
                <a:gd name="T171" fmla="*/ 172 h 1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1" name="Freeform 151"/>
            <p:cNvSpPr>
              <a:spLocks/>
            </p:cNvSpPr>
            <p:nvPr/>
          </p:nvSpPr>
          <p:spPr bwMode="auto">
            <a:xfrm>
              <a:off x="4637" y="2744"/>
              <a:ext cx="334" cy="193"/>
            </a:xfrm>
            <a:custGeom>
              <a:avLst/>
              <a:gdLst>
                <a:gd name="T0" fmla="*/ 280567 w 181"/>
                <a:gd name="T1" fmla="*/ 3 h 171"/>
                <a:gd name="T2" fmla="*/ 280567 w 181"/>
                <a:gd name="T3" fmla="*/ 3 h 171"/>
                <a:gd name="T4" fmla="*/ 280567 w 181"/>
                <a:gd name="T5" fmla="*/ 2 h 171"/>
                <a:gd name="T6" fmla="*/ 278837 w 181"/>
                <a:gd name="T7" fmla="*/ 2 h 171"/>
                <a:gd name="T8" fmla="*/ 278837 w 181"/>
                <a:gd name="T9" fmla="*/ 1 h 171"/>
                <a:gd name="T10" fmla="*/ 276785 w 181"/>
                <a:gd name="T11" fmla="*/ 1 h 171"/>
                <a:gd name="T12" fmla="*/ 276785 w 181"/>
                <a:gd name="T13" fmla="*/ 0 h 171"/>
                <a:gd name="T14" fmla="*/ 276137 w 181"/>
                <a:gd name="T15" fmla="*/ 0 h 171"/>
                <a:gd name="T16" fmla="*/ 276137 w 181"/>
                <a:gd name="T17" fmla="*/ 0 h 171"/>
                <a:gd name="T18" fmla="*/ 276137 w 181"/>
                <a:gd name="T19" fmla="*/ 0 h 171"/>
                <a:gd name="T20" fmla="*/ 274683 w 181"/>
                <a:gd name="T21" fmla="*/ 0 h 171"/>
                <a:gd name="T22" fmla="*/ 274683 w 181"/>
                <a:gd name="T23" fmla="*/ 0 h 171"/>
                <a:gd name="T24" fmla="*/ 4938 w 181"/>
                <a:gd name="T25" fmla="*/ 0 h 171"/>
                <a:gd name="T26" fmla="*/ 4938 w 181"/>
                <a:gd name="T27" fmla="*/ 0 h 171"/>
                <a:gd name="T28" fmla="*/ 3187 w 181"/>
                <a:gd name="T29" fmla="*/ 0 h 171"/>
                <a:gd name="T30" fmla="*/ 3187 w 181"/>
                <a:gd name="T31" fmla="*/ 0 h 171"/>
                <a:gd name="T32" fmla="*/ 1727 w 181"/>
                <a:gd name="T33" fmla="*/ 0 h 171"/>
                <a:gd name="T34" fmla="*/ 1727 w 181"/>
                <a:gd name="T35" fmla="*/ 0 h 171"/>
                <a:gd name="T36" fmla="*/ 1727 w 181"/>
                <a:gd name="T37" fmla="*/ 1 h 171"/>
                <a:gd name="T38" fmla="*/ 0 w 181"/>
                <a:gd name="T39" fmla="*/ 1 h 171"/>
                <a:gd name="T40" fmla="*/ 0 w 181"/>
                <a:gd name="T41" fmla="*/ 1 h 171"/>
                <a:gd name="T42" fmla="*/ 0 w 181"/>
                <a:gd name="T43" fmla="*/ 2 h 171"/>
                <a:gd name="T44" fmla="*/ 0 w 181"/>
                <a:gd name="T45" fmla="*/ 3 h 171"/>
                <a:gd name="T46" fmla="*/ 0 w 181"/>
                <a:gd name="T47" fmla="*/ 3 h 171"/>
                <a:gd name="T48" fmla="*/ 0 w 181"/>
                <a:gd name="T49" fmla="*/ 709 h 171"/>
                <a:gd name="T50" fmla="*/ 0 w 181"/>
                <a:gd name="T51" fmla="*/ 709 h 171"/>
                <a:gd name="T52" fmla="*/ 0 w 181"/>
                <a:gd name="T53" fmla="*/ 711 h 171"/>
                <a:gd name="T54" fmla="*/ 0 w 181"/>
                <a:gd name="T55" fmla="*/ 720 h 171"/>
                <a:gd name="T56" fmla="*/ 0 w 181"/>
                <a:gd name="T57" fmla="*/ 720 h 171"/>
                <a:gd name="T58" fmla="*/ 1727 w 181"/>
                <a:gd name="T59" fmla="*/ 720 h 171"/>
                <a:gd name="T60" fmla="*/ 1727 w 181"/>
                <a:gd name="T61" fmla="*/ 723 h 171"/>
                <a:gd name="T62" fmla="*/ 3187 w 181"/>
                <a:gd name="T63" fmla="*/ 723 h 171"/>
                <a:gd name="T64" fmla="*/ 3187 w 181"/>
                <a:gd name="T65" fmla="*/ 723 h 171"/>
                <a:gd name="T66" fmla="*/ 4938 w 181"/>
                <a:gd name="T67" fmla="*/ 729 h 171"/>
                <a:gd name="T68" fmla="*/ 4938 w 181"/>
                <a:gd name="T69" fmla="*/ 729 h 171"/>
                <a:gd name="T70" fmla="*/ 274683 w 181"/>
                <a:gd name="T71" fmla="*/ 729 h 171"/>
                <a:gd name="T72" fmla="*/ 274683 w 181"/>
                <a:gd name="T73" fmla="*/ 723 h 171"/>
                <a:gd name="T74" fmla="*/ 276137 w 181"/>
                <a:gd name="T75" fmla="*/ 723 h 171"/>
                <a:gd name="T76" fmla="*/ 276137 w 181"/>
                <a:gd name="T77" fmla="*/ 723 h 171"/>
                <a:gd name="T78" fmla="*/ 276785 w 181"/>
                <a:gd name="T79" fmla="*/ 723 h 171"/>
                <a:gd name="T80" fmla="*/ 276785 w 181"/>
                <a:gd name="T81" fmla="*/ 720 h 171"/>
                <a:gd name="T82" fmla="*/ 276785 w 181"/>
                <a:gd name="T83" fmla="*/ 720 h 171"/>
                <a:gd name="T84" fmla="*/ 278837 w 181"/>
                <a:gd name="T85" fmla="*/ 720 h 171"/>
                <a:gd name="T86" fmla="*/ 278837 w 181"/>
                <a:gd name="T87" fmla="*/ 711 h 171"/>
                <a:gd name="T88" fmla="*/ 280567 w 181"/>
                <a:gd name="T89" fmla="*/ 709 h 171"/>
                <a:gd name="T90" fmla="*/ 280567 w 181"/>
                <a:gd name="T91" fmla="*/ 709 h 171"/>
                <a:gd name="T92" fmla="*/ 280567 w 181"/>
                <a:gd name="T93" fmla="*/ 3 h 1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1"/>
                <a:gd name="T142" fmla="*/ 0 h 171"/>
                <a:gd name="T143" fmla="*/ 181 w 181"/>
                <a:gd name="T144" fmla="*/ 171 h 17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99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2" name="Freeform 152"/>
            <p:cNvSpPr>
              <a:spLocks/>
            </p:cNvSpPr>
            <p:nvPr/>
          </p:nvSpPr>
          <p:spPr bwMode="auto">
            <a:xfrm>
              <a:off x="4638" y="2746"/>
              <a:ext cx="333" cy="189"/>
            </a:xfrm>
            <a:custGeom>
              <a:avLst/>
              <a:gdLst>
                <a:gd name="T0" fmla="*/ 287322 w 180"/>
                <a:gd name="T1" fmla="*/ 669 h 168"/>
                <a:gd name="T2" fmla="*/ 287322 w 180"/>
                <a:gd name="T3" fmla="*/ 676 h 168"/>
                <a:gd name="T4" fmla="*/ 286041 w 180"/>
                <a:gd name="T5" fmla="*/ 677 h 168"/>
                <a:gd name="T6" fmla="*/ 286041 w 180"/>
                <a:gd name="T7" fmla="*/ 677 h 168"/>
                <a:gd name="T8" fmla="*/ 284031 w 180"/>
                <a:gd name="T9" fmla="*/ 680 h 168"/>
                <a:gd name="T10" fmla="*/ 284031 w 180"/>
                <a:gd name="T11" fmla="*/ 680 h 168"/>
                <a:gd name="T12" fmla="*/ 283315 w 180"/>
                <a:gd name="T13" fmla="*/ 684 h 168"/>
                <a:gd name="T14" fmla="*/ 283315 w 180"/>
                <a:gd name="T15" fmla="*/ 684 h 168"/>
                <a:gd name="T16" fmla="*/ 3254 w 180"/>
                <a:gd name="T17" fmla="*/ 684 h 168"/>
                <a:gd name="T18" fmla="*/ 3254 w 180"/>
                <a:gd name="T19" fmla="*/ 684 h 168"/>
                <a:gd name="T20" fmla="*/ 1759 w 180"/>
                <a:gd name="T21" fmla="*/ 684 h 168"/>
                <a:gd name="T22" fmla="*/ 1759 w 180"/>
                <a:gd name="T23" fmla="*/ 680 h 168"/>
                <a:gd name="T24" fmla="*/ 1759 w 180"/>
                <a:gd name="T25" fmla="*/ 680 h 168"/>
                <a:gd name="T26" fmla="*/ 0 w 180"/>
                <a:gd name="T27" fmla="*/ 680 h 168"/>
                <a:gd name="T28" fmla="*/ 0 w 180"/>
                <a:gd name="T29" fmla="*/ 677 h 168"/>
                <a:gd name="T30" fmla="*/ 0 w 180"/>
                <a:gd name="T31" fmla="*/ 677 h 168"/>
                <a:gd name="T32" fmla="*/ 0 w 180"/>
                <a:gd name="T33" fmla="*/ 677 h 168"/>
                <a:gd name="T34" fmla="*/ 0 w 180"/>
                <a:gd name="T35" fmla="*/ 676 h 168"/>
                <a:gd name="T36" fmla="*/ 0 w 180"/>
                <a:gd name="T37" fmla="*/ 669 h 168"/>
                <a:gd name="T38" fmla="*/ 0 w 180"/>
                <a:gd name="T39" fmla="*/ 3 h 168"/>
                <a:gd name="T40" fmla="*/ 0 w 180"/>
                <a:gd name="T41" fmla="*/ 2 h 168"/>
                <a:gd name="T42" fmla="*/ 0 w 180"/>
                <a:gd name="T43" fmla="*/ 1 h 168"/>
                <a:gd name="T44" fmla="*/ 0 w 180"/>
                <a:gd name="T45" fmla="*/ 1 h 168"/>
                <a:gd name="T46" fmla="*/ 0 w 180"/>
                <a:gd name="T47" fmla="*/ 1 h 168"/>
                <a:gd name="T48" fmla="*/ 1759 w 180"/>
                <a:gd name="T49" fmla="*/ 0 h 168"/>
                <a:gd name="T50" fmla="*/ 1759 w 180"/>
                <a:gd name="T51" fmla="*/ 0 h 168"/>
                <a:gd name="T52" fmla="*/ 3254 w 180"/>
                <a:gd name="T53" fmla="*/ 0 h 168"/>
                <a:gd name="T54" fmla="*/ 3254 w 180"/>
                <a:gd name="T55" fmla="*/ 0 h 168"/>
                <a:gd name="T56" fmla="*/ 283315 w 180"/>
                <a:gd name="T57" fmla="*/ 0 h 168"/>
                <a:gd name="T58" fmla="*/ 283315 w 180"/>
                <a:gd name="T59" fmla="*/ 0 h 168"/>
                <a:gd name="T60" fmla="*/ 283315 w 180"/>
                <a:gd name="T61" fmla="*/ 0 h 168"/>
                <a:gd name="T62" fmla="*/ 284031 w 180"/>
                <a:gd name="T63" fmla="*/ 0 h 168"/>
                <a:gd name="T64" fmla="*/ 284031 w 180"/>
                <a:gd name="T65" fmla="*/ 0 h 168"/>
                <a:gd name="T66" fmla="*/ 284031 w 180"/>
                <a:gd name="T67" fmla="*/ 1 h 168"/>
                <a:gd name="T68" fmla="*/ 286041 w 180"/>
                <a:gd name="T69" fmla="*/ 1 h 168"/>
                <a:gd name="T70" fmla="*/ 286041 w 180"/>
                <a:gd name="T71" fmla="*/ 1 h 168"/>
                <a:gd name="T72" fmla="*/ 287322 w 180"/>
                <a:gd name="T73" fmla="*/ 2 h 168"/>
                <a:gd name="T74" fmla="*/ 287322 w 180"/>
                <a:gd name="T75" fmla="*/ 3 h 168"/>
                <a:gd name="T76" fmla="*/ 287322 w 180"/>
                <a:gd name="T77" fmla="*/ 669 h 1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0"/>
                <a:gd name="T118" fmla="*/ 0 h 168"/>
                <a:gd name="T119" fmla="*/ 180 w 180"/>
                <a:gd name="T120" fmla="*/ 168 h 1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3" name="Freeform 153"/>
            <p:cNvSpPr>
              <a:spLocks/>
            </p:cNvSpPr>
            <p:nvPr/>
          </p:nvSpPr>
          <p:spPr bwMode="auto">
            <a:xfrm>
              <a:off x="4673" y="2770"/>
              <a:ext cx="262" cy="140"/>
            </a:xfrm>
            <a:custGeom>
              <a:avLst/>
              <a:gdLst>
                <a:gd name="T0" fmla="*/ 0 w 142"/>
                <a:gd name="T1" fmla="*/ 1 h 124"/>
                <a:gd name="T2" fmla="*/ 1725 w 142"/>
                <a:gd name="T3" fmla="*/ 1 h 124"/>
                <a:gd name="T4" fmla="*/ 1725 w 142"/>
                <a:gd name="T5" fmla="*/ 1 h 124"/>
                <a:gd name="T6" fmla="*/ 3183 w 142"/>
                <a:gd name="T7" fmla="*/ 0 h 124"/>
                <a:gd name="T8" fmla="*/ 3183 w 142"/>
                <a:gd name="T9" fmla="*/ 0 h 124"/>
                <a:gd name="T10" fmla="*/ 4936 w 142"/>
                <a:gd name="T11" fmla="*/ 0 h 124"/>
                <a:gd name="T12" fmla="*/ 4936 w 142"/>
                <a:gd name="T13" fmla="*/ 0 h 124"/>
                <a:gd name="T14" fmla="*/ 5873 w 142"/>
                <a:gd name="T15" fmla="*/ 0 h 124"/>
                <a:gd name="T16" fmla="*/ 209936 w 142"/>
                <a:gd name="T17" fmla="*/ 0 h 124"/>
                <a:gd name="T18" fmla="*/ 211661 w 142"/>
                <a:gd name="T19" fmla="*/ 0 h 124"/>
                <a:gd name="T20" fmla="*/ 213554 w 142"/>
                <a:gd name="T21" fmla="*/ 0 h 124"/>
                <a:gd name="T22" fmla="*/ 213554 w 142"/>
                <a:gd name="T23" fmla="*/ 0 h 124"/>
                <a:gd name="T24" fmla="*/ 214895 w 142"/>
                <a:gd name="T25" fmla="*/ 0 h 124"/>
                <a:gd name="T26" fmla="*/ 214895 w 142"/>
                <a:gd name="T27" fmla="*/ 1 h 124"/>
                <a:gd name="T28" fmla="*/ 215838 w 142"/>
                <a:gd name="T29" fmla="*/ 1 h 124"/>
                <a:gd name="T30" fmla="*/ 215838 w 142"/>
                <a:gd name="T31" fmla="*/ 1 h 124"/>
                <a:gd name="T32" fmla="*/ 217585 w 142"/>
                <a:gd name="T33" fmla="*/ 2 h 124"/>
                <a:gd name="T34" fmla="*/ 217585 w 142"/>
                <a:gd name="T35" fmla="*/ 3 h 124"/>
                <a:gd name="T36" fmla="*/ 219652 w 142"/>
                <a:gd name="T37" fmla="*/ 3 h 124"/>
                <a:gd name="T38" fmla="*/ 219652 w 142"/>
                <a:gd name="T39" fmla="*/ 20 h 124"/>
                <a:gd name="T40" fmla="*/ 219652 w 142"/>
                <a:gd name="T41" fmla="*/ 23 h 124"/>
                <a:gd name="T42" fmla="*/ 219652 w 142"/>
                <a:gd name="T43" fmla="*/ 502 h 124"/>
                <a:gd name="T44" fmla="*/ 219652 w 142"/>
                <a:gd name="T45" fmla="*/ 508 h 124"/>
                <a:gd name="T46" fmla="*/ 217585 w 142"/>
                <a:gd name="T47" fmla="*/ 508 h 124"/>
                <a:gd name="T48" fmla="*/ 217585 w 142"/>
                <a:gd name="T49" fmla="*/ 513 h 124"/>
                <a:gd name="T50" fmla="*/ 215838 w 142"/>
                <a:gd name="T51" fmla="*/ 525 h 124"/>
                <a:gd name="T52" fmla="*/ 215838 w 142"/>
                <a:gd name="T53" fmla="*/ 525 h 124"/>
                <a:gd name="T54" fmla="*/ 214895 w 142"/>
                <a:gd name="T55" fmla="*/ 526 h 124"/>
                <a:gd name="T56" fmla="*/ 214895 w 142"/>
                <a:gd name="T57" fmla="*/ 526 h 124"/>
                <a:gd name="T58" fmla="*/ 213554 w 142"/>
                <a:gd name="T59" fmla="*/ 526 h 124"/>
                <a:gd name="T60" fmla="*/ 213554 w 142"/>
                <a:gd name="T61" fmla="*/ 527 h 124"/>
                <a:gd name="T62" fmla="*/ 211661 w 142"/>
                <a:gd name="T63" fmla="*/ 527 h 124"/>
                <a:gd name="T64" fmla="*/ 209936 w 142"/>
                <a:gd name="T65" fmla="*/ 527 h 124"/>
                <a:gd name="T66" fmla="*/ 5873 w 142"/>
                <a:gd name="T67" fmla="*/ 527 h 124"/>
                <a:gd name="T68" fmla="*/ 4936 w 142"/>
                <a:gd name="T69" fmla="*/ 527 h 124"/>
                <a:gd name="T70" fmla="*/ 4936 w 142"/>
                <a:gd name="T71" fmla="*/ 527 h 124"/>
                <a:gd name="T72" fmla="*/ 3183 w 142"/>
                <a:gd name="T73" fmla="*/ 526 h 124"/>
                <a:gd name="T74" fmla="*/ 3183 w 142"/>
                <a:gd name="T75" fmla="*/ 526 h 124"/>
                <a:gd name="T76" fmla="*/ 1725 w 142"/>
                <a:gd name="T77" fmla="*/ 526 h 124"/>
                <a:gd name="T78" fmla="*/ 1725 w 142"/>
                <a:gd name="T79" fmla="*/ 525 h 124"/>
                <a:gd name="T80" fmla="*/ 0 w 142"/>
                <a:gd name="T81" fmla="*/ 525 h 124"/>
                <a:gd name="T82" fmla="*/ 0 w 142"/>
                <a:gd name="T83" fmla="*/ 513 h 124"/>
                <a:gd name="T84" fmla="*/ 0 w 142"/>
                <a:gd name="T85" fmla="*/ 508 h 124"/>
                <a:gd name="T86" fmla="*/ 0 w 142"/>
                <a:gd name="T87" fmla="*/ 508 h 124"/>
                <a:gd name="T88" fmla="*/ 0 w 142"/>
                <a:gd name="T89" fmla="*/ 502 h 124"/>
                <a:gd name="T90" fmla="*/ 0 w 142"/>
                <a:gd name="T91" fmla="*/ 23 h 124"/>
                <a:gd name="T92" fmla="*/ 0 w 142"/>
                <a:gd name="T93" fmla="*/ 20 h 124"/>
                <a:gd name="T94" fmla="*/ 0 w 142"/>
                <a:gd name="T95" fmla="*/ 3 h 124"/>
                <a:gd name="T96" fmla="*/ 0 w 142"/>
                <a:gd name="T97" fmla="*/ 3 h 124"/>
                <a:gd name="T98" fmla="*/ 0 w 142"/>
                <a:gd name="T99" fmla="*/ 2 h 124"/>
                <a:gd name="T100" fmla="*/ 0 w 142"/>
                <a:gd name="T101" fmla="*/ 1 h 1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2"/>
                <a:gd name="T154" fmla="*/ 0 h 124"/>
                <a:gd name="T155" fmla="*/ 142 w 142"/>
                <a:gd name="T156" fmla="*/ 124 h 12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1D2B4B"/>
                </a:gs>
                <a:gs pos="50000">
                  <a:srgbClr val="618FFD"/>
                </a:gs>
                <a:gs pos="100000">
                  <a:srgbClr val="1D2B4B"/>
                </a:gs>
              </a:gsLst>
              <a:lin ang="270000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4" name="Freeform 154"/>
            <p:cNvSpPr>
              <a:spLocks/>
            </p:cNvSpPr>
            <p:nvPr/>
          </p:nvSpPr>
          <p:spPr bwMode="auto">
            <a:xfrm>
              <a:off x="4664" y="2764"/>
              <a:ext cx="282" cy="18"/>
            </a:xfrm>
            <a:custGeom>
              <a:avLst/>
              <a:gdLst>
                <a:gd name="T0" fmla="*/ 233470 w 153"/>
                <a:gd name="T1" fmla="*/ 4 h 17"/>
                <a:gd name="T2" fmla="*/ 231747 w 153"/>
                <a:gd name="T3" fmla="*/ 3 h 17"/>
                <a:gd name="T4" fmla="*/ 231747 w 153"/>
                <a:gd name="T5" fmla="*/ 2 h 17"/>
                <a:gd name="T6" fmla="*/ 230307 w 153"/>
                <a:gd name="T7" fmla="*/ 2 h 17"/>
                <a:gd name="T8" fmla="*/ 230307 w 153"/>
                <a:gd name="T9" fmla="*/ 2 h 17"/>
                <a:gd name="T10" fmla="*/ 230307 w 153"/>
                <a:gd name="T11" fmla="*/ 1 h 17"/>
                <a:gd name="T12" fmla="*/ 229200 w 153"/>
                <a:gd name="T13" fmla="*/ 1 h 17"/>
                <a:gd name="T14" fmla="*/ 229200 w 153"/>
                <a:gd name="T15" fmla="*/ 1 h 17"/>
                <a:gd name="T16" fmla="*/ 227616 w 153"/>
                <a:gd name="T17" fmla="*/ 0 h 17"/>
                <a:gd name="T18" fmla="*/ 227616 w 153"/>
                <a:gd name="T19" fmla="*/ 0 h 17"/>
                <a:gd name="T20" fmla="*/ 225900 w 153"/>
                <a:gd name="T21" fmla="*/ 0 h 17"/>
                <a:gd name="T22" fmla="*/ 224454 w 153"/>
                <a:gd name="T23" fmla="*/ 0 h 17"/>
                <a:gd name="T24" fmla="*/ 4888 w 153"/>
                <a:gd name="T25" fmla="*/ 0 h 17"/>
                <a:gd name="T26" fmla="*/ 4888 w 153"/>
                <a:gd name="T27" fmla="*/ 0 h 17"/>
                <a:gd name="T28" fmla="*/ 3172 w 153"/>
                <a:gd name="T29" fmla="*/ 0 h 17"/>
                <a:gd name="T30" fmla="*/ 1721 w 153"/>
                <a:gd name="T31" fmla="*/ 1 h 17"/>
                <a:gd name="T32" fmla="*/ 1721 w 153"/>
                <a:gd name="T33" fmla="*/ 1 h 17"/>
                <a:gd name="T34" fmla="*/ 0 w 153"/>
                <a:gd name="T35" fmla="*/ 2 h 17"/>
                <a:gd name="T36" fmla="*/ 0 w 153"/>
                <a:gd name="T37" fmla="*/ 2 h 17"/>
                <a:gd name="T38" fmla="*/ 0 w 153"/>
                <a:gd name="T39" fmla="*/ 3 h 17"/>
                <a:gd name="T40" fmla="*/ 9009 w 153"/>
                <a:gd name="T41" fmla="*/ 30 h 17"/>
                <a:gd name="T42" fmla="*/ 10775 w 153"/>
                <a:gd name="T43" fmla="*/ 26 h 17"/>
                <a:gd name="T44" fmla="*/ 10775 w 153"/>
                <a:gd name="T45" fmla="*/ 26 h 17"/>
                <a:gd name="T46" fmla="*/ 12788 w 153"/>
                <a:gd name="T47" fmla="*/ 25 h 17"/>
                <a:gd name="T48" fmla="*/ 12788 w 153"/>
                <a:gd name="T49" fmla="*/ 25 h 17"/>
                <a:gd name="T50" fmla="*/ 12788 w 153"/>
                <a:gd name="T51" fmla="*/ 24 h 17"/>
                <a:gd name="T52" fmla="*/ 14030 w 153"/>
                <a:gd name="T53" fmla="*/ 24 h 17"/>
                <a:gd name="T54" fmla="*/ 14889 w 153"/>
                <a:gd name="T55" fmla="*/ 24 h 17"/>
                <a:gd name="T56" fmla="*/ 215280 w 153"/>
                <a:gd name="T57" fmla="*/ 24 h 17"/>
                <a:gd name="T58" fmla="*/ 216731 w 153"/>
                <a:gd name="T59" fmla="*/ 24 h 17"/>
                <a:gd name="T60" fmla="*/ 218454 w 153"/>
                <a:gd name="T61" fmla="*/ 24 h 17"/>
                <a:gd name="T62" fmla="*/ 218454 w 153"/>
                <a:gd name="T63" fmla="*/ 25 h 17"/>
                <a:gd name="T64" fmla="*/ 220413 w 153"/>
                <a:gd name="T65" fmla="*/ 25 h 17"/>
                <a:gd name="T66" fmla="*/ 220413 w 153"/>
                <a:gd name="T67" fmla="*/ 26 h 17"/>
                <a:gd name="T68" fmla="*/ 220413 w 153"/>
                <a:gd name="T69" fmla="*/ 26 h 17"/>
                <a:gd name="T70" fmla="*/ 220690 w 153"/>
                <a:gd name="T71" fmla="*/ 26 h 17"/>
                <a:gd name="T72" fmla="*/ 233470 w 153"/>
                <a:gd name="T73" fmla="*/ 4 h 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3"/>
                <a:gd name="T112" fmla="*/ 0 h 17"/>
                <a:gd name="T113" fmla="*/ 153 w 153"/>
                <a:gd name="T114" fmla="*/ 17 h 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rnd">
              <a:solidFill>
                <a:srgbClr val="9F9F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Freeform 155"/>
            <p:cNvSpPr>
              <a:spLocks/>
            </p:cNvSpPr>
            <p:nvPr/>
          </p:nvSpPr>
          <p:spPr bwMode="auto">
            <a:xfrm>
              <a:off x="4660" y="2765"/>
              <a:ext cx="32" cy="152"/>
            </a:xfrm>
            <a:custGeom>
              <a:avLst/>
              <a:gdLst>
                <a:gd name="T0" fmla="*/ 4442 w 17"/>
                <a:gd name="T1" fmla="*/ 0 h 135"/>
                <a:gd name="T2" fmla="*/ 2360 w 17"/>
                <a:gd name="T3" fmla="*/ 0 h 135"/>
                <a:gd name="T4" fmla="*/ 0 w 17"/>
                <a:gd name="T5" fmla="*/ 1 h 135"/>
                <a:gd name="T6" fmla="*/ 0 w 17"/>
                <a:gd name="T7" fmla="*/ 2 h 135"/>
                <a:gd name="T8" fmla="*/ 0 w 17"/>
                <a:gd name="T9" fmla="*/ 2 h 135"/>
                <a:gd name="T10" fmla="*/ 0 w 17"/>
                <a:gd name="T11" fmla="*/ 3 h 135"/>
                <a:gd name="T12" fmla="*/ 0 w 17"/>
                <a:gd name="T13" fmla="*/ 20 h 135"/>
                <a:gd name="T14" fmla="*/ 0 w 17"/>
                <a:gd name="T15" fmla="*/ 535 h 135"/>
                <a:gd name="T16" fmla="*/ 0 w 17"/>
                <a:gd name="T17" fmla="*/ 535 h 135"/>
                <a:gd name="T18" fmla="*/ 0 w 17"/>
                <a:gd name="T19" fmla="*/ 546 h 135"/>
                <a:gd name="T20" fmla="*/ 0 w 17"/>
                <a:gd name="T21" fmla="*/ 549 h 135"/>
                <a:gd name="T22" fmla="*/ 0 w 17"/>
                <a:gd name="T23" fmla="*/ 549 h 135"/>
                <a:gd name="T24" fmla="*/ 2360 w 17"/>
                <a:gd name="T25" fmla="*/ 552 h 135"/>
                <a:gd name="T26" fmla="*/ 4442 w 17"/>
                <a:gd name="T27" fmla="*/ 552 h 135"/>
                <a:gd name="T28" fmla="*/ 4442 w 17"/>
                <a:gd name="T29" fmla="*/ 554 h 135"/>
                <a:gd name="T30" fmla="*/ 6264 w 17"/>
                <a:gd name="T31" fmla="*/ 554 h 135"/>
                <a:gd name="T32" fmla="*/ 31219 w 17"/>
                <a:gd name="T33" fmla="*/ 529 h 135"/>
                <a:gd name="T34" fmla="*/ 29624 w 17"/>
                <a:gd name="T35" fmla="*/ 525 h 135"/>
                <a:gd name="T36" fmla="*/ 29624 w 17"/>
                <a:gd name="T37" fmla="*/ 525 h 135"/>
                <a:gd name="T38" fmla="*/ 27319 w 17"/>
                <a:gd name="T39" fmla="*/ 525 h 135"/>
                <a:gd name="T40" fmla="*/ 27319 w 17"/>
                <a:gd name="T41" fmla="*/ 521 h 135"/>
                <a:gd name="T42" fmla="*/ 25210 w 17"/>
                <a:gd name="T43" fmla="*/ 515 h 135"/>
                <a:gd name="T44" fmla="*/ 25210 w 17"/>
                <a:gd name="T45" fmla="*/ 515 h 135"/>
                <a:gd name="T46" fmla="*/ 25210 w 17"/>
                <a:gd name="T47" fmla="*/ 42 h 135"/>
                <a:gd name="T48" fmla="*/ 25210 w 17"/>
                <a:gd name="T49" fmla="*/ 37 h 135"/>
                <a:gd name="T50" fmla="*/ 25210 w 17"/>
                <a:gd name="T51" fmla="*/ 33 h 135"/>
                <a:gd name="T52" fmla="*/ 27319 w 17"/>
                <a:gd name="T53" fmla="*/ 33 h 135"/>
                <a:gd name="T54" fmla="*/ 29624 w 17"/>
                <a:gd name="T55" fmla="*/ 29 h 135"/>
                <a:gd name="T56" fmla="*/ 29624 w 17"/>
                <a:gd name="T57" fmla="*/ 26 h 135"/>
                <a:gd name="T58" fmla="*/ 4442 w 17"/>
                <a:gd name="T59" fmla="*/ 0 h 1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"/>
                <a:gd name="T91" fmla="*/ 0 h 135"/>
                <a:gd name="T92" fmla="*/ 17 w 17"/>
                <a:gd name="T93" fmla="*/ 135 h 1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Freeform 156"/>
            <p:cNvSpPr>
              <a:spLocks/>
            </p:cNvSpPr>
            <p:nvPr/>
          </p:nvSpPr>
          <p:spPr bwMode="auto">
            <a:xfrm>
              <a:off x="4664" y="2766"/>
              <a:ext cx="286" cy="153"/>
            </a:xfrm>
            <a:custGeom>
              <a:avLst/>
              <a:gdLst>
                <a:gd name="T0" fmla="*/ 0 w 155"/>
                <a:gd name="T1" fmla="*/ 549 h 136"/>
                <a:gd name="T2" fmla="*/ 0 w 155"/>
                <a:gd name="T3" fmla="*/ 550 h 136"/>
                <a:gd name="T4" fmla="*/ 0 w 155"/>
                <a:gd name="T5" fmla="*/ 550 h 136"/>
                <a:gd name="T6" fmla="*/ 1725 w 155"/>
                <a:gd name="T7" fmla="*/ 550 h 136"/>
                <a:gd name="T8" fmla="*/ 1725 w 155"/>
                <a:gd name="T9" fmla="*/ 550 h 136"/>
                <a:gd name="T10" fmla="*/ 3183 w 155"/>
                <a:gd name="T11" fmla="*/ 551 h 136"/>
                <a:gd name="T12" fmla="*/ 3183 w 155"/>
                <a:gd name="T13" fmla="*/ 551 h 136"/>
                <a:gd name="T14" fmla="*/ 4936 w 155"/>
                <a:gd name="T15" fmla="*/ 551 h 136"/>
                <a:gd name="T16" fmla="*/ 230540 w 155"/>
                <a:gd name="T17" fmla="*/ 551 h 136"/>
                <a:gd name="T18" fmla="*/ 233834 w 155"/>
                <a:gd name="T19" fmla="*/ 550 h 136"/>
                <a:gd name="T20" fmla="*/ 235572 w 155"/>
                <a:gd name="T21" fmla="*/ 550 h 136"/>
                <a:gd name="T22" fmla="*/ 235572 w 155"/>
                <a:gd name="T23" fmla="*/ 549 h 136"/>
                <a:gd name="T24" fmla="*/ 236420 w 155"/>
                <a:gd name="T25" fmla="*/ 549 h 136"/>
                <a:gd name="T26" fmla="*/ 236420 w 155"/>
                <a:gd name="T27" fmla="*/ 549 h 136"/>
                <a:gd name="T28" fmla="*/ 237810 w 155"/>
                <a:gd name="T29" fmla="*/ 548 h 136"/>
                <a:gd name="T30" fmla="*/ 237810 w 155"/>
                <a:gd name="T31" fmla="*/ 535 h 136"/>
                <a:gd name="T32" fmla="*/ 239723 w 155"/>
                <a:gd name="T33" fmla="*/ 535 h 136"/>
                <a:gd name="T34" fmla="*/ 239723 w 155"/>
                <a:gd name="T35" fmla="*/ 529 h 136"/>
                <a:gd name="T36" fmla="*/ 239723 w 155"/>
                <a:gd name="T37" fmla="*/ 529 h 136"/>
                <a:gd name="T38" fmla="*/ 239723 w 155"/>
                <a:gd name="T39" fmla="*/ 3 h 136"/>
                <a:gd name="T40" fmla="*/ 239723 w 155"/>
                <a:gd name="T41" fmla="*/ 2 h 136"/>
                <a:gd name="T42" fmla="*/ 239723 w 155"/>
                <a:gd name="T43" fmla="*/ 1 h 136"/>
                <a:gd name="T44" fmla="*/ 239723 w 155"/>
                <a:gd name="T45" fmla="*/ 1 h 136"/>
                <a:gd name="T46" fmla="*/ 237810 w 155"/>
                <a:gd name="T47" fmla="*/ 1 h 136"/>
                <a:gd name="T48" fmla="*/ 237810 w 155"/>
                <a:gd name="T49" fmla="*/ 0 h 136"/>
                <a:gd name="T50" fmla="*/ 237810 w 155"/>
                <a:gd name="T51" fmla="*/ 0 h 136"/>
                <a:gd name="T52" fmla="*/ 226418 w 155"/>
                <a:gd name="T53" fmla="*/ 21 h 136"/>
                <a:gd name="T54" fmla="*/ 226418 w 155"/>
                <a:gd name="T55" fmla="*/ 21 h 136"/>
                <a:gd name="T56" fmla="*/ 226846 w 155"/>
                <a:gd name="T57" fmla="*/ 24 h 136"/>
                <a:gd name="T58" fmla="*/ 226846 w 155"/>
                <a:gd name="T59" fmla="*/ 27 h 136"/>
                <a:gd name="T60" fmla="*/ 226846 w 155"/>
                <a:gd name="T61" fmla="*/ 27 h 136"/>
                <a:gd name="T62" fmla="*/ 226846 w 155"/>
                <a:gd name="T63" fmla="*/ 27 h 136"/>
                <a:gd name="T64" fmla="*/ 226846 w 155"/>
                <a:gd name="T65" fmla="*/ 30 h 136"/>
                <a:gd name="T66" fmla="*/ 226846 w 155"/>
                <a:gd name="T67" fmla="*/ 34 h 136"/>
                <a:gd name="T68" fmla="*/ 226846 w 155"/>
                <a:gd name="T69" fmla="*/ 34 h 136"/>
                <a:gd name="T70" fmla="*/ 226846 w 155"/>
                <a:gd name="T71" fmla="*/ 501 h 136"/>
                <a:gd name="T72" fmla="*/ 226846 w 155"/>
                <a:gd name="T73" fmla="*/ 501 h 136"/>
                <a:gd name="T74" fmla="*/ 226846 w 155"/>
                <a:gd name="T75" fmla="*/ 505 h 136"/>
                <a:gd name="T76" fmla="*/ 226846 w 155"/>
                <a:gd name="T77" fmla="*/ 515 h 136"/>
                <a:gd name="T78" fmla="*/ 226846 w 155"/>
                <a:gd name="T79" fmla="*/ 515 h 136"/>
                <a:gd name="T80" fmla="*/ 226418 w 155"/>
                <a:gd name="T81" fmla="*/ 516 h 136"/>
                <a:gd name="T82" fmla="*/ 226418 w 155"/>
                <a:gd name="T83" fmla="*/ 523 h 136"/>
                <a:gd name="T84" fmla="*/ 224641 w 155"/>
                <a:gd name="T85" fmla="*/ 523 h 136"/>
                <a:gd name="T86" fmla="*/ 222881 w 155"/>
                <a:gd name="T87" fmla="*/ 523 h 136"/>
                <a:gd name="T88" fmla="*/ 222881 w 155"/>
                <a:gd name="T89" fmla="*/ 528 h 136"/>
                <a:gd name="T90" fmla="*/ 220851 w 155"/>
                <a:gd name="T91" fmla="*/ 528 h 136"/>
                <a:gd name="T92" fmla="*/ 220851 w 155"/>
                <a:gd name="T93" fmla="*/ 528 h 136"/>
                <a:gd name="T94" fmla="*/ 14139 w 155"/>
                <a:gd name="T95" fmla="*/ 528 h 136"/>
                <a:gd name="T96" fmla="*/ 12903 w 155"/>
                <a:gd name="T97" fmla="*/ 528 h 136"/>
                <a:gd name="T98" fmla="*/ 12903 w 155"/>
                <a:gd name="T99" fmla="*/ 528 h 136"/>
                <a:gd name="T100" fmla="*/ 12903 w 155"/>
                <a:gd name="T101" fmla="*/ 523 h 136"/>
                <a:gd name="T102" fmla="*/ 10837 w 155"/>
                <a:gd name="T103" fmla="*/ 523 h 136"/>
                <a:gd name="T104" fmla="*/ 10837 w 155"/>
                <a:gd name="T105" fmla="*/ 523 h 136"/>
                <a:gd name="T106" fmla="*/ 9108 w 155"/>
                <a:gd name="T107" fmla="*/ 523 h 136"/>
                <a:gd name="T108" fmla="*/ 9108 w 155"/>
                <a:gd name="T109" fmla="*/ 523 h 136"/>
                <a:gd name="T110" fmla="*/ 0 w 155"/>
                <a:gd name="T111" fmla="*/ 549 h 1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5"/>
                <a:gd name="T169" fmla="*/ 0 h 136"/>
                <a:gd name="T170" fmla="*/ 155 w 155"/>
                <a:gd name="T171" fmla="*/ 136 h 1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9999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7" name="Freeform 157"/>
            <p:cNvSpPr>
              <a:spLocks/>
            </p:cNvSpPr>
            <p:nvPr/>
          </p:nvSpPr>
          <p:spPr bwMode="auto">
            <a:xfrm>
              <a:off x="4664" y="2764"/>
              <a:ext cx="282" cy="18"/>
            </a:xfrm>
            <a:custGeom>
              <a:avLst/>
              <a:gdLst>
                <a:gd name="T0" fmla="*/ 233470 w 153"/>
                <a:gd name="T1" fmla="*/ 30 h 17"/>
                <a:gd name="T2" fmla="*/ 231747 w 153"/>
                <a:gd name="T3" fmla="*/ 30 h 17"/>
                <a:gd name="T4" fmla="*/ 231747 w 153"/>
                <a:gd name="T5" fmla="*/ 22 h 17"/>
                <a:gd name="T6" fmla="*/ 230307 w 153"/>
                <a:gd name="T7" fmla="*/ 22 h 17"/>
                <a:gd name="T8" fmla="*/ 230307 w 153"/>
                <a:gd name="T9" fmla="*/ 22 h 17"/>
                <a:gd name="T10" fmla="*/ 230307 w 153"/>
                <a:gd name="T11" fmla="*/ 5 h 17"/>
                <a:gd name="T12" fmla="*/ 229200 w 153"/>
                <a:gd name="T13" fmla="*/ 5 h 17"/>
                <a:gd name="T14" fmla="*/ 229200 w 153"/>
                <a:gd name="T15" fmla="*/ 5 h 17"/>
                <a:gd name="T16" fmla="*/ 227616 w 153"/>
                <a:gd name="T17" fmla="*/ 0 h 17"/>
                <a:gd name="T18" fmla="*/ 227616 w 153"/>
                <a:gd name="T19" fmla="*/ 0 h 17"/>
                <a:gd name="T20" fmla="*/ 225900 w 153"/>
                <a:gd name="T21" fmla="*/ 0 h 17"/>
                <a:gd name="T22" fmla="*/ 224454 w 153"/>
                <a:gd name="T23" fmla="*/ 0 h 17"/>
                <a:gd name="T24" fmla="*/ 4888 w 153"/>
                <a:gd name="T25" fmla="*/ 0 h 17"/>
                <a:gd name="T26" fmla="*/ 4888 w 153"/>
                <a:gd name="T27" fmla="*/ 0 h 17"/>
                <a:gd name="T28" fmla="*/ 3172 w 153"/>
                <a:gd name="T29" fmla="*/ 0 h 17"/>
                <a:gd name="T30" fmla="*/ 1721 w 153"/>
                <a:gd name="T31" fmla="*/ 5 h 17"/>
                <a:gd name="T32" fmla="*/ 1721 w 153"/>
                <a:gd name="T33" fmla="*/ 5 h 17"/>
                <a:gd name="T34" fmla="*/ 0 w 153"/>
                <a:gd name="T35" fmla="*/ 22 h 17"/>
                <a:gd name="T36" fmla="*/ 0 w 153"/>
                <a:gd name="T37" fmla="*/ 22 h 17"/>
                <a:gd name="T38" fmla="*/ 0 w 153"/>
                <a:gd name="T39" fmla="*/ 30 h 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3"/>
                <a:gd name="T61" fmla="*/ 0 h 17"/>
                <a:gd name="T62" fmla="*/ 153 w 153"/>
                <a:gd name="T63" fmla="*/ 17 h 1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8" name="Freeform 158"/>
            <p:cNvSpPr>
              <a:spLocks/>
            </p:cNvSpPr>
            <p:nvPr/>
          </p:nvSpPr>
          <p:spPr bwMode="auto">
            <a:xfrm>
              <a:off x="4610" y="2979"/>
              <a:ext cx="398" cy="81"/>
            </a:xfrm>
            <a:custGeom>
              <a:avLst/>
              <a:gdLst>
                <a:gd name="T0" fmla="*/ 0 w 215"/>
                <a:gd name="T1" fmla="*/ 293 h 72"/>
                <a:gd name="T2" fmla="*/ 0 w 215"/>
                <a:gd name="T3" fmla="*/ 0 h 72"/>
                <a:gd name="T4" fmla="*/ 346399 w 215"/>
                <a:gd name="T5" fmla="*/ 0 h 72"/>
                <a:gd name="T6" fmla="*/ 346399 w 215"/>
                <a:gd name="T7" fmla="*/ 293 h 72"/>
                <a:gd name="T8" fmla="*/ 0 w 215"/>
                <a:gd name="T9" fmla="*/ 293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72"/>
                <a:gd name="T17" fmla="*/ 215 w 215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9" name="Freeform 159"/>
            <p:cNvSpPr>
              <a:spLocks/>
            </p:cNvSpPr>
            <p:nvPr/>
          </p:nvSpPr>
          <p:spPr bwMode="auto">
            <a:xfrm>
              <a:off x="4607" y="2979"/>
              <a:ext cx="405" cy="25"/>
            </a:xfrm>
            <a:custGeom>
              <a:avLst/>
              <a:gdLst>
                <a:gd name="T0" fmla="*/ 126271 w 219"/>
                <a:gd name="T1" fmla="*/ 0 h 23"/>
                <a:gd name="T2" fmla="*/ 0 w 219"/>
                <a:gd name="T3" fmla="*/ 0 h 23"/>
                <a:gd name="T4" fmla="*/ 0 w 219"/>
                <a:gd name="T5" fmla="*/ 59 h 23"/>
                <a:gd name="T6" fmla="*/ 348566 w 219"/>
                <a:gd name="T7" fmla="*/ 59 h 23"/>
                <a:gd name="T8" fmla="*/ 344367 w 219"/>
                <a:gd name="T9" fmla="*/ 0 h 23"/>
                <a:gd name="T10" fmla="*/ 218868 w 219"/>
                <a:gd name="T11" fmla="*/ 0 h 23"/>
                <a:gd name="T12" fmla="*/ 126271 w 219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23"/>
                <a:gd name="T23" fmla="*/ 219 w 219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0" name="Freeform 160"/>
            <p:cNvSpPr>
              <a:spLocks/>
            </p:cNvSpPr>
            <p:nvPr/>
          </p:nvSpPr>
          <p:spPr bwMode="auto">
            <a:xfrm>
              <a:off x="4884" y="2986"/>
              <a:ext cx="103" cy="18"/>
            </a:xfrm>
            <a:custGeom>
              <a:avLst/>
              <a:gdLst>
                <a:gd name="T0" fmla="*/ 0 w 56"/>
                <a:gd name="T1" fmla="*/ 6 h 17"/>
                <a:gd name="T2" fmla="*/ 26986 w 56"/>
                <a:gd name="T3" fmla="*/ 6 h 17"/>
                <a:gd name="T4" fmla="*/ 26986 w 56"/>
                <a:gd name="T5" fmla="*/ 0 h 17"/>
                <a:gd name="T6" fmla="*/ 52267 w 56"/>
                <a:gd name="T7" fmla="*/ 0 h 17"/>
                <a:gd name="T8" fmla="*/ 52267 w 56"/>
                <a:gd name="T9" fmla="*/ 6 h 17"/>
                <a:gd name="T10" fmla="*/ 82389 w 56"/>
                <a:gd name="T11" fmla="*/ 6 h 17"/>
                <a:gd name="T12" fmla="*/ 82389 w 56"/>
                <a:gd name="T13" fmla="*/ 22 h 17"/>
                <a:gd name="T14" fmla="*/ 52267 w 56"/>
                <a:gd name="T15" fmla="*/ 22 h 17"/>
                <a:gd name="T16" fmla="*/ 52267 w 56"/>
                <a:gd name="T17" fmla="*/ 30 h 17"/>
                <a:gd name="T18" fmla="*/ 26986 w 56"/>
                <a:gd name="T19" fmla="*/ 30 h 17"/>
                <a:gd name="T20" fmla="*/ 26986 w 56"/>
                <a:gd name="T21" fmla="*/ 22 h 17"/>
                <a:gd name="T22" fmla="*/ 0 w 56"/>
                <a:gd name="T23" fmla="*/ 22 h 17"/>
                <a:gd name="T24" fmla="*/ 0 w 56"/>
                <a:gd name="T25" fmla="*/ 6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17"/>
                <a:gd name="T41" fmla="*/ 56 w 56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1" name="Freeform 161"/>
            <p:cNvSpPr>
              <a:spLocks/>
            </p:cNvSpPr>
            <p:nvPr/>
          </p:nvSpPr>
          <p:spPr bwMode="auto">
            <a:xfrm>
              <a:off x="4884" y="2992"/>
              <a:ext cx="32" cy="19"/>
            </a:xfrm>
            <a:custGeom>
              <a:avLst/>
              <a:gdLst>
                <a:gd name="T0" fmla="*/ 0 w 17"/>
                <a:gd name="T1" fmla="*/ 61 h 17"/>
                <a:gd name="T2" fmla="*/ 31219 w 17"/>
                <a:gd name="T3" fmla="*/ 36 h 17"/>
                <a:gd name="T4" fmla="*/ 31219 w 17"/>
                <a:gd name="T5" fmla="*/ 21 h 17"/>
                <a:gd name="T6" fmla="*/ 0 w 17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7"/>
                <a:gd name="T14" fmla="*/ 17 w 17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2" name="Freeform 162"/>
            <p:cNvSpPr>
              <a:spLocks/>
            </p:cNvSpPr>
            <p:nvPr/>
          </p:nvSpPr>
          <p:spPr bwMode="auto">
            <a:xfrm>
              <a:off x="4918" y="2986"/>
              <a:ext cx="32" cy="18"/>
            </a:xfrm>
            <a:custGeom>
              <a:avLst/>
              <a:gdLst>
                <a:gd name="T0" fmla="*/ 0 w 17"/>
                <a:gd name="T1" fmla="*/ 0 h 17"/>
                <a:gd name="T2" fmla="*/ 31219 w 17"/>
                <a:gd name="T3" fmla="*/ 30 h 17"/>
                <a:gd name="T4" fmla="*/ 0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3" name="Freeform 163"/>
            <p:cNvSpPr>
              <a:spLocks/>
            </p:cNvSpPr>
            <p:nvPr/>
          </p:nvSpPr>
          <p:spPr bwMode="auto">
            <a:xfrm>
              <a:off x="4985" y="2996"/>
              <a:ext cx="32" cy="19"/>
            </a:xfrm>
            <a:custGeom>
              <a:avLst/>
              <a:gdLst>
                <a:gd name="T0" fmla="*/ 0 w 17"/>
                <a:gd name="T1" fmla="*/ 0 h 17"/>
                <a:gd name="T2" fmla="*/ 31219 w 17"/>
                <a:gd name="T3" fmla="*/ 61 h 17"/>
                <a:gd name="T4" fmla="*/ 0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4" name="Freeform 164"/>
            <p:cNvSpPr>
              <a:spLocks/>
            </p:cNvSpPr>
            <p:nvPr/>
          </p:nvSpPr>
          <p:spPr bwMode="auto">
            <a:xfrm>
              <a:off x="4950" y="2986"/>
              <a:ext cx="31" cy="18"/>
            </a:xfrm>
            <a:custGeom>
              <a:avLst/>
              <a:gdLst>
                <a:gd name="T0" fmla="*/ 0 w 17"/>
                <a:gd name="T1" fmla="*/ 30 h 17"/>
                <a:gd name="T2" fmla="*/ 21647 w 17"/>
                <a:gd name="T3" fmla="*/ 0 h 17"/>
                <a:gd name="T4" fmla="*/ 0 w 17"/>
                <a:gd name="T5" fmla="*/ 3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EFEF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5" name="Freeform 165"/>
            <p:cNvSpPr>
              <a:spLocks/>
            </p:cNvSpPr>
            <p:nvPr/>
          </p:nvSpPr>
          <p:spPr bwMode="auto">
            <a:xfrm>
              <a:off x="4921" y="2990"/>
              <a:ext cx="31" cy="19"/>
            </a:xfrm>
            <a:custGeom>
              <a:avLst/>
              <a:gdLst>
                <a:gd name="T0" fmla="*/ 0 w 17"/>
                <a:gd name="T1" fmla="*/ 61 h 17"/>
                <a:gd name="T2" fmla="*/ 21647 w 17"/>
                <a:gd name="T3" fmla="*/ 61 h 17"/>
                <a:gd name="T4" fmla="*/ 21647 w 17"/>
                <a:gd name="T5" fmla="*/ 0 h 17"/>
                <a:gd name="T6" fmla="*/ 0 w 17"/>
                <a:gd name="T7" fmla="*/ 0 h 17"/>
                <a:gd name="T8" fmla="*/ 0 w 17"/>
                <a:gd name="T9" fmla="*/ 6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rnd">
              <a:solidFill>
                <a:srgbClr val="9F9F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6" name="Freeform 166"/>
            <p:cNvSpPr>
              <a:spLocks/>
            </p:cNvSpPr>
            <p:nvPr/>
          </p:nvSpPr>
          <p:spPr bwMode="auto">
            <a:xfrm>
              <a:off x="4888" y="2993"/>
              <a:ext cx="99" cy="20"/>
            </a:xfrm>
            <a:custGeom>
              <a:avLst/>
              <a:gdLst>
                <a:gd name="T0" fmla="*/ 0 w 54"/>
                <a:gd name="T1" fmla="*/ 0 h 17"/>
                <a:gd name="T2" fmla="*/ 76281 w 54"/>
                <a:gd name="T3" fmla="*/ 0 h 17"/>
                <a:gd name="T4" fmla="*/ 76281 w 54"/>
                <a:gd name="T5" fmla="*/ 111 h 17"/>
                <a:gd name="T6" fmla="*/ 0 w 54"/>
                <a:gd name="T7" fmla="*/ 111 h 17"/>
                <a:gd name="T8" fmla="*/ 0 w 5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7"/>
                <a:gd name="T17" fmla="*/ 54 w 5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7" name="Freeform 167"/>
            <p:cNvSpPr>
              <a:spLocks/>
            </p:cNvSpPr>
            <p:nvPr/>
          </p:nvSpPr>
          <p:spPr bwMode="auto">
            <a:xfrm>
              <a:off x="4918" y="2987"/>
              <a:ext cx="36" cy="18"/>
            </a:xfrm>
            <a:custGeom>
              <a:avLst/>
              <a:gdLst>
                <a:gd name="T0" fmla="*/ 38018 w 19"/>
                <a:gd name="T1" fmla="*/ 24 h 17"/>
                <a:gd name="T2" fmla="*/ 36546 w 19"/>
                <a:gd name="T3" fmla="*/ 30 h 17"/>
                <a:gd name="T4" fmla="*/ 36546 w 19"/>
                <a:gd name="T5" fmla="*/ 0 h 17"/>
                <a:gd name="T6" fmla="*/ 0 w 19"/>
                <a:gd name="T7" fmla="*/ 0 h 17"/>
                <a:gd name="T8" fmla="*/ 0 w 19"/>
                <a:gd name="T9" fmla="*/ 30 h 17"/>
                <a:gd name="T10" fmla="*/ 0 w 19"/>
                <a:gd name="T11" fmla="*/ 24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17"/>
                <a:gd name="T20" fmla="*/ 19 w 19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8" name="Freeform 168"/>
            <p:cNvSpPr>
              <a:spLocks/>
            </p:cNvSpPr>
            <p:nvPr/>
          </p:nvSpPr>
          <p:spPr bwMode="auto">
            <a:xfrm>
              <a:off x="4799" y="2997"/>
              <a:ext cx="31" cy="19"/>
            </a:xfrm>
            <a:custGeom>
              <a:avLst/>
              <a:gdLst>
                <a:gd name="T0" fmla="*/ 21647 w 17"/>
                <a:gd name="T1" fmla="*/ 0 h 17"/>
                <a:gd name="T2" fmla="*/ 21647 w 17"/>
                <a:gd name="T3" fmla="*/ 61 h 17"/>
                <a:gd name="T4" fmla="*/ 0 w 17"/>
                <a:gd name="T5" fmla="*/ 61 h 17"/>
                <a:gd name="T6" fmla="*/ 0 w 17"/>
                <a:gd name="T7" fmla="*/ 0 h 17"/>
                <a:gd name="T8" fmla="*/ 21647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9" name="Freeform 169"/>
            <p:cNvSpPr>
              <a:spLocks/>
            </p:cNvSpPr>
            <p:nvPr/>
          </p:nvSpPr>
          <p:spPr bwMode="auto">
            <a:xfrm>
              <a:off x="4799" y="2997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21647 w 17"/>
                <a:gd name="T3" fmla="*/ 0 h 17"/>
                <a:gd name="T4" fmla="*/ 21647 w 17"/>
                <a:gd name="T5" fmla="*/ 61 h 17"/>
                <a:gd name="T6" fmla="*/ 0 w 17"/>
                <a:gd name="T7" fmla="*/ 61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Freeform 170"/>
            <p:cNvSpPr>
              <a:spLocks/>
            </p:cNvSpPr>
            <p:nvPr/>
          </p:nvSpPr>
          <p:spPr bwMode="auto">
            <a:xfrm>
              <a:off x="4771" y="2988"/>
              <a:ext cx="81" cy="19"/>
            </a:xfrm>
            <a:custGeom>
              <a:avLst/>
              <a:gdLst>
                <a:gd name="T0" fmla="*/ 21375 w 44"/>
                <a:gd name="T1" fmla="*/ 61 h 17"/>
                <a:gd name="T2" fmla="*/ 0 w 44"/>
                <a:gd name="T3" fmla="*/ 61 h 17"/>
                <a:gd name="T4" fmla="*/ 0 w 44"/>
                <a:gd name="T5" fmla="*/ 29 h 17"/>
                <a:gd name="T6" fmla="*/ 21375 w 44"/>
                <a:gd name="T7" fmla="*/ 29 h 17"/>
                <a:gd name="T8" fmla="*/ 21375 w 44"/>
                <a:gd name="T9" fmla="*/ 0 h 17"/>
                <a:gd name="T10" fmla="*/ 42998 w 44"/>
                <a:gd name="T11" fmla="*/ 0 h 17"/>
                <a:gd name="T12" fmla="*/ 42998 w 44"/>
                <a:gd name="T13" fmla="*/ 29 h 17"/>
                <a:gd name="T14" fmla="*/ 64925 w 44"/>
                <a:gd name="T15" fmla="*/ 29 h 17"/>
                <a:gd name="T16" fmla="*/ 64925 w 44"/>
                <a:gd name="T17" fmla="*/ 61 h 17"/>
                <a:gd name="T18" fmla="*/ 42998 w 44"/>
                <a:gd name="T19" fmla="*/ 61 h 17"/>
                <a:gd name="T20" fmla="*/ 21375 w 44"/>
                <a:gd name="T21" fmla="*/ 61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17"/>
                <a:gd name="T35" fmla="*/ 44 w 44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1" name="Freeform 171"/>
            <p:cNvSpPr>
              <a:spLocks/>
            </p:cNvSpPr>
            <p:nvPr/>
          </p:nvSpPr>
          <p:spPr bwMode="auto">
            <a:xfrm>
              <a:off x="4799" y="2988"/>
              <a:ext cx="31" cy="19"/>
            </a:xfrm>
            <a:custGeom>
              <a:avLst/>
              <a:gdLst>
                <a:gd name="T0" fmla="*/ 0 w 17"/>
                <a:gd name="T1" fmla="*/ 0 h 17"/>
                <a:gd name="T2" fmla="*/ 21647 w 17"/>
                <a:gd name="T3" fmla="*/ 0 h 17"/>
                <a:gd name="T4" fmla="*/ 21647 w 17"/>
                <a:gd name="T5" fmla="*/ 61 h 17"/>
                <a:gd name="T6" fmla="*/ 0 w 17"/>
                <a:gd name="T7" fmla="*/ 61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Freeform 172"/>
            <p:cNvSpPr>
              <a:spLocks/>
            </p:cNvSpPr>
            <p:nvPr/>
          </p:nvSpPr>
          <p:spPr bwMode="auto">
            <a:xfrm>
              <a:off x="4710" y="2985"/>
              <a:ext cx="37" cy="19"/>
            </a:xfrm>
            <a:custGeom>
              <a:avLst/>
              <a:gdLst>
                <a:gd name="T0" fmla="*/ 7776 w 20"/>
                <a:gd name="T1" fmla="*/ 61 h 17"/>
                <a:gd name="T2" fmla="*/ 5045 w 20"/>
                <a:gd name="T3" fmla="*/ 56 h 17"/>
                <a:gd name="T4" fmla="*/ 3254 w 20"/>
                <a:gd name="T5" fmla="*/ 56 h 17"/>
                <a:gd name="T6" fmla="*/ 1759 w 20"/>
                <a:gd name="T7" fmla="*/ 55 h 17"/>
                <a:gd name="T8" fmla="*/ 1759 w 20"/>
                <a:gd name="T9" fmla="*/ 45 h 17"/>
                <a:gd name="T10" fmla="*/ 0 w 20"/>
                <a:gd name="T11" fmla="*/ 45 h 17"/>
                <a:gd name="T12" fmla="*/ 0 w 20"/>
                <a:gd name="T13" fmla="*/ 36 h 17"/>
                <a:gd name="T14" fmla="*/ 0 w 20"/>
                <a:gd name="T15" fmla="*/ 29 h 17"/>
                <a:gd name="T16" fmla="*/ 0 w 20"/>
                <a:gd name="T17" fmla="*/ 23 h 17"/>
                <a:gd name="T18" fmla="*/ 0 w 20"/>
                <a:gd name="T19" fmla="*/ 4 h 17"/>
                <a:gd name="T20" fmla="*/ 0 w 20"/>
                <a:gd name="T21" fmla="*/ 3 h 17"/>
                <a:gd name="T22" fmla="*/ 1759 w 20"/>
                <a:gd name="T23" fmla="*/ 2 h 17"/>
                <a:gd name="T24" fmla="*/ 3254 w 20"/>
                <a:gd name="T25" fmla="*/ 1 h 17"/>
                <a:gd name="T26" fmla="*/ 5045 w 20"/>
                <a:gd name="T27" fmla="*/ 0 h 17"/>
                <a:gd name="T28" fmla="*/ 6020 w 20"/>
                <a:gd name="T29" fmla="*/ 0 h 17"/>
                <a:gd name="T30" fmla="*/ 7776 w 20"/>
                <a:gd name="T31" fmla="*/ 0 h 17"/>
                <a:gd name="T32" fmla="*/ 19375 w 20"/>
                <a:gd name="T33" fmla="*/ 0 h 17"/>
                <a:gd name="T34" fmla="*/ 20603 w 20"/>
                <a:gd name="T35" fmla="*/ 0 h 17"/>
                <a:gd name="T36" fmla="*/ 24420 w 20"/>
                <a:gd name="T37" fmla="*/ 0 h 17"/>
                <a:gd name="T38" fmla="*/ 25935 w 20"/>
                <a:gd name="T39" fmla="*/ 1 h 17"/>
                <a:gd name="T40" fmla="*/ 26614 w 20"/>
                <a:gd name="T41" fmla="*/ 3 h 17"/>
                <a:gd name="T42" fmla="*/ 26614 w 20"/>
                <a:gd name="T43" fmla="*/ 3 h 17"/>
                <a:gd name="T44" fmla="*/ 28708 w 20"/>
                <a:gd name="T45" fmla="*/ 21 h 17"/>
                <a:gd name="T46" fmla="*/ 28708 w 20"/>
                <a:gd name="T47" fmla="*/ 26 h 17"/>
                <a:gd name="T48" fmla="*/ 28708 w 20"/>
                <a:gd name="T49" fmla="*/ 29 h 17"/>
                <a:gd name="T50" fmla="*/ 28708 w 20"/>
                <a:gd name="T51" fmla="*/ 36 h 17"/>
                <a:gd name="T52" fmla="*/ 26614 w 20"/>
                <a:gd name="T53" fmla="*/ 45 h 17"/>
                <a:gd name="T54" fmla="*/ 25935 w 20"/>
                <a:gd name="T55" fmla="*/ 50 h 17"/>
                <a:gd name="T56" fmla="*/ 24420 w 20"/>
                <a:gd name="T57" fmla="*/ 56 h 17"/>
                <a:gd name="T58" fmla="*/ 20603 w 20"/>
                <a:gd name="T59" fmla="*/ 56 h 17"/>
                <a:gd name="T60" fmla="*/ 20603 w 20"/>
                <a:gd name="T61" fmla="*/ 61 h 17"/>
                <a:gd name="T62" fmla="*/ 19375 w 20"/>
                <a:gd name="T63" fmla="*/ 61 h 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"/>
                <a:gd name="T97" fmla="*/ 0 h 17"/>
                <a:gd name="T98" fmla="*/ 20 w 20"/>
                <a:gd name="T99" fmla="*/ 17 h 1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rnd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Freeform 173"/>
            <p:cNvSpPr>
              <a:spLocks/>
            </p:cNvSpPr>
            <p:nvPr/>
          </p:nvSpPr>
          <p:spPr bwMode="auto">
            <a:xfrm>
              <a:off x="4755" y="2979"/>
              <a:ext cx="30" cy="42"/>
            </a:xfrm>
            <a:custGeom>
              <a:avLst/>
              <a:gdLst>
                <a:gd name="T0" fmla="*/ 7380 w 17"/>
                <a:gd name="T1" fmla="*/ 0 h 38"/>
                <a:gd name="T2" fmla="*/ 0 w 17"/>
                <a:gd name="T3" fmla="*/ 73 h 38"/>
                <a:gd name="T4" fmla="*/ 14294 w 17"/>
                <a:gd name="T5" fmla="*/ 73 h 38"/>
                <a:gd name="T6" fmla="*/ 14294 w 17"/>
                <a:gd name="T7" fmla="*/ 124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8"/>
                <a:gd name="T14" fmla="*/ 17 w 1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Freeform 174"/>
            <p:cNvSpPr>
              <a:spLocks/>
            </p:cNvSpPr>
            <p:nvPr/>
          </p:nvSpPr>
          <p:spPr bwMode="auto">
            <a:xfrm>
              <a:off x="4862" y="2979"/>
              <a:ext cx="31" cy="81"/>
            </a:xfrm>
            <a:custGeom>
              <a:avLst/>
              <a:gdLst>
                <a:gd name="T0" fmla="*/ 0 w 17"/>
                <a:gd name="T1" fmla="*/ 0 h 72"/>
                <a:gd name="T2" fmla="*/ 21647 w 17"/>
                <a:gd name="T3" fmla="*/ 89 h 72"/>
                <a:gd name="T4" fmla="*/ 0 w 17"/>
                <a:gd name="T5" fmla="*/ 89 h 72"/>
                <a:gd name="T6" fmla="*/ 0 w 17"/>
                <a:gd name="T7" fmla="*/ 293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72"/>
                <a:gd name="T14" fmla="*/ 17 w 17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rnd">
              <a:solidFill>
                <a:srgbClr val="9F9FA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Freeform 175"/>
            <p:cNvSpPr>
              <a:spLocks/>
            </p:cNvSpPr>
            <p:nvPr/>
          </p:nvSpPr>
          <p:spPr bwMode="auto">
            <a:xfrm>
              <a:off x="4633" y="3027"/>
              <a:ext cx="462" cy="46"/>
            </a:xfrm>
            <a:custGeom>
              <a:avLst/>
              <a:gdLst>
                <a:gd name="T0" fmla="*/ 0 w 250"/>
                <a:gd name="T1" fmla="*/ 159 h 41"/>
                <a:gd name="T2" fmla="*/ 394919 w 250"/>
                <a:gd name="T3" fmla="*/ 159 h 41"/>
                <a:gd name="T4" fmla="*/ 381300 w 250"/>
                <a:gd name="T5" fmla="*/ 0 h 41"/>
                <a:gd name="T6" fmla="*/ 15375 w 250"/>
                <a:gd name="T7" fmla="*/ 0 h 41"/>
                <a:gd name="T8" fmla="*/ 0 w 250"/>
                <a:gd name="T9" fmla="*/ 159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41"/>
                <a:gd name="T17" fmla="*/ 250 w 25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Freeform 176"/>
            <p:cNvSpPr>
              <a:spLocks/>
            </p:cNvSpPr>
            <p:nvPr/>
          </p:nvSpPr>
          <p:spPr bwMode="auto">
            <a:xfrm>
              <a:off x="4633" y="3072"/>
              <a:ext cx="463" cy="20"/>
            </a:xfrm>
            <a:custGeom>
              <a:avLst/>
              <a:gdLst>
                <a:gd name="T0" fmla="*/ 0 w 251"/>
                <a:gd name="T1" fmla="*/ 111 h 17"/>
                <a:gd name="T2" fmla="*/ 0 w 251"/>
                <a:gd name="T3" fmla="*/ 0 h 17"/>
                <a:gd name="T4" fmla="*/ 386157 w 251"/>
                <a:gd name="T5" fmla="*/ 0 h 17"/>
                <a:gd name="T6" fmla="*/ 387686 w 251"/>
                <a:gd name="T7" fmla="*/ 111 h 17"/>
                <a:gd name="T8" fmla="*/ 0 w 251"/>
                <a:gd name="T9" fmla="*/ 1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7"/>
                <a:gd name="T17" fmla="*/ 251 w 25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7" name="Freeform 177"/>
            <p:cNvSpPr>
              <a:spLocks/>
            </p:cNvSpPr>
            <p:nvPr/>
          </p:nvSpPr>
          <p:spPr bwMode="auto">
            <a:xfrm>
              <a:off x="4664" y="3035"/>
              <a:ext cx="412" cy="31"/>
            </a:xfrm>
            <a:custGeom>
              <a:avLst/>
              <a:gdLst>
                <a:gd name="T0" fmla="*/ 0 w 223"/>
                <a:gd name="T1" fmla="*/ 92 h 28"/>
                <a:gd name="T2" fmla="*/ 350937 w 223"/>
                <a:gd name="T3" fmla="*/ 92 h 28"/>
                <a:gd name="T4" fmla="*/ 338280 w 223"/>
                <a:gd name="T5" fmla="*/ 0 h 28"/>
                <a:gd name="T6" fmla="*/ 13005 w 223"/>
                <a:gd name="T7" fmla="*/ 0 h 28"/>
                <a:gd name="T8" fmla="*/ 0 w 223"/>
                <a:gd name="T9" fmla="*/ 9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28"/>
                <a:gd name="T17" fmla="*/ 223 w 22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rnd">
              <a:solidFill>
                <a:srgbClr val="9F9FA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8" name="Freeform 178"/>
            <p:cNvSpPr>
              <a:spLocks/>
            </p:cNvSpPr>
            <p:nvPr/>
          </p:nvSpPr>
          <p:spPr bwMode="auto">
            <a:xfrm rot="388125">
              <a:off x="1234" y="618"/>
              <a:ext cx="3303" cy="2953"/>
            </a:xfrm>
            <a:custGeom>
              <a:avLst/>
              <a:gdLst>
                <a:gd name="T0" fmla="*/ 27487969 w 1082"/>
                <a:gd name="T1" fmla="*/ 2147483647 h 670"/>
                <a:gd name="T2" fmla="*/ 1267198 w 1082"/>
                <a:gd name="T3" fmla="*/ 2147483647 h 670"/>
                <a:gd name="T4" fmla="*/ 5136311 w 1082"/>
                <a:gd name="T5" fmla="*/ 2147483647 h 670"/>
                <a:gd name="T6" fmla="*/ 27487969 w 1082"/>
                <a:gd name="T7" fmla="*/ 2147483647 h 670"/>
                <a:gd name="T8" fmla="*/ 20376210 w 1082"/>
                <a:gd name="T9" fmla="*/ 2147483647 h 670"/>
                <a:gd name="T10" fmla="*/ 16944254 w 1082"/>
                <a:gd name="T11" fmla="*/ 2147483647 h 670"/>
                <a:gd name="T12" fmla="*/ 36673138 w 1082"/>
                <a:gd name="T13" fmla="*/ 2147483647 h 670"/>
                <a:gd name="T14" fmla="*/ 87064916 w 1082"/>
                <a:gd name="T15" fmla="*/ 2147483647 h 670"/>
                <a:gd name="T16" fmla="*/ 104077837 w 1082"/>
                <a:gd name="T17" fmla="*/ 2147483647 h 670"/>
                <a:gd name="T18" fmla="*/ 156567209 w 1082"/>
                <a:gd name="T19" fmla="*/ 2147483647 h 670"/>
                <a:gd name="T20" fmla="*/ 222062214 w 1082"/>
                <a:gd name="T21" fmla="*/ 2147483647 h 670"/>
                <a:gd name="T22" fmla="*/ 269860229 w 1082"/>
                <a:gd name="T23" fmla="*/ 2147483647 h 670"/>
                <a:gd name="T24" fmla="*/ 309776569 w 1082"/>
                <a:gd name="T25" fmla="*/ 2147483647 h 670"/>
                <a:gd name="T26" fmla="*/ 362129083 w 1082"/>
                <a:gd name="T27" fmla="*/ 2147483647 h 670"/>
                <a:gd name="T28" fmla="*/ 428198138 w 1082"/>
                <a:gd name="T29" fmla="*/ 2147483647 h 670"/>
                <a:gd name="T30" fmla="*/ 464870921 w 1082"/>
                <a:gd name="T31" fmla="*/ 2147483647 h 670"/>
                <a:gd name="T32" fmla="*/ 492564433 w 1082"/>
                <a:gd name="T33" fmla="*/ 2147483647 h 670"/>
                <a:gd name="T34" fmla="*/ 537616698 w 1082"/>
                <a:gd name="T35" fmla="*/ 2147483647 h 670"/>
                <a:gd name="T36" fmla="*/ 571068978 w 1082"/>
                <a:gd name="T37" fmla="*/ 2147483647 h 670"/>
                <a:gd name="T38" fmla="*/ 601777853 w 1082"/>
                <a:gd name="T39" fmla="*/ 2147483647 h 670"/>
                <a:gd name="T40" fmla="*/ 612252888 w 1082"/>
                <a:gd name="T41" fmla="*/ 2147483647 h 670"/>
                <a:gd name="T42" fmla="*/ 632628177 w 1082"/>
                <a:gd name="T43" fmla="*/ 2147483647 h 670"/>
                <a:gd name="T44" fmla="*/ 681752764 w 1082"/>
                <a:gd name="T45" fmla="*/ 2147483647 h 670"/>
                <a:gd name="T46" fmla="*/ 701301240 w 1082"/>
                <a:gd name="T47" fmla="*/ 2147483647 h 670"/>
                <a:gd name="T48" fmla="*/ 708594065 w 1082"/>
                <a:gd name="T49" fmla="*/ 2147483647 h 670"/>
                <a:gd name="T50" fmla="*/ 702840767 w 1082"/>
                <a:gd name="T51" fmla="*/ 2147483647 h 670"/>
                <a:gd name="T52" fmla="*/ 684974830 w 1082"/>
                <a:gd name="T53" fmla="*/ 2147483647 h 670"/>
                <a:gd name="T54" fmla="*/ 692296179 w 1082"/>
                <a:gd name="T55" fmla="*/ 2147483647 h 670"/>
                <a:gd name="T56" fmla="*/ 674529100 w 1082"/>
                <a:gd name="T57" fmla="*/ 2147483647 h 670"/>
                <a:gd name="T58" fmla="*/ 628135415 w 1082"/>
                <a:gd name="T59" fmla="*/ 2147483647 h 670"/>
                <a:gd name="T60" fmla="*/ 610368336 w 1082"/>
                <a:gd name="T61" fmla="*/ 1939331957 h 670"/>
                <a:gd name="T62" fmla="*/ 563768729 w 1082"/>
                <a:gd name="T63" fmla="*/ 110499316 h 670"/>
                <a:gd name="T64" fmla="*/ 524538533 w 1082"/>
                <a:gd name="T65" fmla="*/ 268550976 h 670"/>
                <a:gd name="T66" fmla="*/ 495165609 w 1082"/>
                <a:gd name="T67" fmla="*/ 1499322635 h 670"/>
                <a:gd name="T68" fmla="*/ 477322725 w 1082"/>
                <a:gd name="T69" fmla="*/ 1134066392 h 670"/>
                <a:gd name="T70" fmla="*/ 448566002 w 1082"/>
                <a:gd name="T71" fmla="*/ 110499316 h 670"/>
                <a:gd name="T72" fmla="*/ 412521143 w 1082"/>
                <a:gd name="T73" fmla="*/ 218440329 h 670"/>
                <a:gd name="T74" fmla="*/ 379276640 w 1082"/>
                <a:gd name="T75" fmla="*/ 1609812396 h 670"/>
                <a:gd name="T76" fmla="*/ 355032215 w 1082"/>
                <a:gd name="T77" fmla="*/ 2096835012 h 670"/>
                <a:gd name="T78" fmla="*/ 315552140 w 1082"/>
                <a:gd name="T79" fmla="*/ 1134066392 h 670"/>
                <a:gd name="T80" fmla="*/ 272453785 w 1082"/>
                <a:gd name="T81" fmla="*/ 1560287483 h 670"/>
                <a:gd name="T82" fmla="*/ 236405409 w 1082"/>
                <a:gd name="T83" fmla="*/ 2147483647 h 670"/>
                <a:gd name="T84" fmla="*/ 202333849 w 1082"/>
                <a:gd name="T85" fmla="*/ 2147483647 h 670"/>
                <a:gd name="T86" fmla="*/ 151226047 w 1082"/>
                <a:gd name="T87" fmla="*/ 2147483647 h 670"/>
                <a:gd name="T88" fmla="*/ 111311856 w 1082"/>
                <a:gd name="T89" fmla="*/ 2147483647 h 670"/>
                <a:gd name="T90" fmla="*/ 81928454 w 1082"/>
                <a:gd name="T91" fmla="*/ 2147483647 h 670"/>
                <a:gd name="T92" fmla="*/ 64803952 w 1082"/>
                <a:gd name="T93" fmla="*/ 2147483647 h 670"/>
                <a:gd name="T94" fmla="*/ 63536528 w 1082"/>
                <a:gd name="T95" fmla="*/ 2147483647 h 6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82"/>
                <a:gd name="T145" fmla="*/ 0 h 670"/>
                <a:gd name="T146" fmla="*/ 1082 w 1082"/>
                <a:gd name="T147" fmla="*/ 670 h 6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82" h="670">
                  <a:moveTo>
                    <a:pt x="98" y="223"/>
                  </a:moveTo>
                  <a:lnTo>
                    <a:pt x="78" y="226"/>
                  </a:lnTo>
                  <a:lnTo>
                    <a:pt x="59" y="233"/>
                  </a:lnTo>
                  <a:lnTo>
                    <a:pt x="42" y="242"/>
                  </a:lnTo>
                  <a:lnTo>
                    <a:pt x="28" y="253"/>
                  </a:lnTo>
                  <a:lnTo>
                    <a:pt x="16" y="266"/>
                  </a:lnTo>
                  <a:lnTo>
                    <a:pt x="7" y="281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1" y="326"/>
                  </a:lnTo>
                  <a:lnTo>
                    <a:pt x="4" y="338"/>
                  </a:lnTo>
                  <a:lnTo>
                    <a:pt x="8" y="349"/>
                  </a:lnTo>
                  <a:lnTo>
                    <a:pt x="14" y="360"/>
                  </a:lnTo>
                  <a:lnTo>
                    <a:pt x="22" y="370"/>
                  </a:lnTo>
                  <a:lnTo>
                    <a:pt x="31" y="379"/>
                  </a:lnTo>
                  <a:lnTo>
                    <a:pt x="42" y="387"/>
                  </a:lnTo>
                  <a:lnTo>
                    <a:pt x="54" y="394"/>
                  </a:lnTo>
                  <a:lnTo>
                    <a:pt x="53" y="393"/>
                  </a:lnTo>
                  <a:lnTo>
                    <a:pt x="40" y="407"/>
                  </a:lnTo>
                  <a:lnTo>
                    <a:pt x="31" y="422"/>
                  </a:lnTo>
                  <a:lnTo>
                    <a:pt x="26" y="438"/>
                  </a:lnTo>
                  <a:lnTo>
                    <a:pt x="24" y="456"/>
                  </a:lnTo>
                  <a:lnTo>
                    <a:pt x="25" y="465"/>
                  </a:lnTo>
                  <a:lnTo>
                    <a:pt x="26" y="474"/>
                  </a:lnTo>
                  <a:lnTo>
                    <a:pt x="29" y="483"/>
                  </a:lnTo>
                  <a:lnTo>
                    <a:pt x="33" y="491"/>
                  </a:lnTo>
                  <a:lnTo>
                    <a:pt x="43" y="507"/>
                  </a:lnTo>
                  <a:lnTo>
                    <a:pt x="56" y="520"/>
                  </a:lnTo>
                  <a:lnTo>
                    <a:pt x="72" y="531"/>
                  </a:lnTo>
                  <a:lnTo>
                    <a:pt x="91" y="540"/>
                  </a:lnTo>
                  <a:lnTo>
                    <a:pt x="111" y="545"/>
                  </a:lnTo>
                  <a:lnTo>
                    <a:pt x="133" y="547"/>
                  </a:lnTo>
                  <a:lnTo>
                    <a:pt x="139" y="547"/>
                  </a:lnTo>
                  <a:lnTo>
                    <a:pt x="146" y="547"/>
                  </a:lnTo>
                  <a:lnTo>
                    <a:pt x="145" y="547"/>
                  </a:lnTo>
                  <a:lnTo>
                    <a:pt x="159" y="565"/>
                  </a:lnTo>
                  <a:lnTo>
                    <a:pt x="176" y="582"/>
                  </a:lnTo>
                  <a:lnTo>
                    <a:pt x="195" y="596"/>
                  </a:lnTo>
                  <a:lnTo>
                    <a:pt x="216" y="608"/>
                  </a:lnTo>
                  <a:lnTo>
                    <a:pt x="239" y="617"/>
                  </a:lnTo>
                  <a:lnTo>
                    <a:pt x="263" y="624"/>
                  </a:lnTo>
                  <a:lnTo>
                    <a:pt x="287" y="629"/>
                  </a:lnTo>
                  <a:lnTo>
                    <a:pt x="313" y="630"/>
                  </a:lnTo>
                  <a:lnTo>
                    <a:pt x="339" y="629"/>
                  </a:lnTo>
                  <a:lnTo>
                    <a:pt x="365" y="624"/>
                  </a:lnTo>
                  <a:lnTo>
                    <a:pt x="389" y="617"/>
                  </a:lnTo>
                  <a:lnTo>
                    <a:pt x="413" y="606"/>
                  </a:lnTo>
                  <a:lnTo>
                    <a:pt x="412" y="606"/>
                  </a:lnTo>
                  <a:lnTo>
                    <a:pt x="425" y="620"/>
                  </a:lnTo>
                  <a:lnTo>
                    <a:pt x="440" y="633"/>
                  </a:lnTo>
                  <a:lnTo>
                    <a:pt x="456" y="644"/>
                  </a:lnTo>
                  <a:lnTo>
                    <a:pt x="473" y="653"/>
                  </a:lnTo>
                  <a:lnTo>
                    <a:pt x="492" y="660"/>
                  </a:lnTo>
                  <a:lnTo>
                    <a:pt x="511" y="666"/>
                  </a:lnTo>
                  <a:lnTo>
                    <a:pt x="532" y="669"/>
                  </a:lnTo>
                  <a:lnTo>
                    <a:pt x="553" y="670"/>
                  </a:lnTo>
                  <a:lnTo>
                    <a:pt x="580" y="668"/>
                  </a:lnTo>
                  <a:lnTo>
                    <a:pt x="606" y="663"/>
                  </a:lnTo>
                  <a:lnTo>
                    <a:pt x="631" y="654"/>
                  </a:lnTo>
                  <a:lnTo>
                    <a:pt x="654" y="642"/>
                  </a:lnTo>
                  <a:lnTo>
                    <a:pt x="674" y="627"/>
                  </a:lnTo>
                  <a:lnTo>
                    <a:pt x="691" y="610"/>
                  </a:lnTo>
                  <a:lnTo>
                    <a:pt x="705" y="590"/>
                  </a:lnTo>
                  <a:lnTo>
                    <a:pt x="710" y="579"/>
                  </a:lnTo>
                  <a:lnTo>
                    <a:pt x="715" y="568"/>
                  </a:lnTo>
                  <a:lnTo>
                    <a:pt x="715" y="569"/>
                  </a:lnTo>
                  <a:lnTo>
                    <a:pt x="733" y="577"/>
                  </a:lnTo>
                  <a:lnTo>
                    <a:pt x="752" y="583"/>
                  </a:lnTo>
                  <a:lnTo>
                    <a:pt x="771" y="587"/>
                  </a:lnTo>
                  <a:lnTo>
                    <a:pt x="792" y="588"/>
                  </a:lnTo>
                  <a:lnTo>
                    <a:pt x="807" y="587"/>
                  </a:lnTo>
                  <a:lnTo>
                    <a:pt x="821" y="586"/>
                  </a:lnTo>
                  <a:lnTo>
                    <a:pt x="835" y="583"/>
                  </a:lnTo>
                  <a:lnTo>
                    <a:pt x="848" y="579"/>
                  </a:lnTo>
                  <a:lnTo>
                    <a:pt x="860" y="573"/>
                  </a:lnTo>
                  <a:lnTo>
                    <a:pt x="872" y="567"/>
                  </a:lnTo>
                  <a:lnTo>
                    <a:pt x="894" y="553"/>
                  </a:lnTo>
                  <a:lnTo>
                    <a:pt x="903" y="544"/>
                  </a:lnTo>
                  <a:lnTo>
                    <a:pt x="911" y="535"/>
                  </a:lnTo>
                  <a:lnTo>
                    <a:pt x="919" y="525"/>
                  </a:lnTo>
                  <a:lnTo>
                    <a:pt x="925" y="514"/>
                  </a:lnTo>
                  <a:lnTo>
                    <a:pt x="930" y="503"/>
                  </a:lnTo>
                  <a:lnTo>
                    <a:pt x="933" y="491"/>
                  </a:lnTo>
                  <a:lnTo>
                    <a:pt x="935" y="479"/>
                  </a:lnTo>
                  <a:lnTo>
                    <a:pt x="936" y="467"/>
                  </a:lnTo>
                  <a:lnTo>
                    <a:pt x="936" y="466"/>
                  </a:lnTo>
                  <a:lnTo>
                    <a:pt x="952" y="464"/>
                  </a:lnTo>
                  <a:lnTo>
                    <a:pt x="966" y="460"/>
                  </a:lnTo>
                  <a:lnTo>
                    <a:pt x="981" y="455"/>
                  </a:lnTo>
                  <a:lnTo>
                    <a:pt x="994" y="450"/>
                  </a:lnTo>
                  <a:lnTo>
                    <a:pt x="1019" y="436"/>
                  </a:lnTo>
                  <a:lnTo>
                    <a:pt x="1041" y="418"/>
                  </a:lnTo>
                  <a:lnTo>
                    <a:pt x="1050" y="409"/>
                  </a:lnTo>
                  <a:lnTo>
                    <a:pt x="1058" y="398"/>
                  </a:lnTo>
                  <a:lnTo>
                    <a:pt x="1065" y="387"/>
                  </a:lnTo>
                  <a:lnTo>
                    <a:pt x="1071" y="376"/>
                  </a:lnTo>
                  <a:lnTo>
                    <a:pt x="1076" y="364"/>
                  </a:lnTo>
                  <a:lnTo>
                    <a:pt x="1079" y="351"/>
                  </a:lnTo>
                  <a:lnTo>
                    <a:pt x="1081" y="338"/>
                  </a:lnTo>
                  <a:lnTo>
                    <a:pt x="1082" y="325"/>
                  </a:lnTo>
                  <a:lnTo>
                    <a:pt x="1081" y="313"/>
                  </a:lnTo>
                  <a:lnTo>
                    <a:pt x="1080" y="301"/>
                  </a:lnTo>
                  <a:lnTo>
                    <a:pt x="1077" y="290"/>
                  </a:lnTo>
                  <a:lnTo>
                    <a:pt x="1073" y="279"/>
                  </a:lnTo>
                  <a:lnTo>
                    <a:pt x="1068" y="268"/>
                  </a:lnTo>
                  <a:lnTo>
                    <a:pt x="1062" y="258"/>
                  </a:lnTo>
                  <a:lnTo>
                    <a:pt x="1047" y="238"/>
                  </a:lnTo>
                  <a:lnTo>
                    <a:pt x="1046" y="238"/>
                  </a:lnTo>
                  <a:lnTo>
                    <a:pt x="1051" y="227"/>
                  </a:lnTo>
                  <a:lnTo>
                    <a:pt x="1054" y="216"/>
                  </a:lnTo>
                  <a:lnTo>
                    <a:pt x="1056" y="204"/>
                  </a:lnTo>
                  <a:lnTo>
                    <a:pt x="1057" y="193"/>
                  </a:lnTo>
                  <a:lnTo>
                    <a:pt x="1055" y="174"/>
                  </a:lnTo>
                  <a:lnTo>
                    <a:pt x="1050" y="156"/>
                  </a:lnTo>
                  <a:lnTo>
                    <a:pt x="1041" y="140"/>
                  </a:lnTo>
                  <a:lnTo>
                    <a:pt x="1030" y="125"/>
                  </a:lnTo>
                  <a:lnTo>
                    <a:pt x="1016" y="111"/>
                  </a:lnTo>
                  <a:lnTo>
                    <a:pt x="999" y="100"/>
                  </a:lnTo>
                  <a:lnTo>
                    <a:pt x="980" y="91"/>
                  </a:lnTo>
                  <a:lnTo>
                    <a:pt x="959" y="84"/>
                  </a:lnTo>
                  <a:lnTo>
                    <a:pt x="953" y="66"/>
                  </a:lnTo>
                  <a:lnTo>
                    <a:pt x="944" y="50"/>
                  </a:lnTo>
                  <a:lnTo>
                    <a:pt x="932" y="36"/>
                  </a:lnTo>
                  <a:lnTo>
                    <a:pt x="917" y="24"/>
                  </a:lnTo>
                  <a:lnTo>
                    <a:pt x="900" y="14"/>
                  </a:lnTo>
                  <a:lnTo>
                    <a:pt x="881" y="6"/>
                  </a:lnTo>
                  <a:lnTo>
                    <a:pt x="861" y="2"/>
                  </a:lnTo>
                  <a:lnTo>
                    <a:pt x="839" y="0"/>
                  </a:lnTo>
                  <a:lnTo>
                    <a:pt x="826" y="1"/>
                  </a:lnTo>
                  <a:lnTo>
                    <a:pt x="813" y="2"/>
                  </a:lnTo>
                  <a:lnTo>
                    <a:pt x="801" y="5"/>
                  </a:lnTo>
                  <a:lnTo>
                    <a:pt x="789" y="9"/>
                  </a:lnTo>
                  <a:lnTo>
                    <a:pt x="777" y="15"/>
                  </a:lnTo>
                  <a:lnTo>
                    <a:pt x="766" y="21"/>
                  </a:lnTo>
                  <a:lnTo>
                    <a:pt x="756" y="28"/>
                  </a:lnTo>
                  <a:lnTo>
                    <a:pt x="747" y="36"/>
                  </a:lnTo>
                  <a:lnTo>
                    <a:pt x="739" y="28"/>
                  </a:lnTo>
                  <a:lnTo>
                    <a:pt x="729" y="21"/>
                  </a:lnTo>
                  <a:lnTo>
                    <a:pt x="719" y="15"/>
                  </a:lnTo>
                  <a:lnTo>
                    <a:pt x="708" y="9"/>
                  </a:lnTo>
                  <a:lnTo>
                    <a:pt x="697" y="5"/>
                  </a:lnTo>
                  <a:lnTo>
                    <a:pt x="685" y="2"/>
                  </a:lnTo>
                  <a:lnTo>
                    <a:pt x="673" y="1"/>
                  </a:lnTo>
                  <a:lnTo>
                    <a:pt x="660" y="0"/>
                  </a:lnTo>
                  <a:lnTo>
                    <a:pt x="645" y="1"/>
                  </a:lnTo>
                  <a:lnTo>
                    <a:pt x="630" y="4"/>
                  </a:lnTo>
                  <a:lnTo>
                    <a:pt x="616" y="8"/>
                  </a:lnTo>
                  <a:lnTo>
                    <a:pt x="602" y="14"/>
                  </a:lnTo>
                  <a:lnTo>
                    <a:pt x="590" y="21"/>
                  </a:lnTo>
                  <a:lnTo>
                    <a:pt x="579" y="30"/>
                  </a:lnTo>
                  <a:lnTo>
                    <a:pt x="570" y="40"/>
                  </a:lnTo>
                  <a:lnTo>
                    <a:pt x="562" y="51"/>
                  </a:lnTo>
                  <a:lnTo>
                    <a:pt x="562" y="53"/>
                  </a:lnTo>
                  <a:lnTo>
                    <a:pt x="542" y="39"/>
                  </a:lnTo>
                  <a:lnTo>
                    <a:pt x="519" y="29"/>
                  </a:lnTo>
                  <a:lnTo>
                    <a:pt x="507" y="25"/>
                  </a:lnTo>
                  <a:lnTo>
                    <a:pt x="495" y="22"/>
                  </a:lnTo>
                  <a:lnTo>
                    <a:pt x="482" y="21"/>
                  </a:lnTo>
                  <a:lnTo>
                    <a:pt x="469" y="20"/>
                  </a:lnTo>
                  <a:lnTo>
                    <a:pt x="451" y="21"/>
                  </a:lnTo>
                  <a:lnTo>
                    <a:pt x="433" y="24"/>
                  </a:lnTo>
                  <a:lnTo>
                    <a:pt x="416" y="29"/>
                  </a:lnTo>
                  <a:lnTo>
                    <a:pt x="400" y="36"/>
                  </a:lnTo>
                  <a:lnTo>
                    <a:pt x="385" y="45"/>
                  </a:lnTo>
                  <a:lnTo>
                    <a:pt x="372" y="55"/>
                  </a:lnTo>
                  <a:lnTo>
                    <a:pt x="361" y="67"/>
                  </a:lnTo>
                  <a:lnTo>
                    <a:pt x="351" y="80"/>
                  </a:lnTo>
                  <a:lnTo>
                    <a:pt x="350" y="81"/>
                  </a:lnTo>
                  <a:lnTo>
                    <a:pt x="330" y="72"/>
                  </a:lnTo>
                  <a:lnTo>
                    <a:pt x="309" y="66"/>
                  </a:lnTo>
                  <a:lnTo>
                    <a:pt x="287" y="62"/>
                  </a:lnTo>
                  <a:lnTo>
                    <a:pt x="265" y="61"/>
                  </a:lnTo>
                  <a:lnTo>
                    <a:pt x="248" y="62"/>
                  </a:lnTo>
                  <a:lnTo>
                    <a:pt x="231" y="64"/>
                  </a:lnTo>
                  <a:lnTo>
                    <a:pt x="215" y="67"/>
                  </a:lnTo>
                  <a:lnTo>
                    <a:pt x="199" y="72"/>
                  </a:lnTo>
                  <a:lnTo>
                    <a:pt x="184" y="78"/>
                  </a:lnTo>
                  <a:lnTo>
                    <a:pt x="170" y="85"/>
                  </a:lnTo>
                  <a:lnTo>
                    <a:pt x="157" y="94"/>
                  </a:lnTo>
                  <a:lnTo>
                    <a:pt x="145" y="103"/>
                  </a:lnTo>
                  <a:lnTo>
                    <a:pt x="134" y="113"/>
                  </a:lnTo>
                  <a:lnTo>
                    <a:pt x="125" y="124"/>
                  </a:lnTo>
                  <a:lnTo>
                    <a:pt x="116" y="136"/>
                  </a:lnTo>
                  <a:lnTo>
                    <a:pt x="109" y="148"/>
                  </a:lnTo>
                  <a:lnTo>
                    <a:pt x="104" y="161"/>
                  </a:lnTo>
                  <a:lnTo>
                    <a:pt x="99" y="175"/>
                  </a:lnTo>
                  <a:lnTo>
                    <a:pt x="97" y="189"/>
                  </a:lnTo>
                  <a:lnTo>
                    <a:pt x="96" y="204"/>
                  </a:lnTo>
                  <a:lnTo>
                    <a:pt x="96" y="214"/>
                  </a:lnTo>
                  <a:lnTo>
                    <a:pt x="97" y="223"/>
                  </a:lnTo>
                  <a:lnTo>
                    <a:pt x="98" y="223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9" name="Rectangle 179"/>
            <p:cNvSpPr>
              <a:spLocks noChangeArrowheads="1"/>
            </p:cNvSpPr>
            <p:nvPr/>
          </p:nvSpPr>
          <p:spPr bwMode="auto">
            <a:xfrm>
              <a:off x="2039" y="1057"/>
              <a:ext cx="245" cy="3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2670" name="Rectangle 180"/>
            <p:cNvSpPr>
              <a:spLocks noChangeArrowheads="1"/>
            </p:cNvSpPr>
            <p:nvPr/>
          </p:nvSpPr>
          <p:spPr bwMode="auto">
            <a:xfrm>
              <a:off x="3020" y="2513"/>
              <a:ext cx="246" cy="3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2671" name="Rectangle 181"/>
            <p:cNvSpPr>
              <a:spLocks noChangeArrowheads="1"/>
            </p:cNvSpPr>
            <p:nvPr/>
          </p:nvSpPr>
          <p:spPr bwMode="auto">
            <a:xfrm>
              <a:off x="3920" y="1960"/>
              <a:ext cx="246" cy="3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2672" name="Rectangle 182"/>
            <p:cNvSpPr>
              <a:spLocks noChangeArrowheads="1"/>
            </p:cNvSpPr>
            <p:nvPr/>
          </p:nvSpPr>
          <p:spPr bwMode="auto">
            <a:xfrm>
              <a:off x="2029" y="2698"/>
              <a:ext cx="245" cy="3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2673" name="Rectangle 183"/>
            <p:cNvSpPr>
              <a:spLocks noChangeArrowheads="1"/>
            </p:cNvSpPr>
            <p:nvPr/>
          </p:nvSpPr>
          <p:spPr bwMode="auto">
            <a:xfrm>
              <a:off x="2335" y="1950"/>
              <a:ext cx="246" cy="3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  <p:sp>
          <p:nvSpPr>
            <p:cNvPr id="22674" name="Rectangle 184"/>
            <p:cNvSpPr>
              <a:spLocks noChangeArrowheads="1"/>
            </p:cNvSpPr>
            <p:nvPr/>
          </p:nvSpPr>
          <p:spPr bwMode="auto">
            <a:xfrm>
              <a:off x="3010" y="1474"/>
              <a:ext cx="246" cy="3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67866" tIns="33338" rIns="67866" bIns="33338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1500"/>
            </a:p>
          </p:txBody>
        </p:sp>
      </p:grpSp>
      <p:grpSp>
        <p:nvGrpSpPr>
          <p:cNvPr id="147" name="Group 12"/>
          <p:cNvGrpSpPr>
            <a:grpSpLocks/>
          </p:cNvGrpSpPr>
          <p:nvPr/>
        </p:nvGrpSpPr>
        <p:grpSpPr bwMode="auto">
          <a:xfrm>
            <a:off x="441325" y="1117600"/>
            <a:ext cx="1493939" cy="3181350"/>
            <a:chOff x="685800" y="609600"/>
            <a:chExt cx="2667000" cy="6248400"/>
          </a:xfrm>
        </p:grpSpPr>
        <p:sp>
          <p:nvSpPr>
            <p:cNvPr id="148" name="Rounded Rectangle 147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7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52"/>
          <p:cNvGrpSpPr>
            <a:grpSpLocks/>
          </p:cNvGrpSpPr>
          <p:nvPr/>
        </p:nvGrpSpPr>
        <p:grpSpPr bwMode="auto">
          <a:xfrm>
            <a:off x="2256233" y="1522903"/>
            <a:ext cx="5744767" cy="2052638"/>
            <a:chOff x="572" y="411"/>
            <a:chExt cx="4825" cy="1724"/>
          </a:xfrm>
        </p:grpSpPr>
        <p:sp>
          <p:nvSpPr>
            <p:cNvPr id="23559" name="Line 3"/>
            <p:cNvSpPr>
              <a:spLocks noChangeShapeType="1"/>
            </p:cNvSpPr>
            <p:nvPr/>
          </p:nvSpPr>
          <p:spPr bwMode="auto">
            <a:xfrm>
              <a:off x="573" y="1787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5237" y="16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3561" name="Line 5"/>
            <p:cNvSpPr>
              <a:spLocks noChangeShapeType="1"/>
            </p:cNvSpPr>
            <p:nvPr/>
          </p:nvSpPr>
          <p:spPr bwMode="auto">
            <a:xfrm>
              <a:off x="573" y="1371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5237" y="122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3563" name="Line 7"/>
            <p:cNvSpPr>
              <a:spLocks noChangeShapeType="1"/>
            </p:cNvSpPr>
            <p:nvPr/>
          </p:nvSpPr>
          <p:spPr bwMode="auto">
            <a:xfrm>
              <a:off x="572" y="945"/>
              <a:ext cx="4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8"/>
            <p:cNvSpPr>
              <a:spLocks noChangeArrowheads="1"/>
            </p:cNvSpPr>
            <p:nvPr/>
          </p:nvSpPr>
          <p:spPr bwMode="auto">
            <a:xfrm>
              <a:off x="5236" y="80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3565" name="Line 9"/>
            <p:cNvSpPr>
              <a:spLocks noChangeShapeType="1"/>
            </p:cNvSpPr>
            <p:nvPr/>
          </p:nvSpPr>
          <p:spPr bwMode="auto">
            <a:xfrm>
              <a:off x="572" y="529"/>
              <a:ext cx="46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0"/>
            <p:cNvSpPr>
              <a:spLocks noChangeArrowheads="1"/>
            </p:cNvSpPr>
            <p:nvPr/>
          </p:nvSpPr>
          <p:spPr bwMode="auto">
            <a:xfrm>
              <a:off x="5225" y="4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3567" name="Line 11"/>
            <p:cNvSpPr>
              <a:spLocks noChangeShapeType="1"/>
            </p:cNvSpPr>
            <p:nvPr/>
          </p:nvSpPr>
          <p:spPr bwMode="auto">
            <a:xfrm>
              <a:off x="877" y="533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2"/>
            <p:cNvSpPr>
              <a:spLocks noChangeShapeType="1"/>
            </p:cNvSpPr>
            <p:nvPr/>
          </p:nvSpPr>
          <p:spPr bwMode="auto">
            <a:xfrm>
              <a:off x="2503" y="95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>
              <a:off x="1583" y="968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1540" y="533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>
              <a:off x="2228" y="138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 flipH="1">
              <a:off x="905" y="2012"/>
              <a:ext cx="9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>
              <a:off x="2564" y="2012"/>
              <a:ext cx="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20"/>
            <p:cNvSpPr>
              <a:spLocks noChangeArrowheads="1"/>
            </p:cNvSpPr>
            <p:nvPr/>
          </p:nvSpPr>
          <p:spPr bwMode="auto">
            <a:xfrm>
              <a:off x="1934" y="1885"/>
              <a:ext cx="5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Delay</a:t>
              </a:r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1883" y="95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3145" y="137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23"/>
            <p:cNvSpPr>
              <a:spLocks noChangeShapeType="1"/>
            </p:cNvSpPr>
            <p:nvPr/>
          </p:nvSpPr>
          <p:spPr bwMode="auto">
            <a:xfrm>
              <a:off x="2564" y="139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Rectangle 24"/>
            <p:cNvSpPr>
              <a:spLocks noChangeArrowheads="1"/>
            </p:cNvSpPr>
            <p:nvPr/>
          </p:nvSpPr>
          <p:spPr bwMode="auto">
            <a:xfrm>
              <a:off x="2407" y="10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23579" name="Rectangle 25"/>
            <p:cNvSpPr>
              <a:spLocks noChangeArrowheads="1"/>
            </p:cNvSpPr>
            <p:nvPr/>
          </p:nvSpPr>
          <p:spPr bwMode="auto">
            <a:xfrm>
              <a:off x="1757" y="10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2205" y="964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Rectangle 27"/>
            <p:cNvSpPr>
              <a:spLocks noChangeArrowheads="1"/>
            </p:cNvSpPr>
            <p:nvPr/>
          </p:nvSpPr>
          <p:spPr bwMode="auto">
            <a:xfrm>
              <a:off x="2058" y="105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23582" name="Rectangle 28"/>
            <p:cNvSpPr>
              <a:spLocks noChangeArrowheads="1"/>
            </p:cNvSpPr>
            <p:nvPr/>
          </p:nvSpPr>
          <p:spPr bwMode="auto">
            <a:xfrm>
              <a:off x="3021" y="14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23583" name="Rectangle 29"/>
            <p:cNvSpPr>
              <a:spLocks noChangeArrowheads="1"/>
            </p:cNvSpPr>
            <p:nvPr/>
          </p:nvSpPr>
          <p:spPr bwMode="auto">
            <a:xfrm>
              <a:off x="2376" y="14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23584" name="Rectangle 30"/>
            <p:cNvSpPr>
              <a:spLocks noChangeArrowheads="1"/>
            </p:cNvSpPr>
            <p:nvPr/>
          </p:nvSpPr>
          <p:spPr bwMode="auto">
            <a:xfrm>
              <a:off x="2714" y="14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23585" name="Line 31"/>
            <p:cNvSpPr>
              <a:spLocks noChangeShapeType="1"/>
            </p:cNvSpPr>
            <p:nvPr/>
          </p:nvSpPr>
          <p:spPr bwMode="auto">
            <a:xfrm>
              <a:off x="1877" y="542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>
              <a:off x="2867" y="1383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33"/>
            <p:cNvSpPr>
              <a:spLocks noChangeArrowheads="1"/>
            </p:cNvSpPr>
            <p:nvPr/>
          </p:nvSpPr>
          <p:spPr bwMode="auto">
            <a:xfrm>
              <a:off x="1770" y="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23588" name="Rectangle 35"/>
            <p:cNvSpPr>
              <a:spLocks noChangeArrowheads="1"/>
            </p:cNvSpPr>
            <p:nvPr/>
          </p:nvSpPr>
          <p:spPr bwMode="auto">
            <a:xfrm>
              <a:off x="1447" y="6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23589" name="Line 38"/>
            <p:cNvSpPr>
              <a:spLocks noChangeShapeType="1"/>
            </p:cNvSpPr>
            <p:nvPr/>
          </p:nvSpPr>
          <p:spPr bwMode="auto">
            <a:xfrm>
              <a:off x="902" y="533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Line 39"/>
            <p:cNvSpPr>
              <a:spLocks noChangeShapeType="1"/>
            </p:cNvSpPr>
            <p:nvPr/>
          </p:nvSpPr>
          <p:spPr bwMode="auto">
            <a:xfrm>
              <a:off x="1244" y="542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40"/>
            <p:cNvSpPr>
              <a:spLocks noChangeArrowheads="1"/>
            </p:cNvSpPr>
            <p:nvPr/>
          </p:nvSpPr>
          <p:spPr bwMode="auto">
            <a:xfrm>
              <a:off x="1133" y="6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</p:grpSp>
      <p:sp>
        <p:nvSpPr>
          <p:cNvPr id="23555" name="Rectangle 50"/>
          <p:cNvSpPr>
            <a:spLocks noChangeArrowheads="1"/>
          </p:cNvSpPr>
          <p:nvPr/>
        </p:nvSpPr>
        <p:spPr bwMode="auto">
          <a:xfrm>
            <a:off x="873760" y="3702844"/>
            <a:ext cx="747776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800" dirty="0"/>
              <a:t>Minimum Delay = 3</a:t>
            </a:r>
            <a:r>
              <a:rPr lang="el-GR" altLang="en-US" sz="1800" i="1" dirty="0">
                <a:latin typeface="Times New Roman" charset="0"/>
                <a:ea typeface="Times New Roman" charset="0"/>
                <a:cs typeface="Times New Roman" charset="0"/>
              </a:rPr>
              <a:t>τ</a:t>
            </a:r>
            <a:r>
              <a:rPr lang="en-US" altLang="en-US" sz="1800" dirty="0"/>
              <a:t> + 5(</a:t>
            </a:r>
            <a:r>
              <a:rPr lang="en-US" altLang="en-US" sz="1800" i="1" dirty="0"/>
              <a:t>T</a:t>
            </a:r>
            <a:r>
              <a:rPr lang="en-US" altLang="en-US" sz="1800" dirty="0"/>
              <a:t>/3)  </a:t>
            </a:r>
            <a:r>
              <a:rPr lang="en-US" altLang="en-US" sz="1800" dirty="0" smtClean="0"/>
              <a:t>(assumed single path, no queueing delay)</a:t>
            </a:r>
            <a:endParaRPr lang="en-US" altLang="en-US" sz="1800" dirty="0"/>
          </a:p>
        </p:txBody>
      </p:sp>
      <p:sp>
        <p:nvSpPr>
          <p:cNvPr id="23556" name="Rectangle 51"/>
          <p:cNvSpPr>
            <a:spLocks noChangeArrowheads="1"/>
          </p:cNvSpPr>
          <p:nvPr/>
        </p:nvSpPr>
        <p:spPr bwMode="auto">
          <a:xfrm>
            <a:off x="1525825" y="4105275"/>
            <a:ext cx="546608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Packet </a:t>
            </a:r>
            <a:r>
              <a:rPr lang="en-US" altLang="en-US" sz="1800" dirty="0">
                <a:solidFill>
                  <a:srgbClr val="FF0000"/>
                </a:solidFill>
              </a:rPr>
              <a:t>pipelining enables message to arrive sooner</a:t>
            </a:r>
          </a:p>
        </p:txBody>
      </p:sp>
      <p:sp>
        <p:nvSpPr>
          <p:cNvPr id="23557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Packet Switching Delay</a:t>
            </a:r>
          </a:p>
        </p:txBody>
      </p:sp>
      <p:sp>
        <p:nvSpPr>
          <p:cNvPr id="23558" name="Rectangle 55"/>
          <p:cNvSpPr>
            <a:spLocks noChangeArrowheads="1"/>
          </p:cNvSpPr>
          <p:nvPr/>
        </p:nvSpPr>
        <p:spPr bwMode="auto">
          <a:xfrm>
            <a:off x="643175" y="1016957"/>
            <a:ext cx="5696665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800"/>
              <a:t>Assume three packets corresponding to one </a:t>
            </a:r>
            <a:r>
              <a:rPr lang="en-US" altLang="en-US" sz="1800" smtClean="0"/>
              <a:t>message</a:t>
            </a:r>
            <a:endParaRPr lang="en-US" altLang="en-US" sz="1800"/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2589316" y="1436751"/>
            <a:ext cx="456056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200" i="1" dirty="0" smtClean="0"/>
              <a:t>1/3</a:t>
            </a:r>
            <a:r>
              <a:rPr lang="en-US" altLang="en-US" sz="1350" i="1" dirty="0" smtClean="0"/>
              <a:t>T</a:t>
            </a:r>
            <a:endParaRPr lang="en-US" altLang="en-US" sz="1350" i="1" dirty="0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1532332" y="2012846"/>
            <a:ext cx="790575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Switch 1</a:t>
            </a: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1512803" y="2532713"/>
            <a:ext cx="791083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350" dirty="0"/>
              <a:t>Switch </a:t>
            </a:r>
            <a:r>
              <a:rPr lang="en-US" altLang="en-US" sz="1350" dirty="0" smtClean="0"/>
              <a:t>2</a:t>
            </a:r>
            <a:endParaRPr lang="en-US" altLang="en-US" sz="1350" dirty="0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1520427" y="1521915"/>
            <a:ext cx="685800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Source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1461850" y="2957513"/>
            <a:ext cx="1002506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en-US" sz="135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98233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26"/>
          <p:cNvGrpSpPr>
            <a:grpSpLocks/>
          </p:cNvGrpSpPr>
          <p:nvPr/>
        </p:nvGrpSpPr>
        <p:grpSpPr bwMode="auto">
          <a:xfrm>
            <a:off x="1234678" y="1041797"/>
            <a:ext cx="6686551" cy="3469482"/>
            <a:chOff x="45" y="634"/>
            <a:chExt cx="5616" cy="2914"/>
          </a:xfrm>
        </p:grpSpPr>
        <p:sp>
          <p:nvSpPr>
            <p:cNvPr id="24580" name="Line 1027"/>
            <p:cNvSpPr>
              <a:spLocks noChangeShapeType="1"/>
            </p:cNvSpPr>
            <p:nvPr/>
          </p:nvSpPr>
          <p:spPr bwMode="auto">
            <a:xfrm>
              <a:off x="573" y="2111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1028"/>
            <p:cNvSpPr>
              <a:spLocks noChangeArrowheads="1"/>
            </p:cNvSpPr>
            <p:nvPr/>
          </p:nvSpPr>
          <p:spPr bwMode="auto">
            <a:xfrm>
              <a:off x="5237" y="196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4582" name="Line 1029"/>
            <p:cNvSpPr>
              <a:spLocks noChangeShapeType="1"/>
            </p:cNvSpPr>
            <p:nvPr/>
          </p:nvSpPr>
          <p:spPr bwMode="auto">
            <a:xfrm>
              <a:off x="573" y="1695"/>
              <a:ext cx="46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1030"/>
            <p:cNvSpPr>
              <a:spLocks noChangeArrowheads="1"/>
            </p:cNvSpPr>
            <p:nvPr/>
          </p:nvSpPr>
          <p:spPr bwMode="auto">
            <a:xfrm>
              <a:off x="5237" y="154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4584" name="Line 1031"/>
            <p:cNvSpPr>
              <a:spLocks noChangeShapeType="1"/>
            </p:cNvSpPr>
            <p:nvPr/>
          </p:nvSpPr>
          <p:spPr bwMode="auto">
            <a:xfrm>
              <a:off x="572" y="1269"/>
              <a:ext cx="4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1032"/>
            <p:cNvSpPr>
              <a:spLocks noChangeArrowheads="1"/>
            </p:cNvSpPr>
            <p:nvPr/>
          </p:nvSpPr>
          <p:spPr bwMode="auto">
            <a:xfrm>
              <a:off x="5236" y="112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4586" name="Line 1033"/>
            <p:cNvSpPr>
              <a:spLocks noChangeShapeType="1"/>
            </p:cNvSpPr>
            <p:nvPr/>
          </p:nvSpPr>
          <p:spPr bwMode="auto">
            <a:xfrm>
              <a:off x="572" y="853"/>
              <a:ext cx="46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034"/>
            <p:cNvSpPr>
              <a:spLocks noChangeArrowheads="1"/>
            </p:cNvSpPr>
            <p:nvPr/>
          </p:nvSpPr>
          <p:spPr bwMode="auto">
            <a:xfrm>
              <a:off x="5225" y="73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t</a:t>
              </a:r>
            </a:p>
          </p:txBody>
        </p:sp>
        <p:sp>
          <p:nvSpPr>
            <p:cNvPr id="24588" name="Line 1035"/>
            <p:cNvSpPr>
              <a:spLocks noChangeShapeType="1"/>
            </p:cNvSpPr>
            <p:nvPr/>
          </p:nvSpPr>
          <p:spPr bwMode="auto">
            <a:xfrm>
              <a:off x="877" y="857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036"/>
            <p:cNvSpPr>
              <a:spLocks noChangeShapeType="1"/>
            </p:cNvSpPr>
            <p:nvPr/>
          </p:nvSpPr>
          <p:spPr bwMode="auto">
            <a:xfrm>
              <a:off x="2503" y="127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037"/>
            <p:cNvSpPr>
              <a:spLocks noChangeShapeType="1"/>
            </p:cNvSpPr>
            <p:nvPr/>
          </p:nvSpPr>
          <p:spPr bwMode="auto">
            <a:xfrm>
              <a:off x="1583" y="1292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038"/>
            <p:cNvSpPr>
              <a:spLocks noChangeShapeType="1"/>
            </p:cNvSpPr>
            <p:nvPr/>
          </p:nvSpPr>
          <p:spPr bwMode="auto">
            <a:xfrm>
              <a:off x="1540" y="85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039"/>
            <p:cNvSpPr>
              <a:spLocks noChangeShapeType="1"/>
            </p:cNvSpPr>
            <p:nvPr/>
          </p:nvSpPr>
          <p:spPr bwMode="auto">
            <a:xfrm>
              <a:off x="2228" y="1711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040"/>
            <p:cNvSpPr>
              <a:spLocks noChangeShapeType="1"/>
            </p:cNvSpPr>
            <p:nvPr/>
          </p:nvSpPr>
          <p:spPr bwMode="auto">
            <a:xfrm>
              <a:off x="1883" y="1283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041"/>
            <p:cNvSpPr>
              <a:spLocks noChangeShapeType="1"/>
            </p:cNvSpPr>
            <p:nvPr/>
          </p:nvSpPr>
          <p:spPr bwMode="auto">
            <a:xfrm>
              <a:off x="3145" y="1699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042"/>
            <p:cNvSpPr>
              <a:spLocks noChangeShapeType="1"/>
            </p:cNvSpPr>
            <p:nvPr/>
          </p:nvSpPr>
          <p:spPr bwMode="auto">
            <a:xfrm>
              <a:off x="2564" y="1715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1043"/>
            <p:cNvSpPr>
              <a:spLocks noChangeArrowheads="1"/>
            </p:cNvSpPr>
            <p:nvPr/>
          </p:nvSpPr>
          <p:spPr bwMode="auto">
            <a:xfrm>
              <a:off x="2407" y="13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24597" name="Rectangle 1044"/>
            <p:cNvSpPr>
              <a:spLocks noChangeArrowheads="1"/>
            </p:cNvSpPr>
            <p:nvPr/>
          </p:nvSpPr>
          <p:spPr bwMode="auto">
            <a:xfrm>
              <a:off x="1757" y="1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24598" name="Line 1045"/>
            <p:cNvSpPr>
              <a:spLocks noChangeShapeType="1"/>
            </p:cNvSpPr>
            <p:nvPr/>
          </p:nvSpPr>
          <p:spPr bwMode="auto">
            <a:xfrm>
              <a:off x="2205" y="1288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Rectangle 1046"/>
            <p:cNvSpPr>
              <a:spLocks noChangeArrowheads="1"/>
            </p:cNvSpPr>
            <p:nvPr/>
          </p:nvSpPr>
          <p:spPr bwMode="auto">
            <a:xfrm>
              <a:off x="2058" y="13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24600" name="Rectangle 1047"/>
            <p:cNvSpPr>
              <a:spLocks noChangeArrowheads="1"/>
            </p:cNvSpPr>
            <p:nvPr/>
          </p:nvSpPr>
          <p:spPr bwMode="auto">
            <a:xfrm>
              <a:off x="3021" y="18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24601" name="Rectangle 1048"/>
            <p:cNvSpPr>
              <a:spLocks noChangeArrowheads="1"/>
            </p:cNvSpPr>
            <p:nvPr/>
          </p:nvSpPr>
          <p:spPr bwMode="auto">
            <a:xfrm>
              <a:off x="2376" y="178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24602" name="Rectangle 1049"/>
            <p:cNvSpPr>
              <a:spLocks noChangeArrowheads="1"/>
            </p:cNvSpPr>
            <p:nvPr/>
          </p:nvSpPr>
          <p:spPr bwMode="auto">
            <a:xfrm>
              <a:off x="2714" y="1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24603" name="Line 1050"/>
            <p:cNvSpPr>
              <a:spLocks noChangeShapeType="1"/>
            </p:cNvSpPr>
            <p:nvPr/>
          </p:nvSpPr>
          <p:spPr bwMode="auto">
            <a:xfrm>
              <a:off x="1877" y="866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1051"/>
            <p:cNvSpPr>
              <a:spLocks noChangeShapeType="1"/>
            </p:cNvSpPr>
            <p:nvPr/>
          </p:nvSpPr>
          <p:spPr bwMode="auto">
            <a:xfrm>
              <a:off x="2867" y="170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1052"/>
            <p:cNvSpPr>
              <a:spLocks noChangeArrowheads="1"/>
            </p:cNvSpPr>
            <p:nvPr/>
          </p:nvSpPr>
          <p:spPr bwMode="auto">
            <a:xfrm>
              <a:off x="1770" y="9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  <p:sp>
          <p:nvSpPr>
            <p:cNvPr id="24606" name="Rectangle 1053"/>
            <p:cNvSpPr>
              <a:spLocks noChangeArrowheads="1"/>
            </p:cNvSpPr>
            <p:nvPr/>
          </p:nvSpPr>
          <p:spPr bwMode="auto">
            <a:xfrm>
              <a:off x="1447" y="9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  <p:sp>
          <p:nvSpPr>
            <p:cNvPr id="24607" name="Line 1054"/>
            <p:cNvSpPr>
              <a:spLocks noChangeShapeType="1"/>
            </p:cNvSpPr>
            <p:nvPr/>
          </p:nvSpPr>
          <p:spPr bwMode="auto">
            <a:xfrm>
              <a:off x="902" y="857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1055"/>
            <p:cNvSpPr>
              <a:spLocks noChangeShapeType="1"/>
            </p:cNvSpPr>
            <p:nvPr/>
          </p:nvSpPr>
          <p:spPr bwMode="auto">
            <a:xfrm>
              <a:off x="1244" y="866"/>
              <a:ext cx="29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Rectangle 1056"/>
            <p:cNvSpPr>
              <a:spLocks noChangeArrowheads="1"/>
            </p:cNvSpPr>
            <p:nvPr/>
          </p:nvSpPr>
          <p:spPr bwMode="auto">
            <a:xfrm>
              <a:off x="1133" y="9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1</a:t>
              </a:r>
            </a:p>
          </p:txBody>
        </p:sp>
        <p:sp>
          <p:nvSpPr>
            <p:cNvPr id="24610" name="Line 1057"/>
            <p:cNvSpPr>
              <a:spLocks noChangeShapeType="1"/>
            </p:cNvSpPr>
            <p:nvPr/>
          </p:nvSpPr>
          <p:spPr bwMode="auto">
            <a:xfrm flipV="1">
              <a:off x="2182" y="2138"/>
              <a:ext cx="328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1058"/>
            <p:cNvSpPr>
              <a:spLocks noChangeArrowheads="1"/>
            </p:cNvSpPr>
            <p:nvPr/>
          </p:nvSpPr>
          <p:spPr bwMode="auto">
            <a:xfrm>
              <a:off x="255" y="2432"/>
              <a:ext cx="21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3</a:t>
              </a:r>
              <a:r>
                <a:rPr lang="en-US" altLang="en-US" sz="1500" i="1">
                  <a:sym typeface="Symbol" charset="2"/>
                </a:rPr>
                <a:t></a:t>
              </a:r>
              <a:r>
                <a:rPr lang="en-US" altLang="en-US" sz="1500"/>
                <a:t> + 2(</a:t>
              </a:r>
              <a:r>
                <a:rPr lang="en-US" altLang="en-US" sz="1500" i="1"/>
                <a:t>T</a:t>
              </a:r>
              <a:r>
                <a:rPr lang="en-US" altLang="en-US" sz="1500"/>
                <a:t>/3)  first bit received</a:t>
              </a:r>
            </a:p>
          </p:txBody>
        </p:sp>
        <p:sp>
          <p:nvSpPr>
            <p:cNvPr id="24612" name="Line 1059"/>
            <p:cNvSpPr>
              <a:spLocks noChangeShapeType="1"/>
            </p:cNvSpPr>
            <p:nvPr/>
          </p:nvSpPr>
          <p:spPr bwMode="auto">
            <a:xfrm flipV="1">
              <a:off x="2194" y="2138"/>
              <a:ext cx="658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1060"/>
            <p:cNvSpPr>
              <a:spLocks noChangeArrowheads="1"/>
            </p:cNvSpPr>
            <p:nvPr/>
          </p:nvSpPr>
          <p:spPr bwMode="auto">
            <a:xfrm>
              <a:off x="255" y="2792"/>
              <a:ext cx="2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3</a:t>
              </a:r>
              <a:r>
                <a:rPr lang="en-US" altLang="en-US" sz="1500" i="1">
                  <a:sym typeface="Symbol" charset="2"/>
                </a:rPr>
                <a:t></a:t>
              </a:r>
              <a:r>
                <a:rPr lang="en-US" altLang="en-US" sz="1500"/>
                <a:t> + 3(</a:t>
              </a:r>
              <a:r>
                <a:rPr lang="en-US" altLang="en-US" sz="1500" i="1"/>
                <a:t>T</a:t>
              </a:r>
              <a:r>
                <a:rPr lang="en-US" altLang="en-US" sz="1500"/>
                <a:t>/3)  first bit released</a:t>
              </a:r>
            </a:p>
          </p:txBody>
        </p:sp>
        <p:sp>
          <p:nvSpPr>
            <p:cNvPr id="24614" name="Rectangle 1061"/>
            <p:cNvSpPr>
              <a:spLocks noChangeArrowheads="1"/>
            </p:cNvSpPr>
            <p:nvPr/>
          </p:nvSpPr>
          <p:spPr bwMode="auto">
            <a:xfrm>
              <a:off x="255" y="3104"/>
              <a:ext cx="2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/>
                <a:t>3</a:t>
              </a:r>
              <a:r>
                <a:rPr lang="en-US" altLang="en-US" sz="1500" i="1">
                  <a:sym typeface="Symbol" charset="2"/>
                </a:rPr>
                <a:t></a:t>
              </a:r>
              <a:r>
                <a:rPr lang="en-US" altLang="en-US" sz="1500"/>
                <a:t>  + 5 (</a:t>
              </a:r>
              <a:r>
                <a:rPr lang="en-US" altLang="en-US" sz="1500" i="1"/>
                <a:t>T</a:t>
              </a:r>
              <a:r>
                <a:rPr lang="en-US" altLang="en-US" sz="1500"/>
                <a:t>/3)  last bit released</a:t>
              </a:r>
            </a:p>
          </p:txBody>
        </p:sp>
        <p:sp>
          <p:nvSpPr>
            <p:cNvPr id="24615" name="Line 1062"/>
            <p:cNvSpPr>
              <a:spLocks noChangeShapeType="1"/>
            </p:cNvSpPr>
            <p:nvPr/>
          </p:nvSpPr>
          <p:spPr bwMode="auto">
            <a:xfrm flipV="1">
              <a:off x="2218" y="2132"/>
              <a:ext cx="1222" cy="1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1063"/>
            <p:cNvSpPr>
              <a:spLocks noChangeArrowheads="1"/>
            </p:cNvSpPr>
            <p:nvPr/>
          </p:nvSpPr>
          <p:spPr bwMode="auto">
            <a:xfrm>
              <a:off x="3081" y="2420"/>
              <a:ext cx="21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 dirty="0"/>
                <a:t>L</a:t>
              </a:r>
              <a:r>
                <a:rPr lang="en-US" altLang="en-US" sz="1500" i="1" dirty="0">
                  <a:sym typeface="Symbol" charset="2"/>
                </a:rPr>
                <a:t></a:t>
              </a:r>
              <a:r>
                <a:rPr lang="en-US" altLang="en-US" sz="1500" i="1" dirty="0"/>
                <a:t>  + (L-</a:t>
              </a:r>
              <a:r>
                <a:rPr lang="en-US" altLang="en-US" sz="1500" dirty="0"/>
                <a:t>1</a:t>
              </a:r>
              <a:r>
                <a:rPr lang="en-US" altLang="en-US" sz="1500" i="1" dirty="0"/>
                <a:t>)P</a:t>
              </a:r>
              <a:r>
                <a:rPr lang="en-US" altLang="en-US" sz="1500" dirty="0"/>
                <a:t>  first bit received</a:t>
              </a:r>
            </a:p>
          </p:txBody>
        </p:sp>
        <p:sp>
          <p:nvSpPr>
            <p:cNvPr id="24617" name="Rectangle 1064"/>
            <p:cNvSpPr>
              <a:spLocks noChangeArrowheads="1"/>
            </p:cNvSpPr>
            <p:nvPr/>
          </p:nvSpPr>
          <p:spPr bwMode="auto">
            <a:xfrm>
              <a:off x="3081" y="2780"/>
              <a:ext cx="19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/>
                <a:t>L</a:t>
              </a:r>
              <a:r>
                <a:rPr lang="en-US" altLang="en-US" sz="1500" i="1">
                  <a:sym typeface="Symbol" charset="2"/>
                </a:rPr>
                <a:t></a:t>
              </a:r>
              <a:r>
                <a:rPr lang="en-US" altLang="en-US" sz="1500" i="1"/>
                <a:t> + LP</a:t>
              </a:r>
              <a:r>
                <a:rPr lang="en-US" altLang="en-US" sz="1500"/>
                <a:t>   first bit released</a:t>
              </a:r>
            </a:p>
          </p:txBody>
        </p:sp>
        <p:sp>
          <p:nvSpPr>
            <p:cNvPr id="24618" name="Rectangle 1065"/>
            <p:cNvSpPr>
              <a:spLocks noChangeArrowheads="1"/>
            </p:cNvSpPr>
            <p:nvPr/>
          </p:nvSpPr>
          <p:spPr bwMode="auto">
            <a:xfrm>
              <a:off x="3081" y="3104"/>
              <a:ext cx="258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 dirty="0"/>
                <a:t>L</a:t>
              </a:r>
              <a:r>
                <a:rPr lang="en-US" altLang="en-US" sz="1500" i="1" dirty="0">
                  <a:sym typeface="Symbol" charset="2"/>
                </a:rPr>
                <a:t></a:t>
              </a:r>
              <a:r>
                <a:rPr lang="en-US" altLang="en-US" sz="1500" i="1" dirty="0"/>
                <a:t> +  LP + (k-</a:t>
              </a:r>
              <a:r>
                <a:rPr lang="en-US" altLang="en-US" sz="1500" dirty="0"/>
                <a:t>1</a:t>
              </a:r>
              <a:r>
                <a:rPr lang="en-US" altLang="en-US" sz="1500" i="1" dirty="0"/>
                <a:t>)P  </a:t>
              </a:r>
              <a:r>
                <a:rPr lang="en-US" altLang="en-US" sz="1500" dirty="0"/>
                <a:t> last bit released</a:t>
              </a:r>
            </a:p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/>
                <a:t>where </a:t>
              </a:r>
              <a:r>
                <a:rPr lang="en-US" altLang="en-US" sz="1500" i="1" dirty="0"/>
                <a:t>T = k P</a:t>
              </a:r>
            </a:p>
          </p:txBody>
        </p:sp>
        <p:sp>
          <p:nvSpPr>
            <p:cNvPr id="24619" name="Rectangle 1066"/>
            <p:cNvSpPr>
              <a:spLocks noChangeArrowheads="1"/>
            </p:cNvSpPr>
            <p:nvPr/>
          </p:nvSpPr>
          <p:spPr bwMode="auto">
            <a:xfrm>
              <a:off x="945" y="2198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b="1"/>
                <a:t>3 hops</a:t>
              </a:r>
            </a:p>
          </p:txBody>
        </p:sp>
        <p:sp>
          <p:nvSpPr>
            <p:cNvPr id="24620" name="Rectangle 1067"/>
            <p:cNvSpPr>
              <a:spLocks noChangeArrowheads="1"/>
            </p:cNvSpPr>
            <p:nvPr/>
          </p:nvSpPr>
          <p:spPr bwMode="auto">
            <a:xfrm>
              <a:off x="3735" y="2162"/>
              <a:ext cx="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b="1" i="1"/>
                <a:t>L </a:t>
              </a:r>
              <a:r>
                <a:rPr lang="en-US" altLang="en-US" sz="1500" b="1"/>
                <a:t>hops</a:t>
              </a:r>
            </a:p>
          </p:txBody>
        </p:sp>
        <p:sp>
          <p:nvSpPr>
            <p:cNvPr id="24621" name="Rectangle 1068"/>
            <p:cNvSpPr>
              <a:spLocks noChangeArrowheads="1"/>
            </p:cNvSpPr>
            <p:nvPr/>
          </p:nvSpPr>
          <p:spPr bwMode="auto">
            <a:xfrm>
              <a:off x="45" y="63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Source</a:t>
              </a:r>
            </a:p>
          </p:txBody>
        </p:sp>
        <p:sp>
          <p:nvSpPr>
            <p:cNvPr id="24622" name="Rectangle 1069"/>
            <p:cNvSpPr>
              <a:spLocks noChangeArrowheads="1"/>
            </p:cNvSpPr>
            <p:nvPr/>
          </p:nvSpPr>
          <p:spPr bwMode="auto">
            <a:xfrm>
              <a:off x="45" y="2076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Destination</a:t>
              </a:r>
            </a:p>
          </p:txBody>
        </p:sp>
        <p:sp>
          <p:nvSpPr>
            <p:cNvPr id="24623" name="Rectangle 1070"/>
            <p:cNvSpPr>
              <a:spLocks noChangeArrowheads="1"/>
            </p:cNvSpPr>
            <p:nvPr/>
          </p:nvSpPr>
          <p:spPr bwMode="auto">
            <a:xfrm>
              <a:off x="45" y="1033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1</a:t>
              </a:r>
            </a:p>
          </p:txBody>
        </p:sp>
        <p:sp>
          <p:nvSpPr>
            <p:cNvPr id="24624" name="Rectangle 1071"/>
            <p:cNvSpPr>
              <a:spLocks noChangeArrowheads="1"/>
            </p:cNvSpPr>
            <p:nvPr/>
          </p:nvSpPr>
          <p:spPr bwMode="auto">
            <a:xfrm>
              <a:off x="45" y="1474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Switch 2</a:t>
              </a:r>
            </a:p>
          </p:txBody>
        </p:sp>
        <p:sp>
          <p:nvSpPr>
            <p:cNvPr id="24625" name="Rectangle 1072"/>
            <p:cNvSpPr>
              <a:spLocks noChangeArrowheads="1"/>
            </p:cNvSpPr>
            <p:nvPr/>
          </p:nvSpPr>
          <p:spPr bwMode="auto">
            <a:xfrm>
              <a:off x="915" y="1196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70000"/>
                <a:buFont typeface="Wingdings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i="1">
                  <a:sym typeface="Symbol" charset="2"/>
                </a:rPr>
                <a:t></a:t>
              </a:r>
            </a:p>
          </p:txBody>
        </p:sp>
      </p:grpSp>
      <p:sp>
        <p:nvSpPr>
          <p:cNvPr id="24579" name="Rectangle 1074"/>
          <p:cNvSpPr>
            <a:spLocks noGrp="1" noChangeArrowheads="1"/>
          </p:cNvSpPr>
          <p:nvPr>
            <p:ph type="title"/>
          </p:nvPr>
        </p:nvSpPr>
        <p:spPr>
          <a:xfrm>
            <a:off x="965200" y="91678"/>
            <a:ext cx="6178550" cy="65127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Delay for k-Packet </a:t>
            </a:r>
            <a:r>
              <a:rPr lang="en-US" altLang="en-US" sz="2400" dirty="0" smtClean="0"/>
              <a:t>Message </a:t>
            </a:r>
            <a:r>
              <a:rPr lang="en-US" altLang="en-US" sz="2400" dirty="0"/>
              <a:t>over L Hops</a:t>
            </a:r>
          </a:p>
        </p:txBody>
      </p:sp>
    </p:spTree>
    <p:extLst>
      <p:ext uri="{BB962C8B-B14F-4D97-AF65-F5344CB8AC3E}">
        <p14:creationId xmlns:p14="http://schemas.microsoft.com/office/powerpoint/2010/main" val="2755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7488</TotalTime>
  <Words>521</Words>
  <Application>Microsoft Macintosh PowerPoint</Application>
  <PresentationFormat>On-screen Show (16:9)</PresentationFormat>
  <Paragraphs>155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Symbol</vt:lpstr>
      <vt:lpstr>Times New Roman</vt:lpstr>
      <vt:lpstr>Wingdings</vt:lpstr>
      <vt:lpstr>宋体</vt:lpstr>
      <vt:lpstr>Arial</vt:lpstr>
      <vt:lpstr>Network</vt:lpstr>
      <vt:lpstr>Unit 03.01.03 CS 5220:  COMPUTER COMMUNICATIONS</vt:lpstr>
      <vt:lpstr>The Switching Function</vt:lpstr>
      <vt:lpstr>Packet Switching Network</vt:lpstr>
      <vt:lpstr>Message Switching</vt:lpstr>
      <vt:lpstr>Message Switching Delay</vt:lpstr>
      <vt:lpstr>Long Messages vs. Packets</vt:lpstr>
      <vt:lpstr>Packet Switching - Datagram</vt:lpstr>
      <vt:lpstr>Packet Switching Delay</vt:lpstr>
      <vt:lpstr>Delay for k-Packet Message over L Hops</vt:lpstr>
      <vt:lpstr>Summary: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471</cp:revision>
  <dcterms:created xsi:type="dcterms:W3CDTF">2003-04-11T22:55:48Z</dcterms:created>
  <dcterms:modified xsi:type="dcterms:W3CDTF">2017-03-17T17:07:25Z</dcterms:modified>
</cp:coreProperties>
</file>