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2" r:id="rId3"/>
    <p:sldId id="355" r:id="rId4"/>
    <p:sldId id="357" r:id="rId5"/>
    <p:sldId id="354" r:id="rId6"/>
    <p:sldId id="356" r:id="rId7"/>
    <p:sldId id="362" r:id="rId8"/>
    <p:sldId id="358" r:id="rId9"/>
    <p:sldId id="359" r:id="rId10"/>
    <p:sldId id="360" r:id="rId11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06" autoAdjust="0"/>
    <p:restoredTop sz="95280" autoAdjust="0"/>
  </p:normalViewPr>
  <p:slideViewPr>
    <p:cSldViewPr snapToGrid="0">
      <p:cViewPr>
        <p:scale>
          <a:sx n="125" d="100"/>
          <a:sy n="125" d="100"/>
        </p:scale>
        <p:origin x="144" y="56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F6E6DE-480B-DB48-BCC9-BAB0D8F502FE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2025" y="4546600"/>
            <a:ext cx="5364163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/>
          </a:p>
        </p:txBody>
      </p:sp>
      <p:sp>
        <p:nvSpPr>
          <p:cNvPr id="140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1845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25F24D-112D-3340-8488-A00552A17C95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53776-014D-044E-ABB9-5900346B3353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56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43BD65-4E9E-614B-8A0F-F3B57D7E2988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51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136E2E-7160-6149-820E-08F109040CD8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88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81237C-6B18-0D46-8ADD-2E8B39763F0A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53" tIns="46986" rIns="95653" bIns="46986"/>
          <a:lstStyle/>
          <a:p>
            <a:pPr eaLnBrk="1" hangingPunct="1"/>
            <a:endParaRPr lang="en-US" altLang="en-US"/>
          </a:p>
        </p:txBody>
      </p:sp>
      <p:sp>
        <p:nvSpPr>
          <p:cNvPr id="1464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1911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C9EE90-D742-9544-80A8-19FFD2827111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2025" y="4546600"/>
            <a:ext cx="5364163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/>
          </a:p>
        </p:txBody>
      </p:sp>
      <p:sp>
        <p:nvSpPr>
          <p:cNvPr id="14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988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C4A4FF-6B76-3946-B7A9-74BA5E56114A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8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DE0B2-8A9C-764F-BE77-7791B37FBA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7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03.02.01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Packet Switching </a:t>
            </a:r>
            <a:r>
              <a:rPr lang="mr-IN" altLang="zh-CN" dirty="0" smtClean="0">
                <a:solidFill>
                  <a:srgbClr val="0000CC"/>
                </a:solidFill>
              </a:rPr>
              <a:t>–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en-US" altLang="zh-CN" smtClean="0">
                <a:solidFill>
                  <a:srgbClr val="0000CC"/>
                </a:solidFill>
              </a:rPr>
              <a:t>Virtual Circuits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631407" y="2321719"/>
            <a:ext cx="803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800">
                <a:latin typeface="Times New Roman" charset="0"/>
              </a:rPr>
              <a:t>5-4</a:t>
            </a:r>
          </a:p>
        </p:txBody>
      </p:sp>
      <p:pic>
        <p:nvPicPr>
          <p:cNvPr id="35844" name="Picture 4" descr="5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345877"/>
            <a:ext cx="6172200" cy="395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0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2"/>
          <p:cNvSpPr>
            <a:spLocks noGrp="1" noChangeArrowheads="1"/>
          </p:cNvSpPr>
          <p:nvPr>
            <p:ph type="title"/>
          </p:nvPr>
        </p:nvSpPr>
        <p:spPr>
          <a:xfrm>
            <a:off x="2421732" y="91678"/>
            <a:ext cx="5579268" cy="765572"/>
          </a:xfrm>
        </p:spPr>
        <p:txBody>
          <a:bodyPr/>
          <a:lstStyle/>
          <a:p>
            <a:pPr eaLnBrk="1" hangingPunct="1"/>
            <a:r>
              <a:rPr lang="en-US" altLang="en-US" sz="2625"/>
              <a:t>Packet Switching – Virtual Circuit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637421" y="3115466"/>
            <a:ext cx="6172200" cy="1264880"/>
          </a:xfrm>
          <a:noFill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/>
              <a:t>Call set-up phase sets ups pointers in fixed path along </a:t>
            </a:r>
            <a:r>
              <a:rPr lang="en-US" altLang="en-US" sz="1600" dirty="0" smtClean="0"/>
              <a:t>networks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/>
              <a:t>All packets for a connection follow the same path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/>
              <a:t>Abbreviated header identifies connection on each link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 smtClean="0"/>
              <a:t>Variable </a:t>
            </a:r>
            <a:r>
              <a:rPr lang="en-US" altLang="en-US" sz="1600" dirty="0"/>
              <a:t>bit rates possible, negotiated during call </a:t>
            </a:r>
            <a:r>
              <a:rPr lang="en-US" altLang="en-US" sz="1600" dirty="0" smtClean="0"/>
              <a:t>set-up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dirty="0" smtClean="0"/>
              <a:t>Physical-layer circuit vs Network-layer virtual circuit</a:t>
            </a:r>
            <a:endParaRPr lang="en-US" altLang="en-US" sz="1600" dirty="0"/>
          </a:p>
        </p:txBody>
      </p:sp>
      <p:grpSp>
        <p:nvGrpSpPr>
          <p:cNvPr id="27652" name="Group 24"/>
          <p:cNvGrpSpPr>
            <a:grpSpLocks/>
          </p:cNvGrpSpPr>
          <p:nvPr/>
        </p:nvGrpSpPr>
        <p:grpSpPr bwMode="auto">
          <a:xfrm>
            <a:off x="3549492" y="988391"/>
            <a:ext cx="3917156" cy="1939528"/>
            <a:chOff x="370" y="502"/>
            <a:chExt cx="5018" cy="2397"/>
          </a:xfrm>
        </p:grpSpPr>
        <p:sp>
          <p:nvSpPr>
            <p:cNvPr id="27653" name="Line 25"/>
            <p:cNvSpPr>
              <a:spLocks noChangeShapeType="1"/>
            </p:cNvSpPr>
            <p:nvPr/>
          </p:nvSpPr>
          <p:spPr bwMode="auto">
            <a:xfrm>
              <a:off x="1728" y="1283"/>
              <a:ext cx="1137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26"/>
            <p:cNvSpPr>
              <a:spLocks noChangeShapeType="1"/>
            </p:cNvSpPr>
            <p:nvPr/>
          </p:nvSpPr>
          <p:spPr bwMode="auto">
            <a:xfrm>
              <a:off x="3069" y="1492"/>
              <a:ext cx="1004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27"/>
            <p:cNvSpPr>
              <a:spLocks noChangeShapeType="1"/>
            </p:cNvSpPr>
            <p:nvPr/>
          </p:nvSpPr>
          <p:spPr bwMode="auto">
            <a:xfrm flipH="1">
              <a:off x="2967" y="2037"/>
              <a:ext cx="1167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28"/>
            <p:cNvSpPr>
              <a:spLocks noChangeShapeType="1"/>
            </p:cNvSpPr>
            <p:nvPr/>
          </p:nvSpPr>
          <p:spPr bwMode="auto">
            <a:xfrm>
              <a:off x="2103" y="2389"/>
              <a:ext cx="658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29"/>
            <p:cNvSpPr>
              <a:spLocks noChangeShapeType="1"/>
            </p:cNvSpPr>
            <p:nvPr/>
          </p:nvSpPr>
          <p:spPr bwMode="auto">
            <a:xfrm>
              <a:off x="1652" y="1406"/>
              <a:ext cx="288" cy="8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30"/>
            <p:cNvSpPr>
              <a:spLocks noChangeArrowheads="1"/>
            </p:cNvSpPr>
            <p:nvPr/>
          </p:nvSpPr>
          <p:spPr bwMode="auto">
            <a:xfrm>
              <a:off x="2168" y="2004"/>
              <a:ext cx="116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Virtual circuit</a:t>
              </a:r>
            </a:p>
          </p:txBody>
        </p:sp>
        <p:grpSp>
          <p:nvGrpSpPr>
            <p:cNvPr id="27659" name="Group 31"/>
            <p:cNvGrpSpPr>
              <a:grpSpLocks/>
            </p:cNvGrpSpPr>
            <p:nvPr/>
          </p:nvGrpSpPr>
          <p:grpSpPr bwMode="auto">
            <a:xfrm>
              <a:off x="370" y="1195"/>
              <a:ext cx="463" cy="381"/>
              <a:chOff x="3840" y="1279"/>
              <a:chExt cx="266" cy="310"/>
            </a:xfrm>
          </p:grpSpPr>
          <p:sp>
            <p:nvSpPr>
              <p:cNvPr id="27735" name="Freeform 32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6" name="Freeform 33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Freeform 34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8" name="Freeform 35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9" name="Freeform 36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0" name="Freeform 37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1" name="Freeform 38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2" name="Freeform 39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Freeform 40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Freeform 41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Freeform 42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6" name="Freeform 43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7" name="Freeform 44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8" name="Freeform 45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9" name="Freeform 46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0" name="Freeform 47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1" name="Freeform 48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2" name="Freeform 49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3" name="Freeform 50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4" name="Freeform 51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Freeform 52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Freeform 53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Freeform 54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8" name="Freeform 55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9" name="Freeform 56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0" name="Freeform 57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1" name="Freeform 58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2" name="Freeform 59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3" name="Freeform 60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4" name="Freeform 61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5" name="Freeform 62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6" name="Freeform 63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7" name="Freeform 6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8" name="Freeform 65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9" name="Freeform 66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0" name="Freeform 67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1" name="Freeform 68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2" name="Freeform 69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3" name="Freeform 70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4" name="Freeform 71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5" name="Freeform 72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6" name="Freeform 73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7" name="Freeform 74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8" name="Freeform 75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9" name="Freeform 76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0" name="Freeform 77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1" name="Freeform 78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2" name="Freeform 79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3" name="Freeform 80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4" name="Freeform 81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5" name="Freeform 82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6" name="Freeform 83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7" name="Freeform 84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8" name="Freeform 85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89" name="Freeform 86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90" name="Freeform 87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60" name="Group 88"/>
            <p:cNvGrpSpPr>
              <a:grpSpLocks/>
            </p:cNvGrpSpPr>
            <p:nvPr/>
          </p:nvGrpSpPr>
          <p:grpSpPr bwMode="auto">
            <a:xfrm>
              <a:off x="4925" y="1956"/>
              <a:ext cx="463" cy="381"/>
              <a:chOff x="3840" y="1279"/>
              <a:chExt cx="266" cy="310"/>
            </a:xfrm>
          </p:grpSpPr>
          <p:sp>
            <p:nvSpPr>
              <p:cNvPr id="27679" name="Freeform 89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Freeform 90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Freeform 91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Freeform 92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Freeform 93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Freeform 94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Freeform 95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Freeform 96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Freeform 97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Freeform 98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Freeform 99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Freeform 100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Freeform 101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Freeform 102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Freeform 103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Freeform 104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Freeform 105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Freeform 106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Freeform 107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Freeform 108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Freeform 109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Freeform 110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Freeform 111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Freeform 112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Freeform 113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Freeform 114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5" name="Freeform 115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Freeform 116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Freeform 117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Freeform 118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Freeform 119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Freeform 120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Freeform 12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Freeform 122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Freeform 123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Freeform 12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5" name="Freeform 125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Freeform 126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Freeform 127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Freeform 128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Freeform 129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Freeform 130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1" name="Freeform 131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Freeform 132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Freeform 133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Freeform 134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5" name="Freeform 135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6" name="Freeform 136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Freeform 137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Freeform 138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Freeform 139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Freeform 140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Freeform 141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Freeform 142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3" name="Freeform 143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4" name="Freeform 144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1" name="Line 145"/>
            <p:cNvSpPr>
              <a:spLocks noChangeShapeType="1"/>
            </p:cNvSpPr>
            <p:nvPr/>
          </p:nvSpPr>
          <p:spPr bwMode="auto">
            <a:xfrm flipV="1">
              <a:off x="732" y="1306"/>
              <a:ext cx="79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6"/>
            <p:cNvSpPr>
              <a:spLocks noChangeShapeType="1"/>
            </p:cNvSpPr>
            <p:nvPr/>
          </p:nvSpPr>
          <p:spPr bwMode="auto">
            <a:xfrm>
              <a:off x="4269" y="1956"/>
              <a:ext cx="6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47"/>
            <p:cNvSpPr>
              <a:spLocks noChangeShapeType="1"/>
            </p:cNvSpPr>
            <p:nvPr/>
          </p:nvSpPr>
          <p:spPr bwMode="auto">
            <a:xfrm flipH="1" flipV="1">
              <a:off x="2381" y="1443"/>
              <a:ext cx="152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48"/>
            <p:cNvSpPr>
              <a:spLocks noChangeShapeType="1"/>
            </p:cNvSpPr>
            <p:nvPr/>
          </p:nvSpPr>
          <p:spPr bwMode="auto">
            <a:xfrm flipV="1">
              <a:off x="826" y="1250"/>
              <a:ext cx="673" cy="111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49"/>
            <p:cNvSpPr>
              <a:spLocks noChangeShapeType="1"/>
            </p:cNvSpPr>
            <p:nvPr/>
          </p:nvSpPr>
          <p:spPr bwMode="auto">
            <a:xfrm>
              <a:off x="1766" y="1203"/>
              <a:ext cx="1078" cy="166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50"/>
            <p:cNvSpPr>
              <a:spLocks noChangeShapeType="1"/>
            </p:cNvSpPr>
            <p:nvPr/>
          </p:nvSpPr>
          <p:spPr bwMode="auto">
            <a:xfrm>
              <a:off x="3155" y="1417"/>
              <a:ext cx="926" cy="373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51"/>
            <p:cNvSpPr>
              <a:spLocks noChangeShapeType="1"/>
            </p:cNvSpPr>
            <p:nvPr/>
          </p:nvSpPr>
          <p:spPr bwMode="auto">
            <a:xfrm>
              <a:off x="4334" y="1909"/>
              <a:ext cx="536" cy="23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Rectangle 152"/>
            <p:cNvSpPr>
              <a:spLocks noChangeArrowheads="1"/>
            </p:cNvSpPr>
            <p:nvPr/>
          </p:nvSpPr>
          <p:spPr bwMode="auto">
            <a:xfrm>
              <a:off x="815" y="1004"/>
              <a:ext cx="7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</a:t>
              </a:r>
            </a:p>
          </p:txBody>
        </p:sp>
        <p:sp>
          <p:nvSpPr>
            <p:cNvPr id="27669" name="Rectangle 153"/>
            <p:cNvSpPr>
              <a:spLocks noChangeArrowheads="1"/>
            </p:cNvSpPr>
            <p:nvPr/>
          </p:nvSpPr>
          <p:spPr bwMode="auto">
            <a:xfrm>
              <a:off x="2074" y="966"/>
              <a:ext cx="7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</a:t>
              </a:r>
            </a:p>
          </p:txBody>
        </p:sp>
        <p:sp>
          <p:nvSpPr>
            <p:cNvPr id="27670" name="Rectangle 154"/>
            <p:cNvSpPr>
              <a:spLocks noChangeArrowheads="1"/>
            </p:cNvSpPr>
            <p:nvPr/>
          </p:nvSpPr>
          <p:spPr bwMode="auto">
            <a:xfrm>
              <a:off x="3340" y="1219"/>
              <a:ext cx="7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</a:t>
              </a:r>
            </a:p>
          </p:txBody>
        </p:sp>
        <p:sp>
          <p:nvSpPr>
            <p:cNvPr id="27671" name="Rectangle 155"/>
            <p:cNvSpPr>
              <a:spLocks noChangeArrowheads="1"/>
            </p:cNvSpPr>
            <p:nvPr/>
          </p:nvSpPr>
          <p:spPr bwMode="auto">
            <a:xfrm>
              <a:off x="4445" y="1617"/>
              <a:ext cx="7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</a:t>
              </a:r>
            </a:p>
          </p:txBody>
        </p:sp>
        <p:sp>
          <p:nvSpPr>
            <p:cNvPr id="27672" name="Freeform 156"/>
            <p:cNvSpPr>
              <a:spLocks/>
            </p:cNvSpPr>
            <p:nvPr/>
          </p:nvSpPr>
          <p:spPr bwMode="auto">
            <a:xfrm rot="388125">
              <a:off x="1267" y="502"/>
              <a:ext cx="3433" cy="2397"/>
            </a:xfrm>
            <a:custGeom>
              <a:avLst/>
              <a:gdLst>
                <a:gd name="T0" fmla="*/ 43626227 w 1082"/>
                <a:gd name="T1" fmla="*/ 1064141451 h 670"/>
                <a:gd name="T2" fmla="*/ 1951718 w 1082"/>
                <a:gd name="T3" fmla="*/ 1306374885 h 670"/>
                <a:gd name="T4" fmla="*/ 8176726 w 1082"/>
                <a:gd name="T5" fmla="*/ 1534790613 h 670"/>
                <a:gd name="T6" fmla="*/ 43626227 w 1082"/>
                <a:gd name="T7" fmla="*/ 1702044654 h 670"/>
                <a:gd name="T8" fmla="*/ 32164353 w 1082"/>
                <a:gd name="T9" fmla="*/ 1855587231 h 670"/>
                <a:gd name="T10" fmla="*/ 26886013 w 1082"/>
                <a:gd name="T11" fmla="*/ 2084378007 h 670"/>
                <a:gd name="T12" fmla="*/ 58426029 w 1082"/>
                <a:gd name="T13" fmla="*/ 2147483647 h 670"/>
                <a:gd name="T14" fmla="*/ 138418447 w 1082"/>
                <a:gd name="T15" fmla="*/ 2147483647 h 670"/>
                <a:gd name="T16" fmla="*/ 165306452 w 1082"/>
                <a:gd name="T17" fmla="*/ 2147483647 h 670"/>
                <a:gd name="T18" fmla="*/ 248659553 w 1082"/>
                <a:gd name="T19" fmla="*/ 2147483647 h 670"/>
                <a:gd name="T20" fmla="*/ 352961178 w 1082"/>
                <a:gd name="T21" fmla="*/ 2147483647 h 670"/>
                <a:gd name="T22" fmla="*/ 428752748 w 1082"/>
                <a:gd name="T23" fmla="*/ 2147483647 h 670"/>
                <a:gd name="T24" fmla="*/ 492324620 w 1082"/>
                <a:gd name="T25" fmla="*/ 2147483647 h 670"/>
                <a:gd name="T26" fmla="*/ 575644571 w 1082"/>
                <a:gd name="T27" fmla="*/ 2147483647 h 670"/>
                <a:gd name="T28" fmla="*/ 680697725 w 1082"/>
                <a:gd name="T29" fmla="*/ 2147483647 h 670"/>
                <a:gd name="T30" fmla="*/ 738999760 w 1082"/>
                <a:gd name="T31" fmla="*/ 2147483647 h 670"/>
                <a:gd name="T32" fmla="*/ 782625771 w 1082"/>
                <a:gd name="T33" fmla="*/ 2147483647 h 670"/>
                <a:gd name="T34" fmla="*/ 854475015 w 1082"/>
                <a:gd name="T35" fmla="*/ 2147483647 h 670"/>
                <a:gd name="T36" fmla="*/ 907623364 w 1082"/>
                <a:gd name="T37" fmla="*/ 2147483647 h 670"/>
                <a:gd name="T38" fmla="*/ 956530178 w 1082"/>
                <a:gd name="T39" fmla="*/ 2147483647 h 670"/>
                <a:gd name="T40" fmla="*/ 973281078 w 1082"/>
                <a:gd name="T41" fmla="*/ 2106378996 h 670"/>
                <a:gd name="T42" fmla="*/ 1005445113 w 1082"/>
                <a:gd name="T43" fmla="*/ 2022948887 h 670"/>
                <a:gd name="T44" fmla="*/ 1083486293 w 1082"/>
                <a:gd name="T45" fmla="*/ 1837441132 h 670"/>
                <a:gd name="T46" fmla="*/ 1114605783 w 1082"/>
                <a:gd name="T47" fmla="*/ 1652910150 h 670"/>
                <a:gd name="T48" fmla="*/ 1126077100 w 1082"/>
                <a:gd name="T49" fmla="*/ 1429266096 h 670"/>
                <a:gd name="T50" fmla="*/ 1116586845 w 1082"/>
                <a:gd name="T51" fmla="*/ 1226295022 h 670"/>
                <a:gd name="T52" fmla="*/ 1088765064 w 1082"/>
                <a:gd name="T53" fmla="*/ 1045997184 h 670"/>
                <a:gd name="T54" fmla="*/ 1100237193 w 1082"/>
                <a:gd name="T55" fmla="*/ 848096586 h 670"/>
                <a:gd name="T56" fmla="*/ 1072015789 w 1082"/>
                <a:gd name="T57" fmla="*/ 549318358 h 670"/>
                <a:gd name="T58" fmla="*/ 998204774 w 1082"/>
                <a:gd name="T59" fmla="*/ 369954591 h 670"/>
                <a:gd name="T60" fmla="*/ 969963063 w 1082"/>
                <a:gd name="T61" fmla="*/ 158717748 h 670"/>
                <a:gd name="T62" fmla="*/ 896152860 w 1082"/>
                <a:gd name="T63" fmla="*/ 8535796 h 670"/>
                <a:gd name="T64" fmla="*/ 833493341 w 1082"/>
                <a:gd name="T65" fmla="*/ 21979058 h 670"/>
                <a:gd name="T66" fmla="*/ 786991987 w 1082"/>
                <a:gd name="T67" fmla="*/ 122996594 h 670"/>
                <a:gd name="T68" fmla="*/ 758738499 w 1082"/>
                <a:gd name="T69" fmla="*/ 92081430 h 670"/>
                <a:gd name="T70" fmla="*/ 712861354 w 1082"/>
                <a:gd name="T71" fmla="*/ 8535796 h 670"/>
                <a:gd name="T72" fmla="*/ 655678997 w 1082"/>
                <a:gd name="T73" fmla="*/ 17178878 h 670"/>
                <a:gd name="T74" fmla="*/ 602533084 w 1082"/>
                <a:gd name="T75" fmla="*/ 131533059 h 670"/>
                <a:gd name="T76" fmla="*/ 564173254 w 1082"/>
                <a:gd name="T77" fmla="*/ 172056225 h 670"/>
                <a:gd name="T78" fmla="*/ 501517187 w 1082"/>
                <a:gd name="T79" fmla="*/ 92081430 h 670"/>
                <a:gd name="T80" fmla="*/ 432995503 w 1082"/>
                <a:gd name="T81" fmla="*/ 127805017 h 670"/>
                <a:gd name="T82" fmla="*/ 375606328 w 1082"/>
                <a:gd name="T83" fmla="*/ 295052590 h 670"/>
                <a:gd name="T84" fmla="*/ 321421149 w 1082"/>
                <a:gd name="T85" fmla="*/ 289957157 h 670"/>
                <a:gd name="T86" fmla="*/ 240473356 w 1082"/>
                <a:gd name="T87" fmla="*/ 281316626 h 670"/>
                <a:gd name="T88" fmla="*/ 176807314 w 1082"/>
                <a:gd name="T89" fmla="*/ 373691105 h 670"/>
                <a:gd name="T90" fmla="*/ 130274588 w 1082"/>
                <a:gd name="T91" fmla="*/ 545446983 h 670"/>
                <a:gd name="T92" fmla="*/ 102968302 w 1082"/>
                <a:gd name="T93" fmla="*/ 769465627 h 670"/>
                <a:gd name="T94" fmla="*/ 101016633 w 1082"/>
                <a:gd name="T95" fmla="*/ 980703100 h 6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82"/>
                <a:gd name="T145" fmla="*/ 0 h 670"/>
                <a:gd name="T146" fmla="*/ 1082 w 1082"/>
                <a:gd name="T147" fmla="*/ 670 h 6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82" h="670">
                  <a:moveTo>
                    <a:pt x="98" y="223"/>
                  </a:moveTo>
                  <a:lnTo>
                    <a:pt x="78" y="226"/>
                  </a:lnTo>
                  <a:lnTo>
                    <a:pt x="59" y="233"/>
                  </a:lnTo>
                  <a:lnTo>
                    <a:pt x="42" y="242"/>
                  </a:lnTo>
                  <a:lnTo>
                    <a:pt x="28" y="253"/>
                  </a:lnTo>
                  <a:lnTo>
                    <a:pt x="16" y="266"/>
                  </a:lnTo>
                  <a:lnTo>
                    <a:pt x="7" y="281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1" y="326"/>
                  </a:lnTo>
                  <a:lnTo>
                    <a:pt x="4" y="338"/>
                  </a:lnTo>
                  <a:lnTo>
                    <a:pt x="8" y="349"/>
                  </a:lnTo>
                  <a:lnTo>
                    <a:pt x="14" y="360"/>
                  </a:lnTo>
                  <a:lnTo>
                    <a:pt x="22" y="370"/>
                  </a:lnTo>
                  <a:lnTo>
                    <a:pt x="31" y="379"/>
                  </a:lnTo>
                  <a:lnTo>
                    <a:pt x="42" y="387"/>
                  </a:lnTo>
                  <a:lnTo>
                    <a:pt x="54" y="394"/>
                  </a:lnTo>
                  <a:lnTo>
                    <a:pt x="53" y="393"/>
                  </a:lnTo>
                  <a:lnTo>
                    <a:pt x="40" y="407"/>
                  </a:lnTo>
                  <a:lnTo>
                    <a:pt x="31" y="422"/>
                  </a:lnTo>
                  <a:lnTo>
                    <a:pt x="26" y="438"/>
                  </a:lnTo>
                  <a:lnTo>
                    <a:pt x="24" y="456"/>
                  </a:lnTo>
                  <a:lnTo>
                    <a:pt x="25" y="465"/>
                  </a:lnTo>
                  <a:lnTo>
                    <a:pt x="26" y="474"/>
                  </a:lnTo>
                  <a:lnTo>
                    <a:pt x="29" y="483"/>
                  </a:lnTo>
                  <a:lnTo>
                    <a:pt x="33" y="491"/>
                  </a:lnTo>
                  <a:lnTo>
                    <a:pt x="43" y="507"/>
                  </a:lnTo>
                  <a:lnTo>
                    <a:pt x="56" y="520"/>
                  </a:lnTo>
                  <a:lnTo>
                    <a:pt x="72" y="531"/>
                  </a:lnTo>
                  <a:lnTo>
                    <a:pt x="91" y="540"/>
                  </a:lnTo>
                  <a:lnTo>
                    <a:pt x="111" y="545"/>
                  </a:lnTo>
                  <a:lnTo>
                    <a:pt x="133" y="547"/>
                  </a:lnTo>
                  <a:lnTo>
                    <a:pt x="139" y="547"/>
                  </a:lnTo>
                  <a:lnTo>
                    <a:pt x="146" y="547"/>
                  </a:lnTo>
                  <a:lnTo>
                    <a:pt x="145" y="547"/>
                  </a:lnTo>
                  <a:lnTo>
                    <a:pt x="159" y="565"/>
                  </a:lnTo>
                  <a:lnTo>
                    <a:pt x="176" y="582"/>
                  </a:lnTo>
                  <a:lnTo>
                    <a:pt x="195" y="596"/>
                  </a:lnTo>
                  <a:lnTo>
                    <a:pt x="216" y="608"/>
                  </a:lnTo>
                  <a:lnTo>
                    <a:pt x="239" y="617"/>
                  </a:lnTo>
                  <a:lnTo>
                    <a:pt x="263" y="624"/>
                  </a:lnTo>
                  <a:lnTo>
                    <a:pt x="287" y="629"/>
                  </a:lnTo>
                  <a:lnTo>
                    <a:pt x="313" y="630"/>
                  </a:lnTo>
                  <a:lnTo>
                    <a:pt x="339" y="629"/>
                  </a:lnTo>
                  <a:lnTo>
                    <a:pt x="365" y="624"/>
                  </a:lnTo>
                  <a:lnTo>
                    <a:pt x="389" y="617"/>
                  </a:lnTo>
                  <a:lnTo>
                    <a:pt x="413" y="606"/>
                  </a:lnTo>
                  <a:lnTo>
                    <a:pt x="412" y="606"/>
                  </a:lnTo>
                  <a:lnTo>
                    <a:pt x="425" y="620"/>
                  </a:lnTo>
                  <a:lnTo>
                    <a:pt x="440" y="633"/>
                  </a:lnTo>
                  <a:lnTo>
                    <a:pt x="456" y="644"/>
                  </a:lnTo>
                  <a:lnTo>
                    <a:pt x="473" y="653"/>
                  </a:lnTo>
                  <a:lnTo>
                    <a:pt x="492" y="660"/>
                  </a:lnTo>
                  <a:lnTo>
                    <a:pt x="511" y="666"/>
                  </a:lnTo>
                  <a:lnTo>
                    <a:pt x="532" y="669"/>
                  </a:lnTo>
                  <a:lnTo>
                    <a:pt x="553" y="670"/>
                  </a:lnTo>
                  <a:lnTo>
                    <a:pt x="580" y="668"/>
                  </a:lnTo>
                  <a:lnTo>
                    <a:pt x="606" y="663"/>
                  </a:lnTo>
                  <a:lnTo>
                    <a:pt x="631" y="654"/>
                  </a:lnTo>
                  <a:lnTo>
                    <a:pt x="654" y="642"/>
                  </a:lnTo>
                  <a:lnTo>
                    <a:pt x="674" y="627"/>
                  </a:lnTo>
                  <a:lnTo>
                    <a:pt x="691" y="610"/>
                  </a:lnTo>
                  <a:lnTo>
                    <a:pt x="705" y="590"/>
                  </a:lnTo>
                  <a:lnTo>
                    <a:pt x="710" y="579"/>
                  </a:lnTo>
                  <a:lnTo>
                    <a:pt x="715" y="568"/>
                  </a:lnTo>
                  <a:lnTo>
                    <a:pt x="715" y="569"/>
                  </a:lnTo>
                  <a:lnTo>
                    <a:pt x="733" y="577"/>
                  </a:lnTo>
                  <a:lnTo>
                    <a:pt x="752" y="583"/>
                  </a:lnTo>
                  <a:lnTo>
                    <a:pt x="771" y="587"/>
                  </a:lnTo>
                  <a:lnTo>
                    <a:pt x="792" y="588"/>
                  </a:lnTo>
                  <a:lnTo>
                    <a:pt x="807" y="587"/>
                  </a:lnTo>
                  <a:lnTo>
                    <a:pt x="821" y="586"/>
                  </a:lnTo>
                  <a:lnTo>
                    <a:pt x="835" y="583"/>
                  </a:lnTo>
                  <a:lnTo>
                    <a:pt x="848" y="579"/>
                  </a:lnTo>
                  <a:lnTo>
                    <a:pt x="860" y="573"/>
                  </a:lnTo>
                  <a:lnTo>
                    <a:pt x="872" y="567"/>
                  </a:lnTo>
                  <a:lnTo>
                    <a:pt x="894" y="553"/>
                  </a:lnTo>
                  <a:lnTo>
                    <a:pt x="903" y="544"/>
                  </a:lnTo>
                  <a:lnTo>
                    <a:pt x="911" y="535"/>
                  </a:lnTo>
                  <a:lnTo>
                    <a:pt x="919" y="525"/>
                  </a:lnTo>
                  <a:lnTo>
                    <a:pt x="925" y="514"/>
                  </a:lnTo>
                  <a:lnTo>
                    <a:pt x="930" y="503"/>
                  </a:lnTo>
                  <a:lnTo>
                    <a:pt x="933" y="491"/>
                  </a:lnTo>
                  <a:lnTo>
                    <a:pt x="935" y="479"/>
                  </a:lnTo>
                  <a:lnTo>
                    <a:pt x="936" y="467"/>
                  </a:lnTo>
                  <a:lnTo>
                    <a:pt x="936" y="466"/>
                  </a:lnTo>
                  <a:lnTo>
                    <a:pt x="952" y="464"/>
                  </a:lnTo>
                  <a:lnTo>
                    <a:pt x="966" y="460"/>
                  </a:lnTo>
                  <a:lnTo>
                    <a:pt x="981" y="455"/>
                  </a:lnTo>
                  <a:lnTo>
                    <a:pt x="994" y="450"/>
                  </a:lnTo>
                  <a:lnTo>
                    <a:pt x="1019" y="436"/>
                  </a:lnTo>
                  <a:lnTo>
                    <a:pt x="1041" y="418"/>
                  </a:lnTo>
                  <a:lnTo>
                    <a:pt x="1050" y="409"/>
                  </a:lnTo>
                  <a:lnTo>
                    <a:pt x="1058" y="398"/>
                  </a:lnTo>
                  <a:lnTo>
                    <a:pt x="1065" y="387"/>
                  </a:lnTo>
                  <a:lnTo>
                    <a:pt x="1071" y="376"/>
                  </a:lnTo>
                  <a:lnTo>
                    <a:pt x="1076" y="364"/>
                  </a:lnTo>
                  <a:lnTo>
                    <a:pt x="1079" y="351"/>
                  </a:lnTo>
                  <a:lnTo>
                    <a:pt x="1081" y="338"/>
                  </a:lnTo>
                  <a:lnTo>
                    <a:pt x="1082" y="325"/>
                  </a:lnTo>
                  <a:lnTo>
                    <a:pt x="1081" y="313"/>
                  </a:lnTo>
                  <a:lnTo>
                    <a:pt x="1080" y="301"/>
                  </a:lnTo>
                  <a:lnTo>
                    <a:pt x="1077" y="290"/>
                  </a:lnTo>
                  <a:lnTo>
                    <a:pt x="1073" y="279"/>
                  </a:lnTo>
                  <a:lnTo>
                    <a:pt x="1068" y="268"/>
                  </a:lnTo>
                  <a:lnTo>
                    <a:pt x="1062" y="258"/>
                  </a:lnTo>
                  <a:lnTo>
                    <a:pt x="1047" y="238"/>
                  </a:lnTo>
                  <a:lnTo>
                    <a:pt x="1046" y="238"/>
                  </a:lnTo>
                  <a:lnTo>
                    <a:pt x="1051" y="227"/>
                  </a:lnTo>
                  <a:lnTo>
                    <a:pt x="1054" y="216"/>
                  </a:lnTo>
                  <a:lnTo>
                    <a:pt x="1056" y="204"/>
                  </a:lnTo>
                  <a:lnTo>
                    <a:pt x="1057" y="193"/>
                  </a:lnTo>
                  <a:lnTo>
                    <a:pt x="1055" y="174"/>
                  </a:lnTo>
                  <a:lnTo>
                    <a:pt x="1050" y="156"/>
                  </a:lnTo>
                  <a:lnTo>
                    <a:pt x="1041" y="140"/>
                  </a:lnTo>
                  <a:lnTo>
                    <a:pt x="1030" y="125"/>
                  </a:lnTo>
                  <a:lnTo>
                    <a:pt x="1016" y="111"/>
                  </a:lnTo>
                  <a:lnTo>
                    <a:pt x="999" y="100"/>
                  </a:lnTo>
                  <a:lnTo>
                    <a:pt x="980" y="91"/>
                  </a:lnTo>
                  <a:lnTo>
                    <a:pt x="959" y="84"/>
                  </a:lnTo>
                  <a:lnTo>
                    <a:pt x="953" y="66"/>
                  </a:lnTo>
                  <a:lnTo>
                    <a:pt x="944" y="50"/>
                  </a:lnTo>
                  <a:lnTo>
                    <a:pt x="932" y="36"/>
                  </a:lnTo>
                  <a:lnTo>
                    <a:pt x="917" y="24"/>
                  </a:lnTo>
                  <a:lnTo>
                    <a:pt x="900" y="14"/>
                  </a:lnTo>
                  <a:lnTo>
                    <a:pt x="881" y="6"/>
                  </a:lnTo>
                  <a:lnTo>
                    <a:pt x="861" y="2"/>
                  </a:lnTo>
                  <a:lnTo>
                    <a:pt x="839" y="0"/>
                  </a:lnTo>
                  <a:lnTo>
                    <a:pt x="826" y="1"/>
                  </a:lnTo>
                  <a:lnTo>
                    <a:pt x="813" y="2"/>
                  </a:lnTo>
                  <a:lnTo>
                    <a:pt x="801" y="5"/>
                  </a:lnTo>
                  <a:lnTo>
                    <a:pt x="789" y="9"/>
                  </a:lnTo>
                  <a:lnTo>
                    <a:pt x="777" y="15"/>
                  </a:lnTo>
                  <a:lnTo>
                    <a:pt x="766" y="21"/>
                  </a:lnTo>
                  <a:lnTo>
                    <a:pt x="756" y="28"/>
                  </a:lnTo>
                  <a:lnTo>
                    <a:pt x="747" y="36"/>
                  </a:lnTo>
                  <a:lnTo>
                    <a:pt x="739" y="28"/>
                  </a:lnTo>
                  <a:lnTo>
                    <a:pt x="729" y="21"/>
                  </a:lnTo>
                  <a:lnTo>
                    <a:pt x="719" y="15"/>
                  </a:lnTo>
                  <a:lnTo>
                    <a:pt x="708" y="9"/>
                  </a:lnTo>
                  <a:lnTo>
                    <a:pt x="697" y="5"/>
                  </a:lnTo>
                  <a:lnTo>
                    <a:pt x="685" y="2"/>
                  </a:lnTo>
                  <a:lnTo>
                    <a:pt x="673" y="1"/>
                  </a:lnTo>
                  <a:lnTo>
                    <a:pt x="660" y="0"/>
                  </a:lnTo>
                  <a:lnTo>
                    <a:pt x="645" y="1"/>
                  </a:lnTo>
                  <a:lnTo>
                    <a:pt x="630" y="4"/>
                  </a:lnTo>
                  <a:lnTo>
                    <a:pt x="616" y="8"/>
                  </a:lnTo>
                  <a:lnTo>
                    <a:pt x="602" y="14"/>
                  </a:lnTo>
                  <a:lnTo>
                    <a:pt x="590" y="21"/>
                  </a:lnTo>
                  <a:lnTo>
                    <a:pt x="579" y="30"/>
                  </a:lnTo>
                  <a:lnTo>
                    <a:pt x="570" y="40"/>
                  </a:lnTo>
                  <a:lnTo>
                    <a:pt x="562" y="51"/>
                  </a:lnTo>
                  <a:lnTo>
                    <a:pt x="562" y="53"/>
                  </a:lnTo>
                  <a:lnTo>
                    <a:pt x="542" y="39"/>
                  </a:lnTo>
                  <a:lnTo>
                    <a:pt x="519" y="29"/>
                  </a:lnTo>
                  <a:lnTo>
                    <a:pt x="507" y="25"/>
                  </a:lnTo>
                  <a:lnTo>
                    <a:pt x="495" y="22"/>
                  </a:lnTo>
                  <a:lnTo>
                    <a:pt x="482" y="21"/>
                  </a:lnTo>
                  <a:lnTo>
                    <a:pt x="469" y="20"/>
                  </a:lnTo>
                  <a:lnTo>
                    <a:pt x="451" y="21"/>
                  </a:lnTo>
                  <a:lnTo>
                    <a:pt x="433" y="24"/>
                  </a:lnTo>
                  <a:lnTo>
                    <a:pt x="416" y="29"/>
                  </a:lnTo>
                  <a:lnTo>
                    <a:pt x="400" y="36"/>
                  </a:lnTo>
                  <a:lnTo>
                    <a:pt x="385" y="45"/>
                  </a:lnTo>
                  <a:lnTo>
                    <a:pt x="372" y="55"/>
                  </a:lnTo>
                  <a:lnTo>
                    <a:pt x="361" y="67"/>
                  </a:lnTo>
                  <a:lnTo>
                    <a:pt x="351" y="80"/>
                  </a:lnTo>
                  <a:lnTo>
                    <a:pt x="350" y="81"/>
                  </a:lnTo>
                  <a:lnTo>
                    <a:pt x="330" y="72"/>
                  </a:lnTo>
                  <a:lnTo>
                    <a:pt x="309" y="66"/>
                  </a:lnTo>
                  <a:lnTo>
                    <a:pt x="287" y="62"/>
                  </a:lnTo>
                  <a:lnTo>
                    <a:pt x="265" y="61"/>
                  </a:lnTo>
                  <a:lnTo>
                    <a:pt x="248" y="62"/>
                  </a:lnTo>
                  <a:lnTo>
                    <a:pt x="231" y="64"/>
                  </a:lnTo>
                  <a:lnTo>
                    <a:pt x="215" y="67"/>
                  </a:lnTo>
                  <a:lnTo>
                    <a:pt x="199" y="72"/>
                  </a:lnTo>
                  <a:lnTo>
                    <a:pt x="184" y="78"/>
                  </a:lnTo>
                  <a:lnTo>
                    <a:pt x="170" y="85"/>
                  </a:lnTo>
                  <a:lnTo>
                    <a:pt x="157" y="94"/>
                  </a:lnTo>
                  <a:lnTo>
                    <a:pt x="145" y="103"/>
                  </a:lnTo>
                  <a:lnTo>
                    <a:pt x="134" y="113"/>
                  </a:lnTo>
                  <a:lnTo>
                    <a:pt x="125" y="124"/>
                  </a:lnTo>
                  <a:lnTo>
                    <a:pt x="116" y="136"/>
                  </a:lnTo>
                  <a:lnTo>
                    <a:pt x="109" y="148"/>
                  </a:lnTo>
                  <a:lnTo>
                    <a:pt x="104" y="161"/>
                  </a:lnTo>
                  <a:lnTo>
                    <a:pt x="99" y="175"/>
                  </a:lnTo>
                  <a:lnTo>
                    <a:pt x="97" y="189"/>
                  </a:lnTo>
                  <a:lnTo>
                    <a:pt x="96" y="204"/>
                  </a:lnTo>
                  <a:lnTo>
                    <a:pt x="96" y="214"/>
                  </a:lnTo>
                  <a:lnTo>
                    <a:pt x="97" y="223"/>
                  </a:lnTo>
                  <a:lnTo>
                    <a:pt x="98" y="223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Rectangle 157"/>
            <p:cNvSpPr>
              <a:spLocks noChangeArrowheads="1"/>
            </p:cNvSpPr>
            <p:nvPr/>
          </p:nvSpPr>
          <p:spPr bwMode="auto">
            <a:xfrm>
              <a:off x="1535" y="1118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4" name="Rectangle 158"/>
            <p:cNvSpPr>
              <a:spLocks noChangeArrowheads="1"/>
            </p:cNvSpPr>
            <p:nvPr/>
          </p:nvSpPr>
          <p:spPr bwMode="auto">
            <a:xfrm>
              <a:off x="4052" y="1774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5" name="Rectangle 159"/>
            <p:cNvSpPr>
              <a:spLocks noChangeArrowheads="1"/>
            </p:cNvSpPr>
            <p:nvPr/>
          </p:nvSpPr>
          <p:spPr bwMode="auto">
            <a:xfrm>
              <a:off x="2866" y="1277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6" name="Rectangle 160"/>
            <p:cNvSpPr>
              <a:spLocks noChangeArrowheads="1"/>
            </p:cNvSpPr>
            <p:nvPr/>
          </p:nvSpPr>
          <p:spPr bwMode="auto">
            <a:xfrm>
              <a:off x="2750" y="2409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7" name="Rectangle 161"/>
            <p:cNvSpPr>
              <a:spLocks noChangeArrowheads="1"/>
            </p:cNvSpPr>
            <p:nvPr/>
          </p:nvSpPr>
          <p:spPr bwMode="auto">
            <a:xfrm>
              <a:off x="1882" y="2165"/>
              <a:ext cx="212" cy="36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7678" name="Freeform 162"/>
            <p:cNvSpPr>
              <a:spLocks/>
            </p:cNvSpPr>
            <p:nvPr/>
          </p:nvSpPr>
          <p:spPr bwMode="auto">
            <a:xfrm>
              <a:off x="746" y="1335"/>
              <a:ext cx="4181" cy="968"/>
            </a:xfrm>
            <a:custGeom>
              <a:avLst/>
              <a:gdLst>
                <a:gd name="T0" fmla="*/ 0 w 3468"/>
                <a:gd name="T1" fmla="*/ 3766 h 732"/>
                <a:gd name="T2" fmla="*/ 6157 w 3468"/>
                <a:gd name="T3" fmla="*/ 525 h 732"/>
                <a:gd name="T4" fmla="*/ 7642 w 3468"/>
                <a:gd name="T5" fmla="*/ 0 h 732"/>
                <a:gd name="T6" fmla="*/ 16566 w 3468"/>
                <a:gd name="T7" fmla="*/ 3602 h 732"/>
                <a:gd name="T8" fmla="*/ 18150 w 3468"/>
                <a:gd name="T9" fmla="*/ 4628 h 732"/>
                <a:gd name="T10" fmla="*/ 26134 w 3468"/>
                <a:gd name="T11" fmla="*/ 13397 h 732"/>
                <a:gd name="T12" fmla="*/ 27498 w 3468"/>
                <a:gd name="T13" fmla="*/ 14913 h 732"/>
                <a:gd name="T14" fmla="*/ 32695 w 3468"/>
                <a:gd name="T15" fmla="*/ 20944 h 7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8"/>
                <a:gd name="T25" fmla="*/ 0 h 732"/>
                <a:gd name="T26" fmla="*/ 3468 w 3468"/>
                <a:gd name="T27" fmla="*/ 732 h 7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8" h="732">
                  <a:moveTo>
                    <a:pt x="0" y="132"/>
                  </a:moveTo>
                  <a:lnTo>
                    <a:pt x="654" y="18"/>
                  </a:lnTo>
                  <a:lnTo>
                    <a:pt x="810" y="0"/>
                  </a:lnTo>
                  <a:lnTo>
                    <a:pt x="1758" y="126"/>
                  </a:lnTo>
                  <a:lnTo>
                    <a:pt x="1926" y="162"/>
                  </a:lnTo>
                  <a:lnTo>
                    <a:pt x="2772" y="468"/>
                  </a:lnTo>
                  <a:lnTo>
                    <a:pt x="2916" y="522"/>
                  </a:lnTo>
                  <a:lnTo>
                    <a:pt x="3468" y="732"/>
                  </a:lnTo>
                </a:path>
              </a:pathLst>
            </a:cu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144" name="Rounded Rectangle 143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55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139"/>
          <p:cNvGrpSpPr>
            <a:grpSpLocks/>
          </p:cNvGrpSpPr>
          <p:nvPr/>
        </p:nvGrpSpPr>
        <p:grpSpPr bwMode="auto">
          <a:xfrm>
            <a:off x="1299607" y="1117760"/>
            <a:ext cx="6394212" cy="1332310"/>
            <a:chOff x="443" y="901"/>
            <a:chExt cx="5000" cy="1119"/>
          </a:xfrm>
        </p:grpSpPr>
        <p:grpSp>
          <p:nvGrpSpPr>
            <p:cNvPr id="30725" name="Group 3"/>
            <p:cNvGrpSpPr>
              <a:grpSpLocks/>
            </p:cNvGrpSpPr>
            <p:nvPr/>
          </p:nvGrpSpPr>
          <p:grpSpPr bwMode="auto">
            <a:xfrm>
              <a:off x="777" y="1293"/>
              <a:ext cx="664" cy="128"/>
              <a:chOff x="568" y="1568"/>
              <a:chExt cx="664" cy="128"/>
            </a:xfrm>
          </p:grpSpPr>
          <p:sp>
            <p:nvSpPr>
              <p:cNvPr id="30856" name="Line 4"/>
              <p:cNvSpPr>
                <a:spLocks noChangeShapeType="1"/>
              </p:cNvSpPr>
              <p:nvPr/>
            </p:nvSpPr>
            <p:spPr bwMode="auto">
              <a:xfrm>
                <a:off x="584" y="1568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7" name="Line 5"/>
              <p:cNvSpPr>
                <a:spLocks noChangeShapeType="1"/>
              </p:cNvSpPr>
              <p:nvPr/>
            </p:nvSpPr>
            <p:spPr bwMode="auto">
              <a:xfrm>
                <a:off x="568" y="1696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1505" y="1149"/>
              <a:ext cx="416" cy="4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/>
                <a:t>SW 1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2841" y="1165"/>
              <a:ext cx="416" cy="4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/>
                <a:t>SW 2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881" y="1149"/>
              <a:ext cx="416" cy="4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/>
                <a:t>SW     </a:t>
              </a:r>
              <a:r>
                <a:rPr lang="en-US" altLang="en-US" sz="1350" i="1"/>
                <a:t>n</a:t>
              </a:r>
              <a:endParaRPr lang="en-US" altLang="en-US" sz="1350"/>
            </a:p>
          </p:txBody>
        </p:sp>
        <p:grpSp>
          <p:nvGrpSpPr>
            <p:cNvPr id="30729" name="Group 9"/>
            <p:cNvGrpSpPr>
              <a:grpSpLocks/>
            </p:cNvGrpSpPr>
            <p:nvPr/>
          </p:nvGrpSpPr>
          <p:grpSpPr bwMode="auto">
            <a:xfrm>
              <a:off x="2097" y="1293"/>
              <a:ext cx="664" cy="128"/>
              <a:chOff x="568" y="1568"/>
              <a:chExt cx="664" cy="128"/>
            </a:xfrm>
          </p:grpSpPr>
          <p:sp>
            <p:nvSpPr>
              <p:cNvPr id="30854" name="Line 10"/>
              <p:cNvSpPr>
                <a:spLocks noChangeShapeType="1"/>
              </p:cNvSpPr>
              <p:nvPr/>
            </p:nvSpPr>
            <p:spPr bwMode="auto">
              <a:xfrm>
                <a:off x="584" y="1568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5" name="Line 11"/>
              <p:cNvSpPr>
                <a:spLocks noChangeShapeType="1"/>
              </p:cNvSpPr>
              <p:nvPr/>
            </p:nvSpPr>
            <p:spPr bwMode="auto">
              <a:xfrm>
                <a:off x="568" y="1696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30" name="Group 12"/>
            <p:cNvGrpSpPr>
              <a:grpSpLocks/>
            </p:cNvGrpSpPr>
            <p:nvPr/>
          </p:nvGrpSpPr>
          <p:grpSpPr bwMode="auto">
            <a:xfrm>
              <a:off x="4385" y="1269"/>
              <a:ext cx="664" cy="128"/>
              <a:chOff x="568" y="1568"/>
              <a:chExt cx="664" cy="128"/>
            </a:xfrm>
          </p:grpSpPr>
          <p:sp>
            <p:nvSpPr>
              <p:cNvPr id="30852" name="Line 13"/>
              <p:cNvSpPr>
                <a:spLocks noChangeShapeType="1"/>
              </p:cNvSpPr>
              <p:nvPr/>
            </p:nvSpPr>
            <p:spPr bwMode="auto">
              <a:xfrm>
                <a:off x="584" y="1568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3" name="Line 14"/>
              <p:cNvSpPr>
                <a:spLocks noChangeShapeType="1"/>
              </p:cNvSpPr>
              <p:nvPr/>
            </p:nvSpPr>
            <p:spPr bwMode="auto">
              <a:xfrm>
                <a:off x="568" y="1696"/>
                <a:ext cx="6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1" name="Text Box 15"/>
            <p:cNvSpPr txBox="1">
              <a:spLocks noChangeArrowheads="1"/>
            </p:cNvSpPr>
            <p:nvPr/>
          </p:nvSpPr>
          <p:spPr bwMode="auto">
            <a:xfrm>
              <a:off x="865" y="901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Connect request</a:t>
              </a:r>
            </a:p>
          </p:txBody>
        </p:sp>
        <p:sp>
          <p:nvSpPr>
            <p:cNvPr id="30732" name="Text Box 16"/>
            <p:cNvSpPr txBox="1">
              <a:spLocks noChangeArrowheads="1"/>
            </p:cNvSpPr>
            <p:nvPr/>
          </p:nvSpPr>
          <p:spPr bwMode="auto">
            <a:xfrm>
              <a:off x="2145" y="933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request</a:t>
              </a:r>
            </a:p>
          </p:txBody>
        </p:sp>
        <p:sp>
          <p:nvSpPr>
            <p:cNvPr id="30733" name="Text Box 17"/>
            <p:cNvSpPr txBox="1">
              <a:spLocks noChangeArrowheads="1"/>
            </p:cNvSpPr>
            <p:nvPr/>
          </p:nvSpPr>
          <p:spPr bwMode="auto">
            <a:xfrm>
              <a:off x="4409" y="901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request</a:t>
              </a:r>
            </a:p>
          </p:txBody>
        </p:sp>
        <p:sp>
          <p:nvSpPr>
            <p:cNvPr id="30734" name="Text Box 18"/>
            <p:cNvSpPr txBox="1">
              <a:spLocks noChangeArrowheads="1"/>
            </p:cNvSpPr>
            <p:nvPr/>
          </p:nvSpPr>
          <p:spPr bwMode="auto">
            <a:xfrm>
              <a:off x="2153" y="1477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confirm</a:t>
              </a:r>
            </a:p>
          </p:txBody>
        </p:sp>
        <p:sp>
          <p:nvSpPr>
            <p:cNvPr id="30735" name="Text Box 19"/>
            <p:cNvSpPr txBox="1">
              <a:spLocks noChangeArrowheads="1"/>
            </p:cNvSpPr>
            <p:nvPr/>
          </p:nvSpPr>
          <p:spPr bwMode="auto">
            <a:xfrm>
              <a:off x="4425" y="1453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confirm</a:t>
              </a:r>
            </a:p>
          </p:txBody>
        </p:sp>
        <p:sp>
          <p:nvSpPr>
            <p:cNvPr id="30736" name="Text Box 20"/>
            <p:cNvSpPr txBox="1">
              <a:spLocks noChangeArrowheads="1"/>
            </p:cNvSpPr>
            <p:nvPr/>
          </p:nvSpPr>
          <p:spPr bwMode="auto">
            <a:xfrm>
              <a:off x="887" y="1471"/>
              <a:ext cx="59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Connect confirm</a:t>
              </a:r>
            </a:p>
          </p:txBody>
        </p:sp>
        <p:grpSp>
          <p:nvGrpSpPr>
            <p:cNvPr id="30737" name="Group 21"/>
            <p:cNvGrpSpPr>
              <a:grpSpLocks/>
            </p:cNvGrpSpPr>
            <p:nvPr/>
          </p:nvGrpSpPr>
          <p:grpSpPr bwMode="auto">
            <a:xfrm>
              <a:off x="443" y="1223"/>
              <a:ext cx="384" cy="288"/>
              <a:chOff x="3840" y="1279"/>
              <a:chExt cx="266" cy="310"/>
            </a:xfrm>
          </p:grpSpPr>
          <p:sp>
            <p:nvSpPr>
              <p:cNvPr id="30796" name="Freeform 22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Freeform 23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Freeform 24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Freeform 25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26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27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28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29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30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31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Freeform 32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33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34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35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36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37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Freeform 38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Freeform 39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Freeform 40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Freeform 41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Freeform 42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Freeform 43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Freeform 44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Freeform 45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Freeform 46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1" name="Freeform 47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Freeform 48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Freeform 49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50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51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52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53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5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55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56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1" name="Freeform 57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58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59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60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61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62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Freeform 63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Freeform 64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Freeform 65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0" name="Freeform 66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1" name="Freeform 67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2" name="Freeform 68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3" name="Freeform 69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4" name="Freeform 70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5" name="Freeform 71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6" name="Freeform 72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7" name="Freeform 73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74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75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76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77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8" name="Group 78"/>
            <p:cNvGrpSpPr>
              <a:grpSpLocks/>
            </p:cNvGrpSpPr>
            <p:nvPr/>
          </p:nvGrpSpPr>
          <p:grpSpPr bwMode="auto">
            <a:xfrm>
              <a:off x="5059" y="1215"/>
              <a:ext cx="384" cy="288"/>
              <a:chOff x="3840" y="1279"/>
              <a:chExt cx="266" cy="310"/>
            </a:xfrm>
          </p:grpSpPr>
          <p:sp>
            <p:nvSpPr>
              <p:cNvPr id="30740" name="Freeform 79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Freeform 80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Freeform 81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Freeform 82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Freeform 83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84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85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86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87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88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89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90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91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Freeform 92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Freeform 93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94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95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96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97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98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99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100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Freeform 101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Freeform 102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103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104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105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106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107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Freeform 108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Freeform 109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Freeform 110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Freeform 11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112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113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11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115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116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117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118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119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Freeform 120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Freeform 121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Freeform 122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Freeform 123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Freeform 124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Freeform 125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Freeform 126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Freeform 127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Freeform 128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Freeform 129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Freeform 130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Freeform 131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Freeform 132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Freeform 133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Freeform 134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9" name="Text Box 135"/>
            <p:cNvSpPr txBox="1">
              <a:spLocks noChangeArrowheads="1"/>
            </p:cNvSpPr>
            <p:nvPr/>
          </p:nvSpPr>
          <p:spPr bwMode="auto">
            <a:xfrm>
              <a:off x="3377" y="1173"/>
              <a:ext cx="30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1"/>
                <a:t>… </a:t>
              </a:r>
            </a:p>
          </p:txBody>
        </p:sp>
      </p:grpSp>
      <p:sp>
        <p:nvSpPr>
          <p:cNvPr id="30723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Connection Setup</a:t>
            </a:r>
          </a:p>
        </p:txBody>
      </p:sp>
      <p:sp>
        <p:nvSpPr>
          <p:cNvPr id="30724" name="Rectangle 138"/>
          <p:cNvSpPr>
            <a:spLocks noGrp="1" noChangeArrowheads="1"/>
          </p:cNvSpPr>
          <p:nvPr>
            <p:ph type="body" idx="1"/>
          </p:nvPr>
        </p:nvSpPr>
        <p:spPr>
          <a:xfrm>
            <a:off x="711200" y="2487172"/>
            <a:ext cx="8067040" cy="178307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Signaling messages propagate as route is selected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Signaling messages identify connection and setup tables in switches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Typically a connection is identified by a </a:t>
            </a:r>
            <a:r>
              <a:rPr lang="en-US" altLang="en-US" sz="1700" i="1" dirty="0">
                <a:solidFill>
                  <a:srgbClr val="0000CC"/>
                </a:solidFill>
              </a:rPr>
              <a:t>local</a:t>
            </a:r>
            <a:r>
              <a:rPr lang="en-US" altLang="en-US" sz="1700" dirty="0"/>
              <a:t> tag, Virtual Circuit Identifier (VCI)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Each switch only needs to know how to relate an incoming tag in one input to an outgoing tag in the corresponding output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/>
              <a:t>Once tables are setup, packets can flow along path</a:t>
            </a:r>
          </a:p>
        </p:txBody>
      </p:sp>
    </p:spTree>
    <p:extLst>
      <p:ext uri="{BB962C8B-B14F-4D97-AF65-F5344CB8AC3E}">
        <p14:creationId xmlns:p14="http://schemas.microsoft.com/office/powerpoint/2010/main" val="11869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30"/>
          <p:cNvGrpSpPr>
            <a:grpSpLocks/>
          </p:cNvGrpSpPr>
          <p:nvPr/>
        </p:nvGrpSpPr>
        <p:grpSpPr bwMode="auto">
          <a:xfrm>
            <a:off x="1122601" y="1109578"/>
            <a:ext cx="3255169" cy="3160088"/>
            <a:chOff x="496" y="1093"/>
            <a:chExt cx="2734" cy="273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496" y="1515"/>
              <a:ext cx="2734" cy="231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661" y="1093"/>
              <a:ext cx="471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Input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VCI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508" y="1093"/>
              <a:ext cx="592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Output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port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2414" y="1093"/>
              <a:ext cx="592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Output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b="1"/>
                <a:t>VCI</a:t>
              </a: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1360" y="2539"/>
              <a:ext cx="968" cy="279"/>
            </a:xfrm>
            <a:prstGeom prst="rect">
              <a:avLst/>
            </a:prstGeom>
            <a:solidFill>
              <a:srgbClr val="B1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96" y="2602"/>
              <a:ext cx="2734" cy="16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496" y="3507"/>
              <a:ext cx="2734" cy="16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496" y="2204"/>
              <a:ext cx="2734" cy="16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496" y="1697"/>
              <a:ext cx="2734" cy="16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362" y="1507"/>
              <a:ext cx="0" cy="23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749" y="2167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15</a:t>
              </a: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55" y="2191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15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773" y="3483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58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91" y="1685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13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79" y="2602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13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91" y="3483"/>
              <a:ext cx="18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7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761" y="2602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27</a:t>
              </a: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2316" y="1514"/>
              <a:ext cx="0" cy="23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761" y="1672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12</a:t>
              </a:r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2597" y="1672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44</a:t>
              </a:r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609" y="2191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23</a:t>
              </a:r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609" y="2578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16</a:t>
              </a:r>
            </a:p>
          </p:txBody>
        </p:sp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2645" y="3495"/>
              <a:ext cx="25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34</a:t>
              </a:r>
            </a:p>
          </p:txBody>
        </p:sp>
      </p:grpSp>
      <p:sp>
        <p:nvSpPr>
          <p:cNvPr id="3277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25" dirty="0">
                <a:solidFill>
                  <a:srgbClr val="0000CC"/>
                </a:solidFill>
              </a:rPr>
              <a:t>Virtual Circuit Forwarding Tables</a:t>
            </a:r>
          </a:p>
        </p:txBody>
      </p:sp>
      <p:sp>
        <p:nvSpPr>
          <p:cNvPr id="32772" name="Rectangle 33"/>
          <p:cNvSpPr>
            <a:spLocks noGrp="1" noChangeArrowheads="1"/>
          </p:cNvSpPr>
          <p:nvPr>
            <p:ph type="body" sz="half" idx="2"/>
          </p:nvPr>
        </p:nvSpPr>
        <p:spPr>
          <a:xfrm>
            <a:off x="4726622" y="1370393"/>
            <a:ext cx="3675698" cy="289927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Each input port of packet switch has a forwarding table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Lookup entry for </a:t>
            </a:r>
            <a:r>
              <a:rPr lang="en-US" altLang="en-US" sz="1700" dirty="0">
                <a:solidFill>
                  <a:srgbClr val="0000CC"/>
                </a:solidFill>
              </a:rPr>
              <a:t>per-link/port VCI</a:t>
            </a:r>
            <a:r>
              <a:rPr lang="en-US" altLang="en-US" sz="1700" dirty="0"/>
              <a:t> of incoming packet</a:t>
            </a:r>
            <a:endParaRPr lang="en-US" altLang="en-US" sz="170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Determine output port (next hop) and insert VCI for next link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Very high speeds are possible (HW-based)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700" dirty="0"/>
              <a:t>Table can also include priority or other information about how packet should be treated</a:t>
            </a:r>
          </a:p>
        </p:txBody>
      </p:sp>
    </p:spTree>
    <p:extLst>
      <p:ext uri="{BB962C8B-B14F-4D97-AF65-F5344CB8AC3E}">
        <p14:creationId xmlns:p14="http://schemas.microsoft.com/office/powerpoint/2010/main" val="29936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3121" y="333371"/>
            <a:ext cx="5923678" cy="522690"/>
          </a:xfrm>
        </p:spPr>
        <p:txBody>
          <a:bodyPr/>
          <a:lstStyle/>
          <a:p>
            <a:pPr eaLnBrk="1" hangingPunct="1"/>
            <a:r>
              <a:rPr lang="en-US" altLang="en-US" dirty="0"/>
              <a:t>Routing in </a:t>
            </a:r>
            <a:r>
              <a:rPr lang="en-US" altLang="en-US" dirty="0" smtClean="0"/>
              <a:t>Virtual Circuit </a:t>
            </a:r>
            <a:r>
              <a:rPr lang="en-US" altLang="en-US" dirty="0"/>
              <a:t>Subnet</a:t>
            </a:r>
          </a:p>
        </p:txBody>
      </p:sp>
      <p:pic>
        <p:nvPicPr>
          <p:cNvPr id="29699" name="Picture 4" descr="5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987021"/>
            <a:ext cx="6229350" cy="351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2533" name="Freeform 5"/>
          <p:cNvSpPr>
            <a:spLocks/>
          </p:cNvSpPr>
          <p:nvPr/>
        </p:nvSpPr>
        <p:spPr bwMode="auto">
          <a:xfrm>
            <a:off x="2051685" y="2326164"/>
            <a:ext cx="4057650" cy="685800"/>
          </a:xfrm>
          <a:custGeom>
            <a:avLst/>
            <a:gdLst>
              <a:gd name="T0" fmla="*/ 0 w 3408"/>
              <a:gd name="T1" fmla="*/ 0 h 576"/>
              <a:gd name="T2" fmla="*/ 2147483647 w 3408"/>
              <a:gd name="T3" fmla="*/ 0 h 576"/>
              <a:gd name="T4" fmla="*/ 2147483647 w 3408"/>
              <a:gd name="T5" fmla="*/ 2147483647 h 576"/>
              <a:gd name="T6" fmla="*/ 2147483647 w 3408"/>
              <a:gd name="T7" fmla="*/ 0 h 576"/>
              <a:gd name="T8" fmla="*/ 2147483647 w 340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8"/>
              <a:gd name="T16" fmla="*/ 0 h 576"/>
              <a:gd name="T17" fmla="*/ 3408 w 340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8" h="576">
                <a:moveTo>
                  <a:pt x="0" y="0"/>
                </a:moveTo>
                <a:lnTo>
                  <a:pt x="768" y="0"/>
                </a:lnTo>
                <a:lnTo>
                  <a:pt x="1584" y="576"/>
                </a:lnTo>
                <a:lnTo>
                  <a:pt x="2640" y="0"/>
                </a:lnTo>
                <a:lnTo>
                  <a:pt x="3408" y="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2534" name="Freeform 6"/>
          <p:cNvSpPr>
            <a:spLocks/>
          </p:cNvSpPr>
          <p:nvPr/>
        </p:nvSpPr>
        <p:spPr bwMode="auto">
          <a:xfrm>
            <a:off x="2171700" y="1546384"/>
            <a:ext cx="3829050" cy="1485900"/>
          </a:xfrm>
          <a:custGeom>
            <a:avLst/>
            <a:gdLst>
              <a:gd name="T0" fmla="*/ 0 w 3216"/>
              <a:gd name="T1" fmla="*/ 0 h 1248"/>
              <a:gd name="T2" fmla="*/ 2147483647 w 3216"/>
              <a:gd name="T3" fmla="*/ 2147483647 h 1248"/>
              <a:gd name="T4" fmla="*/ 2147483647 w 3216"/>
              <a:gd name="T5" fmla="*/ 2147483647 h 1248"/>
              <a:gd name="T6" fmla="*/ 2147483647 w 3216"/>
              <a:gd name="T7" fmla="*/ 2147483647 h 1248"/>
              <a:gd name="T8" fmla="*/ 2147483647 w 3216"/>
              <a:gd name="T9" fmla="*/ 2147483647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6"/>
              <a:gd name="T16" fmla="*/ 0 h 1248"/>
              <a:gd name="T17" fmla="*/ 3216 w 3216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6" h="1248">
                <a:moveTo>
                  <a:pt x="0" y="0"/>
                </a:moveTo>
                <a:lnTo>
                  <a:pt x="528" y="672"/>
                </a:lnTo>
                <a:lnTo>
                  <a:pt x="1440" y="1248"/>
                </a:lnTo>
                <a:lnTo>
                  <a:pt x="2448" y="672"/>
                </a:lnTo>
                <a:lnTo>
                  <a:pt x="3216" y="672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14700" y="4317198"/>
            <a:ext cx="1419225" cy="300039"/>
            <a:chOff x="1776" y="3504"/>
            <a:chExt cx="1192" cy="252"/>
          </a:xfrm>
        </p:grpSpPr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880" y="3504"/>
              <a:ext cx="10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CC"/>
                  </a:solidFill>
                  <a:latin typeface="Times New Roman" charset="0"/>
                </a:rPr>
                <a:t>Label switching</a:t>
              </a: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H="1" flipV="1">
              <a:off x="1776" y="3504"/>
              <a:ext cx="144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621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197174" y="1137047"/>
            <a:ext cx="6685360" cy="1756172"/>
            <a:chOff x="0" y="735"/>
            <a:chExt cx="5615" cy="1475"/>
          </a:xfrm>
        </p:grpSpPr>
        <p:sp>
          <p:nvSpPr>
            <p:cNvPr id="31749" name="Line 3"/>
            <p:cNvSpPr>
              <a:spLocks noChangeShapeType="1"/>
            </p:cNvSpPr>
            <p:nvPr/>
          </p:nvSpPr>
          <p:spPr bwMode="auto">
            <a:xfrm flipV="1">
              <a:off x="1571" y="860"/>
              <a:ext cx="14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Line 4"/>
            <p:cNvSpPr>
              <a:spLocks noChangeShapeType="1"/>
            </p:cNvSpPr>
            <p:nvPr/>
          </p:nvSpPr>
          <p:spPr bwMode="auto">
            <a:xfrm>
              <a:off x="372" y="2111"/>
              <a:ext cx="50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5455" y="196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397" y="1695"/>
              <a:ext cx="50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5455" y="154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346" y="1269"/>
              <a:ext cx="5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5454" y="112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329" y="853"/>
              <a:ext cx="50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5442" y="73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>
              <a:off x="3349" y="1279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3"/>
            <p:cNvSpPr>
              <a:spLocks noChangeShapeType="1"/>
            </p:cNvSpPr>
            <p:nvPr/>
          </p:nvSpPr>
          <p:spPr bwMode="auto">
            <a:xfrm>
              <a:off x="2390" y="1292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14"/>
            <p:cNvSpPr>
              <a:spLocks noChangeShapeType="1"/>
            </p:cNvSpPr>
            <p:nvPr/>
          </p:nvSpPr>
          <p:spPr bwMode="auto">
            <a:xfrm>
              <a:off x="2346" y="857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15"/>
            <p:cNvSpPr>
              <a:spLocks noChangeShapeType="1"/>
            </p:cNvSpPr>
            <p:nvPr/>
          </p:nvSpPr>
          <p:spPr bwMode="auto">
            <a:xfrm>
              <a:off x="3062" y="1711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2703" y="1283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17"/>
            <p:cNvSpPr>
              <a:spLocks noChangeShapeType="1"/>
            </p:cNvSpPr>
            <p:nvPr/>
          </p:nvSpPr>
          <p:spPr bwMode="auto">
            <a:xfrm>
              <a:off x="4017" y="1699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18"/>
            <p:cNvSpPr>
              <a:spLocks noChangeShapeType="1"/>
            </p:cNvSpPr>
            <p:nvPr/>
          </p:nvSpPr>
          <p:spPr bwMode="auto">
            <a:xfrm>
              <a:off x="3412" y="1715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19"/>
            <p:cNvSpPr>
              <a:spLocks noChangeArrowheads="1"/>
            </p:cNvSpPr>
            <p:nvPr/>
          </p:nvSpPr>
          <p:spPr bwMode="auto">
            <a:xfrm>
              <a:off x="3249" y="13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1766" name="Rectangle 20"/>
            <p:cNvSpPr>
              <a:spLocks noChangeArrowheads="1"/>
            </p:cNvSpPr>
            <p:nvPr/>
          </p:nvSpPr>
          <p:spPr bwMode="auto">
            <a:xfrm>
              <a:off x="2572" y="13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1767" name="Line 21"/>
            <p:cNvSpPr>
              <a:spLocks noChangeShapeType="1"/>
            </p:cNvSpPr>
            <p:nvPr/>
          </p:nvSpPr>
          <p:spPr bwMode="auto">
            <a:xfrm>
              <a:off x="3038" y="1288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Rectangle 22"/>
            <p:cNvSpPr>
              <a:spLocks noChangeArrowheads="1"/>
            </p:cNvSpPr>
            <p:nvPr/>
          </p:nvSpPr>
          <p:spPr bwMode="auto">
            <a:xfrm>
              <a:off x="2885" y="13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1769" name="Rectangle 23"/>
            <p:cNvSpPr>
              <a:spLocks noChangeArrowheads="1"/>
            </p:cNvSpPr>
            <p:nvPr/>
          </p:nvSpPr>
          <p:spPr bwMode="auto">
            <a:xfrm>
              <a:off x="3888" y="180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1770" name="Rectangle 24"/>
            <p:cNvSpPr>
              <a:spLocks noChangeArrowheads="1"/>
            </p:cNvSpPr>
            <p:nvPr/>
          </p:nvSpPr>
          <p:spPr bwMode="auto">
            <a:xfrm>
              <a:off x="3216" y="178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1771" name="Rectangle 25"/>
            <p:cNvSpPr>
              <a:spLocks noChangeArrowheads="1"/>
            </p:cNvSpPr>
            <p:nvPr/>
          </p:nvSpPr>
          <p:spPr bwMode="auto">
            <a:xfrm>
              <a:off x="3568" y="179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>
              <a:off x="2697" y="866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27"/>
            <p:cNvSpPr>
              <a:spLocks noChangeShapeType="1"/>
            </p:cNvSpPr>
            <p:nvPr/>
          </p:nvSpPr>
          <p:spPr bwMode="auto">
            <a:xfrm>
              <a:off x="3728" y="1707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Rectangle 28"/>
            <p:cNvSpPr>
              <a:spLocks noChangeArrowheads="1"/>
            </p:cNvSpPr>
            <p:nvPr/>
          </p:nvSpPr>
          <p:spPr bwMode="auto">
            <a:xfrm>
              <a:off x="2585" y="9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1775" name="Rectangle 29"/>
            <p:cNvSpPr>
              <a:spLocks noChangeArrowheads="1"/>
            </p:cNvSpPr>
            <p:nvPr/>
          </p:nvSpPr>
          <p:spPr bwMode="auto">
            <a:xfrm>
              <a:off x="2249" y="9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1776" name="Line 30"/>
            <p:cNvSpPr>
              <a:spLocks noChangeShapeType="1"/>
            </p:cNvSpPr>
            <p:nvPr/>
          </p:nvSpPr>
          <p:spPr bwMode="auto">
            <a:xfrm>
              <a:off x="1681" y="857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Line 31"/>
            <p:cNvSpPr>
              <a:spLocks noChangeShapeType="1"/>
            </p:cNvSpPr>
            <p:nvPr/>
          </p:nvSpPr>
          <p:spPr bwMode="auto">
            <a:xfrm>
              <a:off x="2037" y="866"/>
              <a:ext cx="30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Rectangle 32"/>
            <p:cNvSpPr>
              <a:spLocks noChangeArrowheads="1"/>
            </p:cNvSpPr>
            <p:nvPr/>
          </p:nvSpPr>
          <p:spPr bwMode="auto">
            <a:xfrm>
              <a:off x="1922" y="94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1779" name="Line 33"/>
            <p:cNvSpPr>
              <a:spLocks noChangeShapeType="1"/>
            </p:cNvSpPr>
            <p:nvPr/>
          </p:nvSpPr>
          <p:spPr bwMode="auto">
            <a:xfrm flipV="1">
              <a:off x="4420" y="892"/>
              <a:ext cx="467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Rectangle 34"/>
            <p:cNvSpPr>
              <a:spLocks noChangeArrowheads="1"/>
            </p:cNvSpPr>
            <p:nvPr/>
          </p:nvSpPr>
          <p:spPr bwMode="auto">
            <a:xfrm>
              <a:off x="4749" y="1301"/>
              <a:ext cx="5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Release</a:t>
              </a:r>
            </a:p>
          </p:txBody>
        </p:sp>
        <p:sp>
          <p:nvSpPr>
            <p:cNvPr id="31781" name="Line 35"/>
            <p:cNvSpPr>
              <a:spLocks noChangeShapeType="1"/>
            </p:cNvSpPr>
            <p:nvPr/>
          </p:nvSpPr>
          <p:spPr bwMode="auto">
            <a:xfrm>
              <a:off x="554" y="868"/>
              <a:ext cx="275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Line 36"/>
            <p:cNvSpPr>
              <a:spLocks noChangeShapeType="1"/>
            </p:cNvSpPr>
            <p:nvPr/>
          </p:nvSpPr>
          <p:spPr bwMode="auto">
            <a:xfrm>
              <a:off x="846" y="1308"/>
              <a:ext cx="225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37"/>
            <p:cNvSpPr>
              <a:spLocks noChangeShapeType="1"/>
            </p:cNvSpPr>
            <p:nvPr/>
          </p:nvSpPr>
          <p:spPr bwMode="auto">
            <a:xfrm>
              <a:off x="1104" y="1700"/>
              <a:ext cx="217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38"/>
            <p:cNvSpPr>
              <a:spLocks noChangeArrowheads="1"/>
            </p:cNvSpPr>
            <p:nvPr/>
          </p:nvSpPr>
          <p:spPr bwMode="auto">
            <a:xfrm>
              <a:off x="0" y="872"/>
              <a:ext cx="64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dirty="0"/>
                <a:t>Connect request</a:t>
              </a:r>
            </a:p>
          </p:txBody>
        </p:sp>
        <p:sp>
          <p:nvSpPr>
            <p:cNvPr id="31785" name="Rectangle 39"/>
            <p:cNvSpPr>
              <a:spLocks noChangeArrowheads="1"/>
            </p:cNvSpPr>
            <p:nvPr/>
          </p:nvSpPr>
          <p:spPr bwMode="auto">
            <a:xfrm>
              <a:off x="458" y="1360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CR</a:t>
              </a:r>
            </a:p>
          </p:txBody>
        </p:sp>
        <p:sp>
          <p:nvSpPr>
            <p:cNvPr id="31786" name="Rectangle 40"/>
            <p:cNvSpPr>
              <a:spLocks noChangeArrowheads="1"/>
            </p:cNvSpPr>
            <p:nvPr/>
          </p:nvSpPr>
          <p:spPr bwMode="auto">
            <a:xfrm>
              <a:off x="650" y="180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CR</a:t>
              </a:r>
            </a:p>
          </p:txBody>
        </p:sp>
        <p:sp>
          <p:nvSpPr>
            <p:cNvPr id="31787" name="Rectangle 41"/>
            <p:cNvSpPr>
              <a:spLocks noChangeArrowheads="1"/>
            </p:cNvSpPr>
            <p:nvPr/>
          </p:nvSpPr>
          <p:spPr bwMode="auto">
            <a:xfrm>
              <a:off x="1433" y="1736"/>
              <a:ext cx="67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Connect confirm</a:t>
              </a:r>
            </a:p>
          </p:txBody>
        </p:sp>
        <p:sp>
          <p:nvSpPr>
            <p:cNvPr id="31788" name="Rectangle 42"/>
            <p:cNvSpPr>
              <a:spLocks noChangeArrowheads="1"/>
            </p:cNvSpPr>
            <p:nvPr/>
          </p:nvSpPr>
          <p:spPr bwMode="auto">
            <a:xfrm>
              <a:off x="1483" y="14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CC</a:t>
              </a:r>
            </a:p>
          </p:txBody>
        </p:sp>
        <p:sp>
          <p:nvSpPr>
            <p:cNvPr id="31789" name="Rectangle 43"/>
            <p:cNvSpPr>
              <a:spLocks noChangeArrowheads="1"/>
            </p:cNvSpPr>
            <p:nvPr/>
          </p:nvSpPr>
          <p:spPr bwMode="auto">
            <a:xfrm>
              <a:off x="1575" y="10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CC</a:t>
              </a:r>
            </a:p>
          </p:txBody>
        </p:sp>
        <p:sp>
          <p:nvSpPr>
            <p:cNvPr id="31790" name="Line 44"/>
            <p:cNvSpPr>
              <a:spLocks noChangeShapeType="1"/>
            </p:cNvSpPr>
            <p:nvPr/>
          </p:nvSpPr>
          <p:spPr bwMode="auto">
            <a:xfrm flipV="1">
              <a:off x="1429" y="1300"/>
              <a:ext cx="142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5"/>
            <p:cNvSpPr>
              <a:spLocks noChangeShapeType="1"/>
            </p:cNvSpPr>
            <p:nvPr/>
          </p:nvSpPr>
          <p:spPr bwMode="auto">
            <a:xfrm flipV="1">
              <a:off x="1296" y="1724"/>
              <a:ext cx="14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" name="Rectangle 47"/>
          <p:cNvSpPr>
            <a:spLocks noGrp="1" noChangeArrowheads="1"/>
          </p:cNvSpPr>
          <p:nvPr>
            <p:ph type="title"/>
          </p:nvPr>
        </p:nvSpPr>
        <p:spPr>
          <a:xfrm>
            <a:off x="640080" y="92075"/>
            <a:ext cx="7538720" cy="7651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Virtual </a:t>
            </a:r>
            <a:r>
              <a:rPr lang="en-US" altLang="en-US" smtClean="0"/>
              <a:t>Circuit w/ Connection </a:t>
            </a:r>
            <a:r>
              <a:rPr lang="en-US" altLang="en-US" dirty="0"/>
              <a:t>Setup Delay</a:t>
            </a:r>
          </a:p>
        </p:txBody>
      </p:sp>
      <p:sp>
        <p:nvSpPr>
          <p:cNvPr id="31748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772160" y="3173017"/>
            <a:ext cx="769112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dirty="0"/>
              <a:t>Connection setup delay is incurred before any packet can be transferred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dirty="0"/>
              <a:t>Delay is acceptable for sustained transfer of large number of packets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dirty="0"/>
              <a:t>This delay may be unacceptably high if only a few packets are being transferred</a:t>
            </a:r>
          </a:p>
        </p:txBody>
      </p:sp>
    </p:spTree>
    <p:extLst>
      <p:ext uri="{BB962C8B-B14F-4D97-AF65-F5344CB8AC3E}">
        <p14:creationId xmlns:p14="http://schemas.microsoft.com/office/powerpoint/2010/main" val="14121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99360" y="92075"/>
            <a:ext cx="5501640" cy="765175"/>
          </a:xfrm>
        </p:spPr>
        <p:txBody>
          <a:bodyPr/>
          <a:lstStyle/>
          <a:p>
            <a:r>
              <a:rPr lang="en-US" altLang="en-US"/>
              <a:t>Example:  ATM Networks</a:t>
            </a:r>
          </a:p>
        </p:txBody>
      </p:sp>
      <p:sp>
        <p:nvSpPr>
          <p:cNvPr id="1208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99360" y="1085850"/>
            <a:ext cx="6187440" cy="3213100"/>
          </a:xfrm>
        </p:spPr>
        <p:txBody>
          <a:bodyPr/>
          <a:lstStyle/>
          <a:p>
            <a:r>
              <a:rPr lang="en-US" altLang="en-US" dirty="0"/>
              <a:t>All information mapped into short fixed-length packets called </a:t>
            </a:r>
            <a:r>
              <a:rPr lang="en-US" altLang="en-US" i="1" dirty="0"/>
              <a:t>cells</a:t>
            </a:r>
            <a:endParaRPr lang="en-US" altLang="en-US" dirty="0"/>
          </a:p>
          <a:p>
            <a:pPr>
              <a:spcBef>
                <a:spcPts val="900"/>
              </a:spcBef>
            </a:pPr>
            <a:r>
              <a:rPr lang="en-US" altLang="en-US" dirty="0"/>
              <a:t>Connections set up across network</a:t>
            </a:r>
          </a:p>
          <a:p>
            <a:pPr lvl="1"/>
            <a:r>
              <a:rPr lang="en-US" altLang="en-US" dirty="0"/>
              <a:t>Virtual circuits established across networks</a:t>
            </a:r>
          </a:p>
          <a:p>
            <a:pPr lvl="1"/>
            <a:r>
              <a:rPr lang="en-US" altLang="en-US" dirty="0"/>
              <a:t>Tables setup at ATM switches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Several types of network services offered</a:t>
            </a:r>
          </a:p>
          <a:p>
            <a:pPr lvl="1"/>
            <a:r>
              <a:rPr lang="en-US" altLang="en-US" dirty="0"/>
              <a:t>Constant bit rate connections</a:t>
            </a:r>
          </a:p>
          <a:p>
            <a:pPr lvl="1"/>
            <a:r>
              <a:rPr lang="en-US" altLang="en-US" dirty="0"/>
              <a:t>Variable bit rate connections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857250"/>
            <a:ext cx="17227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3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485900" y="1094779"/>
            <a:ext cx="6061473" cy="2199085"/>
            <a:chOff x="285" y="1690"/>
            <a:chExt cx="5091" cy="1847"/>
          </a:xfrm>
        </p:grpSpPr>
        <p:sp>
          <p:nvSpPr>
            <p:cNvPr id="33797" name="Line 3"/>
            <p:cNvSpPr>
              <a:spLocks noChangeShapeType="1"/>
            </p:cNvSpPr>
            <p:nvPr/>
          </p:nvSpPr>
          <p:spPr bwMode="auto">
            <a:xfrm>
              <a:off x="581" y="3191"/>
              <a:ext cx="46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>
              <a:off x="581" y="2775"/>
              <a:ext cx="46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580" y="2349"/>
              <a:ext cx="4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580" y="1933"/>
              <a:ext cx="46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2948" y="2351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1260" y="2364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>
              <a:off x="2020" y="1937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>
              <a:off x="1593" y="2781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1797" y="2355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>
              <a:off x="3235" y="277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2190" y="277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2737" y="244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3809" name="Rectangle 15"/>
            <p:cNvSpPr>
              <a:spLocks noChangeArrowheads="1"/>
            </p:cNvSpPr>
            <p:nvPr/>
          </p:nvSpPr>
          <p:spPr bwMode="auto">
            <a:xfrm>
              <a:off x="1522" y="24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2383" y="2352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17"/>
            <p:cNvSpPr>
              <a:spLocks noChangeArrowheads="1"/>
            </p:cNvSpPr>
            <p:nvPr/>
          </p:nvSpPr>
          <p:spPr bwMode="auto">
            <a:xfrm>
              <a:off x="2129" y="24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3812" name="Rectangle 18"/>
            <p:cNvSpPr>
              <a:spLocks noChangeArrowheads="1"/>
            </p:cNvSpPr>
            <p:nvPr/>
          </p:nvSpPr>
          <p:spPr bwMode="auto">
            <a:xfrm>
              <a:off x="3079" y="28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3813" name="Rectangle 19"/>
            <p:cNvSpPr>
              <a:spLocks noChangeArrowheads="1"/>
            </p:cNvSpPr>
            <p:nvPr/>
          </p:nvSpPr>
          <p:spPr bwMode="auto">
            <a:xfrm>
              <a:off x="1970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3814" name="Rectangle 20"/>
            <p:cNvSpPr>
              <a:spLocks noChangeArrowheads="1"/>
            </p:cNvSpPr>
            <p:nvPr/>
          </p:nvSpPr>
          <p:spPr bwMode="auto">
            <a:xfrm>
              <a:off x="2524" y="28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3815" name="Line 21"/>
            <p:cNvSpPr>
              <a:spLocks noChangeShapeType="1"/>
            </p:cNvSpPr>
            <p:nvPr/>
          </p:nvSpPr>
          <p:spPr bwMode="auto">
            <a:xfrm>
              <a:off x="2618" y="1925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22"/>
            <p:cNvSpPr>
              <a:spLocks noChangeShapeType="1"/>
            </p:cNvSpPr>
            <p:nvPr/>
          </p:nvSpPr>
          <p:spPr bwMode="auto">
            <a:xfrm>
              <a:off x="2733" y="277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23"/>
            <p:cNvSpPr>
              <a:spLocks noChangeArrowheads="1"/>
            </p:cNvSpPr>
            <p:nvPr/>
          </p:nvSpPr>
          <p:spPr bwMode="auto">
            <a:xfrm>
              <a:off x="2386" y="20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33818" name="Rectangle 24"/>
            <p:cNvSpPr>
              <a:spLocks noChangeArrowheads="1"/>
            </p:cNvSpPr>
            <p:nvPr/>
          </p:nvSpPr>
          <p:spPr bwMode="auto">
            <a:xfrm>
              <a:off x="1831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33819" name="Line 25"/>
            <p:cNvSpPr>
              <a:spLocks noChangeShapeType="1"/>
            </p:cNvSpPr>
            <p:nvPr/>
          </p:nvSpPr>
          <p:spPr bwMode="auto">
            <a:xfrm>
              <a:off x="910" y="1937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26"/>
            <p:cNvSpPr>
              <a:spLocks noChangeShapeType="1"/>
            </p:cNvSpPr>
            <p:nvPr/>
          </p:nvSpPr>
          <p:spPr bwMode="auto">
            <a:xfrm>
              <a:off x="1444" y="1938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27"/>
            <p:cNvSpPr>
              <a:spLocks noChangeArrowheads="1"/>
            </p:cNvSpPr>
            <p:nvPr/>
          </p:nvSpPr>
          <p:spPr bwMode="auto">
            <a:xfrm>
              <a:off x="1277" y="20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33822" name="Line 28"/>
            <p:cNvSpPr>
              <a:spLocks noChangeShapeType="1"/>
            </p:cNvSpPr>
            <p:nvPr/>
          </p:nvSpPr>
          <p:spPr bwMode="auto">
            <a:xfrm>
              <a:off x="912" y="1940"/>
              <a:ext cx="0" cy="1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29"/>
            <p:cNvSpPr>
              <a:spLocks noChangeArrowheads="1"/>
            </p:cNvSpPr>
            <p:nvPr/>
          </p:nvSpPr>
          <p:spPr bwMode="auto">
            <a:xfrm>
              <a:off x="1407" y="3287"/>
              <a:ext cx="18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Minimum delay = 3</a:t>
              </a:r>
              <a:r>
                <a:rPr lang="en-US" altLang="en-US" sz="1500" i="1">
                  <a:sym typeface="Symbol" charset="2"/>
                </a:rPr>
                <a:t> </a:t>
              </a:r>
              <a:r>
                <a:rPr lang="en-US" altLang="en-US" sz="1500"/>
                <a:t>+ </a:t>
              </a:r>
              <a:r>
                <a:rPr lang="en-US" altLang="en-US" sz="1500" i="1"/>
                <a:t>T</a:t>
              </a:r>
              <a:r>
                <a:rPr lang="en-US" altLang="en-US" sz="1500"/>
                <a:t> </a:t>
              </a:r>
            </a:p>
          </p:txBody>
        </p:sp>
        <p:sp>
          <p:nvSpPr>
            <p:cNvPr id="33824" name="Rectangle 30"/>
            <p:cNvSpPr>
              <a:spLocks noChangeArrowheads="1"/>
            </p:cNvSpPr>
            <p:nvPr/>
          </p:nvSpPr>
          <p:spPr bwMode="auto">
            <a:xfrm>
              <a:off x="5216" y="308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3825" name="Rectangle 31"/>
            <p:cNvSpPr>
              <a:spLocks noChangeArrowheads="1"/>
            </p:cNvSpPr>
            <p:nvPr/>
          </p:nvSpPr>
          <p:spPr bwMode="auto">
            <a:xfrm>
              <a:off x="5216" y="266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3826" name="Rectangle 32"/>
            <p:cNvSpPr>
              <a:spLocks noChangeArrowheads="1"/>
            </p:cNvSpPr>
            <p:nvPr/>
          </p:nvSpPr>
          <p:spPr bwMode="auto">
            <a:xfrm>
              <a:off x="5215" y="223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3827" name="Rectangle 33"/>
            <p:cNvSpPr>
              <a:spLocks noChangeArrowheads="1"/>
            </p:cNvSpPr>
            <p:nvPr/>
          </p:nvSpPr>
          <p:spPr bwMode="auto">
            <a:xfrm>
              <a:off x="5215" y="1823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33828" name="Line 34"/>
            <p:cNvSpPr>
              <a:spLocks noChangeShapeType="1"/>
            </p:cNvSpPr>
            <p:nvPr/>
          </p:nvSpPr>
          <p:spPr bwMode="auto">
            <a:xfrm>
              <a:off x="912" y="1932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Rectangle 35"/>
            <p:cNvSpPr>
              <a:spLocks noChangeArrowheads="1"/>
            </p:cNvSpPr>
            <p:nvPr/>
          </p:nvSpPr>
          <p:spPr bwMode="auto">
            <a:xfrm>
              <a:off x="285" y="169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Source</a:t>
              </a:r>
            </a:p>
          </p:txBody>
        </p:sp>
        <p:sp>
          <p:nvSpPr>
            <p:cNvPr id="33830" name="Rectangle 36"/>
            <p:cNvSpPr>
              <a:spLocks noChangeArrowheads="1"/>
            </p:cNvSpPr>
            <p:nvPr/>
          </p:nvSpPr>
          <p:spPr bwMode="auto">
            <a:xfrm>
              <a:off x="285" y="321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Destination</a:t>
              </a:r>
            </a:p>
          </p:txBody>
        </p:sp>
        <p:sp>
          <p:nvSpPr>
            <p:cNvPr id="33831" name="Rectangle 37"/>
            <p:cNvSpPr>
              <a:spLocks noChangeArrowheads="1"/>
            </p:cNvSpPr>
            <p:nvPr/>
          </p:nvSpPr>
          <p:spPr bwMode="auto">
            <a:xfrm>
              <a:off x="285" y="2095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 1</a:t>
              </a:r>
            </a:p>
          </p:txBody>
        </p:sp>
        <p:sp>
          <p:nvSpPr>
            <p:cNvPr id="33832" name="Rectangle 38"/>
            <p:cNvSpPr>
              <a:spLocks noChangeArrowheads="1"/>
            </p:cNvSpPr>
            <p:nvPr/>
          </p:nvSpPr>
          <p:spPr bwMode="auto">
            <a:xfrm>
              <a:off x="285" y="2530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 2</a:t>
              </a:r>
            </a:p>
          </p:txBody>
        </p:sp>
      </p:grpSp>
      <p:sp>
        <p:nvSpPr>
          <p:cNvPr id="33795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Cut-Through </a:t>
            </a:r>
            <a:r>
              <a:rPr lang="en-US" altLang="en-US" dirty="0" smtClean="0"/>
              <a:t>Switching</a:t>
            </a:r>
            <a:endParaRPr lang="en-US" altLang="en-US" dirty="0"/>
          </a:p>
        </p:txBody>
      </p:sp>
      <p:sp>
        <p:nvSpPr>
          <p:cNvPr id="33796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753865" y="3464718"/>
            <a:ext cx="7366000" cy="94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500" dirty="0"/>
              <a:t>Some networks perform error checking on header only, so </a:t>
            </a:r>
            <a:r>
              <a:rPr lang="en-US" altLang="en-US" sz="1500" dirty="0" smtClean="0"/>
              <a:t>packets </a:t>
            </a:r>
            <a:r>
              <a:rPr lang="en-US" altLang="en-US" sz="1500" dirty="0"/>
              <a:t>can be forwarded as soon as header is received &amp; processed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500" dirty="0"/>
              <a:t>Delays reduced further with cut-through switching</a:t>
            </a:r>
          </a:p>
        </p:txBody>
      </p:sp>
    </p:spTree>
    <p:extLst>
      <p:ext uri="{BB962C8B-B14F-4D97-AF65-F5344CB8AC3E}">
        <p14:creationId xmlns:p14="http://schemas.microsoft.com/office/powerpoint/2010/main" val="999178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25" dirty="0"/>
              <a:t>Message vs. Packet </a:t>
            </a:r>
            <a:r>
              <a:rPr lang="en-US" altLang="en-US" sz="2625" dirty="0" smtClean="0"/>
              <a:t>Minimum </a:t>
            </a:r>
            <a:r>
              <a:rPr lang="en-US" altLang="en-US" sz="2625" dirty="0"/>
              <a:t>Delay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7900" y="1110376"/>
            <a:ext cx="7160260" cy="3370183"/>
          </a:xfrm>
        </p:spPr>
        <p:txBody>
          <a:bodyPr/>
          <a:lstStyle/>
          <a:p>
            <a:pPr eaLnBrk="1" hangingPunct="1"/>
            <a:r>
              <a:rPr lang="en-US" altLang="en-US" sz="1950" dirty="0" smtClean="0"/>
              <a:t>Message switching:</a:t>
            </a:r>
            <a:endParaRPr lang="en-US" altLang="en-US" sz="1950" dirty="0"/>
          </a:p>
          <a:p>
            <a:pPr lvl="1" eaLnBrk="1" hangingPunct="1">
              <a:buFont typeface="Wingdings" charset="2"/>
              <a:buNone/>
            </a:pPr>
            <a:r>
              <a:rPr lang="en-US" altLang="en-US" sz="1800" i="1" dirty="0"/>
              <a:t>		L </a:t>
            </a:r>
            <a:r>
              <a:rPr lang="en-US" altLang="en-US" sz="1800" i="1" dirty="0">
                <a:latin typeface="Symbol" charset="2"/>
              </a:rPr>
              <a:t>t</a:t>
            </a:r>
            <a:r>
              <a:rPr lang="en-US" altLang="en-US" sz="1800" i="1" dirty="0"/>
              <a:t>   +  L T  </a:t>
            </a:r>
            <a:r>
              <a:rPr lang="en-US" altLang="en-US" sz="1800" i="1" dirty="0" smtClean="0"/>
              <a:t>                        =  </a:t>
            </a:r>
            <a:r>
              <a:rPr lang="en-US" altLang="en-US" sz="1800" i="1" dirty="0">
                <a:solidFill>
                  <a:srgbClr val="FF3300"/>
                </a:solidFill>
              </a:rPr>
              <a:t>L </a:t>
            </a:r>
            <a:r>
              <a:rPr lang="en-US" altLang="en-US" sz="1800" i="1" dirty="0">
                <a:solidFill>
                  <a:srgbClr val="FF3300"/>
                </a:solidFill>
                <a:latin typeface="Symbol" charset="2"/>
              </a:rPr>
              <a:t>t</a:t>
            </a:r>
            <a:r>
              <a:rPr lang="en-US" altLang="en-US" sz="1800" i="1" dirty="0">
                <a:solidFill>
                  <a:srgbClr val="FF3300"/>
                </a:solidFill>
              </a:rPr>
              <a:t> + </a:t>
            </a:r>
            <a:r>
              <a:rPr lang="en-US" altLang="en-US" sz="1800" dirty="0">
                <a:solidFill>
                  <a:srgbClr val="FF3300"/>
                </a:solidFill>
              </a:rPr>
              <a:t>(</a:t>
            </a:r>
            <a:r>
              <a:rPr lang="en-US" altLang="en-US" sz="1800" i="1" dirty="0">
                <a:solidFill>
                  <a:srgbClr val="FF3300"/>
                </a:solidFill>
              </a:rPr>
              <a:t>L </a:t>
            </a:r>
            <a:r>
              <a:rPr lang="en-US" altLang="en-US" sz="1800" dirty="0">
                <a:solidFill>
                  <a:srgbClr val="FF3300"/>
                </a:solidFill>
              </a:rPr>
              <a:t>– 1)</a:t>
            </a:r>
            <a:r>
              <a:rPr lang="en-US" altLang="en-US" sz="1800" i="1" dirty="0">
                <a:solidFill>
                  <a:srgbClr val="FF3300"/>
                </a:solidFill>
              </a:rPr>
              <a:t> T  +  T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800" i="1" dirty="0"/>
          </a:p>
          <a:p>
            <a:pPr eaLnBrk="1" hangingPunct="1"/>
            <a:r>
              <a:rPr lang="en-US" altLang="en-US" sz="1950" dirty="0" smtClean="0"/>
              <a:t>Packet switching with store-and-forward</a:t>
            </a:r>
            <a:endParaRPr lang="en-US" altLang="en-US" sz="1950" dirty="0"/>
          </a:p>
          <a:p>
            <a:pPr lvl="1" eaLnBrk="1" hangingPunct="1">
              <a:buFont typeface="Wingdings" charset="2"/>
              <a:buNone/>
            </a:pPr>
            <a:r>
              <a:rPr lang="en-US" altLang="en-US" sz="1800" i="1" dirty="0"/>
              <a:t>		L </a:t>
            </a:r>
            <a:r>
              <a:rPr lang="en-US" altLang="en-US" sz="1800" i="1" dirty="0">
                <a:latin typeface="Symbol" charset="2"/>
              </a:rPr>
              <a:t>t</a:t>
            </a:r>
            <a:r>
              <a:rPr lang="en-US" altLang="en-US" sz="1800" i="1" dirty="0"/>
              <a:t> +  L P + </a:t>
            </a:r>
            <a:r>
              <a:rPr lang="en-US" altLang="en-US" sz="1800" dirty="0"/>
              <a:t>(</a:t>
            </a:r>
            <a:r>
              <a:rPr lang="en-US" altLang="en-US" sz="1800" i="1" dirty="0"/>
              <a:t>k –</a:t>
            </a:r>
            <a:r>
              <a:rPr lang="en-US" altLang="en-US" sz="1800" dirty="0"/>
              <a:t> 1)</a:t>
            </a:r>
            <a:r>
              <a:rPr lang="en-US" altLang="en-US" sz="1800" i="1" dirty="0"/>
              <a:t> P  	=  </a:t>
            </a:r>
            <a:r>
              <a:rPr lang="en-US" altLang="en-US" sz="1800" i="1" dirty="0">
                <a:solidFill>
                  <a:srgbClr val="FF3300"/>
                </a:solidFill>
              </a:rPr>
              <a:t>L </a:t>
            </a:r>
            <a:r>
              <a:rPr lang="en-US" altLang="en-US" sz="1800" i="1" dirty="0">
                <a:solidFill>
                  <a:srgbClr val="FF3300"/>
                </a:solidFill>
                <a:latin typeface="Symbol" charset="2"/>
              </a:rPr>
              <a:t>t</a:t>
            </a:r>
            <a:r>
              <a:rPr lang="en-US" altLang="en-US" sz="1800" i="1" dirty="0">
                <a:solidFill>
                  <a:srgbClr val="FF3300"/>
                </a:solidFill>
              </a:rPr>
              <a:t> + </a:t>
            </a:r>
            <a:r>
              <a:rPr lang="en-US" altLang="en-US" sz="1800" dirty="0">
                <a:solidFill>
                  <a:srgbClr val="FF3300"/>
                </a:solidFill>
              </a:rPr>
              <a:t>(</a:t>
            </a:r>
            <a:r>
              <a:rPr lang="en-US" altLang="en-US" sz="1800" i="1" dirty="0">
                <a:solidFill>
                  <a:srgbClr val="FF3300"/>
                </a:solidFill>
              </a:rPr>
              <a:t>L –</a:t>
            </a:r>
            <a:r>
              <a:rPr lang="en-US" altLang="en-US" sz="1800" dirty="0">
                <a:solidFill>
                  <a:srgbClr val="FF3300"/>
                </a:solidFill>
              </a:rPr>
              <a:t> 1)</a:t>
            </a:r>
            <a:r>
              <a:rPr lang="en-US" altLang="en-US" sz="1800" i="1" dirty="0">
                <a:solidFill>
                  <a:srgbClr val="FF3300"/>
                </a:solidFill>
              </a:rPr>
              <a:t> P  +  T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800" i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en-US" sz="1950" dirty="0"/>
              <a:t>Cut-Through </a:t>
            </a:r>
            <a:r>
              <a:rPr lang="en-US" altLang="en-US" sz="1950" dirty="0" smtClean="0"/>
              <a:t>Packet switching </a:t>
            </a:r>
            <a:r>
              <a:rPr lang="en-US" altLang="en-US" sz="1950" dirty="0"/>
              <a:t>(Immediate forwarding after header) 	</a:t>
            </a:r>
            <a:r>
              <a:rPr lang="en-US" altLang="en-US" sz="1800" i="1" dirty="0"/>
              <a:t>		</a:t>
            </a:r>
            <a:r>
              <a:rPr lang="en-US" altLang="en-US" sz="1800" i="1" dirty="0" smtClean="0"/>
              <a:t>=  </a:t>
            </a:r>
            <a:r>
              <a:rPr lang="en-US" altLang="en-US" sz="1800" i="1" dirty="0">
                <a:solidFill>
                  <a:srgbClr val="FF3300"/>
                </a:solidFill>
              </a:rPr>
              <a:t>L </a:t>
            </a:r>
            <a:r>
              <a:rPr lang="en-US" altLang="en-US" sz="1800" i="1" dirty="0">
                <a:solidFill>
                  <a:srgbClr val="FF3300"/>
                </a:solidFill>
                <a:latin typeface="Symbol" charset="2"/>
              </a:rPr>
              <a:t>t</a:t>
            </a:r>
            <a:r>
              <a:rPr lang="en-US" altLang="en-US" sz="1800" i="1" dirty="0">
                <a:solidFill>
                  <a:srgbClr val="FF3300"/>
                </a:solidFill>
              </a:rPr>
              <a:t> +  T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800" i="1" dirty="0">
              <a:solidFill>
                <a:srgbClr val="FF3300"/>
              </a:solidFill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Above </a:t>
            </a:r>
            <a:r>
              <a:rPr lang="en-US" altLang="en-US" sz="1800" dirty="0" smtClean="0">
                <a:solidFill>
                  <a:srgbClr val="FF0000"/>
                </a:solidFill>
              </a:rPr>
              <a:t>measurements neglect </a:t>
            </a:r>
            <a:r>
              <a:rPr lang="en-US" altLang="en-US" sz="1800" dirty="0">
                <a:solidFill>
                  <a:srgbClr val="FF0000"/>
                </a:solidFill>
              </a:rPr>
              <a:t>header processing delays</a:t>
            </a:r>
          </a:p>
          <a:p>
            <a:pPr eaLnBrk="1" hangingPunct="1"/>
            <a:endParaRPr lang="en-US" altLang="en-US" sz="195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63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7643</TotalTime>
  <Words>421</Words>
  <Application>Microsoft Macintosh PowerPoint</Application>
  <PresentationFormat>On-screen Show (16:9)</PresentationFormat>
  <Paragraphs>130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Symbol</vt:lpstr>
      <vt:lpstr>Times New Roman</vt:lpstr>
      <vt:lpstr>Wingdings</vt:lpstr>
      <vt:lpstr>宋体</vt:lpstr>
      <vt:lpstr>Arial</vt:lpstr>
      <vt:lpstr>Network</vt:lpstr>
      <vt:lpstr>Unit 03.02.01 CS 5220:  COMPUTER COMMUNICATIONS</vt:lpstr>
      <vt:lpstr>Packet Switching – Virtual Circuit</vt:lpstr>
      <vt:lpstr>Connection Setup</vt:lpstr>
      <vt:lpstr>Virtual Circuit Forwarding Tables</vt:lpstr>
      <vt:lpstr>Routing in Virtual Circuit Subnet</vt:lpstr>
      <vt:lpstr>Virtual Circuit w/ Connection Setup Delay</vt:lpstr>
      <vt:lpstr>Example:  ATM Networks</vt:lpstr>
      <vt:lpstr>Cut-Through Switching</vt:lpstr>
      <vt:lpstr>Message vs. Packet Minimum Delay</vt:lpstr>
      <vt:lpstr>PowerPoint Presentation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487</cp:revision>
  <dcterms:created xsi:type="dcterms:W3CDTF">2003-04-11T22:55:48Z</dcterms:created>
  <dcterms:modified xsi:type="dcterms:W3CDTF">2017-03-20T20:45:08Z</dcterms:modified>
</cp:coreProperties>
</file>