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2" r:id="rId3"/>
    <p:sldId id="344" r:id="rId4"/>
    <p:sldId id="343" r:id="rId5"/>
    <p:sldId id="359" r:id="rId6"/>
    <p:sldId id="360" r:id="rId7"/>
    <p:sldId id="347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61" r:id="rId17"/>
    <p:sldId id="362" r:id="rId18"/>
    <p:sldId id="340" r:id="rId1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35" autoAdjust="0"/>
    <p:restoredTop sz="95280" autoAdjust="0"/>
  </p:normalViewPr>
  <p:slideViewPr>
    <p:cSldViewPr snapToGrid="0">
      <p:cViewPr>
        <p:scale>
          <a:sx n="110" d="100"/>
          <a:sy n="110" d="100"/>
        </p:scale>
        <p:origin x="288" y="808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C95F5-1FC6-B642-A08B-6104F919599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55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44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2468C4A-71D3-3C40-BDA7-E144E7F607FE}" type="slidenum">
              <a:rPr lang="en-US" altLang="zh-CN" sz="1300">
                <a:ea typeface="ＭＳ Ｐゴシック" charset="-128"/>
              </a:rPr>
              <a:pPr>
                <a:spcBef>
                  <a:spcPct val="0"/>
                </a:spcBef>
              </a:pPr>
              <a:t>18</a:t>
            </a:fld>
            <a:endParaRPr lang="en-US" altLang="zh-CN" sz="13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5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27F70-6D26-2B4F-A53F-67395EA9BB3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3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7C076-02BF-D646-B366-D89A9231FC1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22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1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C311-F73B-FF48-8B7E-27F6696C6CF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38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4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EEC78-52DD-584E-B15C-1A335688396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6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0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CDEA9-E919-B340-B7BF-A25AD7A084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72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533DA-0DFE-274D-9F48-8FA32142483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00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45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1A024-36F6-FE45-A166-C6378E6882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72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9EF57-9495-A94E-A2E5-617A066E45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4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5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3/19/17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03.02.02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Routing in Packet Networks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3833" y="92075"/>
            <a:ext cx="5547167" cy="765175"/>
          </a:xfrm>
        </p:spPr>
        <p:txBody>
          <a:bodyPr/>
          <a:lstStyle/>
          <a:p>
            <a:r>
              <a:rPr lang="en-US" altLang="en-US"/>
              <a:t>Specialized Routing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0016" y="1344738"/>
            <a:ext cx="5760720" cy="2663190"/>
          </a:xfrm>
        </p:spPr>
        <p:txBody>
          <a:bodyPr/>
          <a:lstStyle/>
          <a:p>
            <a:r>
              <a:rPr lang="en-US" altLang="en-US" dirty="0"/>
              <a:t>Flooding</a:t>
            </a:r>
          </a:p>
          <a:p>
            <a:pPr lvl="1"/>
            <a:r>
              <a:rPr lang="en-US" altLang="en-US" dirty="0"/>
              <a:t>Useful in starting up network</a:t>
            </a:r>
          </a:p>
          <a:p>
            <a:pPr lvl="1"/>
            <a:r>
              <a:rPr lang="en-US" altLang="en-US" dirty="0"/>
              <a:t>Useful in propagating information to all nodes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Deflection Routing</a:t>
            </a:r>
          </a:p>
          <a:p>
            <a:pPr lvl="1"/>
            <a:r>
              <a:rPr lang="en-US" altLang="en-US" dirty="0"/>
              <a:t>Fixed, preset routing procedure</a:t>
            </a:r>
          </a:p>
          <a:p>
            <a:pPr lvl="1"/>
            <a:r>
              <a:rPr lang="en-US" altLang="en-US" dirty="0"/>
              <a:t>No route synthesis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Flooding</a:t>
            </a:r>
          </a:p>
        </p:txBody>
      </p:sp>
      <p:sp>
        <p:nvSpPr>
          <p:cNvPr id="65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0720" y="1113235"/>
            <a:ext cx="7934960" cy="30861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Send a packet to all nodes in a network</a:t>
            </a:r>
          </a:p>
          <a:p>
            <a:r>
              <a:rPr lang="en-US" altLang="en-US" sz="2000" dirty="0"/>
              <a:t>No routing tables available</a:t>
            </a:r>
          </a:p>
          <a:p>
            <a:r>
              <a:rPr lang="en-US" altLang="en-US" sz="2000" dirty="0"/>
              <a:t>Need to broadcast packet to all nodes (e.g. to propagate link state information)</a:t>
            </a:r>
          </a:p>
          <a:p>
            <a:endParaRPr lang="en-US" altLang="en-US" sz="1800" dirty="0"/>
          </a:p>
          <a:p>
            <a:pPr>
              <a:buFont typeface="Wingdings" charset="2"/>
              <a:buNone/>
            </a:pPr>
            <a:r>
              <a:rPr lang="en-US" altLang="en-US" dirty="0"/>
              <a:t>Approach</a:t>
            </a:r>
          </a:p>
          <a:p>
            <a:r>
              <a:rPr lang="en-US" altLang="en-US" sz="2000" dirty="0"/>
              <a:t>Send packet on all ports except one where it arrived</a:t>
            </a:r>
          </a:p>
          <a:p>
            <a:r>
              <a:rPr lang="en-US" altLang="en-US" sz="2000" dirty="0"/>
              <a:t>Exponential growth in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2281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093" name="Group 1061"/>
          <p:cNvGrpSpPr>
            <a:grpSpLocks/>
          </p:cNvGrpSpPr>
          <p:nvPr/>
        </p:nvGrpSpPr>
        <p:grpSpPr bwMode="auto">
          <a:xfrm>
            <a:off x="1893531" y="864544"/>
            <a:ext cx="4851797" cy="2853929"/>
            <a:chOff x="1097" y="940"/>
            <a:chExt cx="4075" cy="2397"/>
          </a:xfrm>
        </p:grpSpPr>
        <p:sp>
          <p:nvSpPr>
            <p:cNvPr id="1069060" name="Oval 1028"/>
            <p:cNvSpPr>
              <a:spLocks noChangeArrowheads="1"/>
            </p:cNvSpPr>
            <p:nvPr/>
          </p:nvSpPr>
          <p:spPr bwMode="auto">
            <a:xfrm>
              <a:off x="1130" y="940"/>
              <a:ext cx="456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1" name="Oval 1029"/>
            <p:cNvSpPr>
              <a:spLocks noChangeArrowheads="1"/>
            </p:cNvSpPr>
            <p:nvPr/>
          </p:nvSpPr>
          <p:spPr bwMode="auto">
            <a:xfrm>
              <a:off x="1110" y="2720"/>
              <a:ext cx="459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2" name="Oval 1030"/>
            <p:cNvSpPr>
              <a:spLocks noChangeArrowheads="1"/>
            </p:cNvSpPr>
            <p:nvPr/>
          </p:nvSpPr>
          <p:spPr bwMode="auto">
            <a:xfrm>
              <a:off x="3029" y="940"/>
              <a:ext cx="456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3" name="Oval 1031"/>
            <p:cNvSpPr>
              <a:spLocks noChangeArrowheads="1"/>
            </p:cNvSpPr>
            <p:nvPr/>
          </p:nvSpPr>
          <p:spPr bwMode="auto">
            <a:xfrm>
              <a:off x="3362" y="2881"/>
              <a:ext cx="458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4" name="Line 1032"/>
            <p:cNvSpPr>
              <a:spLocks noChangeShapeType="1"/>
            </p:cNvSpPr>
            <p:nvPr/>
          </p:nvSpPr>
          <p:spPr bwMode="auto">
            <a:xfrm>
              <a:off x="1593" y="1157"/>
              <a:ext cx="1432" cy="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5" name="Oval 1033"/>
            <p:cNvSpPr>
              <a:spLocks noChangeArrowheads="1"/>
            </p:cNvSpPr>
            <p:nvPr/>
          </p:nvSpPr>
          <p:spPr bwMode="auto">
            <a:xfrm>
              <a:off x="2751" y="2003"/>
              <a:ext cx="456" cy="45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6" name="Oval 1034"/>
            <p:cNvSpPr>
              <a:spLocks noChangeArrowheads="1"/>
            </p:cNvSpPr>
            <p:nvPr/>
          </p:nvSpPr>
          <p:spPr bwMode="auto">
            <a:xfrm>
              <a:off x="4713" y="1242"/>
              <a:ext cx="459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67" name="Line 1035"/>
            <p:cNvSpPr>
              <a:spLocks noChangeShapeType="1"/>
            </p:cNvSpPr>
            <p:nvPr/>
          </p:nvSpPr>
          <p:spPr bwMode="auto">
            <a:xfrm flipH="1">
              <a:off x="3038" y="1383"/>
              <a:ext cx="130" cy="62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8" name="Line 1036"/>
            <p:cNvSpPr>
              <a:spLocks noChangeShapeType="1"/>
            </p:cNvSpPr>
            <p:nvPr/>
          </p:nvSpPr>
          <p:spPr bwMode="auto">
            <a:xfrm>
              <a:off x="3057" y="2464"/>
              <a:ext cx="389" cy="4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69" name="Line 1037"/>
            <p:cNvSpPr>
              <a:spLocks noChangeShapeType="1"/>
            </p:cNvSpPr>
            <p:nvPr/>
          </p:nvSpPr>
          <p:spPr bwMode="auto">
            <a:xfrm>
              <a:off x="3492" y="1173"/>
              <a:ext cx="1232" cy="2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0" name="Line 1038"/>
            <p:cNvSpPr>
              <a:spLocks noChangeShapeType="1"/>
            </p:cNvSpPr>
            <p:nvPr/>
          </p:nvSpPr>
          <p:spPr bwMode="auto">
            <a:xfrm flipV="1">
              <a:off x="3762" y="1610"/>
              <a:ext cx="999" cy="134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1" name="Line 1039"/>
            <p:cNvSpPr>
              <a:spLocks noChangeShapeType="1"/>
            </p:cNvSpPr>
            <p:nvPr/>
          </p:nvSpPr>
          <p:spPr bwMode="auto">
            <a:xfrm flipH="1" flipV="1">
              <a:off x="1536" y="3057"/>
              <a:ext cx="1836" cy="10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2" name="Line 1040"/>
            <p:cNvSpPr>
              <a:spLocks noChangeShapeType="1"/>
            </p:cNvSpPr>
            <p:nvPr/>
          </p:nvSpPr>
          <p:spPr bwMode="auto">
            <a:xfrm>
              <a:off x="1334" y="1400"/>
              <a:ext cx="2" cy="133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3" name="Line 1041"/>
            <p:cNvSpPr>
              <a:spLocks noChangeShapeType="1"/>
            </p:cNvSpPr>
            <p:nvPr/>
          </p:nvSpPr>
          <p:spPr bwMode="auto">
            <a:xfrm>
              <a:off x="1510" y="1314"/>
              <a:ext cx="1250" cy="80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4" name="Line 1042"/>
            <p:cNvSpPr>
              <a:spLocks noChangeShapeType="1"/>
            </p:cNvSpPr>
            <p:nvPr/>
          </p:nvSpPr>
          <p:spPr bwMode="auto">
            <a:xfrm flipH="1">
              <a:off x="1519" y="2323"/>
              <a:ext cx="1223" cy="48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75" name="Rectangle 1043"/>
            <p:cNvSpPr>
              <a:spLocks noChangeArrowheads="1"/>
            </p:cNvSpPr>
            <p:nvPr/>
          </p:nvSpPr>
          <p:spPr bwMode="auto">
            <a:xfrm>
              <a:off x="1301" y="1040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1</a:t>
              </a:r>
              <a:endParaRPr lang="en-US" altLang="en-US" sz="2100" b="1"/>
            </a:p>
          </p:txBody>
        </p:sp>
        <p:sp>
          <p:nvSpPr>
            <p:cNvPr id="1069076" name="Rectangle 1044"/>
            <p:cNvSpPr>
              <a:spLocks noChangeArrowheads="1"/>
            </p:cNvSpPr>
            <p:nvPr/>
          </p:nvSpPr>
          <p:spPr bwMode="auto">
            <a:xfrm>
              <a:off x="1277" y="2849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2100"/>
            </a:p>
          </p:txBody>
        </p:sp>
        <p:sp>
          <p:nvSpPr>
            <p:cNvPr id="1069077" name="Rectangle 1045"/>
            <p:cNvSpPr>
              <a:spLocks noChangeArrowheads="1"/>
            </p:cNvSpPr>
            <p:nvPr/>
          </p:nvSpPr>
          <p:spPr bwMode="auto">
            <a:xfrm>
              <a:off x="3186" y="1071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2100"/>
            </a:p>
          </p:txBody>
        </p:sp>
        <p:sp>
          <p:nvSpPr>
            <p:cNvPr id="1069078" name="Rectangle 1046"/>
            <p:cNvSpPr>
              <a:spLocks noChangeArrowheads="1"/>
            </p:cNvSpPr>
            <p:nvPr/>
          </p:nvSpPr>
          <p:spPr bwMode="auto">
            <a:xfrm>
              <a:off x="2927" y="2117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69079" name="Rectangle 1047"/>
            <p:cNvSpPr>
              <a:spLocks noChangeArrowheads="1"/>
            </p:cNvSpPr>
            <p:nvPr/>
          </p:nvSpPr>
          <p:spPr bwMode="auto">
            <a:xfrm>
              <a:off x="3538" y="3006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69080" name="Rectangle 1048"/>
            <p:cNvSpPr>
              <a:spLocks noChangeArrowheads="1"/>
            </p:cNvSpPr>
            <p:nvPr/>
          </p:nvSpPr>
          <p:spPr bwMode="auto">
            <a:xfrm>
              <a:off x="4872" y="1367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69081" name="Rectangle 1049"/>
            <p:cNvSpPr>
              <a:spLocks noChangeArrowheads="1"/>
            </p:cNvSpPr>
            <p:nvPr/>
          </p:nvSpPr>
          <p:spPr bwMode="auto">
            <a:xfrm>
              <a:off x="1679" y="950"/>
              <a:ext cx="263" cy="117"/>
            </a:xfrm>
            <a:prstGeom prst="rect">
              <a:avLst/>
            </a:prstGeom>
            <a:solidFill>
              <a:schemeClr val="accent1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82" name="Rectangle 1050"/>
            <p:cNvSpPr>
              <a:spLocks noChangeArrowheads="1"/>
            </p:cNvSpPr>
            <p:nvPr/>
          </p:nvSpPr>
          <p:spPr bwMode="auto">
            <a:xfrm>
              <a:off x="1114" y="1443"/>
              <a:ext cx="124" cy="247"/>
            </a:xfrm>
            <a:prstGeom prst="rect">
              <a:avLst/>
            </a:prstGeom>
            <a:solidFill>
              <a:schemeClr val="tx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083" name="Freeform 1051"/>
            <p:cNvSpPr>
              <a:spLocks/>
            </p:cNvSpPr>
            <p:nvPr/>
          </p:nvSpPr>
          <p:spPr bwMode="auto">
            <a:xfrm>
              <a:off x="1708" y="1261"/>
              <a:ext cx="287" cy="243"/>
            </a:xfrm>
            <a:custGeom>
              <a:avLst/>
              <a:gdLst>
                <a:gd name="T0" fmla="*/ 35 w 132"/>
                <a:gd name="T1" fmla="*/ 0 h 119"/>
                <a:gd name="T2" fmla="*/ 0 w 132"/>
                <a:gd name="T3" fmla="*/ 49 h 119"/>
                <a:gd name="T4" fmla="*/ 97 w 132"/>
                <a:gd name="T5" fmla="*/ 119 h 119"/>
                <a:gd name="T6" fmla="*/ 132 w 132"/>
                <a:gd name="T7" fmla="*/ 70 h 119"/>
                <a:gd name="T8" fmla="*/ 35 w 13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">
                  <a:moveTo>
                    <a:pt x="35" y="0"/>
                  </a:moveTo>
                  <a:lnTo>
                    <a:pt x="0" y="49"/>
                  </a:lnTo>
                  <a:lnTo>
                    <a:pt x="97" y="119"/>
                  </a:lnTo>
                  <a:lnTo>
                    <a:pt x="132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4" name="Line 1052"/>
            <p:cNvSpPr>
              <a:spLocks noChangeShapeType="1"/>
            </p:cNvSpPr>
            <p:nvPr/>
          </p:nvSpPr>
          <p:spPr bwMode="auto">
            <a:xfrm>
              <a:off x="2010" y="999"/>
              <a:ext cx="195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5" name="Freeform 1053"/>
            <p:cNvSpPr>
              <a:spLocks/>
            </p:cNvSpPr>
            <p:nvPr/>
          </p:nvSpPr>
          <p:spPr bwMode="auto">
            <a:xfrm>
              <a:off x="2166" y="942"/>
              <a:ext cx="139" cy="114"/>
            </a:xfrm>
            <a:custGeom>
              <a:avLst/>
              <a:gdLst>
                <a:gd name="T0" fmla="*/ 0 w 64"/>
                <a:gd name="T1" fmla="*/ 56 h 56"/>
                <a:gd name="T2" fmla="*/ 10 w 64"/>
                <a:gd name="T3" fmla="*/ 28 h 56"/>
                <a:gd name="T4" fmla="*/ 0 w 64"/>
                <a:gd name="T5" fmla="*/ 0 h 56"/>
                <a:gd name="T6" fmla="*/ 64 w 64"/>
                <a:gd name="T7" fmla="*/ 28 h 56"/>
                <a:gd name="T8" fmla="*/ 0 w 6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0" y="56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64" y="2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6" name="Line 1054"/>
            <p:cNvSpPr>
              <a:spLocks noChangeShapeType="1"/>
            </p:cNvSpPr>
            <p:nvPr/>
          </p:nvSpPr>
          <p:spPr bwMode="auto">
            <a:xfrm>
              <a:off x="1990" y="1488"/>
              <a:ext cx="115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7" name="Freeform 1055"/>
            <p:cNvSpPr>
              <a:spLocks/>
            </p:cNvSpPr>
            <p:nvPr/>
          </p:nvSpPr>
          <p:spPr bwMode="auto">
            <a:xfrm>
              <a:off x="2045" y="1492"/>
              <a:ext cx="150" cy="118"/>
            </a:xfrm>
            <a:custGeom>
              <a:avLst/>
              <a:gdLst>
                <a:gd name="T0" fmla="*/ 0 w 69"/>
                <a:gd name="T1" fmla="*/ 47 h 58"/>
                <a:gd name="T2" fmla="*/ 23 w 69"/>
                <a:gd name="T3" fmla="*/ 29 h 58"/>
                <a:gd name="T4" fmla="*/ 30 w 69"/>
                <a:gd name="T5" fmla="*/ 0 h 58"/>
                <a:gd name="T6" fmla="*/ 69 w 69"/>
                <a:gd name="T7" fmla="*/ 58 h 58"/>
                <a:gd name="T8" fmla="*/ 0 w 69"/>
                <a:gd name="T9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47"/>
                  </a:moveTo>
                  <a:lnTo>
                    <a:pt x="23" y="29"/>
                  </a:lnTo>
                  <a:lnTo>
                    <a:pt x="30" y="0"/>
                  </a:lnTo>
                  <a:lnTo>
                    <a:pt x="69" y="5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8" name="Line 1056"/>
            <p:cNvSpPr>
              <a:spLocks noChangeShapeType="1"/>
            </p:cNvSpPr>
            <p:nvPr/>
          </p:nvSpPr>
          <p:spPr bwMode="auto">
            <a:xfrm>
              <a:off x="1158" y="1749"/>
              <a:ext cx="2" cy="1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089" name="Freeform 1057"/>
            <p:cNvSpPr>
              <a:spLocks/>
            </p:cNvSpPr>
            <p:nvPr/>
          </p:nvSpPr>
          <p:spPr bwMode="auto">
            <a:xfrm>
              <a:off x="1097" y="1896"/>
              <a:ext cx="120" cy="131"/>
            </a:xfrm>
            <a:custGeom>
              <a:avLst/>
              <a:gdLst>
                <a:gd name="T0" fmla="*/ 0 w 55"/>
                <a:gd name="T1" fmla="*/ 0 h 64"/>
                <a:gd name="T2" fmla="*/ 28 w 55"/>
                <a:gd name="T3" fmla="*/ 10 h 64"/>
                <a:gd name="T4" fmla="*/ 55 w 55"/>
                <a:gd name="T5" fmla="*/ 0 h 64"/>
                <a:gd name="T6" fmla="*/ 28 w 55"/>
                <a:gd name="T7" fmla="*/ 64 h 64"/>
                <a:gd name="T8" fmla="*/ 0 w 55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4">
                  <a:moveTo>
                    <a:pt x="0" y="0"/>
                  </a:moveTo>
                  <a:lnTo>
                    <a:pt x="28" y="10"/>
                  </a:lnTo>
                  <a:lnTo>
                    <a:pt x="55" y="0"/>
                  </a:lnTo>
                  <a:lnTo>
                    <a:pt x="2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9091" name="Text Box 1059"/>
          <p:cNvSpPr txBox="1">
            <a:spLocks noChangeArrowheads="1"/>
          </p:cNvSpPr>
          <p:nvPr/>
        </p:nvSpPr>
        <p:spPr bwMode="auto">
          <a:xfrm>
            <a:off x="2078673" y="3968929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1 transmissions</a:t>
            </a:r>
          </a:p>
        </p:txBody>
      </p:sp>
    </p:spTree>
    <p:extLst>
      <p:ext uri="{BB962C8B-B14F-4D97-AF65-F5344CB8AC3E}">
        <p14:creationId xmlns:p14="http://schemas.microsoft.com/office/powerpoint/2010/main" val="4500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152" name="Group 1072"/>
          <p:cNvGrpSpPr>
            <a:grpSpLocks/>
          </p:cNvGrpSpPr>
          <p:nvPr/>
        </p:nvGrpSpPr>
        <p:grpSpPr bwMode="auto">
          <a:xfrm>
            <a:off x="1910953" y="851252"/>
            <a:ext cx="4892278" cy="2855119"/>
            <a:chOff x="1051" y="958"/>
            <a:chExt cx="4109" cy="2398"/>
          </a:xfrm>
        </p:grpSpPr>
        <p:sp>
          <p:nvSpPr>
            <p:cNvPr id="1071107" name="Oval 1027"/>
            <p:cNvSpPr>
              <a:spLocks noChangeArrowheads="1"/>
            </p:cNvSpPr>
            <p:nvPr/>
          </p:nvSpPr>
          <p:spPr bwMode="auto">
            <a:xfrm>
              <a:off x="1071" y="958"/>
              <a:ext cx="461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08" name="Oval 1028"/>
            <p:cNvSpPr>
              <a:spLocks noChangeArrowheads="1"/>
            </p:cNvSpPr>
            <p:nvPr/>
          </p:nvSpPr>
          <p:spPr bwMode="auto">
            <a:xfrm>
              <a:off x="1051" y="2737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09" name="Oval 1029"/>
            <p:cNvSpPr>
              <a:spLocks noChangeArrowheads="1"/>
            </p:cNvSpPr>
            <p:nvPr/>
          </p:nvSpPr>
          <p:spPr bwMode="auto">
            <a:xfrm>
              <a:off x="2992" y="958"/>
              <a:ext cx="462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0" name="Oval 1030"/>
            <p:cNvSpPr>
              <a:spLocks noChangeArrowheads="1"/>
            </p:cNvSpPr>
            <p:nvPr/>
          </p:nvSpPr>
          <p:spPr bwMode="auto">
            <a:xfrm>
              <a:off x="3329" y="2898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1" name="Line 1031"/>
            <p:cNvSpPr>
              <a:spLocks noChangeShapeType="1"/>
            </p:cNvSpPr>
            <p:nvPr/>
          </p:nvSpPr>
          <p:spPr bwMode="auto">
            <a:xfrm>
              <a:off x="1539" y="1175"/>
              <a:ext cx="1449" cy="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2" name="Oval 1032"/>
            <p:cNvSpPr>
              <a:spLocks noChangeArrowheads="1"/>
            </p:cNvSpPr>
            <p:nvPr/>
          </p:nvSpPr>
          <p:spPr bwMode="auto">
            <a:xfrm>
              <a:off x="2711" y="2022"/>
              <a:ext cx="462" cy="456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3" name="Oval 1033"/>
            <p:cNvSpPr>
              <a:spLocks noChangeArrowheads="1"/>
            </p:cNvSpPr>
            <p:nvPr/>
          </p:nvSpPr>
          <p:spPr bwMode="auto">
            <a:xfrm>
              <a:off x="4696" y="1260"/>
              <a:ext cx="464" cy="45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114" name="Line 1034"/>
            <p:cNvSpPr>
              <a:spLocks noChangeShapeType="1"/>
            </p:cNvSpPr>
            <p:nvPr/>
          </p:nvSpPr>
          <p:spPr bwMode="auto">
            <a:xfrm flipH="1">
              <a:off x="3001" y="1401"/>
              <a:ext cx="132" cy="6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5" name="Line 1035"/>
            <p:cNvSpPr>
              <a:spLocks noChangeShapeType="1"/>
            </p:cNvSpPr>
            <p:nvPr/>
          </p:nvSpPr>
          <p:spPr bwMode="auto">
            <a:xfrm>
              <a:off x="3021" y="2482"/>
              <a:ext cx="393" cy="4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6" name="Line 1036"/>
            <p:cNvSpPr>
              <a:spLocks noChangeShapeType="1"/>
            </p:cNvSpPr>
            <p:nvPr/>
          </p:nvSpPr>
          <p:spPr bwMode="auto">
            <a:xfrm>
              <a:off x="3461" y="1209"/>
              <a:ext cx="1246" cy="20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7" name="Line 1037"/>
            <p:cNvSpPr>
              <a:spLocks noChangeShapeType="1"/>
            </p:cNvSpPr>
            <p:nvPr/>
          </p:nvSpPr>
          <p:spPr bwMode="auto">
            <a:xfrm flipV="1">
              <a:off x="3733" y="1628"/>
              <a:ext cx="1011" cy="134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8" name="Line 1038"/>
            <p:cNvSpPr>
              <a:spLocks noChangeShapeType="1"/>
            </p:cNvSpPr>
            <p:nvPr/>
          </p:nvSpPr>
          <p:spPr bwMode="auto">
            <a:xfrm flipH="1" flipV="1">
              <a:off x="1482" y="3074"/>
              <a:ext cx="1858" cy="10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19" name="Line 1039"/>
            <p:cNvSpPr>
              <a:spLocks noChangeShapeType="1"/>
            </p:cNvSpPr>
            <p:nvPr/>
          </p:nvSpPr>
          <p:spPr bwMode="auto">
            <a:xfrm>
              <a:off x="1277" y="1424"/>
              <a:ext cx="3" cy="132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0" name="Line 1040"/>
            <p:cNvSpPr>
              <a:spLocks noChangeShapeType="1"/>
            </p:cNvSpPr>
            <p:nvPr/>
          </p:nvSpPr>
          <p:spPr bwMode="auto">
            <a:xfrm>
              <a:off x="1447" y="1344"/>
              <a:ext cx="1273" cy="7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1" name="Line 1041"/>
            <p:cNvSpPr>
              <a:spLocks noChangeShapeType="1"/>
            </p:cNvSpPr>
            <p:nvPr/>
          </p:nvSpPr>
          <p:spPr bwMode="auto">
            <a:xfrm flipH="1">
              <a:off x="1464" y="2343"/>
              <a:ext cx="1238" cy="48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2" name="Rectangle 1042"/>
            <p:cNvSpPr>
              <a:spLocks noChangeArrowheads="1"/>
            </p:cNvSpPr>
            <p:nvPr/>
          </p:nvSpPr>
          <p:spPr bwMode="auto">
            <a:xfrm>
              <a:off x="1244" y="1058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2100"/>
            </a:p>
          </p:txBody>
        </p:sp>
        <p:sp>
          <p:nvSpPr>
            <p:cNvPr id="1071123" name="Rectangle 1043"/>
            <p:cNvSpPr>
              <a:spLocks noChangeArrowheads="1"/>
            </p:cNvSpPr>
            <p:nvPr/>
          </p:nvSpPr>
          <p:spPr bwMode="auto">
            <a:xfrm>
              <a:off x="1220" y="2866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2</a:t>
              </a:r>
              <a:endParaRPr lang="en-US" altLang="en-US" sz="2100" b="1"/>
            </a:p>
          </p:txBody>
        </p:sp>
        <p:sp>
          <p:nvSpPr>
            <p:cNvPr id="1071124" name="Rectangle 1044"/>
            <p:cNvSpPr>
              <a:spLocks noChangeArrowheads="1"/>
            </p:cNvSpPr>
            <p:nvPr/>
          </p:nvSpPr>
          <p:spPr bwMode="auto">
            <a:xfrm>
              <a:off x="3151" y="1089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3</a:t>
              </a:r>
              <a:endParaRPr lang="en-US" altLang="en-US" sz="2100"/>
            </a:p>
          </p:txBody>
        </p:sp>
        <p:sp>
          <p:nvSpPr>
            <p:cNvPr id="1071125" name="Rectangle 1045"/>
            <p:cNvSpPr>
              <a:spLocks noChangeArrowheads="1"/>
            </p:cNvSpPr>
            <p:nvPr/>
          </p:nvSpPr>
          <p:spPr bwMode="auto">
            <a:xfrm>
              <a:off x="2889" y="2135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71126" name="Rectangle 1046"/>
            <p:cNvSpPr>
              <a:spLocks noChangeArrowheads="1"/>
            </p:cNvSpPr>
            <p:nvPr/>
          </p:nvSpPr>
          <p:spPr bwMode="auto">
            <a:xfrm>
              <a:off x="3507" y="3023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71127" name="Rectangle 1047"/>
            <p:cNvSpPr>
              <a:spLocks noChangeArrowheads="1"/>
            </p:cNvSpPr>
            <p:nvPr/>
          </p:nvSpPr>
          <p:spPr bwMode="auto">
            <a:xfrm>
              <a:off x="4857" y="1385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71128" name="Rectangle 1048"/>
            <p:cNvSpPr>
              <a:spLocks noChangeArrowheads="1"/>
            </p:cNvSpPr>
            <p:nvPr/>
          </p:nvSpPr>
          <p:spPr bwMode="auto">
            <a:xfrm>
              <a:off x="1684" y="2894"/>
              <a:ext cx="266" cy="117"/>
            </a:xfrm>
            <a:prstGeom prst="rect">
              <a:avLst/>
            </a:prstGeom>
            <a:solidFill>
              <a:schemeClr val="tx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29" name="Freeform 1049"/>
            <p:cNvSpPr>
              <a:spLocks/>
            </p:cNvSpPr>
            <p:nvPr/>
          </p:nvSpPr>
          <p:spPr bwMode="auto">
            <a:xfrm>
              <a:off x="3531" y="1023"/>
              <a:ext cx="281" cy="154"/>
            </a:xfrm>
            <a:custGeom>
              <a:avLst/>
              <a:gdLst>
                <a:gd name="T0" fmla="*/ 8 w 128"/>
                <a:gd name="T1" fmla="*/ 0 h 75"/>
                <a:gd name="T2" fmla="*/ 0 w 128"/>
                <a:gd name="T3" fmla="*/ 57 h 75"/>
                <a:gd name="T4" fmla="*/ 119 w 128"/>
                <a:gd name="T5" fmla="*/ 75 h 75"/>
                <a:gd name="T6" fmla="*/ 128 w 128"/>
                <a:gd name="T7" fmla="*/ 19 h 75"/>
                <a:gd name="T8" fmla="*/ 8 w 12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5">
                  <a:moveTo>
                    <a:pt x="8" y="0"/>
                  </a:moveTo>
                  <a:lnTo>
                    <a:pt x="0" y="57"/>
                  </a:lnTo>
                  <a:lnTo>
                    <a:pt x="119" y="75"/>
                  </a:lnTo>
                  <a:lnTo>
                    <a:pt x="128" y="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0" name="Freeform 1050"/>
            <p:cNvSpPr>
              <a:spLocks/>
            </p:cNvSpPr>
            <p:nvPr/>
          </p:nvSpPr>
          <p:spPr bwMode="auto">
            <a:xfrm>
              <a:off x="2898" y="1401"/>
              <a:ext cx="169" cy="262"/>
            </a:xfrm>
            <a:custGeom>
              <a:avLst/>
              <a:gdLst>
                <a:gd name="T0" fmla="*/ 77 w 77"/>
                <a:gd name="T1" fmla="*/ 10 h 128"/>
                <a:gd name="T2" fmla="*/ 20 w 77"/>
                <a:gd name="T3" fmla="*/ 0 h 128"/>
                <a:gd name="T4" fmla="*/ 0 w 77"/>
                <a:gd name="T5" fmla="*/ 118 h 128"/>
                <a:gd name="T6" fmla="*/ 57 w 77"/>
                <a:gd name="T7" fmla="*/ 128 h 128"/>
                <a:gd name="T8" fmla="*/ 77 w 7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10"/>
                  </a:moveTo>
                  <a:lnTo>
                    <a:pt x="20" y="0"/>
                  </a:lnTo>
                  <a:lnTo>
                    <a:pt x="0" y="118"/>
                  </a:lnTo>
                  <a:lnTo>
                    <a:pt x="57" y="128"/>
                  </a:lnTo>
                  <a:lnTo>
                    <a:pt x="77" y="1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1" name="Freeform 1051"/>
            <p:cNvSpPr>
              <a:spLocks/>
            </p:cNvSpPr>
            <p:nvPr/>
          </p:nvSpPr>
          <p:spPr bwMode="auto">
            <a:xfrm>
              <a:off x="3085" y="1751"/>
              <a:ext cx="169" cy="261"/>
            </a:xfrm>
            <a:custGeom>
              <a:avLst/>
              <a:gdLst>
                <a:gd name="T0" fmla="*/ 77 w 77"/>
                <a:gd name="T1" fmla="*/ 9 h 128"/>
                <a:gd name="T2" fmla="*/ 21 w 77"/>
                <a:gd name="T3" fmla="*/ 0 h 128"/>
                <a:gd name="T4" fmla="*/ 0 w 77"/>
                <a:gd name="T5" fmla="*/ 118 h 128"/>
                <a:gd name="T6" fmla="*/ 57 w 77"/>
                <a:gd name="T7" fmla="*/ 128 h 128"/>
                <a:gd name="T8" fmla="*/ 77 w 77"/>
                <a:gd name="T9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9"/>
                  </a:moveTo>
                  <a:lnTo>
                    <a:pt x="21" y="0"/>
                  </a:lnTo>
                  <a:lnTo>
                    <a:pt x="0" y="118"/>
                  </a:lnTo>
                  <a:lnTo>
                    <a:pt x="57" y="128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2" name="Freeform 1052"/>
            <p:cNvSpPr>
              <a:spLocks/>
            </p:cNvSpPr>
            <p:nvPr/>
          </p:nvSpPr>
          <p:spPr bwMode="auto">
            <a:xfrm>
              <a:off x="3151" y="2406"/>
              <a:ext cx="252" cy="274"/>
            </a:xfrm>
            <a:custGeom>
              <a:avLst/>
              <a:gdLst>
                <a:gd name="T0" fmla="*/ 51 w 115"/>
                <a:gd name="T1" fmla="*/ 0 h 134"/>
                <a:gd name="T2" fmla="*/ 0 w 115"/>
                <a:gd name="T3" fmla="*/ 33 h 134"/>
                <a:gd name="T4" fmla="*/ 64 w 115"/>
                <a:gd name="T5" fmla="*/ 134 h 134"/>
                <a:gd name="T6" fmla="*/ 115 w 115"/>
                <a:gd name="T7" fmla="*/ 101 h 134"/>
                <a:gd name="T8" fmla="*/ 51 w 11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4">
                  <a:moveTo>
                    <a:pt x="51" y="0"/>
                  </a:moveTo>
                  <a:lnTo>
                    <a:pt x="0" y="33"/>
                  </a:lnTo>
                  <a:lnTo>
                    <a:pt x="64" y="134"/>
                  </a:lnTo>
                  <a:lnTo>
                    <a:pt x="115" y="10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3" name="Freeform 1053"/>
            <p:cNvSpPr>
              <a:spLocks/>
            </p:cNvSpPr>
            <p:nvPr/>
          </p:nvSpPr>
          <p:spPr bwMode="auto">
            <a:xfrm>
              <a:off x="2267" y="2171"/>
              <a:ext cx="297" cy="219"/>
            </a:xfrm>
            <a:custGeom>
              <a:avLst/>
              <a:gdLst>
                <a:gd name="T0" fmla="*/ 0 w 135"/>
                <a:gd name="T1" fmla="*/ 55 h 107"/>
                <a:gd name="T2" fmla="*/ 27 w 135"/>
                <a:gd name="T3" fmla="*/ 107 h 107"/>
                <a:gd name="T4" fmla="*/ 135 w 135"/>
                <a:gd name="T5" fmla="*/ 53 h 107"/>
                <a:gd name="T6" fmla="*/ 108 w 135"/>
                <a:gd name="T7" fmla="*/ 0 h 107"/>
                <a:gd name="T8" fmla="*/ 0 w 135"/>
                <a:gd name="T9" fmla="*/ 5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7">
                  <a:moveTo>
                    <a:pt x="0" y="55"/>
                  </a:moveTo>
                  <a:lnTo>
                    <a:pt x="27" y="107"/>
                  </a:lnTo>
                  <a:lnTo>
                    <a:pt x="135" y="53"/>
                  </a:lnTo>
                  <a:lnTo>
                    <a:pt x="108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4" name="Freeform 1054"/>
            <p:cNvSpPr>
              <a:spLocks/>
            </p:cNvSpPr>
            <p:nvPr/>
          </p:nvSpPr>
          <p:spPr bwMode="auto">
            <a:xfrm>
              <a:off x="1480" y="2504"/>
              <a:ext cx="297" cy="217"/>
            </a:xfrm>
            <a:custGeom>
              <a:avLst/>
              <a:gdLst>
                <a:gd name="T0" fmla="*/ 0 w 135"/>
                <a:gd name="T1" fmla="*/ 54 h 106"/>
                <a:gd name="T2" fmla="*/ 27 w 135"/>
                <a:gd name="T3" fmla="*/ 106 h 106"/>
                <a:gd name="T4" fmla="*/ 135 w 135"/>
                <a:gd name="T5" fmla="*/ 52 h 106"/>
                <a:gd name="T6" fmla="*/ 108 w 135"/>
                <a:gd name="T7" fmla="*/ 0 h 106"/>
                <a:gd name="T8" fmla="*/ 0 w 135"/>
                <a:gd name="T9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6">
                  <a:moveTo>
                    <a:pt x="0" y="54"/>
                  </a:moveTo>
                  <a:lnTo>
                    <a:pt x="27" y="106"/>
                  </a:lnTo>
                  <a:lnTo>
                    <a:pt x="135" y="52"/>
                  </a:lnTo>
                  <a:lnTo>
                    <a:pt x="10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5" name="Line 1055"/>
            <p:cNvSpPr>
              <a:spLocks noChangeShapeType="1"/>
            </p:cNvSpPr>
            <p:nvPr/>
          </p:nvSpPr>
          <p:spPr bwMode="auto">
            <a:xfrm>
              <a:off x="3817" y="1121"/>
              <a:ext cx="156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6" name="Freeform 1056"/>
            <p:cNvSpPr>
              <a:spLocks/>
            </p:cNvSpPr>
            <p:nvPr/>
          </p:nvSpPr>
          <p:spPr bwMode="auto">
            <a:xfrm>
              <a:off x="3929" y="1093"/>
              <a:ext cx="149" cy="108"/>
            </a:xfrm>
            <a:custGeom>
              <a:avLst/>
              <a:gdLst>
                <a:gd name="T0" fmla="*/ 0 w 68"/>
                <a:gd name="T1" fmla="*/ 53 h 53"/>
                <a:gd name="T2" fmla="*/ 15 w 68"/>
                <a:gd name="T3" fmla="*/ 28 h 53"/>
                <a:gd name="T4" fmla="*/ 12 w 68"/>
                <a:gd name="T5" fmla="*/ 0 h 53"/>
                <a:gd name="T6" fmla="*/ 68 w 68"/>
                <a:gd name="T7" fmla="*/ 40 h 53"/>
                <a:gd name="T8" fmla="*/ 0 w 6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3">
                  <a:moveTo>
                    <a:pt x="0" y="53"/>
                  </a:moveTo>
                  <a:lnTo>
                    <a:pt x="15" y="28"/>
                  </a:lnTo>
                  <a:lnTo>
                    <a:pt x="12" y="0"/>
                  </a:lnTo>
                  <a:lnTo>
                    <a:pt x="68" y="4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7" name="Line 1057"/>
            <p:cNvSpPr>
              <a:spLocks noChangeShapeType="1"/>
            </p:cNvSpPr>
            <p:nvPr/>
          </p:nvSpPr>
          <p:spPr bwMode="auto">
            <a:xfrm flipH="1">
              <a:off x="2893" y="1697"/>
              <a:ext cx="25" cy="1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8" name="Freeform 1058"/>
            <p:cNvSpPr>
              <a:spLocks/>
            </p:cNvSpPr>
            <p:nvPr/>
          </p:nvSpPr>
          <p:spPr bwMode="auto">
            <a:xfrm>
              <a:off x="2841" y="1787"/>
              <a:ext cx="120" cy="137"/>
            </a:xfrm>
            <a:custGeom>
              <a:avLst/>
              <a:gdLst>
                <a:gd name="T0" fmla="*/ 0 w 55"/>
                <a:gd name="T1" fmla="*/ 0 h 67"/>
                <a:gd name="T2" fmla="*/ 26 w 55"/>
                <a:gd name="T3" fmla="*/ 14 h 67"/>
                <a:gd name="T4" fmla="*/ 55 w 55"/>
                <a:gd name="T5" fmla="*/ 8 h 67"/>
                <a:gd name="T6" fmla="*/ 18 w 55"/>
                <a:gd name="T7" fmla="*/ 67 h 67"/>
                <a:gd name="T8" fmla="*/ 0 w 5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0" y="0"/>
                  </a:moveTo>
                  <a:lnTo>
                    <a:pt x="26" y="14"/>
                  </a:lnTo>
                  <a:lnTo>
                    <a:pt x="55" y="8"/>
                  </a:lnTo>
                  <a:lnTo>
                    <a:pt x="18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39" name="Line 1059"/>
            <p:cNvSpPr>
              <a:spLocks noChangeShapeType="1"/>
            </p:cNvSpPr>
            <p:nvPr/>
          </p:nvSpPr>
          <p:spPr bwMode="auto">
            <a:xfrm flipV="1">
              <a:off x="3179" y="1567"/>
              <a:ext cx="20" cy="1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0" name="Freeform 1060"/>
            <p:cNvSpPr>
              <a:spLocks/>
            </p:cNvSpPr>
            <p:nvPr/>
          </p:nvSpPr>
          <p:spPr bwMode="auto">
            <a:xfrm>
              <a:off x="3133" y="1471"/>
              <a:ext cx="121" cy="137"/>
            </a:xfrm>
            <a:custGeom>
              <a:avLst/>
              <a:gdLst>
                <a:gd name="T0" fmla="*/ 55 w 55"/>
                <a:gd name="T1" fmla="*/ 67 h 67"/>
                <a:gd name="T2" fmla="*/ 29 w 55"/>
                <a:gd name="T3" fmla="*/ 53 h 67"/>
                <a:gd name="T4" fmla="*/ 0 w 55"/>
                <a:gd name="T5" fmla="*/ 59 h 67"/>
                <a:gd name="T6" fmla="*/ 38 w 55"/>
                <a:gd name="T7" fmla="*/ 0 h 67"/>
                <a:gd name="T8" fmla="*/ 55 w 55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55" y="67"/>
                  </a:moveTo>
                  <a:lnTo>
                    <a:pt x="29" y="53"/>
                  </a:lnTo>
                  <a:lnTo>
                    <a:pt x="0" y="59"/>
                  </a:lnTo>
                  <a:lnTo>
                    <a:pt x="38" y="0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1" name="Line 1061"/>
            <p:cNvSpPr>
              <a:spLocks noChangeShapeType="1"/>
            </p:cNvSpPr>
            <p:nvPr/>
          </p:nvSpPr>
          <p:spPr bwMode="auto">
            <a:xfrm flipH="1">
              <a:off x="2166" y="2343"/>
              <a:ext cx="114" cy="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2" name="Freeform 1062"/>
            <p:cNvSpPr>
              <a:spLocks/>
            </p:cNvSpPr>
            <p:nvPr/>
          </p:nvSpPr>
          <p:spPr bwMode="auto">
            <a:xfrm>
              <a:off x="2073" y="2333"/>
              <a:ext cx="152" cy="114"/>
            </a:xfrm>
            <a:custGeom>
              <a:avLst/>
              <a:gdLst>
                <a:gd name="T0" fmla="*/ 43 w 69"/>
                <a:gd name="T1" fmla="*/ 0 h 56"/>
                <a:gd name="T2" fmla="*/ 48 w 69"/>
                <a:gd name="T3" fmla="*/ 30 h 56"/>
                <a:gd name="T4" fmla="*/ 69 w 69"/>
                <a:gd name="T5" fmla="*/ 49 h 56"/>
                <a:gd name="T6" fmla="*/ 0 w 69"/>
                <a:gd name="T7" fmla="*/ 56 h 56"/>
                <a:gd name="T8" fmla="*/ 43 w 6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">
                  <a:moveTo>
                    <a:pt x="43" y="0"/>
                  </a:moveTo>
                  <a:lnTo>
                    <a:pt x="48" y="30"/>
                  </a:lnTo>
                  <a:lnTo>
                    <a:pt x="69" y="49"/>
                  </a:lnTo>
                  <a:lnTo>
                    <a:pt x="0" y="5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3" name="Line 1063"/>
            <p:cNvSpPr>
              <a:spLocks noChangeShapeType="1"/>
            </p:cNvSpPr>
            <p:nvPr/>
          </p:nvSpPr>
          <p:spPr bwMode="auto">
            <a:xfrm flipV="1">
              <a:off x="1585" y="2416"/>
              <a:ext cx="148" cy="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4" name="Freeform 1064"/>
            <p:cNvSpPr>
              <a:spLocks/>
            </p:cNvSpPr>
            <p:nvPr/>
          </p:nvSpPr>
          <p:spPr bwMode="auto">
            <a:xfrm>
              <a:off x="1678" y="2378"/>
              <a:ext cx="151" cy="106"/>
            </a:xfrm>
            <a:custGeom>
              <a:avLst/>
              <a:gdLst>
                <a:gd name="T0" fmla="*/ 22 w 69"/>
                <a:gd name="T1" fmla="*/ 52 h 52"/>
                <a:gd name="T2" fmla="*/ 20 w 69"/>
                <a:gd name="T3" fmla="*/ 22 h 52"/>
                <a:gd name="T4" fmla="*/ 0 w 69"/>
                <a:gd name="T5" fmla="*/ 2 h 52"/>
                <a:gd name="T6" fmla="*/ 69 w 69"/>
                <a:gd name="T7" fmla="*/ 0 h 52"/>
                <a:gd name="T8" fmla="*/ 22 w 6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2">
                  <a:moveTo>
                    <a:pt x="22" y="52"/>
                  </a:moveTo>
                  <a:lnTo>
                    <a:pt x="20" y="22"/>
                  </a:lnTo>
                  <a:lnTo>
                    <a:pt x="0" y="2"/>
                  </a:lnTo>
                  <a:lnTo>
                    <a:pt x="69" y="0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5" name="Line 1065"/>
            <p:cNvSpPr>
              <a:spLocks noChangeShapeType="1"/>
            </p:cNvSpPr>
            <p:nvPr/>
          </p:nvSpPr>
          <p:spPr bwMode="auto">
            <a:xfrm>
              <a:off x="2036" y="2970"/>
              <a:ext cx="193" cy="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6" name="Freeform 1066"/>
            <p:cNvSpPr>
              <a:spLocks/>
            </p:cNvSpPr>
            <p:nvPr/>
          </p:nvSpPr>
          <p:spPr bwMode="auto">
            <a:xfrm>
              <a:off x="2190" y="2921"/>
              <a:ext cx="145" cy="114"/>
            </a:xfrm>
            <a:custGeom>
              <a:avLst/>
              <a:gdLst>
                <a:gd name="T0" fmla="*/ 0 w 66"/>
                <a:gd name="T1" fmla="*/ 56 h 56"/>
                <a:gd name="T2" fmla="*/ 12 w 66"/>
                <a:gd name="T3" fmla="*/ 29 h 56"/>
                <a:gd name="T4" fmla="*/ 5 w 66"/>
                <a:gd name="T5" fmla="*/ 0 h 56"/>
                <a:gd name="T6" fmla="*/ 66 w 66"/>
                <a:gd name="T7" fmla="*/ 32 h 56"/>
                <a:gd name="T8" fmla="*/ 0 w 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">
                  <a:moveTo>
                    <a:pt x="0" y="56"/>
                  </a:moveTo>
                  <a:lnTo>
                    <a:pt x="12" y="29"/>
                  </a:lnTo>
                  <a:lnTo>
                    <a:pt x="5" y="0"/>
                  </a:lnTo>
                  <a:lnTo>
                    <a:pt x="6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7" name="Line 1067"/>
            <p:cNvSpPr>
              <a:spLocks noChangeShapeType="1"/>
            </p:cNvSpPr>
            <p:nvPr/>
          </p:nvSpPr>
          <p:spPr bwMode="auto">
            <a:xfrm>
              <a:off x="3386" y="2429"/>
              <a:ext cx="112" cy="1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148" name="Freeform 1068"/>
            <p:cNvSpPr>
              <a:spLocks/>
            </p:cNvSpPr>
            <p:nvPr/>
          </p:nvSpPr>
          <p:spPr bwMode="auto">
            <a:xfrm>
              <a:off x="3428" y="2531"/>
              <a:ext cx="127" cy="143"/>
            </a:xfrm>
            <a:custGeom>
              <a:avLst/>
              <a:gdLst>
                <a:gd name="T0" fmla="*/ 0 w 58"/>
                <a:gd name="T1" fmla="*/ 30 h 70"/>
                <a:gd name="T2" fmla="*/ 29 w 58"/>
                <a:gd name="T3" fmla="*/ 24 h 70"/>
                <a:gd name="T4" fmla="*/ 47 w 58"/>
                <a:gd name="T5" fmla="*/ 0 h 70"/>
                <a:gd name="T6" fmla="*/ 58 w 58"/>
                <a:gd name="T7" fmla="*/ 70 h 70"/>
                <a:gd name="T8" fmla="*/ 0 w 58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0">
                  <a:moveTo>
                    <a:pt x="0" y="30"/>
                  </a:moveTo>
                  <a:lnTo>
                    <a:pt x="29" y="24"/>
                  </a:lnTo>
                  <a:lnTo>
                    <a:pt x="47" y="0"/>
                  </a:lnTo>
                  <a:lnTo>
                    <a:pt x="58" y="7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1151" name="Text Box 1071"/>
          <p:cNvSpPr txBox="1">
            <a:spLocks noChangeArrowheads="1"/>
          </p:cNvSpPr>
          <p:nvPr/>
        </p:nvSpPr>
        <p:spPr bwMode="auto">
          <a:xfrm>
            <a:off x="1939528" y="4025234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2 transmissions</a:t>
            </a:r>
          </a:p>
        </p:txBody>
      </p:sp>
    </p:spTree>
    <p:extLst>
      <p:ext uri="{BB962C8B-B14F-4D97-AF65-F5344CB8AC3E}">
        <p14:creationId xmlns:p14="http://schemas.microsoft.com/office/powerpoint/2010/main" val="1187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295" y="863550"/>
            <a:ext cx="4835128" cy="2925366"/>
            <a:chOff x="2427685" y="1083469"/>
            <a:chExt cx="4835128" cy="2925366"/>
          </a:xfrm>
        </p:grpSpPr>
        <p:sp>
          <p:nvSpPr>
            <p:cNvPr id="1073155" name="Oval 1027"/>
            <p:cNvSpPr>
              <a:spLocks noChangeArrowheads="1"/>
            </p:cNvSpPr>
            <p:nvPr/>
          </p:nvSpPr>
          <p:spPr bwMode="auto">
            <a:xfrm>
              <a:off x="2451497" y="1083469"/>
              <a:ext cx="542925" cy="548879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6" name="Oval 1028"/>
            <p:cNvSpPr>
              <a:spLocks noChangeArrowheads="1"/>
            </p:cNvSpPr>
            <p:nvPr/>
          </p:nvSpPr>
          <p:spPr bwMode="auto">
            <a:xfrm>
              <a:off x="2427685" y="3221832"/>
              <a:ext cx="545306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7" name="Oval 1029"/>
            <p:cNvSpPr>
              <a:spLocks noChangeArrowheads="1"/>
            </p:cNvSpPr>
            <p:nvPr/>
          </p:nvSpPr>
          <p:spPr bwMode="auto">
            <a:xfrm>
              <a:off x="4712494" y="1083469"/>
              <a:ext cx="542925" cy="548879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8" name="Oval 1030"/>
            <p:cNvSpPr>
              <a:spLocks noChangeArrowheads="1"/>
            </p:cNvSpPr>
            <p:nvPr/>
          </p:nvSpPr>
          <p:spPr bwMode="auto">
            <a:xfrm>
              <a:off x="5107782" y="3413523"/>
              <a:ext cx="546497" cy="548878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59" name="Line 1031"/>
            <p:cNvSpPr>
              <a:spLocks noChangeShapeType="1"/>
            </p:cNvSpPr>
            <p:nvPr/>
          </p:nvSpPr>
          <p:spPr bwMode="auto">
            <a:xfrm>
              <a:off x="3001566" y="1343026"/>
              <a:ext cx="1704975" cy="238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0" name="Oval 1032"/>
            <p:cNvSpPr>
              <a:spLocks noChangeArrowheads="1"/>
            </p:cNvSpPr>
            <p:nvPr/>
          </p:nvSpPr>
          <p:spPr bwMode="auto">
            <a:xfrm>
              <a:off x="4380310" y="2361010"/>
              <a:ext cx="544115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61" name="Oval 1033"/>
            <p:cNvSpPr>
              <a:spLocks noChangeArrowheads="1"/>
            </p:cNvSpPr>
            <p:nvPr/>
          </p:nvSpPr>
          <p:spPr bwMode="auto">
            <a:xfrm>
              <a:off x="6717507" y="1448991"/>
              <a:ext cx="545306" cy="546497"/>
            </a:xfrm>
            <a:prstGeom prst="ellipse">
              <a:avLst/>
            </a:prstGeom>
            <a:solidFill>
              <a:schemeClr val="accent2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162" name="Line 1034"/>
            <p:cNvSpPr>
              <a:spLocks noChangeShapeType="1"/>
            </p:cNvSpPr>
            <p:nvPr/>
          </p:nvSpPr>
          <p:spPr bwMode="auto">
            <a:xfrm flipH="1">
              <a:off x="4722019" y="1615679"/>
              <a:ext cx="155972" cy="75247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3" name="Line 1035"/>
            <p:cNvSpPr>
              <a:spLocks noChangeShapeType="1"/>
            </p:cNvSpPr>
            <p:nvPr/>
          </p:nvSpPr>
          <p:spPr bwMode="auto">
            <a:xfrm>
              <a:off x="4745831" y="2912269"/>
              <a:ext cx="463154" cy="58697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4" name="Line 1036"/>
            <p:cNvSpPr>
              <a:spLocks noChangeShapeType="1"/>
            </p:cNvSpPr>
            <p:nvPr/>
          </p:nvSpPr>
          <p:spPr bwMode="auto">
            <a:xfrm>
              <a:off x="5229225" y="1365647"/>
              <a:ext cx="1500188" cy="27146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5" name="Line 1037"/>
            <p:cNvSpPr>
              <a:spLocks noChangeShapeType="1"/>
            </p:cNvSpPr>
            <p:nvPr/>
          </p:nvSpPr>
          <p:spPr bwMode="auto">
            <a:xfrm flipV="1">
              <a:off x="5584032" y="1888331"/>
              <a:ext cx="1189435" cy="161091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6" name="Line 1038"/>
            <p:cNvSpPr>
              <a:spLocks noChangeShapeType="1"/>
            </p:cNvSpPr>
            <p:nvPr/>
          </p:nvSpPr>
          <p:spPr bwMode="auto">
            <a:xfrm flipH="1" flipV="1">
              <a:off x="2934891" y="3624263"/>
              <a:ext cx="2185988" cy="12501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7" name="Line 1039"/>
            <p:cNvSpPr>
              <a:spLocks noChangeShapeType="1"/>
            </p:cNvSpPr>
            <p:nvPr/>
          </p:nvSpPr>
          <p:spPr bwMode="auto">
            <a:xfrm>
              <a:off x="2694385" y="1595438"/>
              <a:ext cx="2381" cy="163591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8" name="Line 1040"/>
            <p:cNvSpPr>
              <a:spLocks noChangeShapeType="1"/>
            </p:cNvSpPr>
            <p:nvPr/>
          </p:nvSpPr>
          <p:spPr bwMode="auto">
            <a:xfrm>
              <a:off x="2870598" y="1532335"/>
              <a:ext cx="1520428" cy="9608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69" name="Line 1041"/>
            <p:cNvSpPr>
              <a:spLocks noChangeShapeType="1"/>
            </p:cNvSpPr>
            <p:nvPr/>
          </p:nvSpPr>
          <p:spPr bwMode="auto">
            <a:xfrm flipH="1">
              <a:off x="2913460" y="2745581"/>
              <a:ext cx="1457325" cy="58697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0" name="Rectangle 1042"/>
            <p:cNvSpPr>
              <a:spLocks noChangeArrowheads="1"/>
            </p:cNvSpPr>
            <p:nvPr/>
          </p:nvSpPr>
          <p:spPr bwMode="auto">
            <a:xfrm>
              <a:off x="2655094" y="1203723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1</a:t>
              </a:r>
              <a:endParaRPr lang="en-US" altLang="en-US" sz="2100"/>
            </a:p>
          </p:txBody>
        </p:sp>
        <p:sp>
          <p:nvSpPr>
            <p:cNvPr id="1073171" name="Rectangle 1043"/>
            <p:cNvSpPr>
              <a:spLocks noChangeArrowheads="1"/>
            </p:cNvSpPr>
            <p:nvPr/>
          </p:nvSpPr>
          <p:spPr bwMode="auto">
            <a:xfrm>
              <a:off x="2626519" y="3374232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2</a:t>
              </a:r>
              <a:endParaRPr lang="en-US" altLang="en-US" sz="2100"/>
            </a:p>
          </p:txBody>
        </p:sp>
        <p:sp>
          <p:nvSpPr>
            <p:cNvPr id="1073172" name="Rectangle 1044"/>
            <p:cNvSpPr>
              <a:spLocks noChangeArrowheads="1"/>
            </p:cNvSpPr>
            <p:nvPr/>
          </p:nvSpPr>
          <p:spPr bwMode="auto">
            <a:xfrm>
              <a:off x="4898231" y="1240632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 b="1">
                  <a:solidFill>
                    <a:srgbClr val="000000"/>
                  </a:solidFill>
                </a:rPr>
                <a:t>3</a:t>
              </a:r>
              <a:endParaRPr lang="en-US" altLang="en-US" sz="2100" b="1"/>
            </a:p>
          </p:txBody>
        </p:sp>
        <p:sp>
          <p:nvSpPr>
            <p:cNvPr id="1073173" name="Rectangle 1045"/>
            <p:cNvSpPr>
              <a:spLocks noChangeArrowheads="1"/>
            </p:cNvSpPr>
            <p:nvPr/>
          </p:nvSpPr>
          <p:spPr bwMode="auto">
            <a:xfrm>
              <a:off x="4589860" y="2495551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4</a:t>
              </a:r>
              <a:endParaRPr lang="en-US" altLang="en-US" sz="2100"/>
            </a:p>
          </p:txBody>
        </p:sp>
        <p:sp>
          <p:nvSpPr>
            <p:cNvPr id="1073174" name="Rectangle 1046"/>
            <p:cNvSpPr>
              <a:spLocks noChangeArrowheads="1"/>
            </p:cNvSpPr>
            <p:nvPr/>
          </p:nvSpPr>
          <p:spPr bwMode="auto">
            <a:xfrm>
              <a:off x="5317331" y="3562351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5</a:t>
              </a:r>
              <a:endParaRPr lang="en-US" altLang="en-US" sz="2100"/>
            </a:p>
          </p:txBody>
        </p:sp>
        <p:sp>
          <p:nvSpPr>
            <p:cNvPr id="1073175" name="Rectangle 1047"/>
            <p:cNvSpPr>
              <a:spLocks noChangeArrowheads="1"/>
            </p:cNvSpPr>
            <p:nvPr/>
          </p:nvSpPr>
          <p:spPr bwMode="auto">
            <a:xfrm>
              <a:off x="6905625" y="1595438"/>
              <a:ext cx="100990" cy="219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25">
                  <a:solidFill>
                    <a:srgbClr val="000000"/>
                  </a:solidFill>
                </a:rPr>
                <a:t>6</a:t>
              </a:r>
              <a:endParaRPr lang="en-US" altLang="en-US" sz="2100"/>
            </a:p>
          </p:txBody>
        </p:sp>
        <p:sp>
          <p:nvSpPr>
            <p:cNvPr id="1073176" name="Rectangle 1048"/>
            <p:cNvSpPr>
              <a:spLocks noChangeArrowheads="1"/>
            </p:cNvSpPr>
            <p:nvPr/>
          </p:nvSpPr>
          <p:spPr bwMode="auto">
            <a:xfrm>
              <a:off x="4342210" y="1117998"/>
              <a:ext cx="313134" cy="139303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7" name="Freeform 1049"/>
            <p:cNvSpPr>
              <a:spLocks/>
            </p:cNvSpPr>
            <p:nvPr/>
          </p:nvSpPr>
          <p:spPr bwMode="auto">
            <a:xfrm>
              <a:off x="5345907" y="1164431"/>
              <a:ext cx="330994" cy="180975"/>
            </a:xfrm>
            <a:custGeom>
              <a:avLst/>
              <a:gdLst>
                <a:gd name="T0" fmla="*/ 8 w 128"/>
                <a:gd name="T1" fmla="*/ 0 h 74"/>
                <a:gd name="T2" fmla="*/ 0 w 128"/>
                <a:gd name="T3" fmla="*/ 56 h 74"/>
                <a:gd name="T4" fmla="*/ 119 w 128"/>
                <a:gd name="T5" fmla="*/ 74 h 74"/>
                <a:gd name="T6" fmla="*/ 128 w 128"/>
                <a:gd name="T7" fmla="*/ 18 h 74"/>
                <a:gd name="T8" fmla="*/ 8 w 12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8" y="0"/>
                  </a:moveTo>
                  <a:lnTo>
                    <a:pt x="0" y="56"/>
                  </a:lnTo>
                  <a:lnTo>
                    <a:pt x="119" y="74"/>
                  </a:lnTo>
                  <a:lnTo>
                    <a:pt x="128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8" name="Rectangle 1050"/>
            <p:cNvSpPr>
              <a:spLocks noChangeArrowheads="1"/>
            </p:cNvSpPr>
            <p:nvPr/>
          </p:nvSpPr>
          <p:spPr bwMode="auto">
            <a:xfrm>
              <a:off x="2432447" y="2839642"/>
              <a:ext cx="147638" cy="296465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79" name="Freeform 1051"/>
            <p:cNvSpPr>
              <a:spLocks/>
            </p:cNvSpPr>
            <p:nvPr/>
          </p:nvSpPr>
          <p:spPr bwMode="auto">
            <a:xfrm>
              <a:off x="3889773" y="2368154"/>
              <a:ext cx="340519" cy="294084"/>
            </a:xfrm>
            <a:custGeom>
              <a:avLst/>
              <a:gdLst>
                <a:gd name="T0" fmla="*/ 35 w 132"/>
                <a:gd name="T1" fmla="*/ 0 h 120"/>
                <a:gd name="T2" fmla="*/ 0 w 132"/>
                <a:gd name="T3" fmla="*/ 49 h 120"/>
                <a:gd name="T4" fmla="*/ 97 w 132"/>
                <a:gd name="T5" fmla="*/ 120 h 120"/>
                <a:gd name="T6" fmla="*/ 132 w 132"/>
                <a:gd name="T7" fmla="*/ 71 h 120"/>
                <a:gd name="T8" fmla="*/ 35 w 132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">
                  <a:moveTo>
                    <a:pt x="35" y="0"/>
                  </a:moveTo>
                  <a:lnTo>
                    <a:pt x="0" y="49"/>
                  </a:lnTo>
                  <a:lnTo>
                    <a:pt x="97" y="120"/>
                  </a:lnTo>
                  <a:lnTo>
                    <a:pt x="132" y="7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0" name="Freeform 1052"/>
            <p:cNvSpPr>
              <a:spLocks/>
            </p:cNvSpPr>
            <p:nvPr/>
          </p:nvSpPr>
          <p:spPr bwMode="auto">
            <a:xfrm>
              <a:off x="4799410" y="2055019"/>
              <a:ext cx="200025" cy="313135"/>
            </a:xfrm>
            <a:custGeom>
              <a:avLst/>
              <a:gdLst>
                <a:gd name="T0" fmla="*/ 77 w 77"/>
                <a:gd name="T1" fmla="*/ 10 h 128"/>
                <a:gd name="T2" fmla="*/ 20 w 77"/>
                <a:gd name="T3" fmla="*/ 0 h 128"/>
                <a:gd name="T4" fmla="*/ 0 w 77"/>
                <a:gd name="T5" fmla="*/ 119 h 128"/>
                <a:gd name="T6" fmla="*/ 56 w 77"/>
                <a:gd name="T7" fmla="*/ 128 h 128"/>
                <a:gd name="T8" fmla="*/ 77 w 77"/>
                <a:gd name="T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8">
                  <a:moveTo>
                    <a:pt x="77" y="10"/>
                  </a:moveTo>
                  <a:lnTo>
                    <a:pt x="20" y="0"/>
                  </a:lnTo>
                  <a:lnTo>
                    <a:pt x="0" y="119"/>
                  </a:lnTo>
                  <a:lnTo>
                    <a:pt x="56" y="128"/>
                  </a:lnTo>
                  <a:lnTo>
                    <a:pt x="77" y="1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1" name="Line 1053"/>
            <p:cNvSpPr>
              <a:spLocks noChangeShapeType="1"/>
            </p:cNvSpPr>
            <p:nvPr/>
          </p:nvSpPr>
          <p:spPr bwMode="auto">
            <a:xfrm>
              <a:off x="5749529" y="1301354"/>
              <a:ext cx="183356" cy="369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2" name="Freeform 1054"/>
            <p:cNvSpPr>
              <a:spLocks/>
            </p:cNvSpPr>
            <p:nvPr/>
          </p:nvSpPr>
          <p:spPr bwMode="auto">
            <a:xfrm>
              <a:off x="5881688" y="1264444"/>
              <a:ext cx="175022" cy="130969"/>
            </a:xfrm>
            <a:custGeom>
              <a:avLst/>
              <a:gdLst>
                <a:gd name="T0" fmla="*/ 0 w 68"/>
                <a:gd name="T1" fmla="*/ 53 h 53"/>
                <a:gd name="T2" fmla="*/ 15 w 68"/>
                <a:gd name="T3" fmla="*/ 29 h 53"/>
                <a:gd name="T4" fmla="*/ 11 w 68"/>
                <a:gd name="T5" fmla="*/ 0 h 53"/>
                <a:gd name="T6" fmla="*/ 68 w 68"/>
                <a:gd name="T7" fmla="*/ 41 h 53"/>
                <a:gd name="T8" fmla="*/ 0 w 6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3">
                  <a:moveTo>
                    <a:pt x="0" y="53"/>
                  </a:moveTo>
                  <a:lnTo>
                    <a:pt x="15" y="29"/>
                  </a:lnTo>
                  <a:lnTo>
                    <a:pt x="11" y="0"/>
                  </a:lnTo>
                  <a:lnTo>
                    <a:pt x="68" y="41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3" name="Line 1055"/>
            <p:cNvSpPr>
              <a:spLocks noChangeShapeType="1"/>
            </p:cNvSpPr>
            <p:nvPr/>
          </p:nvSpPr>
          <p:spPr bwMode="auto">
            <a:xfrm flipH="1">
              <a:off x="4150519" y="1176338"/>
              <a:ext cx="147638" cy="2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4" name="Freeform 1056"/>
            <p:cNvSpPr>
              <a:spLocks/>
            </p:cNvSpPr>
            <p:nvPr/>
          </p:nvSpPr>
          <p:spPr bwMode="auto">
            <a:xfrm>
              <a:off x="4026694" y="1108472"/>
              <a:ext cx="165497" cy="136922"/>
            </a:xfrm>
            <a:custGeom>
              <a:avLst/>
              <a:gdLst>
                <a:gd name="T0" fmla="*/ 64 w 64"/>
                <a:gd name="T1" fmla="*/ 0 h 56"/>
                <a:gd name="T2" fmla="*/ 55 w 64"/>
                <a:gd name="T3" fmla="*/ 28 h 56"/>
                <a:gd name="T4" fmla="*/ 64 w 64"/>
                <a:gd name="T5" fmla="*/ 56 h 56"/>
                <a:gd name="T6" fmla="*/ 0 w 64"/>
                <a:gd name="T7" fmla="*/ 28 h 56"/>
                <a:gd name="T8" fmla="*/ 64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64" y="0"/>
                  </a:moveTo>
                  <a:lnTo>
                    <a:pt x="55" y="28"/>
                  </a:lnTo>
                  <a:lnTo>
                    <a:pt x="64" y="56"/>
                  </a:lnTo>
                  <a:lnTo>
                    <a:pt x="0" y="2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5" name="Freeform 1057"/>
            <p:cNvSpPr>
              <a:spLocks/>
            </p:cNvSpPr>
            <p:nvPr/>
          </p:nvSpPr>
          <p:spPr bwMode="auto">
            <a:xfrm>
              <a:off x="4789885" y="3321844"/>
              <a:ext cx="297656" cy="330994"/>
            </a:xfrm>
            <a:custGeom>
              <a:avLst/>
              <a:gdLst>
                <a:gd name="T0" fmla="*/ 51 w 115"/>
                <a:gd name="T1" fmla="*/ 0 h 135"/>
                <a:gd name="T2" fmla="*/ 0 w 115"/>
                <a:gd name="T3" fmla="*/ 33 h 135"/>
                <a:gd name="T4" fmla="*/ 64 w 115"/>
                <a:gd name="T5" fmla="*/ 135 h 135"/>
                <a:gd name="T6" fmla="*/ 115 w 115"/>
                <a:gd name="T7" fmla="*/ 102 h 135"/>
                <a:gd name="T8" fmla="*/ 51 w 11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5">
                  <a:moveTo>
                    <a:pt x="51" y="0"/>
                  </a:moveTo>
                  <a:lnTo>
                    <a:pt x="0" y="33"/>
                  </a:lnTo>
                  <a:lnTo>
                    <a:pt x="64" y="135"/>
                  </a:lnTo>
                  <a:lnTo>
                    <a:pt x="11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6" name="Freeform 1058"/>
            <p:cNvSpPr>
              <a:spLocks/>
            </p:cNvSpPr>
            <p:nvPr/>
          </p:nvSpPr>
          <p:spPr bwMode="auto">
            <a:xfrm>
              <a:off x="5707857" y="3240882"/>
              <a:ext cx="313135" cy="326231"/>
            </a:xfrm>
            <a:custGeom>
              <a:avLst/>
              <a:gdLst>
                <a:gd name="T0" fmla="*/ 0 w 121"/>
                <a:gd name="T1" fmla="*/ 94 h 133"/>
                <a:gd name="T2" fmla="*/ 46 w 121"/>
                <a:gd name="T3" fmla="*/ 133 h 133"/>
                <a:gd name="T4" fmla="*/ 121 w 121"/>
                <a:gd name="T5" fmla="*/ 39 h 133"/>
                <a:gd name="T6" fmla="*/ 74 w 121"/>
                <a:gd name="T7" fmla="*/ 0 h 133"/>
                <a:gd name="T8" fmla="*/ 0 w 121"/>
                <a:gd name="T9" fmla="*/ 9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3">
                  <a:moveTo>
                    <a:pt x="0" y="94"/>
                  </a:moveTo>
                  <a:lnTo>
                    <a:pt x="46" y="133"/>
                  </a:lnTo>
                  <a:lnTo>
                    <a:pt x="121" y="39"/>
                  </a:lnTo>
                  <a:lnTo>
                    <a:pt x="7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7" name="Line 1059"/>
            <p:cNvSpPr>
              <a:spLocks noChangeShapeType="1"/>
            </p:cNvSpPr>
            <p:nvPr/>
          </p:nvSpPr>
          <p:spPr bwMode="auto">
            <a:xfrm flipV="1">
              <a:off x="5990035" y="3089672"/>
              <a:ext cx="83344" cy="1143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8" name="Freeform 1060"/>
            <p:cNvSpPr>
              <a:spLocks/>
            </p:cNvSpPr>
            <p:nvPr/>
          </p:nvSpPr>
          <p:spPr bwMode="auto">
            <a:xfrm>
              <a:off x="5990035" y="2995612"/>
              <a:ext cx="154781" cy="166688"/>
            </a:xfrm>
            <a:custGeom>
              <a:avLst/>
              <a:gdLst>
                <a:gd name="T0" fmla="*/ 46 w 60"/>
                <a:gd name="T1" fmla="*/ 68 h 68"/>
                <a:gd name="T2" fmla="*/ 29 w 60"/>
                <a:gd name="T3" fmla="*/ 45 h 68"/>
                <a:gd name="T4" fmla="*/ 0 w 60"/>
                <a:gd name="T5" fmla="*/ 36 h 68"/>
                <a:gd name="T6" fmla="*/ 60 w 60"/>
                <a:gd name="T7" fmla="*/ 0 h 68"/>
                <a:gd name="T8" fmla="*/ 46 w 6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46" y="68"/>
                  </a:moveTo>
                  <a:lnTo>
                    <a:pt x="29" y="45"/>
                  </a:lnTo>
                  <a:lnTo>
                    <a:pt x="0" y="36"/>
                  </a:lnTo>
                  <a:lnTo>
                    <a:pt x="60" y="0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89" name="Line 1061"/>
            <p:cNvSpPr>
              <a:spLocks noChangeShapeType="1"/>
            </p:cNvSpPr>
            <p:nvPr/>
          </p:nvSpPr>
          <p:spPr bwMode="auto">
            <a:xfrm flipH="1" flipV="1">
              <a:off x="4664869" y="3365897"/>
              <a:ext cx="111919" cy="1750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0" name="Freeform 1062"/>
            <p:cNvSpPr>
              <a:spLocks/>
            </p:cNvSpPr>
            <p:nvPr/>
          </p:nvSpPr>
          <p:spPr bwMode="auto">
            <a:xfrm>
              <a:off x="4600575" y="3268266"/>
              <a:ext cx="147638" cy="169069"/>
            </a:xfrm>
            <a:custGeom>
              <a:avLst/>
              <a:gdLst>
                <a:gd name="T0" fmla="*/ 57 w 57"/>
                <a:gd name="T1" fmla="*/ 40 h 69"/>
                <a:gd name="T2" fmla="*/ 29 w 57"/>
                <a:gd name="T3" fmla="*/ 47 h 69"/>
                <a:gd name="T4" fmla="*/ 10 w 57"/>
                <a:gd name="T5" fmla="*/ 69 h 69"/>
                <a:gd name="T6" fmla="*/ 0 w 57"/>
                <a:gd name="T7" fmla="*/ 0 h 69"/>
                <a:gd name="T8" fmla="*/ 57 w 57"/>
                <a:gd name="T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57" y="40"/>
                  </a:moveTo>
                  <a:lnTo>
                    <a:pt x="29" y="47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5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1" name="Freeform 1063"/>
            <p:cNvSpPr>
              <a:spLocks/>
            </p:cNvSpPr>
            <p:nvPr/>
          </p:nvSpPr>
          <p:spPr bwMode="auto">
            <a:xfrm>
              <a:off x="4877992" y="2821781"/>
              <a:ext cx="297656" cy="328613"/>
            </a:xfrm>
            <a:custGeom>
              <a:avLst/>
              <a:gdLst>
                <a:gd name="T0" fmla="*/ 51 w 115"/>
                <a:gd name="T1" fmla="*/ 0 h 134"/>
                <a:gd name="T2" fmla="*/ 0 w 115"/>
                <a:gd name="T3" fmla="*/ 33 h 134"/>
                <a:gd name="T4" fmla="*/ 64 w 115"/>
                <a:gd name="T5" fmla="*/ 134 h 134"/>
                <a:gd name="T6" fmla="*/ 115 w 115"/>
                <a:gd name="T7" fmla="*/ 101 h 134"/>
                <a:gd name="T8" fmla="*/ 51 w 11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4">
                  <a:moveTo>
                    <a:pt x="51" y="0"/>
                  </a:moveTo>
                  <a:lnTo>
                    <a:pt x="0" y="33"/>
                  </a:lnTo>
                  <a:lnTo>
                    <a:pt x="64" y="134"/>
                  </a:lnTo>
                  <a:lnTo>
                    <a:pt x="115" y="10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2" name="Line 1064"/>
            <p:cNvSpPr>
              <a:spLocks noChangeShapeType="1"/>
            </p:cNvSpPr>
            <p:nvPr/>
          </p:nvSpPr>
          <p:spPr bwMode="auto">
            <a:xfrm>
              <a:off x="5107782" y="3101578"/>
              <a:ext cx="132160" cy="1940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3" name="Freeform 1065"/>
            <p:cNvSpPr>
              <a:spLocks/>
            </p:cNvSpPr>
            <p:nvPr/>
          </p:nvSpPr>
          <p:spPr bwMode="auto">
            <a:xfrm>
              <a:off x="5156598" y="3224213"/>
              <a:ext cx="150019" cy="169069"/>
            </a:xfrm>
            <a:custGeom>
              <a:avLst/>
              <a:gdLst>
                <a:gd name="T0" fmla="*/ 0 w 58"/>
                <a:gd name="T1" fmla="*/ 30 h 69"/>
                <a:gd name="T2" fmla="*/ 29 w 58"/>
                <a:gd name="T3" fmla="*/ 23 h 69"/>
                <a:gd name="T4" fmla="*/ 47 w 58"/>
                <a:gd name="T5" fmla="*/ 0 h 69"/>
                <a:gd name="T6" fmla="*/ 58 w 58"/>
                <a:gd name="T7" fmla="*/ 69 h 69"/>
                <a:gd name="T8" fmla="*/ 0 w 58"/>
                <a:gd name="T9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0" y="30"/>
                  </a:moveTo>
                  <a:lnTo>
                    <a:pt x="29" y="23"/>
                  </a:lnTo>
                  <a:lnTo>
                    <a:pt x="47" y="0"/>
                  </a:lnTo>
                  <a:lnTo>
                    <a:pt x="58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4" name="Line 1066"/>
            <p:cNvSpPr>
              <a:spLocks noChangeShapeType="1"/>
            </p:cNvSpPr>
            <p:nvPr/>
          </p:nvSpPr>
          <p:spPr bwMode="auto">
            <a:xfrm flipH="1" flipV="1">
              <a:off x="3733800" y="2307432"/>
              <a:ext cx="140494" cy="833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5" name="Freeform 1067"/>
            <p:cNvSpPr>
              <a:spLocks/>
            </p:cNvSpPr>
            <p:nvPr/>
          </p:nvSpPr>
          <p:spPr bwMode="auto">
            <a:xfrm>
              <a:off x="3630216" y="2243138"/>
              <a:ext cx="178594" cy="142875"/>
            </a:xfrm>
            <a:custGeom>
              <a:avLst/>
              <a:gdLst>
                <a:gd name="T0" fmla="*/ 69 w 69"/>
                <a:gd name="T1" fmla="*/ 11 h 58"/>
                <a:gd name="T2" fmla="*/ 46 w 69"/>
                <a:gd name="T3" fmla="*/ 29 h 58"/>
                <a:gd name="T4" fmla="*/ 39 w 69"/>
                <a:gd name="T5" fmla="*/ 58 h 58"/>
                <a:gd name="T6" fmla="*/ 0 w 69"/>
                <a:gd name="T7" fmla="*/ 0 h 58"/>
                <a:gd name="T8" fmla="*/ 69 w 69"/>
                <a:gd name="T9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69" y="11"/>
                  </a:moveTo>
                  <a:lnTo>
                    <a:pt x="46" y="29"/>
                  </a:lnTo>
                  <a:lnTo>
                    <a:pt x="39" y="58"/>
                  </a:lnTo>
                  <a:lnTo>
                    <a:pt x="0" y="0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6" name="Freeform 1068"/>
            <p:cNvSpPr>
              <a:spLocks/>
            </p:cNvSpPr>
            <p:nvPr/>
          </p:nvSpPr>
          <p:spPr bwMode="auto">
            <a:xfrm>
              <a:off x="5840016" y="3451622"/>
              <a:ext cx="313134" cy="323850"/>
            </a:xfrm>
            <a:custGeom>
              <a:avLst/>
              <a:gdLst>
                <a:gd name="T0" fmla="*/ 0 w 121"/>
                <a:gd name="T1" fmla="*/ 93 h 132"/>
                <a:gd name="T2" fmla="*/ 47 w 121"/>
                <a:gd name="T3" fmla="*/ 132 h 132"/>
                <a:gd name="T4" fmla="*/ 121 w 121"/>
                <a:gd name="T5" fmla="*/ 38 h 132"/>
                <a:gd name="T6" fmla="*/ 74 w 121"/>
                <a:gd name="T7" fmla="*/ 0 h 132"/>
                <a:gd name="T8" fmla="*/ 0 w 121"/>
                <a:gd name="T9" fmla="*/ 9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2">
                  <a:moveTo>
                    <a:pt x="0" y="93"/>
                  </a:moveTo>
                  <a:lnTo>
                    <a:pt x="47" y="132"/>
                  </a:lnTo>
                  <a:lnTo>
                    <a:pt x="121" y="38"/>
                  </a:lnTo>
                  <a:lnTo>
                    <a:pt x="74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9900"/>
            </a:solidFill>
            <a:ln w="1428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7" name="Line 1069"/>
            <p:cNvSpPr>
              <a:spLocks noChangeShapeType="1"/>
            </p:cNvSpPr>
            <p:nvPr/>
          </p:nvSpPr>
          <p:spPr bwMode="auto">
            <a:xfrm flipV="1">
              <a:off x="6124575" y="3300413"/>
              <a:ext cx="82154" cy="1154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8" name="Freeform 1070"/>
            <p:cNvSpPr>
              <a:spLocks/>
            </p:cNvSpPr>
            <p:nvPr/>
          </p:nvSpPr>
          <p:spPr bwMode="auto">
            <a:xfrm>
              <a:off x="6124575" y="3203972"/>
              <a:ext cx="152400" cy="170259"/>
            </a:xfrm>
            <a:custGeom>
              <a:avLst/>
              <a:gdLst>
                <a:gd name="T0" fmla="*/ 45 w 59"/>
                <a:gd name="T1" fmla="*/ 69 h 69"/>
                <a:gd name="T2" fmla="*/ 28 w 59"/>
                <a:gd name="T3" fmla="*/ 45 h 69"/>
                <a:gd name="T4" fmla="*/ 0 w 59"/>
                <a:gd name="T5" fmla="*/ 37 h 69"/>
                <a:gd name="T6" fmla="*/ 59 w 59"/>
                <a:gd name="T7" fmla="*/ 0 h 69"/>
                <a:gd name="T8" fmla="*/ 45 w 59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9">
                  <a:moveTo>
                    <a:pt x="45" y="69"/>
                  </a:moveTo>
                  <a:lnTo>
                    <a:pt x="28" y="45"/>
                  </a:lnTo>
                  <a:lnTo>
                    <a:pt x="0" y="37"/>
                  </a:lnTo>
                  <a:lnTo>
                    <a:pt x="59" y="0"/>
                  </a:lnTo>
                  <a:lnTo>
                    <a:pt x="45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199" name="Rectangle 1071"/>
            <p:cNvSpPr>
              <a:spLocks noChangeArrowheads="1"/>
            </p:cNvSpPr>
            <p:nvPr/>
          </p:nvSpPr>
          <p:spPr bwMode="auto">
            <a:xfrm>
              <a:off x="4717257" y="3869531"/>
              <a:ext cx="313135" cy="139304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00" name="Line 1072"/>
            <p:cNvSpPr>
              <a:spLocks noChangeShapeType="1"/>
            </p:cNvSpPr>
            <p:nvPr/>
          </p:nvSpPr>
          <p:spPr bwMode="auto">
            <a:xfrm flipH="1">
              <a:off x="4373166" y="3915967"/>
              <a:ext cx="300038" cy="2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1" name="Freeform 1073"/>
            <p:cNvSpPr>
              <a:spLocks/>
            </p:cNvSpPr>
            <p:nvPr/>
          </p:nvSpPr>
          <p:spPr bwMode="auto">
            <a:xfrm>
              <a:off x="4249341" y="3849292"/>
              <a:ext cx="165497" cy="134540"/>
            </a:xfrm>
            <a:custGeom>
              <a:avLst/>
              <a:gdLst>
                <a:gd name="T0" fmla="*/ 64 w 64"/>
                <a:gd name="T1" fmla="*/ 0 h 55"/>
                <a:gd name="T2" fmla="*/ 54 w 64"/>
                <a:gd name="T3" fmla="*/ 27 h 55"/>
                <a:gd name="T4" fmla="*/ 64 w 64"/>
                <a:gd name="T5" fmla="*/ 55 h 55"/>
                <a:gd name="T6" fmla="*/ 0 w 64"/>
                <a:gd name="T7" fmla="*/ 27 h 55"/>
                <a:gd name="T8" fmla="*/ 64 w 6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64" y="0"/>
                  </a:moveTo>
                  <a:lnTo>
                    <a:pt x="54" y="27"/>
                  </a:lnTo>
                  <a:lnTo>
                    <a:pt x="64" y="55"/>
                  </a:lnTo>
                  <a:lnTo>
                    <a:pt x="0" y="2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2" name="Rectangle 1074"/>
            <p:cNvSpPr>
              <a:spLocks noChangeArrowheads="1"/>
            </p:cNvSpPr>
            <p:nvPr/>
          </p:nvSpPr>
          <p:spPr bwMode="auto">
            <a:xfrm>
              <a:off x="3084910" y="3407569"/>
              <a:ext cx="313134" cy="140494"/>
            </a:xfrm>
            <a:prstGeom prst="rect">
              <a:avLst/>
            </a:prstGeom>
            <a:solidFill>
              <a:srgbClr val="FF99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3" name="Line 1075"/>
            <p:cNvSpPr>
              <a:spLocks noChangeShapeType="1"/>
            </p:cNvSpPr>
            <p:nvPr/>
          </p:nvSpPr>
          <p:spPr bwMode="auto">
            <a:xfrm>
              <a:off x="3499247" y="3499248"/>
              <a:ext cx="227409" cy="119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4" name="Freeform 1076"/>
            <p:cNvSpPr>
              <a:spLocks/>
            </p:cNvSpPr>
            <p:nvPr/>
          </p:nvSpPr>
          <p:spPr bwMode="auto">
            <a:xfrm>
              <a:off x="3680222" y="3439716"/>
              <a:ext cx="170259" cy="138113"/>
            </a:xfrm>
            <a:custGeom>
              <a:avLst/>
              <a:gdLst>
                <a:gd name="T0" fmla="*/ 0 w 66"/>
                <a:gd name="T1" fmla="*/ 56 h 56"/>
                <a:gd name="T2" fmla="*/ 12 w 66"/>
                <a:gd name="T3" fmla="*/ 29 h 56"/>
                <a:gd name="T4" fmla="*/ 4 w 66"/>
                <a:gd name="T5" fmla="*/ 0 h 56"/>
                <a:gd name="T6" fmla="*/ 66 w 66"/>
                <a:gd name="T7" fmla="*/ 32 h 56"/>
                <a:gd name="T8" fmla="*/ 0 w 6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">
                  <a:moveTo>
                    <a:pt x="0" y="56"/>
                  </a:moveTo>
                  <a:lnTo>
                    <a:pt x="12" y="29"/>
                  </a:lnTo>
                  <a:lnTo>
                    <a:pt x="4" y="0"/>
                  </a:lnTo>
                  <a:lnTo>
                    <a:pt x="6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5" name="Line 1077"/>
            <p:cNvSpPr>
              <a:spLocks noChangeShapeType="1"/>
            </p:cNvSpPr>
            <p:nvPr/>
          </p:nvSpPr>
          <p:spPr bwMode="auto">
            <a:xfrm flipV="1">
              <a:off x="2505076" y="2611041"/>
              <a:ext cx="2381" cy="1595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6" name="Freeform 1078"/>
            <p:cNvSpPr>
              <a:spLocks/>
            </p:cNvSpPr>
            <p:nvPr/>
          </p:nvSpPr>
          <p:spPr bwMode="auto">
            <a:xfrm>
              <a:off x="2432448" y="2493169"/>
              <a:ext cx="145256" cy="157163"/>
            </a:xfrm>
            <a:custGeom>
              <a:avLst/>
              <a:gdLst>
                <a:gd name="T0" fmla="*/ 56 w 56"/>
                <a:gd name="T1" fmla="*/ 64 h 64"/>
                <a:gd name="T2" fmla="*/ 28 w 56"/>
                <a:gd name="T3" fmla="*/ 55 h 64"/>
                <a:gd name="T4" fmla="*/ 0 w 56"/>
                <a:gd name="T5" fmla="*/ 64 h 64"/>
                <a:gd name="T6" fmla="*/ 28 w 56"/>
                <a:gd name="T7" fmla="*/ 0 h 64"/>
                <a:gd name="T8" fmla="*/ 56 w 5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4">
                  <a:moveTo>
                    <a:pt x="56" y="64"/>
                  </a:moveTo>
                  <a:lnTo>
                    <a:pt x="28" y="55"/>
                  </a:lnTo>
                  <a:lnTo>
                    <a:pt x="0" y="64"/>
                  </a:lnTo>
                  <a:lnTo>
                    <a:pt x="28" y="0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7" name="Freeform 1079"/>
            <p:cNvSpPr>
              <a:spLocks/>
            </p:cNvSpPr>
            <p:nvPr/>
          </p:nvSpPr>
          <p:spPr bwMode="auto">
            <a:xfrm>
              <a:off x="4057651" y="2876550"/>
              <a:ext cx="346472" cy="261938"/>
            </a:xfrm>
            <a:custGeom>
              <a:avLst/>
              <a:gdLst>
                <a:gd name="T0" fmla="*/ 0 w 134"/>
                <a:gd name="T1" fmla="*/ 54 h 107"/>
                <a:gd name="T2" fmla="*/ 27 w 134"/>
                <a:gd name="T3" fmla="*/ 107 h 107"/>
                <a:gd name="T4" fmla="*/ 134 w 134"/>
                <a:gd name="T5" fmla="*/ 52 h 107"/>
                <a:gd name="T6" fmla="*/ 108 w 134"/>
                <a:gd name="T7" fmla="*/ 0 h 107"/>
                <a:gd name="T8" fmla="*/ 0 w 134"/>
                <a:gd name="T9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07">
                  <a:moveTo>
                    <a:pt x="0" y="54"/>
                  </a:moveTo>
                  <a:lnTo>
                    <a:pt x="27" y="107"/>
                  </a:lnTo>
                  <a:lnTo>
                    <a:pt x="134" y="52"/>
                  </a:lnTo>
                  <a:lnTo>
                    <a:pt x="10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08" name="Line 1080"/>
            <p:cNvSpPr>
              <a:spLocks noChangeShapeType="1"/>
            </p:cNvSpPr>
            <p:nvPr/>
          </p:nvSpPr>
          <p:spPr bwMode="auto">
            <a:xfrm flipH="1">
              <a:off x="3936207" y="3078957"/>
              <a:ext cx="136922" cy="690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09" name="Freeform 1081"/>
            <p:cNvSpPr>
              <a:spLocks/>
            </p:cNvSpPr>
            <p:nvPr/>
          </p:nvSpPr>
          <p:spPr bwMode="auto">
            <a:xfrm>
              <a:off x="3830241" y="3069431"/>
              <a:ext cx="178594" cy="134541"/>
            </a:xfrm>
            <a:custGeom>
              <a:avLst/>
              <a:gdLst>
                <a:gd name="T0" fmla="*/ 42 w 69"/>
                <a:gd name="T1" fmla="*/ 0 h 55"/>
                <a:gd name="T2" fmla="*/ 48 w 69"/>
                <a:gd name="T3" fmla="*/ 30 h 55"/>
                <a:gd name="T4" fmla="*/ 69 w 69"/>
                <a:gd name="T5" fmla="*/ 49 h 55"/>
                <a:gd name="T6" fmla="*/ 0 w 69"/>
                <a:gd name="T7" fmla="*/ 55 h 55"/>
                <a:gd name="T8" fmla="*/ 42 w 6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5">
                  <a:moveTo>
                    <a:pt x="42" y="0"/>
                  </a:moveTo>
                  <a:lnTo>
                    <a:pt x="48" y="30"/>
                  </a:lnTo>
                  <a:lnTo>
                    <a:pt x="69" y="49"/>
                  </a:lnTo>
                  <a:lnTo>
                    <a:pt x="0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0" name="Freeform 1082"/>
            <p:cNvSpPr>
              <a:spLocks/>
            </p:cNvSpPr>
            <p:nvPr/>
          </p:nvSpPr>
          <p:spPr bwMode="auto">
            <a:xfrm>
              <a:off x="4044554" y="2076450"/>
              <a:ext cx="341709" cy="291704"/>
            </a:xfrm>
            <a:custGeom>
              <a:avLst/>
              <a:gdLst>
                <a:gd name="T0" fmla="*/ 35 w 132"/>
                <a:gd name="T1" fmla="*/ 0 h 119"/>
                <a:gd name="T2" fmla="*/ 0 w 132"/>
                <a:gd name="T3" fmla="*/ 49 h 119"/>
                <a:gd name="T4" fmla="*/ 97 w 132"/>
                <a:gd name="T5" fmla="*/ 119 h 119"/>
                <a:gd name="T6" fmla="*/ 132 w 132"/>
                <a:gd name="T7" fmla="*/ 70 h 119"/>
                <a:gd name="T8" fmla="*/ 35 w 13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">
                  <a:moveTo>
                    <a:pt x="35" y="0"/>
                  </a:moveTo>
                  <a:lnTo>
                    <a:pt x="0" y="49"/>
                  </a:lnTo>
                  <a:lnTo>
                    <a:pt x="97" y="119"/>
                  </a:lnTo>
                  <a:lnTo>
                    <a:pt x="132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1" name="Line 1083"/>
            <p:cNvSpPr>
              <a:spLocks noChangeShapeType="1"/>
            </p:cNvSpPr>
            <p:nvPr/>
          </p:nvSpPr>
          <p:spPr bwMode="auto">
            <a:xfrm flipH="1" flipV="1">
              <a:off x="3889772" y="2013348"/>
              <a:ext cx="136922" cy="833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2" name="Freeform 1084"/>
            <p:cNvSpPr>
              <a:spLocks/>
            </p:cNvSpPr>
            <p:nvPr/>
          </p:nvSpPr>
          <p:spPr bwMode="auto">
            <a:xfrm>
              <a:off x="3786188" y="1951435"/>
              <a:ext cx="178594" cy="139303"/>
            </a:xfrm>
            <a:custGeom>
              <a:avLst/>
              <a:gdLst>
                <a:gd name="T0" fmla="*/ 69 w 69"/>
                <a:gd name="T1" fmla="*/ 10 h 57"/>
                <a:gd name="T2" fmla="*/ 46 w 69"/>
                <a:gd name="T3" fmla="*/ 28 h 57"/>
                <a:gd name="T4" fmla="*/ 39 w 69"/>
                <a:gd name="T5" fmla="*/ 57 h 57"/>
                <a:gd name="T6" fmla="*/ 0 w 69"/>
                <a:gd name="T7" fmla="*/ 0 h 57"/>
                <a:gd name="T8" fmla="*/ 69 w 69"/>
                <a:gd name="T9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69" y="10"/>
                  </a:moveTo>
                  <a:lnTo>
                    <a:pt x="46" y="28"/>
                  </a:lnTo>
                  <a:lnTo>
                    <a:pt x="39" y="57"/>
                  </a:lnTo>
                  <a:lnTo>
                    <a:pt x="0" y="0"/>
                  </a:lnTo>
                  <a:lnTo>
                    <a:pt x="6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3" name="Freeform 1085"/>
            <p:cNvSpPr>
              <a:spLocks/>
            </p:cNvSpPr>
            <p:nvPr/>
          </p:nvSpPr>
          <p:spPr bwMode="auto">
            <a:xfrm>
              <a:off x="5008960" y="2611041"/>
              <a:ext cx="297656" cy="330994"/>
            </a:xfrm>
            <a:custGeom>
              <a:avLst/>
              <a:gdLst>
                <a:gd name="T0" fmla="*/ 51 w 115"/>
                <a:gd name="T1" fmla="*/ 0 h 135"/>
                <a:gd name="T2" fmla="*/ 0 w 115"/>
                <a:gd name="T3" fmla="*/ 33 h 135"/>
                <a:gd name="T4" fmla="*/ 64 w 115"/>
                <a:gd name="T5" fmla="*/ 135 h 135"/>
                <a:gd name="T6" fmla="*/ 115 w 115"/>
                <a:gd name="T7" fmla="*/ 102 h 135"/>
                <a:gd name="T8" fmla="*/ 51 w 11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5">
                  <a:moveTo>
                    <a:pt x="51" y="0"/>
                  </a:moveTo>
                  <a:lnTo>
                    <a:pt x="0" y="33"/>
                  </a:lnTo>
                  <a:lnTo>
                    <a:pt x="64" y="135"/>
                  </a:lnTo>
                  <a:lnTo>
                    <a:pt x="11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1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214" name="Line 1086"/>
            <p:cNvSpPr>
              <a:spLocks noChangeShapeType="1"/>
            </p:cNvSpPr>
            <p:nvPr/>
          </p:nvSpPr>
          <p:spPr bwMode="auto">
            <a:xfrm>
              <a:off x="5239942" y="2890838"/>
              <a:ext cx="134540" cy="1940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5" name="Freeform 1087"/>
            <p:cNvSpPr>
              <a:spLocks/>
            </p:cNvSpPr>
            <p:nvPr/>
          </p:nvSpPr>
          <p:spPr bwMode="auto">
            <a:xfrm>
              <a:off x="5291137" y="3015854"/>
              <a:ext cx="147638" cy="169069"/>
            </a:xfrm>
            <a:custGeom>
              <a:avLst/>
              <a:gdLst>
                <a:gd name="T0" fmla="*/ 0 w 57"/>
                <a:gd name="T1" fmla="*/ 29 h 69"/>
                <a:gd name="T2" fmla="*/ 28 w 57"/>
                <a:gd name="T3" fmla="*/ 23 h 69"/>
                <a:gd name="T4" fmla="*/ 47 w 57"/>
                <a:gd name="T5" fmla="*/ 0 h 69"/>
                <a:gd name="T6" fmla="*/ 57 w 57"/>
                <a:gd name="T7" fmla="*/ 69 h 69"/>
                <a:gd name="T8" fmla="*/ 0 w 57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0" y="29"/>
                  </a:moveTo>
                  <a:lnTo>
                    <a:pt x="28" y="23"/>
                  </a:lnTo>
                  <a:lnTo>
                    <a:pt x="47" y="0"/>
                  </a:lnTo>
                  <a:lnTo>
                    <a:pt x="57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6" name="Freeform 1088"/>
            <p:cNvSpPr>
              <a:spLocks/>
            </p:cNvSpPr>
            <p:nvPr/>
          </p:nvSpPr>
          <p:spPr bwMode="auto">
            <a:xfrm>
              <a:off x="6303169" y="1819275"/>
              <a:ext cx="313135" cy="323850"/>
            </a:xfrm>
            <a:custGeom>
              <a:avLst/>
              <a:gdLst>
                <a:gd name="T0" fmla="*/ 0 w 121"/>
                <a:gd name="T1" fmla="*/ 94 h 132"/>
                <a:gd name="T2" fmla="*/ 47 w 121"/>
                <a:gd name="T3" fmla="*/ 132 h 132"/>
                <a:gd name="T4" fmla="*/ 121 w 121"/>
                <a:gd name="T5" fmla="*/ 39 h 132"/>
                <a:gd name="T6" fmla="*/ 74 w 121"/>
                <a:gd name="T7" fmla="*/ 0 h 132"/>
                <a:gd name="T8" fmla="*/ 0 w 121"/>
                <a:gd name="T9" fmla="*/ 9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2">
                  <a:moveTo>
                    <a:pt x="0" y="94"/>
                  </a:moveTo>
                  <a:lnTo>
                    <a:pt x="47" y="132"/>
                  </a:lnTo>
                  <a:lnTo>
                    <a:pt x="121" y="39"/>
                  </a:lnTo>
                  <a:lnTo>
                    <a:pt x="7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7" name="Line 1089"/>
            <p:cNvSpPr>
              <a:spLocks noChangeShapeType="1"/>
            </p:cNvSpPr>
            <p:nvPr/>
          </p:nvSpPr>
          <p:spPr bwMode="auto">
            <a:xfrm flipH="1">
              <a:off x="6300787" y="2096691"/>
              <a:ext cx="44054" cy="1000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8" name="Freeform 1090"/>
            <p:cNvSpPr>
              <a:spLocks/>
            </p:cNvSpPr>
            <p:nvPr/>
          </p:nvSpPr>
          <p:spPr bwMode="auto">
            <a:xfrm>
              <a:off x="6250782" y="2135981"/>
              <a:ext cx="132160" cy="171450"/>
            </a:xfrm>
            <a:custGeom>
              <a:avLst/>
              <a:gdLst>
                <a:gd name="T0" fmla="*/ 0 w 51"/>
                <a:gd name="T1" fmla="*/ 0 h 70"/>
                <a:gd name="T2" fmla="*/ 22 w 51"/>
                <a:gd name="T3" fmla="*/ 19 h 70"/>
                <a:gd name="T4" fmla="*/ 51 w 51"/>
                <a:gd name="T5" fmla="*/ 20 h 70"/>
                <a:gd name="T6" fmla="*/ 2 w 51"/>
                <a:gd name="T7" fmla="*/ 70 h 70"/>
                <a:gd name="T8" fmla="*/ 0 w 5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0">
                  <a:moveTo>
                    <a:pt x="0" y="0"/>
                  </a:moveTo>
                  <a:lnTo>
                    <a:pt x="22" y="19"/>
                  </a:lnTo>
                  <a:lnTo>
                    <a:pt x="51" y="20"/>
                  </a:lnTo>
                  <a:lnTo>
                    <a:pt x="2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19" name="Line 1091"/>
            <p:cNvSpPr>
              <a:spLocks noChangeShapeType="1"/>
            </p:cNvSpPr>
            <p:nvPr/>
          </p:nvSpPr>
          <p:spPr bwMode="auto">
            <a:xfrm flipV="1">
              <a:off x="4911329" y="1897857"/>
              <a:ext cx="20240" cy="13692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220" name="Freeform 1092"/>
            <p:cNvSpPr>
              <a:spLocks/>
            </p:cNvSpPr>
            <p:nvPr/>
          </p:nvSpPr>
          <p:spPr bwMode="auto">
            <a:xfrm>
              <a:off x="4854179" y="1782367"/>
              <a:ext cx="145256" cy="164306"/>
            </a:xfrm>
            <a:custGeom>
              <a:avLst/>
              <a:gdLst>
                <a:gd name="T0" fmla="*/ 56 w 56"/>
                <a:gd name="T1" fmla="*/ 67 h 67"/>
                <a:gd name="T2" fmla="*/ 29 w 56"/>
                <a:gd name="T3" fmla="*/ 54 h 67"/>
                <a:gd name="T4" fmla="*/ 0 w 56"/>
                <a:gd name="T5" fmla="*/ 59 h 67"/>
                <a:gd name="T6" fmla="*/ 39 w 56"/>
                <a:gd name="T7" fmla="*/ 0 h 67"/>
                <a:gd name="T8" fmla="*/ 56 w 5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7">
                  <a:moveTo>
                    <a:pt x="56" y="67"/>
                  </a:moveTo>
                  <a:lnTo>
                    <a:pt x="29" y="54"/>
                  </a:lnTo>
                  <a:lnTo>
                    <a:pt x="0" y="59"/>
                  </a:lnTo>
                  <a:lnTo>
                    <a:pt x="39" y="0"/>
                  </a:lnTo>
                  <a:lnTo>
                    <a:pt x="56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3223" name="Text Box 1095"/>
          <p:cNvSpPr txBox="1">
            <a:spLocks noChangeArrowheads="1"/>
          </p:cNvSpPr>
          <p:nvPr/>
        </p:nvSpPr>
        <p:spPr bwMode="auto">
          <a:xfrm>
            <a:off x="1917396" y="4198660"/>
            <a:ext cx="46041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None/>
            </a:pPr>
            <a:r>
              <a:rPr lang="en-US" altLang="en-US" sz="1350"/>
              <a:t>Flooding is initiated from Node 1:  Hop 3 transmissions</a:t>
            </a:r>
          </a:p>
        </p:txBody>
      </p:sp>
    </p:spTree>
    <p:extLst>
      <p:ext uri="{BB962C8B-B14F-4D97-AF65-F5344CB8AC3E}">
        <p14:creationId xmlns:p14="http://schemas.microsoft.com/office/powerpoint/2010/main" val="12609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8556" y="92075"/>
            <a:ext cx="5512443" cy="765175"/>
          </a:xfrm>
        </p:spPr>
        <p:txBody>
          <a:bodyPr/>
          <a:lstStyle/>
          <a:p>
            <a:r>
              <a:rPr lang="en-US" altLang="en-US"/>
              <a:t>Limited Flooding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8556" y="1085850"/>
            <a:ext cx="6198243" cy="264119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Time-to-Live field in each packet limits number of hops to certain diameter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Each </a:t>
            </a:r>
            <a:r>
              <a:rPr lang="en-US" altLang="en-US" dirty="0" smtClean="0"/>
              <a:t>router </a:t>
            </a:r>
            <a:r>
              <a:rPr lang="en-US" altLang="en-US" dirty="0"/>
              <a:t>adds its ID before flooding; discards repeats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Source puts sequence number in each packet; switches records source address and sequence number and discards repeats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2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Deflection Routing</a:t>
            </a:r>
          </a:p>
        </p:txBody>
      </p:sp>
      <p:sp>
        <p:nvSpPr>
          <p:cNvPr id="1239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0780" y="1085850"/>
            <a:ext cx="6724891" cy="32778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Network nodes forward packets to preferred port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If preferred port busy, deflect packet to another port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/>
              <a:t>Works well with regular topologies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Manhattan street network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Rectangular array of nodes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Nodes designated (</a:t>
            </a:r>
            <a:r>
              <a:rPr lang="en-US" altLang="en-US" sz="1600" dirty="0" err="1"/>
              <a:t>i,j</a:t>
            </a:r>
            <a:r>
              <a:rPr lang="en-US" altLang="en-US" sz="16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Rows alternate as one-way streets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Columns alternate as one-way avenues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err="1"/>
              <a:t>Bufferless</a:t>
            </a:r>
            <a:r>
              <a:rPr lang="en-US" altLang="en-US" sz="2000" dirty="0"/>
              <a:t> operation is possible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Proposed for optical packet networks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All-optical buffering currently not viable</a:t>
            </a:r>
          </a:p>
          <a:p>
            <a:pPr>
              <a:lnSpc>
                <a:spcPct val="90000"/>
              </a:lnSpc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6007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546" name="Group 2"/>
          <p:cNvGrpSpPr>
            <a:grpSpLocks/>
          </p:cNvGrpSpPr>
          <p:nvPr/>
        </p:nvGrpSpPr>
        <p:grpSpPr bwMode="auto">
          <a:xfrm>
            <a:off x="2346723" y="708423"/>
            <a:ext cx="3614240" cy="3759405"/>
            <a:chOff x="1237" y="455"/>
            <a:chExt cx="3195" cy="3298"/>
          </a:xfrm>
        </p:grpSpPr>
        <p:sp>
          <p:nvSpPr>
            <p:cNvPr id="1004547" name="Oval 3"/>
            <p:cNvSpPr>
              <a:spLocks noChangeArrowheads="1"/>
            </p:cNvSpPr>
            <p:nvPr/>
          </p:nvSpPr>
          <p:spPr bwMode="auto">
            <a:xfrm>
              <a:off x="1441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48" name="Rectangle 4"/>
            <p:cNvSpPr>
              <a:spLocks noChangeArrowheads="1"/>
            </p:cNvSpPr>
            <p:nvPr/>
          </p:nvSpPr>
          <p:spPr bwMode="auto">
            <a:xfrm>
              <a:off x="1510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0,0</a:t>
              </a:r>
              <a:endParaRPr lang="en-US" altLang="en-US" sz="1350"/>
            </a:p>
          </p:txBody>
        </p:sp>
        <p:sp>
          <p:nvSpPr>
            <p:cNvPr id="1004549" name="Oval 5"/>
            <p:cNvSpPr>
              <a:spLocks noChangeArrowheads="1"/>
            </p:cNvSpPr>
            <p:nvPr/>
          </p:nvSpPr>
          <p:spPr bwMode="auto">
            <a:xfrm>
              <a:off x="2233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0" name="Rectangle 6"/>
            <p:cNvSpPr>
              <a:spLocks noChangeArrowheads="1"/>
            </p:cNvSpPr>
            <p:nvPr/>
          </p:nvSpPr>
          <p:spPr bwMode="auto">
            <a:xfrm>
              <a:off x="2302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0,1</a:t>
              </a:r>
              <a:endParaRPr lang="en-US" altLang="en-US" sz="1350"/>
            </a:p>
          </p:txBody>
        </p:sp>
        <p:sp>
          <p:nvSpPr>
            <p:cNvPr id="1004551" name="Oval 7"/>
            <p:cNvSpPr>
              <a:spLocks noChangeArrowheads="1"/>
            </p:cNvSpPr>
            <p:nvPr/>
          </p:nvSpPr>
          <p:spPr bwMode="auto">
            <a:xfrm>
              <a:off x="3034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2" name="Rectangle 8"/>
            <p:cNvSpPr>
              <a:spLocks noChangeArrowheads="1"/>
            </p:cNvSpPr>
            <p:nvPr/>
          </p:nvSpPr>
          <p:spPr bwMode="auto">
            <a:xfrm>
              <a:off x="3103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0,2</a:t>
              </a:r>
              <a:endParaRPr lang="en-US" altLang="en-US" sz="1350"/>
            </a:p>
          </p:txBody>
        </p:sp>
        <p:sp>
          <p:nvSpPr>
            <p:cNvPr id="1004553" name="Oval 9"/>
            <p:cNvSpPr>
              <a:spLocks noChangeArrowheads="1"/>
            </p:cNvSpPr>
            <p:nvPr/>
          </p:nvSpPr>
          <p:spPr bwMode="auto">
            <a:xfrm>
              <a:off x="3835" y="756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4" name="Rectangle 10"/>
            <p:cNvSpPr>
              <a:spLocks noChangeArrowheads="1"/>
            </p:cNvSpPr>
            <p:nvPr/>
          </p:nvSpPr>
          <p:spPr bwMode="auto">
            <a:xfrm>
              <a:off x="3904" y="826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0,3</a:t>
              </a:r>
              <a:endParaRPr lang="en-US" altLang="en-US" sz="1350"/>
            </a:p>
          </p:txBody>
        </p:sp>
        <p:sp>
          <p:nvSpPr>
            <p:cNvPr id="1004555" name="Oval 11"/>
            <p:cNvSpPr>
              <a:spLocks noChangeArrowheads="1"/>
            </p:cNvSpPr>
            <p:nvPr/>
          </p:nvSpPr>
          <p:spPr bwMode="auto">
            <a:xfrm>
              <a:off x="1441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6" name="Rectangle 12"/>
            <p:cNvSpPr>
              <a:spLocks noChangeArrowheads="1"/>
            </p:cNvSpPr>
            <p:nvPr/>
          </p:nvSpPr>
          <p:spPr bwMode="auto">
            <a:xfrm>
              <a:off x="1510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1,0</a:t>
              </a:r>
              <a:endParaRPr lang="en-US" altLang="en-US" sz="1350"/>
            </a:p>
          </p:txBody>
        </p:sp>
        <p:sp>
          <p:nvSpPr>
            <p:cNvPr id="1004557" name="Oval 13"/>
            <p:cNvSpPr>
              <a:spLocks noChangeArrowheads="1"/>
            </p:cNvSpPr>
            <p:nvPr/>
          </p:nvSpPr>
          <p:spPr bwMode="auto">
            <a:xfrm>
              <a:off x="2233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58" name="Rectangle 14"/>
            <p:cNvSpPr>
              <a:spLocks noChangeArrowheads="1"/>
            </p:cNvSpPr>
            <p:nvPr/>
          </p:nvSpPr>
          <p:spPr bwMode="auto">
            <a:xfrm>
              <a:off x="2302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1,1</a:t>
              </a:r>
              <a:endParaRPr lang="en-US" altLang="en-US" sz="1350"/>
            </a:p>
          </p:txBody>
        </p:sp>
        <p:sp>
          <p:nvSpPr>
            <p:cNvPr id="1004559" name="Oval 15"/>
            <p:cNvSpPr>
              <a:spLocks noChangeArrowheads="1"/>
            </p:cNvSpPr>
            <p:nvPr/>
          </p:nvSpPr>
          <p:spPr bwMode="auto">
            <a:xfrm>
              <a:off x="3034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0" name="Rectangle 16"/>
            <p:cNvSpPr>
              <a:spLocks noChangeArrowheads="1"/>
            </p:cNvSpPr>
            <p:nvPr/>
          </p:nvSpPr>
          <p:spPr bwMode="auto">
            <a:xfrm>
              <a:off x="3103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1,2</a:t>
              </a:r>
              <a:endParaRPr lang="en-US" altLang="en-US" sz="1350"/>
            </a:p>
          </p:txBody>
        </p:sp>
        <p:sp>
          <p:nvSpPr>
            <p:cNvPr id="1004561" name="Oval 17"/>
            <p:cNvSpPr>
              <a:spLocks noChangeArrowheads="1"/>
            </p:cNvSpPr>
            <p:nvPr/>
          </p:nvSpPr>
          <p:spPr bwMode="auto">
            <a:xfrm>
              <a:off x="3835" y="1575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2" name="Rectangle 18"/>
            <p:cNvSpPr>
              <a:spLocks noChangeArrowheads="1"/>
            </p:cNvSpPr>
            <p:nvPr/>
          </p:nvSpPr>
          <p:spPr bwMode="auto">
            <a:xfrm>
              <a:off x="3904" y="1644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1,3</a:t>
              </a:r>
              <a:endParaRPr lang="en-US" altLang="en-US" sz="1350"/>
            </a:p>
          </p:txBody>
        </p:sp>
        <p:sp>
          <p:nvSpPr>
            <p:cNvPr id="1004563" name="Oval 19"/>
            <p:cNvSpPr>
              <a:spLocks noChangeArrowheads="1"/>
            </p:cNvSpPr>
            <p:nvPr/>
          </p:nvSpPr>
          <p:spPr bwMode="auto">
            <a:xfrm>
              <a:off x="1441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4" name="Rectangle 20"/>
            <p:cNvSpPr>
              <a:spLocks noChangeArrowheads="1"/>
            </p:cNvSpPr>
            <p:nvPr/>
          </p:nvSpPr>
          <p:spPr bwMode="auto">
            <a:xfrm>
              <a:off x="1510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2,0</a:t>
              </a:r>
              <a:endParaRPr lang="en-US" altLang="en-US" sz="1350"/>
            </a:p>
          </p:txBody>
        </p:sp>
        <p:sp>
          <p:nvSpPr>
            <p:cNvPr id="1004565" name="Oval 21"/>
            <p:cNvSpPr>
              <a:spLocks noChangeArrowheads="1"/>
            </p:cNvSpPr>
            <p:nvPr/>
          </p:nvSpPr>
          <p:spPr bwMode="auto">
            <a:xfrm>
              <a:off x="2233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6" name="Rectangle 22"/>
            <p:cNvSpPr>
              <a:spLocks noChangeArrowheads="1"/>
            </p:cNvSpPr>
            <p:nvPr/>
          </p:nvSpPr>
          <p:spPr bwMode="auto">
            <a:xfrm>
              <a:off x="2302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2,1</a:t>
              </a:r>
              <a:endParaRPr lang="en-US" altLang="en-US" sz="1350"/>
            </a:p>
          </p:txBody>
        </p:sp>
        <p:sp>
          <p:nvSpPr>
            <p:cNvPr id="1004567" name="Oval 23"/>
            <p:cNvSpPr>
              <a:spLocks noChangeArrowheads="1"/>
            </p:cNvSpPr>
            <p:nvPr/>
          </p:nvSpPr>
          <p:spPr bwMode="auto">
            <a:xfrm>
              <a:off x="3034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68" name="Rectangle 24"/>
            <p:cNvSpPr>
              <a:spLocks noChangeArrowheads="1"/>
            </p:cNvSpPr>
            <p:nvPr/>
          </p:nvSpPr>
          <p:spPr bwMode="auto">
            <a:xfrm>
              <a:off x="3103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2,2</a:t>
              </a:r>
              <a:endParaRPr lang="en-US" altLang="en-US" sz="1350"/>
            </a:p>
          </p:txBody>
        </p:sp>
        <p:sp>
          <p:nvSpPr>
            <p:cNvPr id="1004569" name="Oval 25"/>
            <p:cNvSpPr>
              <a:spLocks noChangeArrowheads="1"/>
            </p:cNvSpPr>
            <p:nvPr/>
          </p:nvSpPr>
          <p:spPr bwMode="auto">
            <a:xfrm>
              <a:off x="3835" y="2390"/>
              <a:ext cx="295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0" name="Rectangle 26"/>
            <p:cNvSpPr>
              <a:spLocks noChangeArrowheads="1"/>
            </p:cNvSpPr>
            <p:nvPr/>
          </p:nvSpPr>
          <p:spPr bwMode="auto">
            <a:xfrm>
              <a:off x="3904" y="2459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2,3</a:t>
              </a:r>
              <a:endParaRPr lang="en-US" altLang="en-US" sz="1350"/>
            </a:p>
          </p:txBody>
        </p:sp>
        <p:sp>
          <p:nvSpPr>
            <p:cNvPr id="1004571" name="Oval 27"/>
            <p:cNvSpPr>
              <a:spLocks noChangeArrowheads="1"/>
            </p:cNvSpPr>
            <p:nvPr/>
          </p:nvSpPr>
          <p:spPr bwMode="auto">
            <a:xfrm>
              <a:off x="1441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2" name="Rectangle 28"/>
            <p:cNvSpPr>
              <a:spLocks noChangeArrowheads="1"/>
            </p:cNvSpPr>
            <p:nvPr/>
          </p:nvSpPr>
          <p:spPr bwMode="auto">
            <a:xfrm>
              <a:off x="1510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3,0</a:t>
              </a:r>
              <a:endParaRPr lang="en-US" altLang="en-US" sz="1350"/>
            </a:p>
          </p:txBody>
        </p:sp>
        <p:sp>
          <p:nvSpPr>
            <p:cNvPr id="1004573" name="Oval 29"/>
            <p:cNvSpPr>
              <a:spLocks noChangeArrowheads="1"/>
            </p:cNvSpPr>
            <p:nvPr/>
          </p:nvSpPr>
          <p:spPr bwMode="auto">
            <a:xfrm>
              <a:off x="2233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4" name="Rectangle 30"/>
            <p:cNvSpPr>
              <a:spLocks noChangeArrowheads="1"/>
            </p:cNvSpPr>
            <p:nvPr/>
          </p:nvSpPr>
          <p:spPr bwMode="auto">
            <a:xfrm>
              <a:off x="2302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3,1</a:t>
              </a:r>
              <a:endParaRPr lang="en-US" altLang="en-US" sz="1350"/>
            </a:p>
          </p:txBody>
        </p:sp>
        <p:sp>
          <p:nvSpPr>
            <p:cNvPr id="1004575" name="Oval 31"/>
            <p:cNvSpPr>
              <a:spLocks noChangeArrowheads="1"/>
            </p:cNvSpPr>
            <p:nvPr/>
          </p:nvSpPr>
          <p:spPr bwMode="auto">
            <a:xfrm>
              <a:off x="3034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6" name="Rectangle 32"/>
            <p:cNvSpPr>
              <a:spLocks noChangeArrowheads="1"/>
            </p:cNvSpPr>
            <p:nvPr/>
          </p:nvSpPr>
          <p:spPr bwMode="auto">
            <a:xfrm>
              <a:off x="3103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3,2</a:t>
              </a:r>
              <a:endParaRPr lang="en-US" altLang="en-US" sz="1350"/>
            </a:p>
          </p:txBody>
        </p:sp>
        <p:sp>
          <p:nvSpPr>
            <p:cNvPr id="1004577" name="Oval 33"/>
            <p:cNvSpPr>
              <a:spLocks noChangeArrowheads="1"/>
            </p:cNvSpPr>
            <p:nvPr/>
          </p:nvSpPr>
          <p:spPr bwMode="auto">
            <a:xfrm>
              <a:off x="3835" y="3217"/>
              <a:ext cx="295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578" name="Rectangle 34"/>
            <p:cNvSpPr>
              <a:spLocks noChangeArrowheads="1"/>
            </p:cNvSpPr>
            <p:nvPr/>
          </p:nvSpPr>
          <p:spPr bwMode="auto">
            <a:xfrm>
              <a:off x="3904" y="3287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olidFill>
                    <a:srgbClr val="000000"/>
                  </a:solidFill>
                </a:rPr>
                <a:t>3,3</a:t>
              </a:r>
              <a:endParaRPr lang="en-US" altLang="en-US" sz="1350"/>
            </a:p>
          </p:txBody>
        </p:sp>
        <p:sp>
          <p:nvSpPr>
            <p:cNvPr id="1004579" name="Line 35"/>
            <p:cNvSpPr>
              <a:spLocks noChangeShapeType="1"/>
            </p:cNvSpPr>
            <p:nvPr/>
          </p:nvSpPr>
          <p:spPr bwMode="auto">
            <a:xfrm>
              <a:off x="1807" y="912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0" name="Freeform 36"/>
            <p:cNvSpPr>
              <a:spLocks/>
            </p:cNvSpPr>
            <p:nvPr/>
          </p:nvSpPr>
          <p:spPr bwMode="auto">
            <a:xfrm>
              <a:off x="1741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1" name="Line 37"/>
            <p:cNvSpPr>
              <a:spLocks noChangeShapeType="1"/>
            </p:cNvSpPr>
            <p:nvPr/>
          </p:nvSpPr>
          <p:spPr bwMode="auto">
            <a:xfrm>
              <a:off x="2608" y="912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2" name="Freeform 38"/>
            <p:cNvSpPr>
              <a:spLocks/>
            </p:cNvSpPr>
            <p:nvPr/>
          </p:nvSpPr>
          <p:spPr bwMode="auto">
            <a:xfrm>
              <a:off x="2542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3" name="Line 39"/>
            <p:cNvSpPr>
              <a:spLocks noChangeShapeType="1"/>
            </p:cNvSpPr>
            <p:nvPr/>
          </p:nvSpPr>
          <p:spPr bwMode="auto">
            <a:xfrm>
              <a:off x="3417" y="912"/>
              <a:ext cx="4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4" name="Freeform 40"/>
            <p:cNvSpPr>
              <a:spLocks/>
            </p:cNvSpPr>
            <p:nvPr/>
          </p:nvSpPr>
          <p:spPr bwMode="auto">
            <a:xfrm>
              <a:off x="3343" y="873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5" name="Line 41"/>
            <p:cNvSpPr>
              <a:spLocks noChangeShapeType="1"/>
            </p:cNvSpPr>
            <p:nvPr/>
          </p:nvSpPr>
          <p:spPr bwMode="auto">
            <a:xfrm>
              <a:off x="1588" y="1083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6" name="Freeform 42"/>
            <p:cNvSpPr>
              <a:spLocks/>
            </p:cNvSpPr>
            <p:nvPr/>
          </p:nvSpPr>
          <p:spPr bwMode="auto">
            <a:xfrm>
              <a:off x="1549" y="1479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3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3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7" name="Line 43"/>
            <p:cNvSpPr>
              <a:spLocks noChangeShapeType="1"/>
            </p:cNvSpPr>
            <p:nvPr/>
          </p:nvSpPr>
          <p:spPr bwMode="auto">
            <a:xfrm>
              <a:off x="2380" y="1122"/>
              <a:ext cx="1" cy="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8" name="Freeform 44"/>
            <p:cNvSpPr>
              <a:spLocks/>
            </p:cNvSpPr>
            <p:nvPr/>
          </p:nvSpPr>
          <p:spPr bwMode="auto">
            <a:xfrm>
              <a:off x="2341" y="1055"/>
              <a:ext cx="78" cy="89"/>
            </a:xfrm>
            <a:custGeom>
              <a:avLst/>
              <a:gdLst>
                <a:gd name="T0" fmla="*/ 78 w 78"/>
                <a:gd name="T1" fmla="*/ 89 h 89"/>
                <a:gd name="T2" fmla="*/ 39 w 78"/>
                <a:gd name="T3" fmla="*/ 76 h 89"/>
                <a:gd name="T4" fmla="*/ 0 w 78"/>
                <a:gd name="T5" fmla="*/ 89 h 89"/>
                <a:gd name="T6" fmla="*/ 39 w 78"/>
                <a:gd name="T7" fmla="*/ 0 h 89"/>
                <a:gd name="T8" fmla="*/ 78 w 78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9">
                  <a:moveTo>
                    <a:pt x="78" y="89"/>
                  </a:moveTo>
                  <a:lnTo>
                    <a:pt x="39" y="76"/>
                  </a:lnTo>
                  <a:lnTo>
                    <a:pt x="0" y="89"/>
                  </a:lnTo>
                  <a:lnTo>
                    <a:pt x="39" y="0"/>
                  </a:lnTo>
                  <a:lnTo>
                    <a:pt x="78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89" name="Line 45"/>
            <p:cNvSpPr>
              <a:spLocks noChangeShapeType="1"/>
            </p:cNvSpPr>
            <p:nvPr/>
          </p:nvSpPr>
          <p:spPr bwMode="auto">
            <a:xfrm>
              <a:off x="3181" y="1083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0" name="Freeform 46"/>
            <p:cNvSpPr>
              <a:spLocks/>
            </p:cNvSpPr>
            <p:nvPr/>
          </p:nvSpPr>
          <p:spPr bwMode="auto">
            <a:xfrm>
              <a:off x="3142" y="1479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3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3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1" name="Line 47"/>
            <p:cNvSpPr>
              <a:spLocks noChangeShapeType="1"/>
            </p:cNvSpPr>
            <p:nvPr/>
          </p:nvSpPr>
          <p:spPr bwMode="auto">
            <a:xfrm>
              <a:off x="3982" y="1134"/>
              <a:ext cx="1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2" name="Freeform 48"/>
            <p:cNvSpPr>
              <a:spLocks/>
            </p:cNvSpPr>
            <p:nvPr/>
          </p:nvSpPr>
          <p:spPr bwMode="auto">
            <a:xfrm>
              <a:off x="3943" y="1067"/>
              <a:ext cx="78" cy="89"/>
            </a:xfrm>
            <a:custGeom>
              <a:avLst/>
              <a:gdLst>
                <a:gd name="T0" fmla="*/ 78 w 78"/>
                <a:gd name="T1" fmla="*/ 89 h 89"/>
                <a:gd name="T2" fmla="*/ 39 w 78"/>
                <a:gd name="T3" fmla="*/ 76 h 89"/>
                <a:gd name="T4" fmla="*/ 0 w 78"/>
                <a:gd name="T5" fmla="*/ 89 h 89"/>
                <a:gd name="T6" fmla="*/ 39 w 78"/>
                <a:gd name="T7" fmla="*/ 0 h 89"/>
                <a:gd name="T8" fmla="*/ 78 w 78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9">
                  <a:moveTo>
                    <a:pt x="78" y="89"/>
                  </a:moveTo>
                  <a:lnTo>
                    <a:pt x="39" y="76"/>
                  </a:lnTo>
                  <a:lnTo>
                    <a:pt x="0" y="89"/>
                  </a:lnTo>
                  <a:lnTo>
                    <a:pt x="39" y="0"/>
                  </a:lnTo>
                  <a:lnTo>
                    <a:pt x="78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3" name="Line 49"/>
            <p:cNvSpPr>
              <a:spLocks noChangeShapeType="1"/>
            </p:cNvSpPr>
            <p:nvPr/>
          </p:nvSpPr>
          <p:spPr bwMode="auto">
            <a:xfrm>
              <a:off x="1741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4" name="Freeform 50"/>
            <p:cNvSpPr>
              <a:spLocks/>
            </p:cNvSpPr>
            <p:nvPr/>
          </p:nvSpPr>
          <p:spPr bwMode="auto">
            <a:xfrm>
              <a:off x="2137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5" name="Line 51"/>
            <p:cNvSpPr>
              <a:spLocks noChangeShapeType="1"/>
            </p:cNvSpPr>
            <p:nvPr/>
          </p:nvSpPr>
          <p:spPr bwMode="auto">
            <a:xfrm>
              <a:off x="2542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6" name="Freeform 52"/>
            <p:cNvSpPr>
              <a:spLocks/>
            </p:cNvSpPr>
            <p:nvPr/>
          </p:nvSpPr>
          <p:spPr bwMode="auto">
            <a:xfrm>
              <a:off x="2938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7" name="Line 53"/>
            <p:cNvSpPr>
              <a:spLocks noChangeShapeType="1"/>
            </p:cNvSpPr>
            <p:nvPr/>
          </p:nvSpPr>
          <p:spPr bwMode="auto">
            <a:xfrm>
              <a:off x="3343" y="1722"/>
              <a:ext cx="4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8" name="Freeform 54"/>
            <p:cNvSpPr>
              <a:spLocks/>
            </p:cNvSpPr>
            <p:nvPr/>
          </p:nvSpPr>
          <p:spPr bwMode="auto">
            <a:xfrm>
              <a:off x="3739" y="1683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599" name="Line 55"/>
            <p:cNvSpPr>
              <a:spLocks noChangeShapeType="1"/>
            </p:cNvSpPr>
            <p:nvPr/>
          </p:nvSpPr>
          <p:spPr bwMode="auto">
            <a:xfrm>
              <a:off x="1807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0" name="Freeform 56"/>
            <p:cNvSpPr>
              <a:spLocks/>
            </p:cNvSpPr>
            <p:nvPr/>
          </p:nvSpPr>
          <p:spPr bwMode="auto">
            <a:xfrm>
              <a:off x="1741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1" name="Line 57"/>
            <p:cNvSpPr>
              <a:spLocks noChangeShapeType="1"/>
            </p:cNvSpPr>
            <p:nvPr/>
          </p:nvSpPr>
          <p:spPr bwMode="auto">
            <a:xfrm>
              <a:off x="2608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2" name="Freeform 58"/>
            <p:cNvSpPr>
              <a:spLocks/>
            </p:cNvSpPr>
            <p:nvPr/>
          </p:nvSpPr>
          <p:spPr bwMode="auto">
            <a:xfrm>
              <a:off x="2542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3" name="Line 59"/>
            <p:cNvSpPr>
              <a:spLocks noChangeShapeType="1"/>
            </p:cNvSpPr>
            <p:nvPr/>
          </p:nvSpPr>
          <p:spPr bwMode="auto">
            <a:xfrm>
              <a:off x="3409" y="2549"/>
              <a:ext cx="4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4" name="Freeform 60"/>
            <p:cNvSpPr>
              <a:spLocks/>
            </p:cNvSpPr>
            <p:nvPr/>
          </p:nvSpPr>
          <p:spPr bwMode="auto">
            <a:xfrm>
              <a:off x="3343" y="2510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5" name="Line 61"/>
            <p:cNvSpPr>
              <a:spLocks noChangeShapeType="1"/>
            </p:cNvSpPr>
            <p:nvPr/>
          </p:nvSpPr>
          <p:spPr bwMode="auto">
            <a:xfrm>
              <a:off x="1741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6" name="Line 62"/>
            <p:cNvSpPr>
              <a:spLocks noChangeShapeType="1"/>
            </p:cNvSpPr>
            <p:nvPr/>
          </p:nvSpPr>
          <p:spPr bwMode="auto">
            <a:xfrm>
              <a:off x="2542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7" name="Line 63"/>
            <p:cNvSpPr>
              <a:spLocks noChangeShapeType="1"/>
            </p:cNvSpPr>
            <p:nvPr/>
          </p:nvSpPr>
          <p:spPr bwMode="auto">
            <a:xfrm>
              <a:off x="3343" y="3376"/>
              <a:ext cx="4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8" name="Line 64"/>
            <p:cNvSpPr>
              <a:spLocks noChangeShapeType="1"/>
            </p:cNvSpPr>
            <p:nvPr/>
          </p:nvSpPr>
          <p:spPr bwMode="auto">
            <a:xfrm>
              <a:off x="1588" y="1901"/>
              <a:ext cx="1" cy="3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9" name="Freeform 65"/>
            <p:cNvSpPr>
              <a:spLocks/>
            </p:cNvSpPr>
            <p:nvPr/>
          </p:nvSpPr>
          <p:spPr bwMode="auto">
            <a:xfrm>
              <a:off x="1549" y="2297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0" name="Line 66"/>
            <p:cNvSpPr>
              <a:spLocks noChangeShapeType="1"/>
            </p:cNvSpPr>
            <p:nvPr/>
          </p:nvSpPr>
          <p:spPr bwMode="auto">
            <a:xfrm>
              <a:off x="2380" y="1949"/>
              <a:ext cx="1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1" name="Freeform 67"/>
            <p:cNvSpPr>
              <a:spLocks/>
            </p:cNvSpPr>
            <p:nvPr/>
          </p:nvSpPr>
          <p:spPr bwMode="auto">
            <a:xfrm>
              <a:off x="2341" y="1882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2" name="Line 68"/>
            <p:cNvSpPr>
              <a:spLocks noChangeShapeType="1"/>
            </p:cNvSpPr>
            <p:nvPr/>
          </p:nvSpPr>
          <p:spPr bwMode="auto">
            <a:xfrm>
              <a:off x="3181" y="1901"/>
              <a:ext cx="1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3" name="Freeform 69"/>
            <p:cNvSpPr>
              <a:spLocks/>
            </p:cNvSpPr>
            <p:nvPr/>
          </p:nvSpPr>
          <p:spPr bwMode="auto">
            <a:xfrm>
              <a:off x="3142" y="2297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4" name="Line 70"/>
            <p:cNvSpPr>
              <a:spLocks noChangeShapeType="1"/>
            </p:cNvSpPr>
            <p:nvPr/>
          </p:nvSpPr>
          <p:spPr bwMode="auto">
            <a:xfrm>
              <a:off x="3982" y="1949"/>
              <a:ext cx="1" cy="4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5" name="Freeform 71"/>
            <p:cNvSpPr>
              <a:spLocks/>
            </p:cNvSpPr>
            <p:nvPr/>
          </p:nvSpPr>
          <p:spPr bwMode="auto">
            <a:xfrm>
              <a:off x="3943" y="1882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6" name="Line 72"/>
            <p:cNvSpPr>
              <a:spLocks noChangeShapeType="1"/>
            </p:cNvSpPr>
            <p:nvPr/>
          </p:nvSpPr>
          <p:spPr bwMode="auto">
            <a:xfrm>
              <a:off x="1588" y="2720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7" name="Freeform 73"/>
            <p:cNvSpPr>
              <a:spLocks/>
            </p:cNvSpPr>
            <p:nvPr/>
          </p:nvSpPr>
          <p:spPr bwMode="auto">
            <a:xfrm>
              <a:off x="1549" y="3115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8" name="Line 74"/>
            <p:cNvSpPr>
              <a:spLocks noChangeShapeType="1"/>
            </p:cNvSpPr>
            <p:nvPr/>
          </p:nvSpPr>
          <p:spPr bwMode="auto">
            <a:xfrm>
              <a:off x="2380" y="2753"/>
              <a:ext cx="1" cy="4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9" name="Freeform 75"/>
            <p:cNvSpPr>
              <a:spLocks/>
            </p:cNvSpPr>
            <p:nvPr/>
          </p:nvSpPr>
          <p:spPr bwMode="auto">
            <a:xfrm>
              <a:off x="2341" y="2685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7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7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0" name="Line 76"/>
            <p:cNvSpPr>
              <a:spLocks noChangeShapeType="1"/>
            </p:cNvSpPr>
            <p:nvPr/>
          </p:nvSpPr>
          <p:spPr bwMode="auto">
            <a:xfrm>
              <a:off x="3181" y="2720"/>
              <a:ext cx="1" cy="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1" name="Freeform 77"/>
            <p:cNvSpPr>
              <a:spLocks/>
            </p:cNvSpPr>
            <p:nvPr/>
          </p:nvSpPr>
          <p:spPr bwMode="auto">
            <a:xfrm>
              <a:off x="3142" y="3115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2" name="Line 78"/>
            <p:cNvSpPr>
              <a:spLocks noChangeShapeType="1"/>
            </p:cNvSpPr>
            <p:nvPr/>
          </p:nvSpPr>
          <p:spPr bwMode="auto">
            <a:xfrm>
              <a:off x="3982" y="2775"/>
              <a:ext cx="1" cy="4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3" name="Freeform 79"/>
            <p:cNvSpPr>
              <a:spLocks/>
            </p:cNvSpPr>
            <p:nvPr/>
          </p:nvSpPr>
          <p:spPr bwMode="auto">
            <a:xfrm>
              <a:off x="3943" y="270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7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7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4" name="Freeform 80"/>
            <p:cNvSpPr>
              <a:spLocks/>
            </p:cNvSpPr>
            <p:nvPr/>
          </p:nvSpPr>
          <p:spPr bwMode="auto">
            <a:xfrm>
              <a:off x="1237" y="905"/>
              <a:ext cx="3195" cy="278"/>
            </a:xfrm>
            <a:custGeom>
              <a:avLst/>
              <a:gdLst>
                <a:gd name="T0" fmla="*/ 198 w 3195"/>
                <a:gd name="T1" fmla="*/ 9 h 278"/>
                <a:gd name="T2" fmla="*/ 0 w 3195"/>
                <a:gd name="T3" fmla="*/ 9 h 278"/>
                <a:gd name="T4" fmla="*/ 0 w 3195"/>
                <a:gd name="T5" fmla="*/ 278 h 278"/>
                <a:gd name="T6" fmla="*/ 3195 w 3195"/>
                <a:gd name="T7" fmla="*/ 278 h 278"/>
                <a:gd name="T8" fmla="*/ 3195 w 3195"/>
                <a:gd name="T9" fmla="*/ 0 h 278"/>
                <a:gd name="T10" fmla="*/ 2965 w 319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8">
                  <a:moveTo>
                    <a:pt x="198" y="9"/>
                  </a:moveTo>
                  <a:lnTo>
                    <a:pt x="0" y="9"/>
                  </a:lnTo>
                  <a:lnTo>
                    <a:pt x="0" y="278"/>
                  </a:lnTo>
                  <a:lnTo>
                    <a:pt x="3195" y="278"/>
                  </a:lnTo>
                  <a:lnTo>
                    <a:pt x="3195" y="0"/>
                  </a:lnTo>
                  <a:lnTo>
                    <a:pt x="29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5" name="Freeform 81"/>
            <p:cNvSpPr>
              <a:spLocks/>
            </p:cNvSpPr>
            <p:nvPr/>
          </p:nvSpPr>
          <p:spPr bwMode="auto">
            <a:xfrm>
              <a:off x="4135" y="866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6" name="Freeform 82"/>
            <p:cNvSpPr>
              <a:spLocks/>
            </p:cNvSpPr>
            <p:nvPr/>
          </p:nvSpPr>
          <p:spPr bwMode="auto">
            <a:xfrm>
              <a:off x="1237" y="1705"/>
              <a:ext cx="3195" cy="279"/>
            </a:xfrm>
            <a:custGeom>
              <a:avLst/>
              <a:gdLst>
                <a:gd name="T0" fmla="*/ 130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898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30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89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7" name="Freeform 83"/>
            <p:cNvSpPr>
              <a:spLocks/>
            </p:cNvSpPr>
            <p:nvPr/>
          </p:nvSpPr>
          <p:spPr bwMode="auto">
            <a:xfrm>
              <a:off x="1345" y="1675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8" name="Freeform 84"/>
            <p:cNvSpPr>
              <a:spLocks/>
            </p:cNvSpPr>
            <p:nvPr/>
          </p:nvSpPr>
          <p:spPr bwMode="auto">
            <a:xfrm>
              <a:off x="1237" y="2541"/>
              <a:ext cx="3195" cy="279"/>
            </a:xfrm>
            <a:custGeom>
              <a:avLst/>
              <a:gdLst>
                <a:gd name="T0" fmla="*/ 198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965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98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96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9" name="Freeform 85"/>
            <p:cNvSpPr>
              <a:spLocks/>
            </p:cNvSpPr>
            <p:nvPr/>
          </p:nvSpPr>
          <p:spPr bwMode="auto">
            <a:xfrm>
              <a:off x="4135" y="2502"/>
              <a:ext cx="90" cy="78"/>
            </a:xfrm>
            <a:custGeom>
              <a:avLst/>
              <a:gdLst>
                <a:gd name="T0" fmla="*/ 90 w 90"/>
                <a:gd name="T1" fmla="*/ 0 h 78"/>
                <a:gd name="T2" fmla="*/ 76 w 90"/>
                <a:gd name="T3" fmla="*/ 39 h 78"/>
                <a:gd name="T4" fmla="*/ 90 w 90"/>
                <a:gd name="T5" fmla="*/ 78 h 78"/>
                <a:gd name="T6" fmla="*/ 0 w 90"/>
                <a:gd name="T7" fmla="*/ 39 h 78"/>
                <a:gd name="T8" fmla="*/ 90 w 9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90" y="0"/>
                  </a:moveTo>
                  <a:lnTo>
                    <a:pt x="76" y="39"/>
                  </a:lnTo>
                  <a:lnTo>
                    <a:pt x="90" y="78"/>
                  </a:lnTo>
                  <a:lnTo>
                    <a:pt x="0" y="3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0" name="Freeform 86"/>
            <p:cNvSpPr>
              <a:spLocks/>
            </p:cNvSpPr>
            <p:nvPr/>
          </p:nvSpPr>
          <p:spPr bwMode="auto">
            <a:xfrm>
              <a:off x="1237" y="3369"/>
              <a:ext cx="3195" cy="279"/>
            </a:xfrm>
            <a:custGeom>
              <a:avLst/>
              <a:gdLst>
                <a:gd name="T0" fmla="*/ 130 w 3195"/>
                <a:gd name="T1" fmla="*/ 9 h 279"/>
                <a:gd name="T2" fmla="*/ 0 w 3195"/>
                <a:gd name="T3" fmla="*/ 9 h 279"/>
                <a:gd name="T4" fmla="*/ 0 w 3195"/>
                <a:gd name="T5" fmla="*/ 279 h 279"/>
                <a:gd name="T6" fmla="*/ 3195 w 3195"/>
                <a:gd name="T7" fmla="*/ 279 h 279"/>
                <a:gd name="T8" fmla="*/ 3195 w 3195"/>
                <a:gd name="T9" fmla="*/ 0 h 279"/>
                <a:gd name="T10" fmla="*/ 2898 w 3195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5" h="279">
                  <a:moveTo>
                    <a:pt x="130" y="9"/>
                  </a:moveTo>
                  <a:lnTo>
                    <a:pt x="0" y="9"/>
                  </a:lnTo>
                  <a:lnTo>
                    <a:pt x="0" y="279"/>
                  </a:lnTo>
                  <a:lnTo>
                    <a:pt x="3195" y="279"/>
                  </a:lnTo>
                  <a:lnTo>
                    <a:pt x="3195" y="0"/>
                  </a:lnTo>
                  <a:lnTo>
                    <a:pt x="289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1" name="Freeform 87"/>
            <p:cNvSpPr>
              <a:spLocks/>
            </p:cNvSpPr>
            <p:nvPr/>
          </p:nvSpPr>
          <p:spPr bwMode="auto">
            <a:xfrm>
              <a:off x="1345" y="3339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13 w 90"/>
                <a:gd name="T3" fmla="*/ 39 h 78"/>
                <a:gd name="T4" fmla="*/ 0 w 90"/>
                <a:gd name="T5" fmla="*/ 0 h 78"/>
                <a:gd name="T6" fmla="*/ 90 w 90"/>
                <a:gd name="T7" fmla="*/ 39 h 78"/>
                <a:gd name="T8" fmla="*/ 0 w 9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8">
                  <a:moveTo>
                    <a:pt x="0" y="78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90" y="3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2" name="Freeform 88"/>
            <p:cNvSpPr>
              <a:spLocks/>
            </p:cNvSpPr>
            <p:nvPr/>
          </p:nvSpPr>
          <p:spPr bwMode="auto">
            <a:xfrm>
              <a:off x="1585" y="455"/>
              <a:ext cx="276" cy="3298"/>
            </a:xfrm>
            <a:custGeom>
              <a:avLst/>
              <a:gdLst>
                <a:gd name="T0" fmla="*/ 9 w 276"/>
                <a:gd name="T1" fmla="*/ 3094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24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094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3" name="Freeform 89"/>
            <p:cNvSpPr>
              <a:spLocks/>
            </p:cNvSpPr>
            <p:nvPr/>
          </p:nvSpPr>
          <p:spPr bwMode="auto">
            <a:xfrm>
              <a:off x="1546" y="672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4" name="Freeform 90"/>
            <p:cNvSpPr>
              <a:spLocks/>
            </p:cNvSpPr>
            <p:nvPr/>
          </p:nvSpPr>
          <p:spPr bwMode="auto">
            <a:xfrm>
              <a:off x="2377" y="455"/>
              <a:ext cx="276" cy="3298"/>
            </a:xfrm>
            <a:custGeom>
              <a:avLst/>
              <a:gdLst>
                <a:gd name="T0" fmla="*/ 9 w 276"/>
                <a:gd name="T1" fmla="*/ 3161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30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161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5" name="Freeform 91"/>
            <p:cNvSpPr>
              <a:spLocks/>
            </p:cNvSpPr>
            <p:nvPr/>
          </p:nvSpPr>
          <p:spPr bwMode="auto">
            <a:xfrm>
              <a:off x="2347" y="354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6" name="Freeform 92"/>
            <p:cNvSpPr>
              <a:spLocks/>
            </p:cNvSpPr>
            <p:nvPr/>
          </p:nvSpPr>
          <p:spPr bwMode="auto">
            <a:xfrm>
              <a:off x="3181" y="455"/>
              <a:ext cx="276" cy="3298"/>
            </a:xfrm>
            <a:custGeom>
              <a:avLst/>
              <a:gdLst>
                <a:gd name="T0" fmla="*/ 9 w 276"/>
                <a:gd name="T1" fmla="*/ 3094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24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094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7" name="Freeform 93"/>
            <p:cNvSpPr>
              <a:spLocks/>
            </p:cNvSpPr>
            <p:nvPr/>
          </p:nvSpPr>
          <p:spPr bwMode="auto">
            <a:xfrm>
              <a:off x="3142" y="672"/>
              <a:ext cx="78" cy="90"/>
            </a:xfrm>
            <a:custGeom>
              <a:avLst/>
              <a:gdLst>
                <a:gd name="T0" fmla="*/ 0 w 78"/>
                <a:gd name="T1" fmla="*/ 0 h 90"/>
                <a:gd name="T2" fmla="*/ 39 w 78"/>
                <a:gd name="T3" fmla="*/ 14 h 90"/>
                <a:gd name="T4" fmla="*/ 78 w 78"/>
                <a:gd name="T5" fmla="*/ 0 h 90"/>
                <a:gd name="T6" fmla="*/ 39 w 78"/>
                <a:gd name="T7" fmla="*/ 90 h 90"/>
                <a:gd name="T8" fmla="*/ 0 w 78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0" y="0"/>
                  </a:moveTo>
                  <a:lnTo>
                    <a:pt x="39" y="14"/>
                  </a:lnTo>
                  <a:lnTo>
                    <a:pt x="78" y="0"/>
                  </a:lnTo>
                  <a:lnTo>
                    <a:pt x="39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8" name="Freeform 94"/>
            <p:cNvSpPr>
              <a:spLocks/>
            </p:cNvSpPr>
            <p:nvPr/>
          </p:nvSpPr>
          <p:spPr bwMode="auto">
            <a:xfrm>
              <a:off x="3985" y="455"/>
              <a:ext cx="276" cy="3298"/>
            </a:xfrm>
            <a:custGeom>
              <a:avLst/>
              <a:gdLst>
                <a:gd name="T0" fmla="*/ 9 w 276"/>
                <a:gd name="T1" fmla="*/ 3161 h 3298"/>
                <a:gd name="T2" fmla="*/ 9 w 276"/>
                <a:gd name="T3" fmla="*/ 3298 h 3298"/>
                <a:gd name="T4" fmla="*/ 276 w 276"/>
                <a:gd name="T5" fmla="*/ 3298 h 3298"/>
                <a:gd name="T6" fmla="*/ 276 w 276"/>
                <a:gd name="T7" fmla="*/ 0 h 3298"/>
                <a:gd name="T8" fmla="*/ 0 w 276"/>
                <a:gd name="T9" fmla="*/ 0 h 3298"/>
                <a:gd name="T10" fmla="*/ 0 w 276"/>
                <a:gd name="T11" fmla="*/ 30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3298">
                  <a:moveTo>
                    <a:pt x="9" y="3161"/>
                  </a:moveTo>
                  <a:lnTo>
                    <a:pt x="9" y="3298"/>
                  </a:lnTo>
                  <a:lnTo>
                    <a:pt x="276" y="3298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0" y="30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9" name="Freeform 95"/>
            <p:cNvSpPr>
              <a:spLocks/>
            </p:cNvSpPr>
            <p:nvPr/>
          </p:nvSpPr>
          <p:spPr bwMode="auto">
            <a:xfrm>
              <a:off x="3955" y="3549"/>
              <a:ext cx="78" cy="90"/>
            </a:xfrm>
            <a:custGeom>
              <a:avLst/>
              <a:gdLst>
                <a:gd name="T0" fmla="*/ 78 w 78"/>
                <a:gd name="T1" fmla="*/ 90 h 90"/>
                <a:gd name="T2" fmla="*/ 39 w 78"/>
                <a:gd name="T3" fmla="*/ 76 h 90"/>
                <a:gd name="T4" fmla="*/ 0 w 78"/>
                <a:gd name="T5" fmla="*/ 90 h 90"/>
                <a:gd name="T6" fmla="*/ 39 w 78"/>
                <a:gd name="T7" fmla="*/ 0 h 90"/>
                <a:gd name="T8" fmla="*/ 78 w 7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0">
                  <a:moveTo>
                    <a:pt x="78" y="90"/>
                  </a:moveTo>
                  <a:lnTo>
                    <a:pt x="39" y="76"/>
                  </a:lnTo>
                  <a:lnTo>
                    <a:pt x="0" y="90"/>
                  </a:lnTo>
                  <a:lnTo>
                    <a:pt x="39" y="0"/>
                  </a:lnTo>
                  <a:lnTo>
                    <a:pt x="7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4641" name="Text Box 97"/>
          <p:cNvSpPr txBox="1">
            <a:spLocks noChangeArrowheads="1"/>
          </p:cNvSpPr>
          <p:nvPr/>
        </p:nvSpPr>
        <p:spPr bwMode="auto">
          <a:xfrm>
            <a:off x="6486525" y="1964665"/>
            <a:ext cx="14382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Tunnel from last column to first column or vice versa</a:t>
            </a:r>
          </a:p>
        </p:txBody>
      </p:sp>
      <p:sp>
        <p:nvSpPr>
          <p:cNvPr id="97" name="Rectangle 1026"/>
          <p:cNvSpPr txBox="1">
            <a:spLocks noChangeArrowheads="1"/>
          </p:cNvSpPr>
          <p:nvPr/>
        </p:nvSpPr>
        <p:spPr>
          <a:xfrm>
            <a:off x="457200" y="92075"/>
            <a:ext cx="7543800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925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Manhattan Street Network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8763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92075"/>
            <a:ext cx="7269162" cy="7651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96010"/>
            <a:ext cx="7592932" cy="1880870"/>
          </a:xfrm>
        </p:spPr>
        <p:txBody>
          <a:bodyPr/>
          <a:lstStyle/>
          <a:p>
            <a:pPr eaLnBrk="1" hangingPunct="1"/>
            <a:r>
              <a:rPr lang="en-US" dirty="0" smtClean="0"/>
              <a:t>Routing algorithm optimality depends on the objective function that the network operator tries to optimize</a:t>
            </a:r>
            <a:endParaRPr lang="en-US" dirty="0" smtClean="0"/>
          </a:p>
          <a:p>
            <a:pPr lvl="0" eaLnBrk="1" hangingPunct="1">
              <a:spcBef>
                <a:spcPts val="1200"/>
              </a:spcBef>
            </a:pPr>
            <a:r>
              <a:rPr lang="en-US" dirty="0" smtClean="0"/>
              <a:t>Hierarchical addressing reduces the size of routing table</a:t>
            </a:r>
          </a:p>
          <a:p>
            <a:pPr lvl="0" eaLnBrk="1" hangingPunct="1">
              <a:spcBef>
                <a:spcPts val="1200"/>
              </a:spcBef>
            </a:pPr>
            <a:r>
              <a:rPr lang="en-US" dirty="0" smtClean="0"/>
              <a:t>Flooding is useful when routing tables are unavailable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778" name="Group 1026"/>
          <p:cNvGrpSpPr>
            <a:grpSpLocks/>
          </p:cNvGrpSpPr>
          <p:nvPr/>
        </p:nvGrpSpPr>
        <p:grpSpPr bwMode="auto">
          <a:xfrm>
            <a:off x="3950732" y="1101924"/>
            <a:ext cx="3296841" cy="1653778"/>
            <a:chOff x="1613" y="1374"/>
            <a:chExt cx="2769" cy="1389"/>
          </a:xfrm>
        </p:grpSpPr>
        <p:sp>
          <p:nvSpPr>
            <p:cNvPr id="1227779" name="Freeform 1027"/>
            <p:cNvSpPr>
              <a:spLocks/>
            </p:cNvSpPr>
            <p:nvPr/>
          </p:nvSpPr>
          <p:spPr bwMode="auto">
            <a:xfrm>
              <a:off x="1848" y="1566"/>
              <a:ext cx="1692" cy="948"/>
            </a:xfrm>
            <a:custGeom>
              <a:avLst/>
              <a:gdLst>
                <a:gd name="T0" fmla="*/ 0 w 1692"/>
                <a:gd name="T1" fmla="*/ 0 h 948"/>
                <a:gd name="T2" fmla="*/ 684 w 1692"/>
                <a:gd name="T3" fmla="*/ 444 h 948"/>
                <a:gd name="T4" fmla="*/ 846 w 1692"/>
                <a:gd name="T5" fmla="*/ 624 h 948"/>
                <a:gd name="T6" fmla="*/ 1044 w 1692"/>
                <a:gd name="T7" fmla="*/ 930 h 948"/>
                <a:gd name="T8" fmla="*/ 1104 w 1692"/>
                <a:gd name="T9" fmla="*/ 948 h 948"/>
                <a:gd name="T10" fmla="*/ 1146 w 1692"/>
                <a:gd name="T11" fmla="*/ 930 h 948"/>
                <a:gd name="T12" fmla="*/ 1692 w 1692"/>
                <a:gd name="T13" fmla="*/ 15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2" h="948">
                  <a:moveTo>
                    <a:pt x="0" y="0"/>
                  </a:moveTo>
                  <a:lnTo>
                    <a:pt x="684" y="444"/>
                  </a:lnTo>
                  <a:lnTo>
                    <a:pt x="846" y="624"/>
                  </a:lnTo>
                  <a:lnTo>
                    <a:pt x="1044" y="930"/>
                  </a:lnTo>
                  <a:lnTo>
                    <a:pt x="1104" y="948"/>
                  </a:lnTo>
                  <a:lnTo>
                    <a:pt x="1146" y="930"/>
                  </a:lnTo>
                  <a:lnTo>
                    <a:pt x="1692" y="15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0" name="Freeform 1028"/>
            <p:cNvSpPr>
              <a:spLocks/>
            </p:cNvSpPr>
            <p:nvPr/>
          </p:nvSpPr>
          <p:spPr bwMode="auto">
            <a:xfrm>
              <a:off x="1848" y="1428"/>
              <a:ext cx="1722" cy="156"/>
            </a:xfrm>
            <a:custGeom>
              <a:avLst/>
              <a:gdLst>
                <a:gd name="T0" fmla="*/ 0 w 1722"/>
                <a:gd name="T1" fmla="*/ 0 h 156"/>
                <a:gd name="T2" fmla="*/ 804 w 1722"/>
                <a:gd name="T3" fmla="*/ 18 h 156"/>
                <a:gd name="T4" fmla="*/ 1032 w 1722"/>
                <a:gd name="T5" fmla="*/ 30 h 156"/>
                <a:gd name="T6" fmla="*/ 1722 w 1722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2" h="156">
                  <a:moveTo>
                    <a:pt x="0" y="0"/>
                  </a:moveTo>
                  <a:lnTo>
                    <a:pt x="804" y="18"/>
                  </a:lnTo>
                  <a:lnTo>
                    <a:pt x="1032" y="30"/>
                  </a:lnTo>
                  <a:lnTo>
                    <a:pt x="1722" y="156"/>
                  </a:lnTo>
                </a:path>
              </a:pathLst>
            </a:custGeom>
            <a:noFill/>
            <a:ln w="28575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1" name="Freeform 1029"/>
            <p:cNvSpPr>
              <a:spLocks/>
            </p:cNvSpPr>
            <p:nvPr/>
          </p:nvSpPr>
          <p:spPr bwMode="auto">
            <a:xfrm>
              <a:off x="1674" y="1626"/>
              <a:ext cx="1914" cy="1056"/>
            </a:xfrm>
            <a:custGeom>
              <a:avLst/>
              <a:gdLst>
                <a:gd name="T0" fmla="*/ 24 w 1914"/>
                <a:gd name="T1" fmla="*/ 0 h 1056"/>
                <a:gd name="T2" fmla="*/ 24 w 1914"/>
                <a:gd name="T3" fmla="*/ 762 h 1056"/>
                <a:gd name="T4" fmla="*/ 0 w 1914"/>
                <a:gd name="T5" fmla="*/ 918 h 1056"/>
                <a:gd name="T6" fmla="*/ 42 w 1914"/>
                <a:gd name="T7" fmla="*/ 972 h 1056"/>
                <a:gd name="T8" fmla="*/ 144 w 1914"/>
                <a:gd name="T9" fmla="*/ 984 h 1056"/>
                <a:gd name="T10" fmla="*/ 1164 w 1914"/>
                <a:gd name="T11" fmla="*/ 1044 h 1056"/>
                <a:gd name="T12" fmla="*/ 1284 w 1914"/>
                <a:gd name="T13" fmla="*/ 1056 h 1056"/>
                <a:gd name="T14" fmla="*/ 1356 w 1914"/>
                <a:gd name="T15" fmla="*/ 972 h 1056"/>
                <a:gd name="T16" fmla="*/ 1368 w 1914"/>
                <a:gd name="T17" fmla="*/ 924 h 1056"/>
                <a:gd name="T18" fmla="*/ 1914 w 1914"/>
                <a:gd name="T19" fmla="*/ 1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4" h="1056">
                  <a:moveTo>
                    <a:pt x="24" y="0"/>
                  </a:moveTo>
                  <a:lnTo>
                    <a:pt x="24" y="762"/>
                  </a:lnTo>
                  <a:lnTo>
                    <a:pt x="0" y="918"/>
                  </a:lnTo>
                  <a:lnTo>
                    <a:pt x="42" y="972"/>
                  </a:lnTo>
                  <a:lnTo>
                    <a:pt x="144" y="984"/>
                  </a:lnTo>
                  <a:lnTo>
                    <a:pt x="1164" y="1044"/>
                  </a:lnTo>
                  <a:lnTo>
                    <a:pt x="1284" y="1056"/>
                  </a:lnTo>
                  <a:lnTo>
                    <a:pt x="1356" y="972"/>
                  </a:lnTo>
                  <a:lnTo>
                    <a:pt x="1368" y="924"/>
                  </a:lnTo>
                  <a:lnTo>
                    <a:pt x="1914" y="156"/>
                  </a:ln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782" name="Oval 1030"/>
            <p:cNvSpPr>
              <a:spLocks noChangeArrowheads="1"/>
            </p:cNvSpPr>
            <p:nvPr/>
          </p:nvSpPr>
          <p:spPr bwMode="auto">
            <a:xfrm>
              <a:off x="1613" y="2380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3" name="Oval 1031"/>
            <p:cNvSpPr>
              <a:spLocks noChangeArrowheads="1"/>
            </p:cNvSpPr>
            <p:nvPr/>
          </p:nvSpPr>
          <p:spPr bwMode="auto">
            <a:xfrm>
              <a:off x="3535" y="1545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4" name="Oval 1032"/>
            <p:cNvSpPr>
              <a:spLocks noChangeArrowheads="1"/>
            </p:cNvSpPr>
            <p:nvPr/>
          </p:nvSpPr>
          <p:spPr bwMode="auto">
            <a:xfrm>
              <a:off x="2488" y="1975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5" name="Oval 1033"/>
            <p:cNvSpPr>
              <a:spLocks noChangeArrowheads="1"/>
            </p:cNvSpPr>
            <p:nvPr/>
          </p:nvSpPr>
          <p:spPr bwMode="auto">
            <a:xfrm>
              <a:off x="1623" y="1374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6" name="Oval 1034"/>
            <p:cNvSpPr>
              <a:spLocks noChangeArrowheads="1"/>
            </p:cNvSpPr>
            <p:nvPr/>
          </p:nvSpPr>
          <p:spPr bwMode="auto">
            <a:xfrm>
              <a:off x="2636" y="1374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7" name="Oval 1035"/>
            <p:cNvSpPr>
              <a:spLocks noChangeArrowheads="1"/>
            </p:cNvSpPr>
            <p:nvPr/>
          </p:nvSpPr>
          <p:spPr bwMode="auto">
            <a:xfrm>
              <a:off x="2814" y="2471"/>
              <a:ext cx="243" cy="257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788" name="Line 1036"/>
            <p:cNvSpPr>
              <a:spLocks noChangeShapeType="1"/>
            </p:cNvSpPr>
            <p:nvPr/>
          </p:nvSpPr>
          <p:spPr bwMode="auto">
            <a:xfrm>
              <a:off x="1870" y="1496"/>
              <a:ext cx="76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89" name="Line 1037"/>
            <p:cNvSpPr>
              <a:spLocks noChangeShapeType="1"/>
            </p:cNvSpPr>
            <p:nvPr/>
          </p:nvSpPr>
          <p:spPr bwMode="auto">
            <a:xfrm flipH="1">
              <a:off x="2641" y="1624"/>
              <a:ext cx="69" cy="35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0" name="Line 1038"/>
            <p:cNvSpPr>
              <a:spLocks noChangeShapeType="1"/>
            </p:cNvSpPr>
            <p:nvPr/>
          </p:nvSpPr>
          <p:spPr bwMode="auto">
            <a:xfrm>
              <a:off x="2650" y="2234"/>
              <a:ext cx="208" cy="2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1" name="Line 1039"/>
            <p:cNvSpPr>
              <a:spLocks noChangeShapeType="1"/>
            </p:cNvSpPr>
            <p:nvPr/>
          </p:nvSpPr>
          <p:spPr bwMode="auto">
            <a:xfrm>
              <a:off x="2868" y="1506"/>
              <a:ext cx="672" cy="1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2" name="Line 1040"/>
            <p:cNvSpPr>
              <a:spLocks noChangeShapeType="1"/>
            </p:cNvSpPr>
            <p:nvPr/>
          </p:nvSpPr>
          <p:spPr bwMode="auto">
            <a:xfrm flipV="1">
              <a:off x="3026" y="1752"/>
              <a:ext cx="533" cy="75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3" name="Line 1041"/>
            <p:cNvSpPr>
              <a:spLocks noChangeShapeType="1"/>
            </p:cNvSpPr>
            <p:nvPr/>
          </p:nvSpPr>
          <p:spPr bwMode="auto">
            <a:xfrm flipH="1" flipV="1">
              <a:off x="1840" y="2569"/>
              <a:ext cx="978" cy="5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4" name="Line 1042"/>
            <p:cNvSpPr>
              <a:spLocks noChangeShapeType="1"/>
            </p:cNvSpPr>
            <p:nvPr/>
          </p:nvSpPr>
          <p:spPr bwMode="auto">
            <a:xfrm>
              <a:off x="1732" y="1614"/>
              <a:ext cx="1" cy="7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5" name="Line 1043"/>
            <p:cNvSpPr>
              <a:spLocks noChangeShapeType="1"/>
            </p:cNvSpPr>
            <p:nvPr/>
          </p:nvSpPr>
          <p:spPr bwMode="auto">
            <a:xfrm>
              <a:off x="1811" y="1584"/>
              <a:ext cx="681" cy="4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6" name="Line 1044"/>
            <p:cNvSpPr>
              <a:spLocks noChangeShapeType="1"/>
            </p:cNvSpPr>
            <p:nvPr/>
          </p:nvSpPr>
          <p:spPr bwMode="auto">
            <a:xfrm flipH="1">
              <a:off x="1831" y="2156"/>
              <a:ext cx="652" cy="27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7797" name="Rectangle 1045"/>
            <p:cNvSpPr>
              <a:spLocks noChangeArrowheads="1"/>
            </p:cNvSpPr>
            <p:nvPr/>
          </p:nvSpPr>
          <p:spPr bwMode="auto">
            <a:xfrm>
              <a:off x="1714" y="1431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1227798" name="Rectangle 1046"/>
            <p:cNvSpPr>
              <a:spLocks noChangeArrowheads="1"/>
            </p:cNvSpPr>
            <p:nvPr/>
          </p:nvSpPr>
          <p:spPr bwMode="auto">
            <a:xfrm>
              <a:off x="1702" y="2452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2</a:t>
              </a:r>
              <a:endParaRPr lang="en-US" altLang="en-US" sz="1350"/>
            </a:p>
          </p:txBody>
        </p:sp>
        <p:sp>
          <p:nvSpPr>
            <p:cNvPr id="1227799" name="Rectangle 1047"/>
            <p:cNvSpPr>
              <a:spLocks noChangeArrowheads="1"/>
            </p:cNvSpPr>
            <p:nvPr/>
          </p:nvSpPr>
          <p:spPr bwMode="auto">
            <a:xfrm>
              <a:off x="2720" y="1448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3</a:t>
              </a:r>
              <a:endParaRPr lang="en-US" altLang="en-US" sz="1350"/>
            </a:p>
          </p:txBody>
        </p:sp>
        <p:sp>
          <p:nvSpPr>
            <p:cNvPr id="1227800" name="Rectangle 1048"/>
            <p:cNvSpPr>
              <a:spLocks noChangeArrowheads="1"/>
            </p:cNvSpPr>
            <p:nvPr/>
          </p:nvSpPr>
          <p:spPr bwMode="auto">
            <a:xfrm>
              <a:off x="2581" y="2039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4</a:t>
              </a:r>
              <a:endParaRPr lang="en-US" altLang="en-US" sz="1350"/>
            </a:p>
          </p:txBody>
        </p:sp>
        <p:sp>
          <p:nvSpPr>
            <p:cNvPr id="1227801" name="Rectangle 1049"/>
            <p:cNvSpPr>
              <a:spLocks noChangeArrowheads="1"/>
            </p:cNvSpPr>
            <p:nvPr/>
          </p:nvSpPr>
          <p:spPr bwMode="auto">
            <a:xfrm>
              <a:off x="2907" y="2541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5</a:t>
              </a:r>
              <a:endParaRPr lang="en-US" altLang="en-US" sz="1350"/>
            </a:p>
          </p:txBody>
        </p:sp>
        <p:sp>
          <p:nvSpPr>
            <p:cNvPr id="1227802" name="Rectangle 1050"/>
            <p:cNvSpPr>
              <a:spLocks noChangeArrowheads="1"/>
            </p:cNvSpPr>
            <p:nvPr/>
          </p:nvSpPr>
          <p:spPr bwMode="auto">
            <a:xfrm>
              <a:off x="3619" y="1615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6</a:t>
              </a:r>
              <a:endParaRPr lang="en-US" altLang="en-US" sz="1350"/>
            </a:p>
          </p:txBody>
        </p:sp>
        <p:sp>
          <p:nvSpPr>
            <p:cNvPr id="1227803" name="Rectangle 1051"/>
            <p:cNvSpPr>
              <a:spLocks noChangeArrowheads="1"/>
            </p:cNvSpPr>
            <p:nvPr/>
          </p:nvSpPr>
          <p:spPr bwMode="auto">
            <a:xfrm>
              <a:off x="3473" y="2472"/>
              <a:ext cx="9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>
                  <a:solidFill>
                    <a:srgbClr val="000000"/>
                  </a:solidFill>
                </a:rPr>
                <a:t>Node 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25" dirty="0">
                  <a:solidFill>
                    <a:srgbClr val="000000"/>
                  </a:solidFill>
                </a:rPr>
                <a:t>(switch or router)</a:t>
              </a:r>
              <a:endParaRPr lang="en-US" altLang="en-US" sz="1350" dirty="0"/>
            </a:p>
          </p:txBody>
        </p:sp>
        <p:sp>
          <p:nvSpPr>
            <p:cNvPr id="1227804" name="Line 1052"/>
            <p:cNvSpPr>
              <a:spLocks noChangeShapeType="1"/>
            </p:cNvSpPr>
            <p:nvPr/>
          </p:nvSpPr>
          <p:spPr bwMode="auto">
            <a:xfrm flipH="1">
              <a:off x="3060" y="2574"/>
              <a:ext cx="32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7805" name="Rectangle 1053"/>
          <p:cNvSpPr>
            <a:spLocks noGrp="1" noChangeArrowheads="1"/>
          </p:cNvSpPr>
          <p:nvPr>
            <p:ph type="title"/>
          </p:nvPr>
        </p:nvSpPr>
        <p:spPr>
          <a:xfrm>
            <a:off x="2519680" y="92075"/>
            <a:ext cx="5481320" cy="765175"/>
          </a:xfrm>
        </p:spPr>
        <p:txBody>
          <a:bodyPr/>
          <a:lstStyle/>
          <a:p>
            <a:r>
              <a:rPr lang="en-US" altLang="en-US"/>
              <a:t>Routing in Packet Networks</a:t>
            </a:r>
          </a:p>
        </p:txBody>
      </p:sp>
      <p:sp>
        <p:nvSpPr>
          <p:cNvPr id="122780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2621280" y="2958109"/>
            <a:ext cx="6040835" cy="1512291"/>
          </a:xfrm>
        </p:spPr>
        <p:txBody>
          <a:bodyPr/>
          <a:lstStyle/>
          <a:p>
            <a:r>
              <a:rPr lang="en-US" altLang="en-US" dirty="0"/>
              <a:t>Three possible (</a:t>
            </a:r>
            <a:r>
              <a:rPr lang="en-US" altLang="en-US" dirty="0" err="1"/>
              <a:t>loopfree</a:t>
            </a:r>
            <a:r>
              <a:rPr lang="en-US" altLang="en-US" dirty="0"/>
              <a:t>) routes from 1 to 6:</a:t>
            </a:r>
          </a:p>
          <a:p>
            <a:pPr lvl="1"/>
            <a:r>
              <a:rPr lang="en-US" altLang="en-US" sz="1800" dirty="0"/>
              <a:t>1-3-6, 1-4-5-6, 1-2-5-6</a:t>
            </a:r>
          </a:p>
          <a:p>
            <a:r>
              <a:rPr lang="en-US" altLang="en-US" dirty="0"/>
              <a:t>Which is “best”?</a:t>
            </a:r>
          </a:p>
          <a:p>
            <a:pPr lvl="1"/>
            <a:r>
              <a:rPr lang="en-US" altLang="en-US" sz="1800" dirty="0"/>
              <a:t>Min delay? </a:t>
            </a:r>
            <a:r>
              <a:rPr lang="en-US" altLang="en-US" sz="1800" dirty="0" smtClean="0"/>
              <a:t>Min </a:t>
            </a:r>
            <a:r>
              <a:rPr lang="en-US" altLang="en-US" sz="1800" dirty="0"/>
              <a:t>hop? Max bandwidth? Min cost?  </a:t>
            </a:r>
          </a:p>
        </p:txBody>
      </p: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32" name="Rounded Rectangle 31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260" y="200899"/>
            <a:ext cx="5657850" cy="561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625"/>
              <a:t>Routing Algorithm Requirements </a:t>
            </a:r>
          </a:p>
        </p:txBody>
      </p:sp>
      <p:sp>
        <p:nvSpPr>
          <p:cNvPr id="1232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844154"/>
            <a:ext cx="7843520" cy="3738006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dirty="0"/>
              <a:t>Responsiveness to changes</a:t>
            </a:r>
          </a:p>
          <a:p>
            <a:pPr lvl="1"/>
            <a:r>
              <a:rPr lang="en-US" altLang="en-US" sz="1700" dirty="0"/>
              <a:t>Topology or bandwidth changes, congestion </a:t>
            </a:r>
          </a:p>
          <a:p>
            <a:pPr lvl="1"/>
            <a:r>
              <a:rPr lang="en-US" altLang="en-US" sz="1700" dirty="0"/>
              <a:t>Rapid convergence of routers to consistent set of routes</a:t>
            </a:r>
          </a:p>
          <a:p>
            <a:pPr lvl="1"/>
            <a:r>
              <a:rPr lang="en-US" altLang="en-US" sz="1700" dirty="0"/>
              <a:t>Freedom from persistent loops</a:t>
            </a:r>
          </a:p>
          <a:p>
            <a:r>
              <a:rPr lang="en-US" altLang="en-US" sz="1950" dirty="0"/>
              <a:t>Optimality</a:t>
            </a:r>
          </a:p>
          <a:p>
            <a:pPr lvl="1"/>
            <a:r>
              <a:rPr lang="en-US" altLang="en-US" sz="1700" dirty="0"/>
              <a:t>Resource utilization, path length </a:t>
            </a:r>
          </a:p>
          <a:p>
            <a:r>
              <a:rPr lang="en-US" altLang="en-US" sz="2000" dirty="0"/>
              <a:t>Robustness</a:t>
            </a:r>
          </a:p>
          <a:p>
            <a:pPr lvl="1"/>
            <a:r>
              <a:rPr lang="en-US" altLang="en-US" sz="1700" dirty="0"/>
              <a:t>Continues working under high load, congestion, faults, equipment failures, incorrect implementations</a:t>
            </a:r>
          </a:p>
          <a:p>
            <a:r>
              <a:rPr lang="en-US" altLang="en-US" sz="2000" dirty="0"/>
              <a:t>Simplicity</a:t>
            </a:r>
          </a:p>
          <a:p>
            <a:pPr lvl="1"/>
            <a:r>
              <a:rPr lang="en-US" altLang="en-US" sz="1700" dirty="0"/>
              <a:t>Efficient software implementation, reasonable processing load</a:t>
            </a:r>
          </a:p>
        </p:txBody>
      </p:sp>
    </p:spTree>
    <p:extLst>
      <p:ext uri="{BB962C8B-B14F-4D97-AF65-F5344CB8AC3E}">
        <p14:creationId xmlns:p14="http://schemas.microsoft.com/office/powerpoint/2010/main" val="63419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Routing Tables</a:t>
            </a:r>
          </a:p>
        </p:txBody>
      </p:sp>
      <p:sp>
        <p:nvSpPr>
          <p:cNvPr id="1231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1040" y="1085850"/>
            <a:ext cx="7477760" cy="2988310"/>
          </a:xfrm>
        </p:spPr>
        <p:txBody>
          <a:bodyPr/>
          <a:lstStyle/>
          <a:p>
            <a:r>
              <a:rPr lang="en-US" altLang="en-US" dirty="0"/>
              <a:t>Need information on state of links</a:t>
            </a:r>
          </a:p>
          <a:p>
            <a:pPr lvl="1"/>
            <a:r>
              <a:rPr lang="en-US" altLang="en-US" dirty="0"/>
              <a:t>Link up/down; congested; delay or other metrics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Need to distribute link state </a:t>
            </a:r>
            <a:r>
              <a:rPr lang="en-US" altLang="en-US" dirty="0" smtClean="0"/>
              <a:t>info </a:t>
            </a:r>
            <a:r>
              <a:rPr lang="en-US" altLang="en-US" dirty="0"/>
              <a:t>using a routing protocol</a:t>
            </a:r>
          </a:p>
          <a:p>
            <a:pPr lvl="1"/>
            <a:r>
              <a:rPr lang="en-US" altLang="en-US" dirty="0"/>
              <a:t>What information is exchanged? How often?</a:t>
            </a:r>
          </a:p>
          <a:p>
            <a:pPr lvl="1"/>
            <a:r>
              <a:rPr lang="en-US" altLang="en-US" dirty="0"/>
              <a:t>Exchange with neighbors; Broadcast or flood</a:t>
            </a:r>
          </a:p>
          <a:p>
            <a:pPr>
              <a:spcBef>
                <a:spcPts val="900"/>
              </a:spcBef>
            </a:pPr>
            <a:r>
              <a:rPr lang="en-US" altLang="en-US" dirty="0"/>
              <a:t>Need to compute routes based on information</a:t>
            </a:r>
          </a:p>
          <a:p>
            <a:pPr lvl="1"/>
            <a:r>
              <a:rPr lang="en-US" altLang="en-US" dirty="0"/>
              <a:t>Single metric;  multiple metrics</a:t>
            </a:r>
          </a:p>
          <a:p>
            <a:pPr lvl="1"/>
            <a:r>
              <a:rPr lang="en-US" altLang="en-US" dirty="0"/>
              <a:t>Single route; alternate routes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28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234" name="Group 2"/>
          <p:cNvGrpSpPr>
            <a:grpSpLocks/>
          </p:cNvGrpSpPr>
          <p:nvPr/>
        </p:nvGrpSpPr>
        <p:grpSpPr bwMode="auto">
          <a:xfrm>
            <a:off x="1038225" y="952739"/>
            <a:ext cx="3081338" cy="3487182"/>
            <a:chOff x="1590" y="638"/>
            <a:chExt cx="2588" cy="2996"/>
          </a:xfrm>
        </p:grpSpPr>
        <p:sp>
          <p:nvSpPr>
            <p:cNvPr id="991235" name="Rectangle 3"/>
            <p:cNvSpPr>
              <a:spLocks noChangeArrowheads="1"/>
            </p:cNvSpPr>
            <p:nvPr/>
          </p:nvSpPr>
          <p:spPr bwMode="auto">
            <a:xfrm>
              <a:off x="1590" y="1091"/>
              <a:ext cx="2585" cy="2543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36" name="Line 4"/>
            <p:cNvSpPr>
              <a:spLocks noChangeShapeType="1"/>
            </p:cNvSpPr>
            <p:nvPr/>
          </p:nvSpPr>
          <p:spPr bwMode="auto">
            <a:xfrm>
              <a:off x="2861" y="1091"/>
              <a:ext cx="3" cy="25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37" name="Rectangle 5"/>
            <p:cNvSpPr>
              <a:spLocks noChangeArrowheads="1"/>
            </p:cNvSpPr>
            <p:nvPr/>
          </p:nvSpPr>
          <p:spPr bwMode="auto">
            <a:xfrm>
              <a:off x="1590" y="1851"/>
              <a:ext cx="2588" cy="171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38" name="Rectangle 6"/>
            <p:cNvSpPr>
              <a:spLocks noChangeArrowheads="1"/>
            </p:cNvSpPr>
            <p:nvPr/>
          </p:nvSpPr>
          <p:spPr bwMode="auto">
            <a:xfrm>
              <a:off x="1625" y="655"/>
              <a:ext cx="1127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39" name="Rectangle 7"/>
            <p:cNvSpPr>
              <a:spLocks noChangeArrowheads="1"/>
            </p:cNvSpPr>
            <p:nvPr/>
          </p:nvSpPr>
          <p:spPr bwMode="auto">
            <a:xfrm>
              <a:off x="1974" y="694"/>
              <a:ext cx="6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Destination</a:t>
              </a:r>
              <a:endParaRPr lang="en-US" altLang="en-US" sz="3000"/>
            </a:p>
          </p:txBody>
        </p:sp>
        <p:sp>
          <p:nvSpPr>
            <p:cNvPr id="991240" name="Rectangle 8"/>
            <p:cNvSpPr>
              <a:spLocks noChangeArrowheads="1"/>
            </p:cNvSpPr>
            <p:nvPr/>
          </p:nvSpPr>
          <p:spPr bwMode="auto">
            <a:xfrm>
              <a:off x="2052" y="880"/>
              <a:ext cx="4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address</a:t>
              </a:r>
              <a:endParaRPr lang="en-US" altLang="en-US" sz="3000"/>
            </a:p>
          </p:txBody>
        </p:sp>
        <p:sp>
          <p:nvSpPr>
            <p:cNvPr id="991241" name="Rectangle 9"/>
            <p:cNvSpPr>
              <a:spLocks noChangeArrowheads="1"/>
            </p:cNvSpPr>
            <p:nvPr/>
          </p:nvSpPr>
          <p:spPr bwMode="auto">
            <a:xfrm>
              <a:off x="3113" y="638"/>
              <a:ext cx="735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2" name="Rectangle 10"/>
            <p:cNvSpPr>
              <a:spLocks noChangeArrowheads="1"/>
            </p:cNvSpPr>
            <p:nvPr/>
          </p:nvSpPr>
          <p:spPr bwMode="auto">
            <a:xfrm>
              <a:off x="3371" y="701"/>
              <a:ext cx="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Output</a:t>
              </a:r>
              <a:endParaRPr lang="en-US" altLang="en-US" sz="3000"/>
            </a:p>
          </p:txBody>
        </p:sp>
        <p:sp>
          <p:nvSpPr>
            <p:cNvPr id="991243" name="Rectangle 11"/>
            <p:cNvSpPr>
              <a:spLocks noChangeArrowheads="1"/>
            </p:cNvSpPr>
            <p:nvPr/>
          </p:nvSpPr>
          <p:spPr bwMode="auto">
            <a:xfrm>
              <a:off x="3448" y="890"/>
              <a:ext cx="2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port</a:t>
              </a:r>
              <a:endParaRPr lang="en-US" altLang="en-US" sz="3000"/>
            </a:p>
          </p:txBody>
        </p:sp>
        <p:sp>
          <p:nvSpPr>
            <p:cNvPr id="991244" name="Rectangle 12"/>
            <p:cNvSpPr>
              <a:spLocks noChangeArrowheads="1"/>
            </p:cNvSpPr>
            <p:nvPr/>
          </p:nvSpPr>
          <p:spPr bwMode="auto">
            <a:xfrm>
              <a:off x="1948" y="1824"/>
              <a:ext cx="5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5" name="Rectangle 13"/>
            <p:cNvSpPr>
              <a:spLocks noChangeArrowheads="1"/>
            </p:cNvSpPr>
            <p:nvPr/>
          </p:nvSpPr>
          <p:spPr bwMode="auto">
            <a:xfrm>
              <a:off x="2134" y="185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1345</a:t>
              </a:r>
              <a:endParaRPr lang="en-US" altLang="en-US" sz="3000"/>
            </a:p>
          </p:txBody>
        </p:sp>
        <p:sp>
          <p:nvSpPr>
            <p:cNvPr id="991246" name="Rectangle 14"/>
            <p:cNvSpPr>
              <a:spLocks noChangeArrowheads="1"/>
            </p:cNvSpPr>
            <p:nvPr/>
          </p:nvSpPr>
          <p:spPr bwMode="auto">
            <a:xfrm>
              <a:off x="3233" y="1851"/>
              <a:ext cx="34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47" name="Rectangle 15"/>
            <p:cNvSpPr>
              <a:spLocks noChangeArrowheads="1"/>
            </p:cNvSpPr>
            <p:nvPr/>
          </p:nvSpPr>
          <p:spPr bwMode="auto">
            <a:xfrm>
              <a:off x="3391" y="187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12</a:t>
              </a:r>
              <a:endParaRPr lang="en-US" altLang="en-US" sz="3000"/>
            </a:p>
          </p:txBody>
        </p:sp>
        <p:sp>
          <p:nvSpPr>
            <p:cNvPr id="991248" name="Rectangle 16"/>
            <p:cNvSpPr>
              <a:spLocks noChangeArrowheads="1"/>
            </p:cNvSpPr>
            <p:nvPr/>
          </p:nvSpPr>
          <p:spPr bwMode="auto">
            <a:xfrm>
              <a:off x="1590" y="1292"/>
              <a:ext cx="2585" cy="172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49" name="Rectangle 17"/>
            <p:cNvSpPr>
              <a:spLocks noChangeArrowheads="1"/>
            </p:cNvSpPr>
            <p:nvPr/>
          </p:nvSpPr>
          <p:spPr bwMode="auto">
            <a:xfrm>
              <a:off x="1590" y="2289"/>
              <a:ext cx="2585" cy="174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50" name="Rectangle 18"/>
            <p:cNvSpPr>
              <a:spLocks noChangeArrowheads="1"/>
            </p:cNvSpPr>
            <p:nvPr/>
          </p:nvSpPr>
          <p:spPr bwMode="auto">
            <a:xfrm>
              <a:off x="1590" y="3286"/>
              <a:ext cx="2585" cy="174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251" name="Rectangle 19"/>
            <p:cNvSpPr>
              <a:spLocks noChangeArrowheads="1"/>
            </p:cNvSpPr>
            <p:nvPr/>
          </p:nvSpPr>
          <p:spPr bwMode="auto">
            <a:xfrm>
              <a:off x="1983" y="3274"/>
              <a:ext cx="53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2" name="Rectangle 20"/>
            <p:cNvSpPr>
              <a:spLocks noChangeArrowheads="1"/>
            </p:cNvSpPr>
            <p:nvPr/>
          </p:nvSpPr>
          <p:spPr bwMode="auto">
            <a:xfrm>
              <a:off x="2172" y="330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2458</a:t>
              </a:r>
              <a:endParaRPr lang="en-US" altLang="en-US" sz="3000"/>
            </a:p>
          </p:txBody>
        </p:sp>
        <p:sp>
          <p:nvSpPr>
            <p:cNvPr id="991253" name="Rectangle 21"/>
            <p:cNvSpPr>
              <a:spLocks noChangeArrowheads="1"/>
            </p:cNvSpPr>
            <p:nvPr/>
          </p:nvSpPr>
          <p:spPr bwMode="auto">
            <a:xfrm>
              <a:off x="3283" y="1292"/>
              <a:ext cx="25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4" name="Rectangle 22"/>
            <p:cNvSpPr>
              <a:spLocks noChangeArrowheads="1"/>
            </p:cNvSpPr>
            <p:nvPr/>
          </p:nvSpPr>
          <p:spPr bwMode="auto">
            <a:xfrm>
              <a:off x="3430" y="131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7</a:t>
              </a:r>
              <a:endParaRPr lang="en-US" altLang="en-US" sz="3000"/>
            </a:p>
          </p:txBody>
        </p:sp>
        <p:sp>
          <p:nvSpPr>
            <p:cNvPr id="991255" name="Rectangle 23"/>
            <p:cNvSpPr>
              <a:spLocks noChangeArrowheads="1"/>
            </p:cNvSpPr>
            <p:nvPr/>
          </p:nvSpPr>
          <p:spPr bwMode="auto">
            <a:xfrm>
              <a:off x="1914" y="1278"/>
              <a:ext cx="53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6" name="Rectangle 24"/>
            <p:cNvSpPr>
              <a:spLocks noChangeArrowheads="1"/>
            </p:cNvSpPr>
            <p:nvPr/>
          </p:nvSpPr>
          <p:spPr bwMode="auto">
            <a:xfrm>
              <a:off x="2106" y="1304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0785</a:t>
              </a:r>
              <a:endParaRPr lang="en-US" altLang="en-US" sz="3000"/>
            </a:p>
          </p:txBody>
        </p:sp>
        <p:sp>
          <p:nvSpPr>
            <p:cNvPr id="991257" name="Rectangle 25"/>
            <p:cNvSpPr>
              <a:spLocks noChangeArrowheads="1"/>
            </p:cNvSpPr>
            <p:nvPr/>
          </p:nvSpPr>
          <p:spPr bwMode="auto">
            <a:xfrm>
              <a:off x="3267" y="2301"/>
              <a:ext cx="25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58" name="Rectangle 26"/>
            <p:cNvSpPr>
              <a:spLocks noChangeArrowheads="1"/>
            </p:cNvSpPr>
            <p:nvPr/>
          </p:nvSpPr>
          <p:spPr bwMode="auto">
            <a:xfrm>
              <a:off x="3408" y="233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 sz="3000"/>
            </a:p>
          </p:txBody>
        </p:sp>
        <p:sp>
          <p:nvSpPr>
            <p:cNvPr id="991259" name="Rectangle 27"/>
            <p:cNvSpPr>
              <a:spLocks noChangeArrowheads="1"/>
            </p:cNvSpPr>
            <p:nvPr/>
          </p:nvSpPr>
          <p:spPr bwMode="auto">
            <a:xfrm>
              <a:off x="3283" y="3274"/>
              <a:ext cx="34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60" name="Rectangle 28"/>
            <p:cNvSpPr>
              <a:spLocks noChangeArrowheads="1"/>
            </p:cNvSpPr>
            <p:nvPr/>
          </p:nvSpPr>
          <p:spPr bwMode="auto">
            <a:xfrm>
              <a:off x="3444" y="330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12</a:t>
              </a:r>
              <a:endParaRPr lang="en-US" altLang="en-US" sz="3000"/>
            </a:p>
          </p:txBody>
        </p:sp>
        <p:sp>
          <p:nvSpPr>
            <p:cNvPr id="991261" name="Rectangle 29"/>
            <p:cNvSpPr>
              <a:spLocks noChangeArrowheads="1"/>
            </p:cNvSpPr>
            <p:nvPr/>
          </p:nvSpPr>
          <p:spPr bwMode="auto">
            <a:xfrm>
              <a:off x="1967" y="2301"/>
              <a:ext cx="53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62" name="Rectangle 30"/>
            <p:cNvSpPr>
              <a:spLocks noChangeArrowheads="1"/>
            </p:cNvSpPr>
            <p:nvPr/>
          </p:nvSpPr>
          <p:spPr bwMode="auto">
            <a:xfrm>
              <a:off x="2156" y="2331"/>
              <a:ext cx="2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1566</a:t>
              </a:r>
              <a:endParaRPr lang="en-US" altLang="en-US" sz="3000"/>
            </a:p>
          </p:txBody>
        </p:sp>
      </p:grpSp>
      <p:sp>
        <p:nvSpPr>
          <p:cNvPr id="99126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Routing Tables in Datagram Networks</a:t>
            </a:r>
          </a:p>
        </p:txBody>
      </p:sp>
      <p:sp>
        <p:nvSpPr>
          <p:cNvPr id="991267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798218" y="1272779"/>
            <a:ext cx="3502501" cy="3248422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altLang="en-US" sz="1650" dirty="0"/>
              <a:t>Route determined by table lookup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Routing decision involves finding next hop in route to given destination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Routing table has an entry for each destination specifying output port that leads to next hop</a:t>
            </a:r>
          </a:p>
          <a:p>
            <a:pPr>
              <a:spcBef>
                <a:spcPts val="900"/>
              </a:spcBef>
            </a:pPr>
            <a:r>
              <a:rPr lang="en-US" altLang="en-US" sz="1650" dirty="0"/>
              <a:t>Size of table becomes impractical for very large number of destinations</a:t>
            </a:r>
          </a:p>
          <a:p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970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8560" y="92075"/>
            <a:ext cx="5552440" cy="765175"/>
          </a:xfrm>
        </p:spPr>
        <p:txBody>
          <a:bodyPr/>
          <a:lstStyle/>
          <a:p>
            <a:r>
              <a:rPr lang="en-US" altLang="en-US"/>
              <a:t>Example:  Internet Routing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240" y="1085850"/>
            <a:ext cx="5974080" cy="321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Internet protocol uses datagram packet switching </a:t>
            </a:r>
            <a:r>
              <a:rPr lang="en-US" altLang="en-US" i="1" dirty="0"/>
              <a:t>across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Networks are treated as data links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/>
              <a:t>Hosts have </a:t>
            </a:r>
            <a:r>
              <a:rPr lang="en-US" altLang="en-US" dirty="0" smtClean="0"/>
              <a:t>two-part </a:t>
            </a:r>
            <a:r>
              <a:rPr lang="en-US" altLang="en-US" dirty="0"/>
              <a:t>IP address: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 address + Host address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/>
              <a:t>Routers do table lookup on network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reduces size of routing table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dirty="0"/>
              <a:t>In addition, network addresses are assigned so that they can also be </a:t>
            </a:r>
            <a:r>
              <a:rPr lang="en-US" altLang="en-US" dirty="0" smtClean="0"/>
              <a:t>aggregated</a:t>
            </a:r>
            <a:endParaRPr lang="en-US" alt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866" name="Group 1026"/>
          <p:cNvGrpSpPr>
            <a:grpSpLocks/>
          </p:cNvGrpSpPr>
          <p:nvPr/>
        </p:nvGrpSpPr>
        <p:grpSpPr bwMode="auto">
          <a:xfrm>
            <a:off x="1909762" y="1348978"/>
            <a:ext cx="5291138" cy="2306242"/>
            <a:chOff x="596" y="1253"/>
            <a:chExt cx="4444" cy="1937"/>
          </a:xfrm>
        </p:grpSpPr>
        <p:sp>
          <p:nvSpPr>
            <p:cNvPr id="932867" name="Freeform 1027"/>
            <p:cNvSpPr>
              <a:spLocks/>
            </p:cNvSpPr>
            <p:nvPr/>
          </p:nvSpPr>
          <p:spPr bwMode="auto">
            <a:xfrm>
              <a:off x="950" y="1551"/>
              <a:ext cx="3821" cy="1395"/>
            </a:xfrm>
            <a:custGeom>
              <a:avLst/>
              <a:gdLst>
                <a:gd name="T0" fmla="*/ 0 w 3416"/>
                <a:gd name="T1" fmla="*/ 1136 h 1136"/>
                <a:gd name="T2" fmla="*/ 488 w 3416"/>
                <a:gd name="T3" fmla="*/ 1048 h 1136"/>
                <a:gd name="T4" fmla="*/ 752 w 3416"/>
                <a:gd name="T5" fmla="*/ 936 h 1136"/>
                <a:gd name="T6" fmla="*/ 1544 w 3416"/>
                <a:gd name="T7" fmla="*/ 648 h 1136"/>
                <a:gd name="T8" fmla="*/ 1776 w 3416"/>
                <a:gd name="T9" fmla="*/ 496 h 1136"/>
                <a:gd name="T10" fmla="*/ 1880 w 3416"/>
                <a:gd name="T11" fmla="*/ 72 h 1136"/>
                <a:gd name="T12" fmla="*/ 1976 w 3416"/>
                <a:gd name="T13" fmla="*/ 8 h 1136"/>
                <a:gd name="T14" fmla="*/ 2776 w 3416"/>
                <a:gd name="T15" fmla="*/ 160 h 1136"/>
                <a:gd name="T16" fmla="*/ 3048 w 3416"/>
                <a:gd name="T17" fmla="*/ 176 h 1136"/>
                <a:gd name="T18" fmla="*/ 3416 w 3416"/>
                <a:gd name="T19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6" h="1136">
                  <a:moveTo>
                    <a:pt x="0" y="1136"/>
                  </a:moveTo>
                  <a:lnTo>
                    <a:pt x="488" y="1048"/>
                  </a:lnTo>
                  <a:lnTo>
                    <a:pt x="752" y="936"/>
                  </a:lnTo>
                  <a:lnTo>
                    <a:pt x="1544" y="648"/>
                  </a:lnTo>
                  <a:lnTo>
                    <a:pt x="1776" y="496"/>
                  </a:lnTo>
                  <a:lnTo>
                    <a:pt x="1880" y="72"/>
                  </a:lnTo>
                  <a:lnTo>
                    <a:pt x="1976" y="8"/>
                  </a:lnTo>
                  <a:lnTo>
                    <a:pt x="2776" y="160"/>
                  </a:lnTo>
                  <a:lnTo>
                    <a:pt x="3048" y="176"/>
                  </a:lnTo>
                  <a:lnTo>
                    <a:pt x="3416" y="0"/>
                  </a:ln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68" name="Freeform 1028"/>
            <p:cNvSpPr>
              <a:spLocks/>
            </p:cNvSpPr>
            <p:nvPr/>
          </p:nvSpPr>
          <p:spPr bwMode="auto">
            <a:xfrm>
              <a:off x="878" y="1561"/>
              <a:ext cx="3231" cy="1543"/>
            </a:xfrm>
            <a:custGeom>
              <a:avLst/>
              <a:gdLst>
                <a:gd name="T0" fmla="*/ 0 w 2888"/>
                <a:gd name="T1" fmla="*/ 144 h 1256"/>
                <a:gd name="T2" fmla="*/ 560 w 2888"/>
                <a:gd name="T3" fmla="*/ 16 h 1256"/>
                <a:gd name="T4" fmla="*/ 848 w 2888"/>
                <a:gd name="T5" fmla="*/ 0 h 1256"/>
                <a:gd name="T6" fmla="*/ 1776 w 2888"/>
                <a:gd name="T7" fmla="*/ 0 h 1256"/>
                <a:gd name="T8" fmla="*/ 1840 w 2888"/>
                <a:gd name="T9" fmla="*/ 72 h 1256"/>
                <a:gd name="T10" fmla="*/ 1728 w 2888"/>
                <a:gd name="T11" fmla="*/ 448 h 1256"/>
                <a:gd name="T12" fmla="*/ 1768 w 2888"/>
                <a:gd name="T13" fmla="*/ 680 h 1256"/>
                <a:gd name="T14" fmla="*/ 1984 w 2888"/>
                <a:gd name="T15" fmla="*/ 968 h 1256"/>
                <a:gd name="T16" fmla="*/ 2224 w 2888"/>
                <a:gd name="T17" fmla="*/ 1136 h 1256"/>
                <a:gd name="T18" fmla="*/ 2888 w 2888"/>
                <a:gd name="T1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8" h="1256">
                  <a:moveTo>
                    <a:pt x="0" y="144"/>
                  </a:moveTo>
                  <a:lnTo>
                    <a:pt x="560" y="16"/>
                  </a:lnTo>
                  <a:lnTo>
                    <a:pt x="848" y="0"/>
                  </a:lnTo>
                  <a:lnTo>
                    <a:pt x="1776" y="0"/>
                  </a:lnTo>
                  <a:lnTo>
                    <a:pt x="1840" y="72"/>
                  </a:lnTo>
                  <a:lnTo>
                    <a:pt x="1728" y="448"/>
                  </a:lnTo>
                  <a:lnTo>
                    <a:pt x="1768" y="680"/>
                  </a:lnTo>
                  <a:lnTo>
                    <a:pt x="1984" y="968"/>
                  </a:lnTo>
                  <a:lnTo>
                    <a:pt x="2224" y="1136"/>
                  </a:lnTo>
                  <a:lnTo>
                    <a:pt x="2888" y="1256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69" name="Freeform 1029"/>
            <p:cNvSpPr>
              <a:spLocks/>
            </p:cNvSpPr>
            <p:nvPr/>
          </p:nvSpPr>
          <p:spPr bwMode="auto">
            <a:xfrm>
              <a:off x="887" y="1414"/>
              <a:ext cx="3876" cy="216"/>
            </a:xfrm>
            <a:custGeom>
              <a:avLst/>
              <a:gdLst>
                <a:gd name="T0" fmla="*/ 0 w 3464"/>
                <a:gd name="T1" fmla="*/ 152 h 176"/>
                <a:gd name="T2" fmla="*/ 568 w 3464"/>
                <a:gd name="T3" fmla="*/ 16 h 176"/>
                <a:gd name="T4" fmla="*/ 816 w 3464"/>
                <a:gd name="T5" fmla="*/ 0 h 176"/>
                <a:gd name="T6" fmla="*/ 1768 w 3464"/>
                <a:gd name="T7" fmla="*/ 16 h 176"/>
                <a:gd name="T8" fmla="*/ 2024 w 3464"/>
                <a:gd name="T9" fmla="*/ 8 h 176"/>
                <a:gd name="T10" fmla="*/ 2864 w 3464"/>
                <a:gd name="T11" fmla="*/ 176 h 176"/>
                <a:gd name="T12" fmla="*/ 3088 w 3464"/>
                <a:gd name="T13" fmla="*/ 168 h 176"/>
                <a:gd name="T14" fmla="*/ 3464 w 3464"/>
                <a:gd name="T15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4" h="176">
                  <a:moveTo>
                    <a:pt x="0" y="152"/>
                  </a:moveTo>
                  <a:lnTo>
                    <a:pt x="568" y="16"/>
                  </a:lnTo>
                  <a:lnTo>
                    <a:pt x="816" y="0"/>
                  </a:lnTo>
                  <a:lnTo>
                    <a:pt x="1768" y="16"/>
                  </a:lnTo>
                  <a:lnTo>
                    <a:pt x="2024" y="8"/>
                  </a:lnTo>
                  <a:lnTo>
                    <a:pt x="2864" y="176"/>
                  </a:lnTo>
                  <a:lnTo>
                    <a:pt x="3088" y="168"/>
                  </a:lnTo>
                  <a:lnTo>
                    <a:pt x="3464" y="16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70" name="Oval 1030"/>
            <p:cNvSpPr>
              <a:spLocks noChangeArrowheads="1"/>
            </p:cNvSpPr>
            <p:nvPr/>
          </p:nvSpPr>
          <p:spPr bwMode="auto">
            <a:xfrm>
              <a:off x="1488" y="1355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1" name="Oval 1031"/>
            <p:cNvSpPr>
              <a:spLocks noChangeArrowheads="1"/>
            </p:cNvSpPr>
            <p:nvPr/>
          </p:nvSpPr>
          <p:spPr bwMode="auto">
            <a:xfrm>
              <a:off x="1475" y="2589"/>
              <a:ext cx="325" cy="315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2" name="Oval 1032"/>
            <p:cNvSpPr>
              <a:spLocks noChangeArrowheads="1"/>
            </p:cNvSpPr>
            <p:nvPr/>
          </p:nvSpPr>
          <p:spPr bwMode="auto">
            <a:xfrm>
              <a:off x="2843" y="1355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3" name="Oval 1033"/>
            <p:cNvSpPr>
              <a:spLocks noChangeArrowheads="1"/>
            </p:cNvSpPr>
            <p:nvPr/>
          </p:nvSpPr>
          <p:spPr bwMode="auto">
            <a:xfrm>
              <a:off x="3081" y="2702"/>
              <a:ext cx="326" cy="31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4" name="Oval 1034"/>
            <p:cNvSpPr>
              <a:spLocks noChangeArrowheads="1"/>
            </p:cNvSpPr>
            <p:nvPr/>
          </p:nvSpPr>
          <p:spPr bwMode="auto">
            <a:xfrm>
              <a:off x="2645" y="2093"/>
              <a:ext cx="325" cy="312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5" name="Oval 1035"/>
            <p:cNvSpPr>
              <a:spLocks noChangeArrowheads="1"/>
            </p:cNvSpPr>
            <p:nvPr/>
          </p:nvSpPr>
          <p:spPr bwMode="auto">
            <a:xfrm>
              <a:off x="4045" y="1564"/>
              <a:ext cx="326" cy="314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6" name="Rectangle 1036"/>
            <p:cNvSpPr>
              <a:spLocks noChangeArrowheads="1"/>
            </p:cNvSpPr>
            <p:nvPr/>
          </p:nvSpPr>
          <p:spPr bwMode="auto">
            <a:xfrm>
              <a:off x="1611" y="142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77" name="Rectangle 1037"/>
            <p:cNvSpPr>
              <a:spLocks noChangeArrowheads="1"/>
            </p:cNvSpPr>
            <p:nvPr/>
          </p:nvSpPr>
          <p:spPr bwMode="auto">
            <a:xfrm>
              <a:off x="1594" y="267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878" name="Rectangle 1038"/>
            <p:cNvSpPr>
              <a:spLocks noChangeArrowheads="1"/>
            </p:cNvSpPr>
            <p:nvPr/>
          </p:nvSpPr>
          <p:spPr bwMode="auto">
            <a:xfrm>
              <a:off x="2956" y="144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879" name="Rectangle 1039"/>
            <p:cNvSpPr>
              <a:spLocks noChangeArrowheads="1"/>
            </p:cNvSpPr>
            <p:nvPr/>
          </p:nvSpPr>
          <p:spPr bwMode="auto">
            <a:xfrm>
              <a:off x="2770" y="216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32880" name="Rectangle 1040"/>
            <p:cNvSpPr>
              <a:spLocks noChangeArrowheads="1"/>
            </p:cNvSpPr>
            <p:nvPr/>
          </p:nvSpPr>
          <p:spPr bwMode="auto">
            <a:xfrm>
              <a:off x="3206" y="278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81" name="Rectangle 1041"/>
            <p:cNvSpPr>
              <a:spLocks noChangeArrowheads="1"/>
            </p:cNvSpPr>
            <p:nvPr/>
          </p:nvSpPr>
          <p:spPr bwMode="auto">
            <a:xfrm>
              <a:off x="4158" y="1648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932882" name="Rectangle 1042"/>
            <p:cNvSpPr>
              <a:spLocks noChangeArrowheads="1"/>
            </p:cNvSpPr>
            <p:nvPr/>
          </p:nvSpPr>
          <p:spPr bwMode="auto">
            <a:xfrm>
              <a:off x="596" y="1521"/>
              <a:ext cx="279" cy="25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3" name="Rectangle 1043"/>
            <p:cNvSpPr>
              <a:spLocks noChangeArrowheads="1"/>
            </p:cNvSpPr>
            <p:nvPr/>
          </p:nvSpPr>
          <p:spPr bwMode="auto">
            <a:xfrm>
              <a:off x="4761" y="1357"/>
              <a:ext cx="279" cy="25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4" name="Rectangle 1044"/>
            <p:cNvSpPr>
              <a:spLocks noChangeArrowheads="1"/>
            </p:cNvSpPr>
            <p:nvPr/>
          </p:nvSpPr>
          <p:spPr bwMode="auto">
            <a:xfrm>
              <a:off x="688" y="1569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932885" name="Rectangle 1045"/>
            <p:cNvSpPr>
              <a:spLocks noChangeArrowheads="1"/>
            </p:cNvSpPr>
            <p:nvPr/>
          </p:nvSpPr>
          <p:spPr bwMode="auto">
            <a:xfrm>
              <a:off x="4846" y="1415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32886" name="Rectangle 1046"/>
            <p:cNvSpPr>
              <a:spLocks noChangeArrowheads="1"/>
            </p:cNvSpPr>
            <p:nvPr/>
          </p:nvSpPr>
          <p:spPr bwMode="auto">
            <a:xfrm>
              <a:off x="665" y="2746"/>
              <a:ext cx="279" cy="2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7" name="Rectangle 1047"/>
            <p:cNvSpPr>
              <a:spLocks noChangeArrowheads="1"/>
            </p:cNvSpPr>
            <p:nvPr/>
          </p:nvSpPr>
          <p:spPr bwMode="auto">
            <a:xfrm>
              <a:off x="752" y="2803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32888" name="Rectangle 1048"/>
            <p:cNvSpPr>
              <a:spLocks noChangeArrowheads="1"/>
            </p:cNvSpPr>
            <p:nvPr/>
          </p:nvSpPr>
          <p:spPr bwMode="auto">
            <a:xfrm>
              <a:off x="4096" y="2919"/>
              <a:ext cx="278" cy="25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9" name="Rectangle 1049"/>
            <p:cNvSpPr>
              <a:spLocks noChangeArrowheads="1"/>
            </p:cNvSpPr>
            <p:nvPr/>
          </p:nvSpPr>
          <p:spPr bwMode="auto">
            <a:xfrm>
              <a:off x="4177" y="2975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32890" name="Rectangle 1050"/>
            <p:cNvSpPr>
              <a:spLocks noChangeArrowheads="1"/>
            </p:cNvSpPr>
            <p:nvPr/>
          </p:nvSpPr>
          <p:spPr bwMode="auto">
            <a:xfrm>
              <a:off x="1174" y="13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91" name="Rectangle 1051"/>
            <p:cNvSpPr>
              <a:spLocks noChangeArrowheads="1"/>
            </p:cNvSpPr>
            <p:nvPr/>
          </p:nvSpPr>
          <p:spPr bwMode="auto">
            <a:xfrm>
              <a:off x="1174" y="167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92" name="Rectangle 1052"/>
            <p:cNvSpPr>
              <a:spLocks noChangeArrowheads="1"/>
            </p:cNvSpPr>
            <p:nvPr/>
          </p:nvSpPr>
          <p:spPr bwMode="auto">
            <a:xfrm>
              <a:off x="2264" y="125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893" name="Rectangle 1053"/>
            <p:cNvSpPr>
              <a:spLocks noChangeArrowheads="1"/>
            </p:cNvSpPr>
            <p:nvPr/>
          </p:nvSpPr>
          <p:spPr bwMode="auto">
            <a:xfrm>
              <a:off x="2274" y="156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894" name="Rectangle 1054"/>
            <p:cNvSpPr>
              <a:spLocks noChangeArrowheads="1"/>
            </p:cNvSpPr>
            <p:nvPr/>
          </p:nvSpPr>
          <p:spPr bwMode="auto">
            <a:xfrm>
              <a:off x="3672" y="132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932895" name="Rectangle 1055"/>
            <p:cNvSpPr>
              <a:spLocks noChangeArrowheads="1"/>
            </p:cNvSpPr>
            <p:nvPr/>
          </p:nvSpPr>
          <p:spPr bwMode="auto">
            <a:xfrm>
              <a:off x="3573" y="165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932896" name="Rectangle 1056"/>
            <p:cNvSpPr>
              <a:spLocks noChangeArrowheads="1"/>
            </p:cNvSpPr>
            <p:nvPr/>
          </p:nvSpPr>
          <p:spPr bwMode="auto">
            <a:xfrm>
              <a:off x="4514" y="1354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932897" name="Rectangle 1057"/>
            <p:cNvSpPr>
              <a:spLocks noChangeArrowheads="1"/>
            </p:cNvSpPr>
            <p:nvPr/>
          </p:nvSpPr>
          <p:spPr bwMode="auto">
            <a:xfrm>
              <a:off x="4604" y="165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898" name="Rectangle 1058"/>
            <p:cNvSpPr>
              <a:spLocks noChangeArrowheads="1"/>
            </p:cNvSpPr>
            <p:nvPr/>
          </p:nvSpPr>
          <p:spPr bwMode="auto">
            <a:xfrm>
              <a:off x="2764" y="175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932899" name="Rectangle 1059"/>
            <p:cNvSpPr>
              <a:spLocks noChangeArrowheads="1"/>
            </p:cNvSpPr>
            <p:nvPr/>
          </p:nvSpPr>
          <p:spPr bwMode="auto">
            <a:xfrm>
              <a:off x="3047" y="181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900" name="Rectangle 1060"/>
            <p:cNvSpPr>
              <a:spLocks noChangeArrowheads="1"/>
            </p:cNvSpPr>
            <p:nvPr/>
          </p:nvSpPr>
          <p:spPr bwMode="auto">
            <a:xfrm>
              <a:off x="2284" y="251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932901" name="Rectangle 1061"/>
            <p:cNvSpPr>
              <a:spLocks noChangeArrowheads="1"/>
            </p:cNvSpPr>
            <p:nvPr/>
          </p:nvSpPr>
          <p:spPr bwMode="auto">
            <a:xfrm>
              <a:off x="1234" y="289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932902" name="Rectangle 1062"/>
            <p:cNvSpPr>
              <a:spLocks noChangeArrowheads="1"/>
            </p:cNvSpPr>
            <p:nvPr/>
          </p:nvSpPr>
          <p:spPr bwMode="auto">
            <a:xfrm>
              <a:off x="2880" y="25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932903" name="Rectangle 1063"/>
            <p:cNvSpPr>
              <a:spLocks noChangeArrowheads="1"/>
            </p:cNvSpPr>
            <p:nvPr/>
          </p:nvSpPr>
          <p:spPr bwMode="auto">
            <a:xfrm>
              <a:off x="3692" y="3035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932904" name="Rectangle 1064"/>
            <p:cNvSpPr>
              <a:spLocks noChangeArrowheads="1"/>
            </p:cNvSpPr>
            <p:nvPr/>
          </p:nvSpPr>
          <p:spPr bwMode="auto">
            <a:xfrm>
              <a:off x="3889" y="2482"/>
              <a:ext cx="9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Switch or router</a:t>
              </a:r>
              <a:endParaRPr lang="en-US" altLang="en-US"/>
            </a:p>
          </p:txBody>
        </p:sp>
        <p:sp>
          <p:nvSpPr>
            <p:cNvPr id="932905" name="Rectangle 1065"/>
            <p:cNvSpPr>
              <a:spLocks noChangeArrowheads="1"/>
            </p:cNvSpPr>
            <p:nvPr/>
          </p:nvSpPr>
          <p:spPr bwMode="auto">
            <a:xfrm>
              <a:off x="704" y="2195"/>
              <a:ext cx="28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75">
                  <a:solidFill>
                    <a:srgbClr val="000000"/>
                  </a:solidFill>
                </a:rPr>
                <a:t>Host</a:t>
              </a:r>
              <a:endParaRPr lang="en-US" altLang="en-US"/>
            </a:p>
          </p:txBody>
        </p:sp>
        <p:sp>
          <p:nvSpPr>
            <p:cNvPr id="932906" name="Line 1066"/>
            <p:cNvSpPr>
              <a:spLocks noChangeShapeType="1"/>
            </p:cNvSpPr>
            <p:nvPr/>
          </p:nvSpPr>
          <p:spPr bwMode="auto">
            <a:xfrm flipH="1" flipV="1">
              <a:off x="717" y="1784"/>
              <a:ext cx="96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7" name="Line 1067"/>
            <p:cNvSpPr>
              <a:spLocks noChangeShapeType="1"/>
            </p:cNvSpPr>
            <p:nvPr/>
          </p:nvSpPr>
          <p:spPr bwMode="auto">
            <a:xfrm flipH="1">
              <a:off x="3427" y="2567"/>
              <a:ext cx="432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8" name="Line 1068"/>
            <p:cNvSpPr>
              <a:spLocks noChangeShapeType="1"/>
            </p:cNvSpPr>
            <p:nvPr/>
          </p:nvSpPr>
          <p:spPr bwMode="auto">
            <a:xfrm flipV="1">
              <a:off x="878" y="1522"/>
              <a:ext cx="609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09" name="Line 1069"/>
            <p:cNvSpPr>
              <a:spLocks noChangeShapeType="1"/>
            </p:cNvSpPr>
            <p:nvPr/>
          </p:nvSpPr>
          <p:spPr bwMode="auto">
            <a:xfrm>
              <a:off x="1818" y="1502"/>
              <a:ext cx="10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0" name="Line 1070"/>
            <p:cNvSpPr>
              <a:spLocks noChangeShapeType="1"/>
            </p:cNvSpPr>
            <p:nvPr/>
          </p:nvSpPr>
          <p:spPr bwMode="auto">
            <a:xfrm>
              <a:off x="3169" y="1502"/>
              <a:ext cx="886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1" name="Line 1071"/>
            <p:cNvSpPr>
              <a:spLocks noChangeShapeType="1"/>
            </p:cNvSpPr>
            <p:nvPr/>
          </p:nvSpPr>
          <p:spPr bwMode="auto">
            <a:xfrm flipV="1">
              <a:off x="4369" y="1502"/>
              <a:ext cx="39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2" name="Line 1072"/>
            <p:cNvSpPr>
              <a:spLocks noChangeShapeType="1"/>
            </p:cNvSpPr>
            <p:nvPr/>
          </p:nvSpPr>
          <p:spPr bwMode="auto">
            <a:xfrm flipH="1">
              <a:off x="1648" y="1669"/>
              <a:ext cx="9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3" name="Line 1073"/>
            <p:cNvSpPr>
              <a:spLocks noChangeShapeType="1"/>
            </p:cNvSpPr>
            <p:nvPr/>
          </p:nvSpPr>
          <p:spPr bwMode="auto">
            <a:xfrm>
              <a:off x="1791" y="1610"/>
              <a:ext cx="877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4" name="Line 1074"/>
            <p:cNvSpPr>
              <a:spLocks noChangeShapeType="1"/>
            </p:cNvSpPr>
            <p:nvPr/>
          </p:nvSpPr>
          <p:spPr bwMode="auto">
            <a:xfrm flipH="1">
              <a:off x="2883" y="1669"/>
              <a:ext cx="116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5" name="Line 1075"/>
            <p:cNvSpPr>
              <a:spLocks noChangeShapeType="1"/>
            </p:cNvSpPr>
            <p:nvPr/>
          </p:nvSpPr>
          <p:spPr bwMode="auto">
            <a:xfrm flipV="1">
              <a:off x="941" y="2789"/>
              <a:ext cx="546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6" name="Line 1076"/>
            <p:cNvSpPr>
              <a:spLocks noChangeShapeType="1"/>
            </p:cNvSpPr>
            <p:nvPr/>
          </p:nvSpPr>
          <p:spPr bwMode="auto">
            <a:xfrm>
              <a:off x="1800" y="2789"/>
              <a:ext cx="128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7" name="Line 1077"/>
            <p:cNvSpPr>
              <a:spLocks noChangeShapeType="1"/>
            </p:cNvSpPr>
            <p:nvPr/>
          </p:nvSpPr>
          <p:spPr bwMode="auto">
            <a:xfrm flipV="1">
              <a:off x="1755" y="2298"/>
              <a:ext cx="895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8" name="Line 1078"/>
            <p:cNvSpPr>
              <a:spLocks noChangeShapeType="1"/>
            </p:cNvSpPr>
            <p:nvPr/>
          </p:nvSpPr>
          <p:spPr bwMode="auto">
            <a:xfrm>
              <a:off x="2928" y="2347"/>
              <a:ext cx="241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19" name="Line 1079"/>
            <p:cNvSpPr>
              <a:spLocks noChangeShapeType="1"/>
            </p:cNvSpPr>
            <p:nvPr/>
          </p:nvSpPr>
          <p:spPr bwMode="auto">
            <a:xfrm flipH="1">
              <a:off x="3393" y="1866"/>
              <a:ext cx="761" cy="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20" name="Line 1080"/>
            <p:cNvSpPr>
              <a:spLocks noChangeShapeType="1"/>
            </p:cNvSpPr>
            <p:nvPr/>
          </p:nvSpPr>
          <p:spPr bwMode="auto">
            <a:xfrm>
              <a:off x="3402" y="2917"/>
              <a:ext cx="69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21" name="Text Box 1081"/>
            <p:cNvSpPr txBox="1">
              <a:spLocks noChangeArrowheads="1"/>
            </p:cNvSpPr>
            <p:nvPr/>
          </p:nvSpPr>
          <p:spPr bwMode="auto">
            <a:xfrm>
              <a:off x="1198" y="2024"/>
              <a:ext cx="3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VCI</a:t>
              </a:r>
            </a:p>
          </p:txBody>
        </p:sp>
        <p:sp>
          <p:nvSpPr>
            <p:cNvPr id="932922" name="Line 1082"/>
            <p:cNvSpPr>
              <a:spLocks noChangeShapeType="1"/>
            </p:cNvSpPr>
            <p:nvPr/>
          </p:nvSpPr>
          <p:spPr bwMode="auto">
            <a:xfrm flipH="1" flipV="1">
              <a:off x="1227" y="1807"/>
              <a:ext cx="9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923" name="Rectangle 10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Routing in Virtual-Circuit Packet Networks</a:t>
            </a:r>
          </a:p>
        </p:txBody>
      </p:sp>
      <p:sp>
        <p:nvSpPr>
          <p:cNvPr id="932924" name="Rectangle 1084"/>
          <p:cNvSpPr>
            <a:spLocks noGrp="1" noChangeArrowheads="1"/>
          </p:cNvSpPr>
          <p:nvPr>
            <p:ph type="body" idx="1"/>
          </p:nvPr>
        </p:nvSpPr>
        <p:spPr>
          <a:xfrm>
            <a:off x="688697" y="3882631"/>
            <a:ext cx="7965440" cy="7084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50"/>
              <a:t>Route determined during connection setup</a:t>
            </a:r>
          </a:p>
          <a:p>
            <a:pPr>
              <a:lnSpc>
                <a:spcPct val="90000"/>
              </a:lnSpc>
            </a:pPr>
            <a:r>
              <a:rPr lang="en-US" altLang="en-US" sz="1950" dirty="0"/>
              <a:t>Tables in switches implement forwarding that realizes selected route</a:t>
            </a:r>
          </a:p>
        </p:txBody>
      </p:sp>
    </p:spTree>
    <p:extLst>
      <p:ext uri="{BB962C8B-B14F-4D97-AF65-F5344CB8AC3E}">
        <p14:creationId xmlns:p14="http://schemas.microsoft.com/office/powerpoint/2010/main" val="18737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998" name="Group 30"/>
          <p:cNvGrpSpPr>
            <a:grpSpLocks/>
          </p:cNvGrpSpPr>
          <p:nvPr/>
        </p:nvGrpSpPr>
        <p:grpSpPr bwMode="auto">
          <a:xfrm>
            <a:off x="1720454" y="998935"/>
            <a:ext cx="4991099" cy="2181225"/>
            <a:chOff x="688" y="1952"/>
            <a:chExt cx="4192" cy="1832"/>
          </a:xfrm>
        </p:grpSpPr>
        <p:sp>
          <p:nvSpPr>
            <p:cNvPr id="1235999" name="Oval 31"/>
            <p:cNvSpPr>
              <a:spLocks noChangeArrowheads="1"/>
            </p:cNvSpPr>
            <p:nvPr/>
          </p:nvSpPr>
          <p:spPr bwMode="auto">
            <a:xfrm>
              <a:off x="1394" y="2185"/>
              <a:ext cx="529" cy="559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0" name="Text Box 32"/>
            <p:cNvSpPr txBox="1">
              <a:spLocks noChangeArrowheads="1"/>
            </p:cNvSpPr>
            <p:nvPr/>
          </p:nvSpPr>
          <p:spPr bwMode="auto">
            <a:xfrm>
              <a:off x="1515" y="2203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0000 0111 1010 1101</a:t>
              </a:r>
            </a:p>
          </p:txBody>
        </p:sp>
        <p:sp>
          <p:nvSpPr>
            <p:cNvPr id="1236001" name="Oval 33"/>
            <p:cNvSpPr>
              <a:spLocks noChangeArrowheads="1"/>
            </p:cNvSpPr>
            <p:nvPr/>
          </p:nvSpPr>
          <p:spPr bwMode="auto">
            <a:xfrm>
              <a:off x="4280" y="2185"/>
              <a:ext cx="503" cy="435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2" name="Text Box 34"/>
            <p:cNvSpPr txBox="1">
              <a:spLocks noChangeArrowheads="1"/>
            </p:cNvSpPr>
            <p:nvPr/>
          </p:nvSpPr>
          <p:spPr bwMode="auto">
            <a:xfrm>
              <a:off x="4375" y="21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0001 0100 1011 1110</a:t>
              </a:r>
            </a:p>
          </p:txBody>
        </p:sp>
        <p:sp>
          <p:nvSpPr>
            <p:cNvPr id="1236003" name="Oval 35"/>
            <p:cNvSpPr>
              <a:spLocks noChangeArrowheads="1"/>
            </p:cNvSpPr>
            <p:nvPr/>
          </p:nvSpPr>
          <p:spPr bwMode="auto">
            <a:xfrm>
              <a:off x="4344" y="3125"/>
              <a:ext cx="536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4" name="Text Box 36"/>
            <p:cNvSpPr txBox="1">
              <a:spLocks noChangeArrowheads="1"/>
            </p:cNvSpPr>
            <p:nvPr/>
          </p:nvSpPr>
          <p:spPr bwMode="auto">
            <a:xfrm>
              <a:off x="4472" y="30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0011 0101 1000 1111</a:t>
              </a:r>
            </a:p>
          </p:txBody>
        </p:sp>
        <p:sp>
          <p:nvSpPr>
            <p:cNvPr id="1236005" name="Oval 37"/>
            <p:cNvSpPr>
              <a:spLocks noChangeArrowheads="1"/>
            </p:cNvSpPr>
            <p:nvPr/>
          </p:nvSpPr>
          <p:spPr bwMode="auto">
            <a:xfrm>
              <a:off x="1407" y="3031"/>
              <a:ext cx="549" cy="558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6" name="Text Box 38"/>
            <p:cNvSpPr txBox="1">
              <a:spLocks noChangeArrowheads="1"/>
            </p:cNvSpPr>
            <p:nvPr/>
          </p:nvSpPr>
          <p:spPr bwMode="auto">
            <a:xfrm>
              <a:off x="1529" y="3067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0011 0110 1001 1100</a:t>
              </a:r>
            </a:p>
          </p:txBody>
        </p:sp>
        <p:sp>
          <p:nvSpPr>
            <p:cNvPr id="1236007" name="Line 39"/>
            <p:cNvSpPr>
              <a:spLocks noChangeShapeType="1"/>
            </p:cNvSpPr>
            <p:nvPr/>
          </p:nvSpPr>
          <p:spPr bwMode="auto">
            <a:xfrm>
              <a:off x="1960" y="2488"/>
              <a:ext cx="640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8" name="Line 40"/>
            <p:cNvSpPr>
              <a:spLocks noChangeShapeType="1"/>
            </p:cNvSpPr>
            <p:nvPr/>
          </p:nvSpPr>
          <p:spPr bwMode="auto">
            <a:xfrm>
              <a:off x="3720" y="2920"/>
              <a:ext cx="65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09" name="Oval 41"/>
            <p:cNvSpPr>
              <a:spLocks noChangeArrowheads="1"/>
            </p:cNvSpPr>
            <p:nvPr/>
          </p:nvSpPr>
          <p:spPr bwMode="auto">
            <a:xfrm>
              <a:off x="2568" y="2653"/>
              <a:ext cx="272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0" name="Text Box 42"/>
            <p:cNvSpPr txBox="1">
              <a:spLocks noChangeArrowheads="1"/>
            </p:cNvSpPr>
            <p:nvPr/>
          </p:nvSpPr>
          <p:spPr bwMode="auto">
            <a:xfrm>
              <a:off x="2560" y="2760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R</a:t>
              </a:r>
              <a:r>
                <a:rPr lang="en-US" altLang="en-US" sz="1200" baseline="-25000"/>
                <a:t>1</a:t>
              </a:r>
              <a:endParaRPr lang="en-US" altLang="en-US" sz="1200" b="1"/>
            </a:p>
          </p:txBody>
        </p:sp>
        <p:sp>
          <p:nvSpPr>
            <p:cNvPr id="1236011" name="Line 43"/>
            <p:cNvSpPr>
              <a:spLocks noChangeShapeType="1"/>
            </p:cNvSpPr>
            <p:nvPr/>
          </p:nvSpPr>
          <p:spPr bwMode="auto">
            <a:xfrm flipV="1">
              <a:off x="2840" y="2828"/>
              <a:ext cx="675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2" name="Line 44"/>
            <p:cNvSpPr>
              <a:spLocks noChangeShapeType="1"/>
            </p:cNvSpPr>
            <p:nvPr/>
          </p:nvSpPr>
          <p:spPr bwMode="auto">
            <a:xfrm flipH="1">
              <a:off x="1976" y="2984"/>
              <a:ext cx="60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3" name="Line 45"/>
            <p:cNvSpPr>
              <a:spLocks noChangeShapeType="1"/>
            </p:cNvSpPr>
            <p:nvPr/>
          </p:nvSpPr>
          <p:spPr bwMode="auto">
            <a:xfrm flipV="1">
              <a:off x="3744" y="2488"/>
              <a:ext cx="544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14" name="Text Box 46"/>
            <p:cNvSpPr txBox="1">
              <a:spLocks noChangeArrowheads="1"/>
            </p:cNvSpPr>
            <p:nvPr/>
          </p:nvSpPr>
          <p:spPr bwMode="auto">
            <a:xfrm>
              <a:off x="2096" y="232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  <a:endParaRPr lang="en-US" altLang="en-US" sz="1200" b="1"/>
            </a:p>
          </p:txBody>
        </p:sp>
        <p:sp>
          <p:nvSpPr>
            <p:cNvPr id="1236015" name="Text Box 47"/>
            <p:cNvSpPr txBox="1">
              <a:spLocks noChangeArrowheads="1"/>
            </p:cNvSpPr>
            <p:nvPr/>
          </p:nvSpPr>
          <p:spPr bwMode="auto">
            <a:xfrm>
              <a:off x="2104" y="2912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  <a:endParaRPr lang="en-US" altLang="en-US" sz="1200" b="1"/>
            </a:p>
          </p:txBody>
        </p:sp>
        <p:sp>
          <p:nvSpPr>
            <p:cNvPr id="1236016" name="Text Box 48"/>
            <p:cNvSpPr txBox="1">
              <a:spLocks noChangeArrowheads="1"/>
            </p:cNvSpPr>
            <p:nvPr/>
          </p:nvSpPr>
          <p:spPr bwMode="auto">
            <a:xfrm>
              <a:off x="4000" y="290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5</a:t>
              </a:r>
              <a:endParaRPr lang="en-US" altLang="en-US" sz="1200" b="1"/>
            </a:p>
          </p:txBody>
        </p:sp>
        <p:sp>
          <p:nvSpPr>
            <p:cNvPr id="1236017" name="Text Box 49"/>
            <p:cNvSpPr txBox="1">
              <a:spLocks noChangeArrowheads="1"/>
            </p:cNvSpPr>
            <p:nvPr/>
          </p:nvSpPr>
          <p:spPr bwMode="auto">
            <a:xfrm>
              <a:off x="3864" y="238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  <a:endParaRPr lang="en-US" altLang="en-US" sz="1200" b="1"/>
            </a:p>
          </p:txBody>
        </p:sp>
        <p:sp>
          <p:nvSpPr>
            <p:cNvPr id="1236018" name="Text Box 50"/>
            <p:cNvSpPr txBox="1">
              <a:spLocks noChangeArrowheads="1"/>
            </p:cNvSpPr>
            <p:nvPr/>
          </p:nvSpPr>
          <p:spPr bwMode="auto">
            <a:xfrm>
              <a:off x="3016" y="261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  <a:endParaRPr lang="en-US" altLang="en-US" sz="1200" b="1"/>
            </a:p>
          </p:txBody>
        </p:sp>
        <p:sp>
          <p:nvSpPr>
            <p:cNvPr id="1236019" name="Text Box 51"/>
            <p:cNvSpPr txBox="1">
              <a:spLocks noChangeArrowheads="1"/>
            </p:cNvSpPr>
            <p:nvPr/>
          </p:nvSpPr>
          <p:spPr bwMode="auto">
            <a:xfrm>
              <a:off x="2480" y="3168"/>
              <a:ext cx="59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0000   1 0111   1 1010   1 </a:t>
              </a:r>
              <a:r>
                <a:rPr lang="en-US" altLang="en-US" sz="1050" b="1"/>
                <a:t>…       …</a:t>
              </a:r>
            </a:p>
          </p:txBody>
        </p:sp>
        <p:sp>
          <p:nvSpPr>
            <p:cNvPr id="1236020" name="Line 52"/>
            <p:cNvSpPr>
              <a:spLocks noChangeShapeType="1"/>
            </p:cNvSpPr>
            <p:nvPr/>
          </p:nvSpPr>
          <p:spPr bwMode="auto">
            <a:xfrm>
              <a:off x="2832" y="3176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1" name="Text Box 53"/>
            <p:cNvSpPr txBox="1">
              <a:spLocks noChangeArrowheads="1"/>
            </p:cNvSpPr>
            <p:nvPr/>
          </p:nvSpPr>
          <p:spPr bwMode="auto">
            <a:xfrm>
              <a:off x="3320" y="3160"/>
              <a:ext cx="568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0001   4 0100   4 1011   4 </a:t>
              </a:r>
              <a:r>
                <a:rPr lang="en-US" altLang="en-US" sz="1050" b="1"/>
                <a:t>…      …</a:t>
              </a:r>
              <a:endParaRPr lang="en-US" altLang="en-US" sz="1050"/>
            </a:p>
          </p:txBody>
        </p:sp>
        <p:sp>
          <p:nvSpPr>
            <p:cNvPr id="1236022" name="Line 54"/>
            <p:cNvSpPr>
              <a:spLocks noChangeShapeType="1"/>
            </p:cNvSpPr>
            <p:nvPr/>
          </p:nvSpPr>
          <p:spPr bwMode="auto">
            <a:xfrm>
              <a:off x="3656" y="3168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3" name="Text Box 55"/>
            <p:cNvSpPr txBox="1">
              <a:spLocks noChangeArrowheads="1"/>
            </p:cNvSpPr>
            <p:nvPr/>
          </p:nvSpPr>
          <p:spPr bwMode="auto">
            <a:xfrm>
              <a:off x="688" y="195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236024" name="Oval 56"/>
            <p:cNvSpPr>
              <a:spLocks noChangeArrowheads="1"/>
            </p:cNvSpPr>
            <p:nvPr/>
          </p:nvSpPr>
          <p:spPr bwMode="auto">
            <a:xfrm>
              <a:off x="3515" y="2645"/>
              <a:ext cx="256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1236025" name="Text Box 57"/>
            <p:cNvSpPr txBox="1">
              <a:spLocks noChangeArrowheads="1"/>
            </p:cNvSpPr>
            <p:nvPr/>
          </p:nvSpPr>
          <p:spPr bwMode="auto">
            <a:xfrm>
              <a:off x="3525" y="2744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R</a:t>
              </a:r>
              <a:r>
                <a:rPr lang="en-US" altLang="en-US" sz="1200" baseline="-25000" dirty="0"/>
                <a:t>2</a:t>
              </a:r>
              <a:endParaRPr lang="en-US" altLang="en-US" sz="1200" b="1" dirty="0"/>
            </a:p>
          </p:txBody>
        </p:sp>
      </p:grpSp>
      <p:sp>
        <p:nvSpPr>
          <p:cNvPr id="1236026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Non-Hierarchical Addresses and Routing</a:t>
            </a:r>
          </a:p>
        </p:txBody>
      </p:sp>
      <p:sp>
        <p:nvSpPr>
          <p:cNvPr id="123602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934720" y="3382567"/>
            <a:ext cx="7477760" cy="904953"/>
          </a:xfrm>
        </p:spPr>
        <p:txBody>
          <a:bodyPr/>
          <a:lstStyle/>
          <a:p>
            <a:r>
              <a:rPr lang="en-US" altLang="en-US"/>
              <a:t>No relationship between addresses &amp; routing proximity</a:t>
            </a:r>
          </a:p>
          <a:p>
            <a:r>
              <a:rPr lang="en-US" altLang="en-US" dirty="0"/>
              <a:t>Routing tables require 16 entries each</a:t>
            </a:r>
          </a:p>
        </p:txBody>
      </p:sp>
    </p:spTree>
    <p:extLst>
      <p:ext uri="{BB962C8B-B14F-4D97-AF65-F5344CB8AC3E}">
        <p14:creationId xmlns:p14="http://schemas.microsoft.com/office/powerpoint/2010/main" val="20816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78" name="Group 2"/>
          <p:cNvGrpSpPr>
            <a:grpSpLocks/>
          </p:cNvGrpSpPr>
          <p:nvPr/>
        </p:nvGrpSpPr>
        <p:grpSpPr bwMode="auto">
          <a:xfrm>
            <a:off x="2181225" y="1120418"/>
            <a:ext cx="3946922" cy="1924050"/>
            <a:chOff x="1368" y="384"/>
            <a:chExt cx="3315" cy="1616"/>
          </a:xfrm>
        </p:grpSpPr>
        <p:sp>
          <p:nvSpPr>
            <p:cNvPr id="946179" name="Oval 3"/>
            <p:cNvSpPr>
              <a:spLocks noChangeArrowheads="1"/>
            </p:cNvSpPr>
            <p:nvPr/>
          </p:nvSpPr>
          <p:spPr bwMode="auto">
            <a:xfrm>
              <a:off x="1368" y="445"/>
              <a:ext cx="576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0" name="Text Box 4"/>
            <p:cNvSpPr txBox="1">
              <a:spLocks noChangeArrowheads="1"/>
            </p:cNvSpPr>
            <p:nvPr/>
          </p:nvSpPr>
          <p:spPr bwMode="auto">
            <a:xfrm>
              <a:off x="1512" y="393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0000 0001 0010 0011</a:t>
              </a:r>
            </a:p>
          </p:txBody>
        </p:sp>
        <p:sp>
          <p:nvSpPr>
            <p:cNvPr id="946181" name="Oval 5"/>
            <p:cNvSpPr>
              <a:spLocks noChangeArrowheads="1"/>
            </p:cNvSpPr>
            <p:nvPr/>
          </p:nvSpPr>
          <p:spPr bwMode="auto">
            <a:xfrm>
              <a:off x="4144" y="429"/>
              <a:ext cx="488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2" name="Text Box 6"/>
            <p:cNvSpPr txBox="1">
              <a:spLocks noChangeArrowheads="1"/>
            </p:cNvSpPr>
            <p:nvPr/>
          </p:nvSpPr>
          <p:spPr bwMode="auto">
            <a:xfrm>
              <a:off x="4259" y="38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0100 0101 0110 0111</a:t>
              </a:r>
            </a:p>
          </p:txBody>
        </p:sp>
        <p:sp>
          <p:nvSpPr>
            <p:cNvPr id="946183" name="Oval 7"/>
            <p:cNvSpPr>
              <a:spLocks noChangeArrowheads="1"/>
            </p:cNvSpPr>
            <p:nvPr/>
          </p:nvSpPr>
          <p:spPr bwMode="auto">
            <a:xfrm>
              <a:off x="4128" y="1385"/>
              <a:ext cx="555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4" name="Text Box 8"/>
            <p:cNvSpPr txBox="1">
              <a:spLocks noChangeArrowheads="1"/>
            </p:cNvSpPr>
            <p:nvPr/>
          </p:nvSpPr>
          <p:spPr bwMode="auto">
            <a:xfrm>
              <a:off x="4248" y="1364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1100 1101 1110 1111</a:t>
              </a:r>
            </a:p>
          </p:txBody>
        </p:sp>
        <p:sp>
          <p:nvSpPr>
            <p:cNvPr id="946185" name="Oval 9"/>
            <p:cNvSpPr>
              <a:spLocks noChangeArrowheads="1"/>
            </p:cNvSpPr>
            <p:nvPr/>
          </p:nvSpPr>
          <p:spPr bwMode="auto">
            <a:xfrm>
              <a:off x="1382" y="1364"/>
              <a:ext cx="592" cy="407"/>
            </a:xfrm>
            <a:prstGeom prst="ellipse">
              <a:avLst/>
            </a:prstGeom>
            <a:solidFill>
              <a:srgbClr val="B1CCCB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6" name="Text Box 10"/>
            <p:cNvSpPr txBox="1">
              <a:spLocks noChangeArrowheads="1"/>
            </p:cNvSpPr>
            <p:nvPr/>
          </p:nvSpPr>
          <p:spPr bwMode="auto">
            <a:xfrm>
              <a:off x="1511" y="1330"/>
              <a:ext cx="40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900"/>
                <a:t>1000 1001 1010 1011</a:t>
              </a:r>
            </a:p>
          </p:txBody>
        </p:sp>
        <p:sp>
          <p:nvSpPr>
            <p:cNvPr id="946187" name="Line 11"/>
            <p:cNvSpPr>
              <a:spLocks noChangeShapeType="1"/>
            </p:cNvSpPr>
            <p:nvPr/>
          </p:nvSpPr>
          <p:spPr bwMode="auto">
            <a:xfrm>
              <a:off x="1960" y="704"/>
              <a:ext cx="640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8" name="Line 12"/>
            <p:cNvSpPr>
              <a:spLocks noChangeShapeType="1"/>
            </p:cNvSpPr>
            <p:nvPr/>
          </p:nvSpPr>
          <p:spPr bwMode="auto">
            <a:xfrm>
              <a:off x="3651" y="1110"/>
              <a:ext cx="65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89" name="Oval 13"/>
            <p:cNvSpPr>
              <a:spLocks noChangeArrowheads="1"/>
            </p:cNvSpPr>
            <p:nvPr/>
          </p:nvSpPr>
          <p:spPr bwMode="auto">
            <a:xfrm>
              <a:off x="2568" y="869"/>
              <a:ext cx="246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0" name="Text Box 14"/>
            <p:cNvSpPr txBox="1">
              <a:spLocks noChangeArrowheads="1"/>
            </p:cNvSpPr>
            <p:nvPr/>
          </p:nvSpPr>
          <p:spPr bwMode="auto">
            <a:xfrm>
              <a:off x="2560" y="97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R</a:t>
              </a:r>
              <a:r>
                <a:rPr lang="en-US" altLang="en-US" sz="1200" baseline="-25000" dirty="0"/>
                <a:t>1</a:t>
              </a:r>
              <a:endParaRPr lang="en-US" altLang="en-US" sz="1200" b="1" dirty="0"/>
            </a:p>
          </p:txBody>
        </p:sp>
        <p:sp>
          <p:nvSpPr>
            <p:cNvPr id="946191" name="Oval 15"/>
            <p:cNvSpPr>
              <a:spLocks noChangeArrowheads="1"/>
            </p:cNvSpPr>
            <p:nvPr/>
          </p:nvSpPr>
          <p:spPr bwMode="auto">
            <a:xfrm>
              <a:off x="3368" y="861"/>
              <a:ext cx="248" cy="40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2" name="Text Box 16"/>
            <p:cNvSpPr txBox="1">
              <a:spLocks noChangeArrowheads="1"/>
            </p:cNvSpPr>
            <p:nvPr/>
          </p:nvSpPr>
          <p:spPr bwMode="auto">
            <a:xfrm>
              <a:off x="3368" y="960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R</a:t>
              </a:r>
              <a:r>
                <a:rPr lang="en-US" altLang="en-US" sz="1200" baseline="-25000"/>
                <a:t>2</a:t>
              </a:r>
              <a:endParaRPr lang="en-US" altLang="en-US" sz="1200" b="1"/>
            </a:p>
          </p:txBody>
        </p:sp>
        <p:sp>
          <p:nvSpPr>
            <p:cNvPr id="946193" name="Line 17"/>
            <p:cNvSpPr>
              <a:spLocks noChangeShapeType="1"/>
            </p:cNvSpPr>
            <p:nvPr/>
          </p:nvSpPr>
          <p:spPr bwMode="auto">
            <a:xfrm>
              <a:off x="2822" y="1083"/>
              <a:ext cx="554" cy="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4" name="Line 18"/>
            <p:cNvSpPr>
              <a:spLocks noChangeShapeType="1"/>
            </p:cNvSpPr>
            <p:nvPr/>
          </p:nvSpPr>
          <p:spPr bwMode="auto">
            <a:xfrm flipH="1">
              <a:off x="1976" y="1200"/>
              <a:ext cx="60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5" name="Line 19"/>
            <p:cNvSpPr>
              <a:spLocks noChangeShapeType="1"/>
            </p:cNvSpPr>
            <p:nvPr/>
          </p:nvSpPr>
          <p:spPr bwMode="auto">
            <a:xfrm flipV="1">
              <a:off x="3639" y="738"/>
              <a:ext cx="544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196" name="Text Box 20"/>
            <p:cNvSpPr txBox="1">
              <a:spLocks noChangeArrowheads="1"/>
            </p:cNvSpPr>
            <p:nvPr/>
          </p:nvSpPr>
          <p:spPr bwMode="auto">
            <a:xfrm>
              <a:off x="2096" y="54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1</a:t>
              </a:r>
              <a:endParaRPr lang="en-US" altLang="en-US" sz="1200" b="1"/>
            </a:p>
          </p:txBody>
        </p:sp>
        <p:sp>
          <p:nvSpPr>
            <p:cNvPr id="946197" name="Text Box 21"/>
            <p:cNvSpPr txBox="1">
              <a:spLocks noChangeArrowheads="1"/>
            </p:cNvSpPr>
            <p:nvPr/>
          </p:nvSpPr>
          <p:spPr bwMode="auto">
            <a:xfrm>
              <a:off x="2104" y="112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2</a:t>
              </a:r>
              <a:endParaRPr lang="en-US" altLang="en-US" sz="1200" b="1"/>
            </a:p>
          </p:txBody>
        </p:sp>
        <p:sp>
          <p:nvSpPr>
            <p:cNvPr id="946198" name="Text Box 22"/>
            <p:cNvSpPr txBox="1">
              <a:spLocks noChangeArrowheads="1"/>
            </p:cNvSpPr>
            <p:nvPr/>
          </p:nvSpPr>
          <p:spPr bwMode="auto">
            <a:xfrm>
              <a:off x="4000" y="112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 dirty="0"/>
                <a:t>5</a:t>
              </a:r>
              <a:endParaRPr lang="en-US" altLang="en-US" sz="1200" b="1" dirty="0"/>
            </a:p>
          </p:txBody>
        </p:sp>
        <p:sp>
          <p:nvSpPr>
            <p:cNvPr id="946199" name="Text Box 23"/>
            <p:cNvSpPr txBox="1">
              <a:spLocks noChangeArrowheads="1"/>
            </p:cNvSpPr>
            <p:nvPr/>
          </p:nvSpPr>
          <p:spPr bwMode="auto">
            <a:xfrm>
              <a:off x="3864" y="60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4</a:t>
              </a:r>
              <a:endParaRPr lang="en-US" altLang="en-US" sz="1200" b="1"/>
            </a:p>
          </p:txBody>
        </p:sp>
        <p:sp>
          <p:nvSpPr>
            <p:cNvPr id="946200" name="Text Box 24"/>
            <p:cNvSpPr txBox="1">
              <a:spLocks noChangeArrowheads="1"/>
            </p:cNvSpPr>
            <p:nvPr/>
          </p:nvSpPr>
          <p:spPr bwMode="auto">
            <a:xfrm>
              <a:off x="3016" y="832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200"/>
                <a:t>3</a:t>
              </a:r>
              <a:endParaRPr lang="en-US" altLang="en-US" sz="1200" b="1"/>
            </a:p>
          </p:txBody>
        </p:sp>
        <p:sp>
          <p:nvSpPr>
            <p:cNvPr id="946201" name="Text Box 25"/>
            <p:cNvSpPr txBox="1">
              <a:spLocks noChangeArrowheads="1"/>
            </p:cNvSpPr>
            <p:nvPr/>
          </p:nvSpPr>
          <p:spPr bwMode="auto">
            <a:xfrm>
              <a:off x="2600" y="1384"/>
              <a:ext cx="43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00   1 01   3 10   2 11   3</a:t>
              </a:r>
            </a:p>
          </p:txBody>
        </p:sp>
        <p:sp>
          <p:nvSpPr>
            <p:cNvPr id="946202" name="Line 26"/>
            <p:cNvSpPr>
              <a:spLocks noChangeShapeType="1"/>
            </p:cNvSpPr>
            <p:nvPr/>
          </p:nvSpPr>
          <p:spPr bwMode="auto">
            <a:xfrm>
              <a:off x="2832" y="1392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  <p:sp>
          <p:nvSpPr>
            <p:cNvPr id="946203" name="Text Box 27"/>
            <p:cNvSpPr txBox="1">
              <a:spLocks noChangeArrowheads="1"/>
            </p:cNvSpPr>
            <p:nvPr/>
          </p:nvSpPr>
          <p:spPr bwMode="auto">
            <a:xfrm>
              <a:off x="3336" y="1384"/>
              <a:ext cx="432" cy="5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/>
                <a:t>00   3 01   4 10   3 11   5</a:t>
              </a:r>
            </a:p>
          </p:txBody>
        </p:sp>
        <p:sp>
          <p:nvSpPr>
            <p:cNvPr id="946204" name="Line 28"/>
            <p:cNvSpPr>
              <a:spLocks noChangeShapeType="1"/>
            </p:cNvSpPr>
            <p:nvPr/>
          </p:nvSpPr>
          <p:spPr bwMode="auto">
            <a:xfrm>
              <a:off x="3568" y="1392"/>
              <a:ext cx="0" cy="6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6235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25"/>
              <a:t>Hierarchical Addresses and Routing</a:t>
            </a:r>
          </a:p>
        </p:txBody>
      </p:sp>
      <p:sp>
        <p:nvSpPr>
          <p:cNvPr id="946236" name="Rectangle 60"/>
          <p:cNvSpPr>
            <a:spLocks noChangeArrowheads="1"/>
          </p:cNvSpPr>
          <p:nvPr/>
        </p:nvSpPr>
        <p:spPr bwMode="auto">
          <a:xfrm>
            <a:off x="694055" y="3310177"/>
            <a:ext cx="6936740" cy="84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lr>
                <a:schemeClr val="tx2"/>
              </a:buClr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buClr>
                <a:schemeClr val="tx2"/>
              </a:buClr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250"/>
              <a:t>Prefix indicates network where host is attached</a:t>
            </a:r>
          </a:p>
          <a:p>
            <a:pPr>
              <a:buFont typeface="Arial" charset="0"/>
              <a:buChar char="•"/>
            </a:pPr>
            <a:r>
              <a:rPr lang="en-US" altLang="en-US" sz="2250" dirty="0"/>
              <a:t>Routing tables require 4 entries each</a:t>
            </a:r>
          </a:p>
        </p:txBody>
      </p:sp>
    </p:spTree>
    <p:extLst>
      <p:ext uri="{BB962C8B-B14F-4D97-AF65-F5344CB8AC3E}">
        <p14:creationId xmlns:p14="http://schemas.microsoft.com/office/powerpoint/2010/main" val="3871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7270</TotalTime>
  <Words>752</Words>
  <Application>Microsoft Macintosh PowerPoint</Application>
  <PresentationFormat>On-screen Show (16:9)</PresentationFormat>
  <Paragraphs>210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Wingdings</vt:lpstr>
      <vt:lpstr>宋体</vt:lpstr>
      <vt:lpstr>Arial</vt:lpstr>
      <vt:lpstr>Network</vt:lpstr>
      <vt:lpstr>Unit 03.02.02 CS 5220:  COMPUTER COMMUNICATIONS</vt:lpstr>
      <vt:lpstr>Routing in Packet Networks</vt:lpstr>
      <vt:lpstr>Routing Algorithm Requirements </vt:lpstr>
      <vt:lpstr>Creating the Routing Tables</vt:lpstr>
      <vt:lpstr>Routing Tables in Datagram Networks</vt:lpstr>
      <vt:lpstr>Example:  Internet Routing</vt:lpstr>
      <vt:lpstr>Routing in Virtual-Circuit Packet Networks</vt:lpstr>
      <vt:lpstr>Non-Hierarchical Addresses and Routing</vt:lpstr>
      <vt:lpstr>Hierarchical Addresses and Routing</vt:lpstr>
      <vt:lpstr>Specialized Routing</vt:lpstr>
      <vt:lpstr>Flooding</vt:lpstr>
      <vt:lpstr>PowerPoint Presentation</vt:lpstr>
      <vt:lpstr>PowerPoint Presentation</vt:lpstr>
      <vt:lpstr>PowerPoint Presentation</vt:lpstr>
      <vt:lpstr>Limited Flooding</vt:lpstr>
      <vt:lpstr>Deflection Routing</vt:lpstr>
      <vt:lpstr>PowerPoint Presentation</vt:lpstr>
      <vt:lpstr>Summary: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469</cp:revision>
  <dcterms:created xsi:type="dcterms:W3CDTF">2003-04-11T22:55:48Z</dcterms:created>
  <dcterms:modified xsi:type="dcterms:W3CDTF">2017-03-19T17:16:36Z</dcterms:modified>
</cp:coreProperties>
</file>