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83" r:id="rId10"/>
    <p:sldId id="372" r:id="rId11"/>
    <p:sldId id="385" r:id="rId12"/>
    <p:sldId id="384" r:id="rId13"/>
    <p:sldId id="373" r:id="rId14"/>
    <p:sldId id="375" r:id="rId15"/>
    <p:sldId id="376" r:id="rId16"/>
    <p:sldId id="377" r:id="rId17"/>
    <p:sldId id="378" r:id="rId18"/>
    <p:sldId id="386" r:id="rId1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CC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65" autoAdjust="0"/>
    <p:restoredTop sz="95283" autoAdjust="0"/>
  </p:normalViewPr>
  <p:slideViewPr>
    <p:cSldViewPr snapToGrid="0">
      <p:cViewPr>
        <p:scale>
          <a:sx n="110" d="100"/>
          <a:sy n="110" d="100"/>
        </p:scale>
        <p:origin x="144" y="44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1679"/>
            <a:ext cx="8229600" cy="4506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A64F95E-F4B1-6549-9866-E342F2BA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7/23/17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03.02.03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Shortest Path Routing </a:t>
            </a:r>
            <a:r>
              <a:rPr lang="mr-IN" altLang="zh-CN" dirty="0" smtClean="0">
                <a:solidFill>
                  <a:srgbClr val="0000CC"/>
                </a:solidFill>
              </a:rPr>
              <a:t>–</a:t>
            </a:r>
            <a:r>
              <a:rPr lang="en-US" altLang="zh-CN" smtClean="0">
                <a:solidFill>
                  <a:srgbClr val="0000CC"/>
                </a:solidFill>
              </a:rPr>
              <a:t> Distance Vector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</a:t>
            </a:r>
            <a:r>
              <a:rPr lang="en-US" altLang="en-US" dirty="0"/>
              <a:t>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353292" cy="40231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grpSp>
        <p:nvGrpSpPr>
          <p:cNvPr id="1246252" name="Group 1068"/>
          <p:cNvGrpSpPr>
            <a:grpSpLocks/>
          </p:cNvGrpSpPr>
          <p:nvPr/>
        </p:nvGrpSpPr>
        <p:grpSpPr bwMode="auto">
          <a:xfrm>
            <a:off x="5143500" y="571500"/>
            <a:ext cx="2318147" cy="2514600"/>
            <a:chOff x="3360" y="480"/>
            <a:chExt cx="1947" cy="2112"/>
          </a:xfrm>
        </p:grpSpPr>
        <p:sp>
          <p:nvSpPr>
            <p:cNvPr id="1246253" name="Line 1069"/>
            <p:cNvSpPr>
              <a:spLocks noChangeShapeType="1"/>
            </p:cNvSpPr>
            <p:nvPr/>
          </p:nvSpPr>
          <p:spPr bwMode="auto">
            <a:xfrm flipH="1">
              <a:off x="4944" y="2016"/>
              <a:ext cx="14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54" name="Text Box 1070"/>
            <p:cNvSpPr txBox="1">
              <a:spLocks noChangeArrowheads="1"/>
            </p:cNvSpPr>
            <p:nvPr/>
          </p:nvSpPr>
          <p:spPr bwMode="auto">
            <a:xfrm>
              <a:off x="4320" y="480"/>
              <a:ext cx="98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SJ sends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accurate info</a:t>
              </a:r>
            </a:p>
          </p:txBody>
        </p:sp>
        <p:sp>
          <p:nvSpPr>
            <p:cNvPr id="1246255" name="Line 1071"/>
            <p:cNvSpPr>
              <a:spLocks noChangeShapeType="1"/>
            </p:cNvSpPr>
            <p:nvPr/>
          </p:nvSpPr>
          <p:spPr bwMode="auto">
            <a:xfrm flipH="1">
              <a:off x="3840" y="1728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56" name="Line 1072"/>
            <p:cNvSpPr>
              <a:spLocks noChangeShapeType="1"/>
            </p:cNvSpPr>
            <p:nvPr/>
          </p:nvSpPr>
          <p:spPr bwMode="auto">
            <a:xfrm flipH="1" flipV="1">
              <a:off x="3360" y="1008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2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</a:t>
            </a:r>
            <a:r>
              <a:rPr lang="en-US" altLang="en-US" dirty="0"/>
              <a:t>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556074" cy="40231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grpSp>
        <p:nvGrpSpPr>
          <p:cNvPr id="1246229" name="Group 1045"/>
          <p:cNvGrpSpPr>
            <a:grpSpLocks/>
          </p:cNvGrpSpPr>
          <p:nvPr/>
        </p:nvGrpSpPr>
        <p:grpSpPr bwMode="auto">
          <a:xfrm>
            <a:off x="3543300" y="1085850"/>
            <a:ext cx="3886200" cy="2743200"/>
            <a:chOff x="2016" y="912"/>
            <a:chExt cx="3264" cy="2304"/>
          </a:xfrm>
        </p:grpSpPr>
        <p:sp>
          <p:nvSpPr>
            <p:cNvPr id="1246230" name="Line 1046"/>
            <p:cNvSpPr>
              <a:spLocks noChangeShapeType="1"/>
            </p:cNvSpPr>
            <p:nvPr/>
          </p:nvSpPr>
          <p:spPr bwMode="auto">
            <a:xfrm flipH="1">
              <a:off x="2016" y="960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1" name="Line 1047"/>
            <p:cNvSpPr>
              <a:spLocks noChangeShapeType="1"/>
            </p:cNvSpPr>
            <p:nvPr/>
          </p:nvSpPr>
          <p:spPr bwMode="auto">
            <a:xfrm flipH="1">
              <a:off x="2448" y="1152"/>
              <a:ext cx="528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2" name="Line 1048"/>
            <p:cNvSpPr>
              <a:spLocks noChangeShapeType="1"/>
            </p:cNvSpPr>
            <p:nvPr/>
          </p:nvSpPr>
          <p:spPr bwMode="auto">
            <a:xfrm>
              <a:off x="3360" y="912"/>
              <a:ext cx="124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3" name="Line 1049"/>
            <p:cNvSpPr>
              <a:spLocks noChangeShapeType="1"/>
            </p:cNvSpPr>
            <p:nvPr/>
          </p:nvSpPr>
          <p:spPr bwMode="auto">
            <a:xfrm flipH="1">
              <a:off x="2544" y="2256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4" name="Line 1050"/>
            <p:cNvSpPr>
              <a:spLocks noChangeShapeType="1"/>
            </p:cNvSpPr>
            <p:nvPr/>
          </p:nvSpPr>
          <p:spPr bwMode="auto">
            <a:xfrm flipH="1">
              <a:off x="3264" y="2448"/>
              <a:ext cx="288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5" name="Line 1051"/>
            <p:cNvSpPr>
              <a:spLocks noChangeShapeType="1"/>
            </p:cNvSpPr>
            <p:nvPr/>
          </p:nvSpPr>
          <p:spPr bwMode="auto">
            <a:xfrm flipH="1">
              <a:off x="3312" y="2976"/>
              <a:ext cx="13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6" name="Line 1052"/>
            <p:cNvSpPr>
              <a:spLocks noChangeShapeType="1"/>
            </p:cNvSpPr>
            <p:nvPr/>
          </p:nvSpPr>
          <p:spPr bwMode="auto">
            <a:xfrm flipV="1">
              <a:off x="3936" y="1824"/>
              <a:ext cx="72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7" name="Line 1053"/>
            <p:cNvSpPr>
              <a:spLocks noChangeShapeType="1"/>
            </p:cNvSpPr>
            <p:nvPr/>
          </p:nvSpPr>
          <p:spPr bwMode="auto">
            <a:xfrm flipV="1">
              <a:off x="5136" y="1968"/>
              <a:ext cx="144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6257" name="Text Box 1073"/>
          <p:cNvSpPr txBox="1">
            <a:spLocks noChangeArrowheads="1"/>
          </p:cNvSpPr>
          <p:nvPr/>
        </p:nvSpPr>
        <p:spPr bwMode="auto">
          <a:xfrm>
            <a:off x="6557962" y="3563541"/>
            <a:ext cx="15600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350"/>
              <a:t>Hop-1 nodes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calculate current 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(next hop, dist), &amp;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send to neighbors</a:t>
            </a:r>
          </a:p>
        </p:txBody>
      </p:sp>
    </p:spTree>
    <p:extLst>
      <p:ext uri="{BB962C8B-B14F-4D97-AF65-F5344CB8AC3E}">
        <p14:creationId xmlns:p14="http://schemas.microsoft.com/office/powerpoint/2010/main" val="1768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12785" y="213213"/>
            <a:ext cx="6457951" cy="4380310"/>
            <a:chOff x="1371600" y="548879"/>
            <a:chExt cx="6457951" cy="4380310"/>
          </a:xfrm>
        </p:grpSpPr>
        <p:grpSp>
          <p:nvGrpSpPr>
            <p:cNvPr id="1246211" name="Group 1027"/>
            <p:cNvGrpSpPr>
              <a:grpSpLocks/>
            </p:cNvGrpSpPr>
            <p:nvPr/>
          </p:nvGrpSpPr>
          <p:grpSpPr bwMode="auto">
            <a:xfrm>
              <a:off x="6515100" y="1200150"/>
              <a:ext cx="1314450" cy="1141810"/>
              <a:chOff x="4512" y="1008"/>
              <a:chExt cx="1104" cy="959"/>
            </a:xfrm>
          </p:grpSpPr>
          <p:sp>
            <p:nvSpPr>
              <p:cNvPr id="1246212" name="Oval 102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1104" cy="9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13" name="Text Box 1029"/>
              <p:cNvSpPr txBox="1">
                <a:spLocks noChangeArrowheads="1"/>
              </p:cNvSpPr>
              <p:nvPr/>
            </p:nvSpPr>
            <p:spPr bwMode="auto">
              <a:xfrm>
                <a:off x="4757" y="1057"/>
                <a:ext cx="731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700" b="1" i="1" dirty="0">
                    <a:latin typeface="Monotype Corsiva" charset="0"/>
                    <a:ea typeface="MS Mincho" charset="-128"/>
                  </a:rPr>
                  <a:t>San</a:t>
                </a:r>
              </a:p>
              <a:p>
                <a:pPr algn="l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700" b="1" i="1" dirty="0">
                    <a:latin typeface="Monotype Corsiva" charset="0"/>
                    <a:ea typeface="MS Mincho" charset="-128"/>
                  </a:rPr>
                  <a:t>Jose</a:t>
                </a:r>
              </a:p>
            </p:txBody>
          </p:sp>
        </p:grpSp>
        <p:sp>
          <p:nvSpPr>
            <p:cNvPr id="1246214" name="Freeform 1030"/>
            <p:cNvSpPr>
              <a:spLocks/>
            </p:cNvSpPr>
            <p:nvPr/>
          </p:nvSpPr>
          <p:spPr bwMode="auto">
            <a:xfrm>
              <a:off x="4842273" y="548879"/>
              <a:ext cx="2987278" cy="3131344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5" name="Freeform 1031"/>
            <p:cNvSpPr>
              <a:spLocks/>
            </p:cNvSpPr>
            <p:nvPr/>
          </p:nvSpPr>
          <p:spPr bwMode="auto">
            <a:xfrm>
              <a:off x="3413523" y="663178"/>
              <a:ext cx="3730228" cy="4080272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6" name="Freeform 1032"/>
            <p:cNvSpPr>
              <a:spLocks/>
            </p:cNvSpPr>
            <p:nvPr/>
          </p:nvSpPr>
          <p:spPr bwMode="auto">
            <a:xfrm>
              <a:off x="1714500" y="777478"/>
              <a:ext cx="2686050" cy="3908822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7" name="Oval 1033"/>
            <p:cNvSpPr>
              <a:spLocks noChangeArrowheads="1"/>
            </p:cNvSpPr>
            <p:nvPr/>
          </p:nvSpPr>
          <p:spPr bwMode="auto">
            <a:xfrm>
              <a:off x="4572000" y="8572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8" name="Oval 1034"/>
            <p:cNvSpPr>
              <a:spLocks noChangeArrowheads="1"/>
            </p:cNvSpPr>
            <p:nvPr/>
          </p:nvSpPr>
          <p:spPr bwMode="auto">
            <a:xfrm>
              <a:off x="5200650" y="23431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9" name="Oval 1035"/>
            <p:cNvSpPr>
              <a:spLocks noChangeArrowheads="1"/>
            </p:cNvSpPr>
            <p:nvPr/>
          </p:nvSpPr>
          <p:spPr bwMode="auto">
            <a:xfrm>
              <a:off x="6743700" y="308610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0" name="Oval 1036"/>
            <p:cNvSpPr>
              <a:spLocks noChangeArrowheads="1"/>
            </p:cNvSpPr>
            <p:nvPr/>
          </p:nvSpPr>
          <p:spPr bwMode="auto">
            <a:xfrm>
              <a:off x="2971800" y="9715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1" name="Oval 1037"/>
            <p:cNvSpPr>
              <a:spLocks noChangeArrowheads="1"/>
            </p:cNvSpPr>
            <p:nvPr/>
          </p:nvSpPr>
          <p:spPr bwMode="auto">
            <a:xfrm>
              <a:off x="3600450" y="24574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2" name="Oval 1038"/>
            <p:cNvSpPr>
              <a:spLocks noChangeArrowheads="1"/>
            </p:cNvSpPr>
            <p:nvPr/>
          </p:nvSpPr>
          <p:spPr bwMode="auto">
            <a:xfrm>
              <a:off x="4514850" y="36004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3" name="Oval 1039"/>
            <p:cNvSpPr>
              <a:spLocks noChangeArrowheads="1"/>
            </p:cNvSpPr>
            <p:nvPr/>
          </p:nvSpPr>
          <p:spPr bwMode="auto">
            <a:xfrm>
              <a:off x="1371600" y="10858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4" name="Oval 1040"/>
            <p:cNvSpPr>
              <a:spLocks noChangeArrowheads="1"/>
            </p:cNvSpPr>
            <p:nvPr/>
          </p:nvSpPr>
          <p:spPr bwMode="auto">
            <a:xfrm>
              <a:off x="1943100" y="29146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5" name="Oval 1041"/>
            <p:cNvSpPr>
              <a:spLocks noChangeArrowheads="1"/>
            </p:cNvSpPr>
            <p:nvPr/>
          </p:nvSpPr>
          <p:spPr bwMode="auto">
            <a:xfrm>
              <a:off x="3257550" y="388620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6" name="Text Box 1042"/>
            <p:cNvSpPr txBox="1">
              <a:spLocks noChangeArrowheads="1"/>
            </p:cNvSpPr>
            <p:nvPr/>
          </p:nvSpPr>
          <p:spPr bwMode="auto">
            <a:xfrm>
              <a:off x="4686301" y="171450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 Hop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sp>
          <p:nvSpPr>
            <p:cNvPr id="1246227" name="Text Box 1043"/>
            <p:cNvSpPr txBox="1">
              <a:spLocks noChangeArrowheads="1"/>
            </p:cNvSpPr>
            <p:nvPr/>
          </p:nvSpPr>
          <p:spPr bwMode="auto">
            <a:xfrm>
              <a:off x="3200401" y="182880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 Hops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sp>
          <p:nvSpPr>
            <p:cNvPr id="1246228" name="Text Box 1044"/>
            <p:cNvSpPr txBox="1">
              <a:spLocks noChangeArrowheads="1"/>
            </p:cNvSpPr>
            <p:nvPr/>
          </p:nvSpPr>
          <p:spPr bwMode="auto">
            <a:xfrm>
              <a:off x="1543051" y="200025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 Hops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grpSp>
          <p:nvGrpSpPr>
            <p:cNvPr id="1246238" name="Group 1054"/>
            <p:cNvGrpSpPr>
              <a:grpSpLocks/>
            </p:cNvGrpSpPr>
            <p:nvPr/>
          </p:nvGrpSpPr>
          <p:grpSpPr bwMode="auto">
            <a:xfrm>
              <a:off x="1943100" y="1257301"/>
              <a:ext cx="5001816" cy="3671888"/>
              <a:chOff x="672" y="1056"/>
              <a:chExt cx="4201" cy="3084"/>
            </a:xfrm>
          </p:grpSpPr>
          <p:grpSp>
            <p:nvGrpSpPr>
              <p:cNvPr id="1246239" name="Group 1055"/>
              <p:cNvGrpSpPr>
                <a:grpSpLocks/>
              </p:cNvGrpSpPr>
              <p:nvPr/>
            </p:nvGrpSpPr>
            <p:grpSpPr bwMode="auto">
              <a:xfrm>
                <a:off x="672" y="1056"/>
                <a:ext cx="4128" cy="2400"/>
                <a:chOff x="672" y="1056"/>
                <a:chExt cx="4128" cy="2400"/>
              </a:xfrm>
            </p:grpSpPr>
            <p:sp>
              <p:nvSpPr>
                <p:cNvPr id="1246240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672" y="1056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1" name="Line 1057"/>
                <p:cNvSpPr>
                  <a:spLocks noChangeShapeType="1"/>
                </p:cNvSpPr>
                <p:nvPr/>
              </p:nvSpPr>
              <p:spPr bwMode="auto">
                <a:xfrm flipH="1">
                  <a:off x="1008" y="1248"/>
                  <a:ext cx="624" cy="120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2" name="Line 1058"/>
                <p:cNvSpPr>
                  <a:spLocks noChangeShapeType="1"/>
                </p:cNvSpPr>
                <p:nvPr/>
              </p:nvSpPr>
              <p:spPr bwMode="auto">
                <a:xfrm flipH="1">
                  <a:off x="1152" y="2400"/>
                  <a:ext cx="912" cy="192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3" name="Line 1059"/>
                <p:cNvSpPr>
                  <a:spLocks noChangeShapeType="1"/>
                </p:cNvSpPr>
                <p:nvPr/>
              </p:nvSpPr>
              <p:spPr bwMode="auto">
                <a:xfrm flipH="1">
                  <a:off x="2064" y="2544"/>
                  <a:ext cx="144" cy="72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4" name="Line 1060"/>
                <p:cNvSpPr>
                  <a:spLocks noChangeShapeType="1"/>
                </p:cNvSpPr>
                <p:nvPr/>
              </p:nvSpPr>
              <p:spPr bwMode="auto">
                <a:xfrm flipH="1">
                  <a:off x="2256" y="3360"/>
                  <a:ext cx="576" cy="96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5" name="Line 1061"/>
                <p:cNvSpPr>
                  <a:spLocks noChangeShapeType="1"/>
                </p:cNvSpPr>
                <p:nvPr/>
              </p:nvSpPr>
              <p:spPr bwMode="auto">
                <a:xfrm flipH="1" flipV="1">
                  <a:off x="1152" y="2688"/>
                  <a:ext cx="1680" cy="52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6" name="Line 1062"/>
                <p:cNvSpPr>
                  <a:spLocks noChangeShapeType="1"/>
                </p:cNvSpPr>
                <p:nvPr/>
              </p:nvSpPr>
              <p:spPr bwMode="auto">
                <a:xfrm flipH="1">
                  <a:off x="2544" y="2160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7" name="Line 1063"/>
                <p:cNvSpPr>
                  <a:spLocks noChangeShapeType="1"/>
                </p:cNvSpPr>
                <p:nvPr/>
              </p:nvSpPr>
              <p:spPr bwMode="auto">
                <a:xfrm flipH="1">
                  <a:off x="2496" y="1200"/>
                  <a:ext cx="528" cy="912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8" name="Line 1064"/>
                <p:cNvSpPr>
                  <a:spLocks noChangeShapeType="1"/>
                </p:cNvSpPr>
                <p:nvPr/>
              </p:nvSpPr>
              <p:spPr bwMode="auto">
                <a:xfrm flipH="1">
                  <a:off x="2016" y="1056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9" name="Line 1065"/>
                <p:cNvSpPr>
                  <a:spLocks noChangeShapeType="1"/>
                </p:cNvSpPr>
                <p:nvPr/>
              </p:nvSpPr>
              <p:spPr bwMode="auto">
                <a:xfrm flipH="1">
                  <a:off x="3168" y="2400"/>
                  <a:ext cx="288" cy="624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50" name="Line 1066"/>
                <p:cNvSpPr>
                  <a:spLocks noChangeShapeType="1"/>
                </p:cNvSpPr>
                <p:nvPr/>
              </p:nvSpPr>
              <p:spPr bwMode="auto">
                <a:xfrm flipH="1">
                  <a:off x="3360" y="3072"/>
                  <a:ext cx="1440" cy="24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6251" name="Text Box 1067"/>
              <p:cNvSpPr txBox="1">
                <a:spLocks noChangeArrowheads="1"/>
              </p:cNvSpPr>
              <p:nvPr/>
            </p:nvSpPr>
            <p:spPr bwMode="auto">
              <a:xfrm>
                <a:off x="2301" y="3539"/>
                <a:ext cx="25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 smtClean="0"/>
                  <a:t>Current </a:t>
                </a:r>
                <a:r>
                  <a:rPr lang="en-US" altLang="en-US" sz="1350" dirty="0"/>
                  <a:t>info about SJ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/>
                  <a:t> ripples across network,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/>
                  <a:t>Shortest Path Converges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3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>
          <a:xfrm>
            <a:off x="2338086" y="92075"/>
            <a:ext cx="5662914" cy="765175"/>
          </a:xfrm>
        </p:spPr>
        <p:txBody>
          <a:bodyPr/>
          <a:lstStyle/>
          <a:p>
            <a:r>
              <a:rPr lang="en-US" altLang="en-US" dirty="0"/>
              <a:t>Bellman-Ford Algorithm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46667" y="1013826"/>
            <a:ext cx="6385322" cy="3512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575" i="1" dirty="0"/>
              <a:t>Consider computations </a:t>
            </a:r>
            <a:r>
              <a:rPr lang="en-US" altLang="en-US" sz="1575" i="1" u="sng" dirty="0"/>
              <a:t>for one destination</a:t>
            </a:r>
            <a:r>
              <a:rPr lang="en-US" altLang="en-US" sz="1575" i="1" dirty="0"/>
              <a:t> d</a:t>
            </a: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Each node table has 1 row for destination </a:t>
            </a:r>
            <a:r>
              <a:rPr lang="en-US" altLang="en-US" sz="1500" i="1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Distance of node </a:t>
            </a:r>
            <a:r>
              <a:rPr lang="en-US" altLang="en-US" sz="1500" i="1" dirty="0"/>
              <a:t>d</a:t>
            </a:r>
            <a:r>
              <a:rPr lang="en-US" altLang="en-US" sz="1500" dirty="0"/>
              <a:t> to itself is zero:  </a:t>
            </a:r>
            <a:r>
              <a:rPr lang="en-US" altLang="en-US" sz="1500" i="1" dirty="0" err="1"/>
              <a:t>D</a:t>
            </a:r>
            <a:r>
              <a:rPr lang="en-US" altLang="en-US" sz="1500" i="1" baseline="-25000" dirty="0" err="1"/>
              <a:t>d</a:t>
            </a:r>
            <a:r>
              <a:rPr lang="en-US" altLang="en-US" sz="1500" i="1" dirty="0"/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Distance of other node </a:t>
            </a:r>
            <a:r>
              <a:rPr lang="en-US" altLang="en-US" sz="1500" i="1" dirty="0"/>
              <a:t>j</a:t>
            </a:r>
            <a:r>
              <a:rPr lang="en-US" altLang="en-US" sz="1500" dirty="0"/>
              <a:t> to </a:t>
            </a:r>
            <a:r>
              <a:rPr lang="en-US" altLang="en-US" sz="1500" i="1" dirty="0"/>
              <a:t>d</a:t>
            </a:r>
            <a:r>
              <a:rPr lang="en-US" altLang="en-US" sz="1500" dirty="0"/>
              <a:t> is infinite:  </a:t>
            </a:r>
            <a:r>
              <a:rPr lang="en-US" altLang="en-US" sz="1500" i="1" dirty="0" err="1"/>
              <a:t>D</a:t>
            </a:r>
            <a:r>
              <a:rPr lang="en-US" altLang="en-US" sz="1500" i="1" baseline="-25000" dirty="0" err="1"/>
              <a:t>j</a:t>
            </a:r>
            <a:r>
              <a:rPr lang="en-US" altLang="en-US" sz="1500" i="1" dirty="0"/>
              <a:t>=</a:t>
            </a:r>
            <a:r>
              <a:rPr lang="en-US" altLang="en-US" sz="1500" i="1" dirty="0">
                <a:sym typeface="Symbol" charset="2"/>
              </a:rPr>
              <a:t></a:t>
            </a:r>
            <a:r>
              <a:rPr lang="en-US" altLang="en-US" sz="1500" i="1" dirty="0"/>
              <a:t>,</a:t>
            </a:r>
            <a:r>
              <a:rPr lang="en-US" altLang="en-US" sz="1500" dirty="0"/>
              <a:t> for </a:t>
            </a:r>
            <a:r>
              <a:rPr lang="en-US" altLang="en-US" sz="1500" i="1" dirty="0"/>
              <a:t>j</a:t>
            </a:r>
            <a:r>
              <a:rPr lang="en-US" altLang="en-US" sz="1500" i="1" dirty="0">
                <a:sym typeface="Symbol" charset="2"/>
              </a:rPr>
              <a:t> </a:t>
            </a:r>
            <a:r>
              <a:rPr lang="en-US" altLang="en-US" sz="1500" i="1" dirty="0">
                <a:ea typeface="Arial" charset="0"/>
                <a:cs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>
                <a:ea typeface="Arial" charset="0"/>
                <a:cs typeface="Arial" charset="0"/>
              </a:rPr>
              <a:t>Next hop node </a:t>
            </a:r>
            <a:r>
              <a:rPr lang="en-US" altLang="en-US" sz="1500" i="1" dirty="0" err="1">
                <a:ea typeface="Arial" charset="0"/>
                <a:cs typeface="Arial" charset="0"/>
              </a:rPr>
              <a:t>n</a:t>
            </a:r>
            <a:r>
              <a:rPr lang="en-US" altLang="en-US" sz="1500" i="1" baseline="-25000" dirty="0" err="1">
                <a:ea typeface="Arial" charset="0"/>
                <a:cs typeface="Arial" charset="0"/>
              </a:rPr>
              <a:t>j</a:t>
            </a:r>
            <a:r>
              <a:rPr lang="en-US" altLang="en-US" sz="1500" dirty="0">
                <a:ea typeface="Arial" charset="0"/>
                <a:cs typeface="Arial" charset="0"/>
              </a:rPr>
              <a:t> = -1 to indicate not yet defined for </a:t>
            </a:r>
            <a:r>
              <a:rPr lang="en-US" altLang="en-US" sz="1500" i="1" dirty="0"/>
              <a:t>j </a:t>
            </a:r>
            <a:r>
              <a:rPr lang="en-US" altLang="en-US" sz="1500" i="1" dirty="0">
                <a:sym typeface="Symbol" charset="2"/>
              </a:rPr>
              <a:t></a:t>
            </a:r>
            <a:r>
              <a:rPr lang="en-US" altLang="en-US" sz="1500" i="1" dirty="0"/>
              <a:t> </a:t>
            </a:r>
            <a:r>
              <a:rPr lang="en-US" altLang="en-US" sz="1500" i="1" dirty="0">
                <a:ea typeface="Arial" charset="0"/>
                <a:cs typeface="Arial" charset="0"/>
              </a:rPr>
              <a:t>d</a:t>
            </a:r>
            <a:endParaRPr lang="en-US" altLang="en-US" sz="15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Send Step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Send new distance vector to immediate neighbors across local link</a:t>
            </a: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Receive Step</a:t>
            </a:r>
          </a:p>
          <a:p>
            <a:pPr lvl="1">
              <a:lnSpc>
                <a:spcPct val="90000"/>
              </a:lnSpc>
            </a:pPr>
            <a:r>
              <a:rPr lang="en-US" altLang="en-US" sz="1500" u="sng" dirty="0"/>
              <a:t>At node </a:t>
            </a:r>
            <a:r>
              <a:rPr lang="en-US" altLang="en-US" sz="1500" i="1" u="sng" dirty="0"/>
              <a:t>j</a:t>
            </a:r>
            <a:r>
              <a:rPr lang="en-US" altLang="en-US" sz="1500" u="sng" dirty="0"/>
              <a:t>, find the next hop that gives the minimum distance to </a:t>
            </a:r>
            <a:r>
              <a:rPr lang="en-US" altLang="en-US" sz="1500" i="1" u="sng" dirty="0"/>
              <a:t>d</a:t>
            </a:r>
            <a:r>
              <a:rPr lang="en-US" altLang="en-US" sz="1500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 err="1"/>
              <a:t>Min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{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ij</a:t>
            </a:r>
            <a:r>
              <a:rPr lang="en-US" altLang="en-US" sz="1800" i="1" dirty="0"/>
              <a:t> + </a:t>
            </a:r>
            <a:r>
              <a:rPr lang="en-US" altLang="en-US" sz="1800" i="1" dirty="0" err="1"/>
              <a:t>D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}</a:t>
            </a:r>
            <a:endParaRPr lang="en-US" altLang="en-US" sz="1800" i="1" baseline="-25000" dirty="0"/>
          </a:p>
          <a:p>
            <a:pPr lvl="2">
              <a:lnSpc>
                <a:spcPct val="90000"/>
              </a:lnSpc>
            </a:pPr>
            <a:r>
              <a:rPr lang="en-US" altLang="en-US" sz="1350" dirty="0"/>
              <a:t>Replace old </a:t>
            </a:r>
            <a:r>
              <a:rPr lang="en-US" altLang="en-US" sz="1350" i="1" dirty="0"/>
              <a:t>(</a:t>
            </a:r>
            <a:r>
              <a:rPr lang="en-US" altLang="en-US" sz="1350" i="1" dirty="0" err="1"/>
              <a:t>n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, </a:t>
            </a:r>
            <a:r>
              <a:rPr lang="en-US" altLang="en-US" sz="1350" i="1" dirty="0" err="1"/>
              <a:t>D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(d))</a:t>
            </a:r>
            <a:r>
              <a:rPr lang="en-US" altLang="en-US" sz="1350" dirty="0"/>
              <a:t> by new </a:t>
            </a:r>
            <a:r>
              <a:rPr lang="en-US" altLang="en-US" sz="1350" i="1" dirty="0"/>
              <a:t>(</a:t>
            </a:r>
            <a:r>
              <a:rPr lang="en-US" altLang="en-US" sz="1350" i="1" dirty="0" err="1"/>
              <a:t>n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*, </a:t>
            </a:r>
            <a:r>
              <a:rPr lang="en-US" altLang="en-US" sz="1350" i="1" dirty="0" err="1"/>
              <a:t>D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*(d))</a:t>
            </a:r>
            <a:r>
              <a:rPr lang="en-US" altLang="en-US" sz="1350" dirty="0"/>
              <a:t> if new next node or distance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Go to send step</a:t>
            </a:r>
          </a:p>
          <a:p>
            <a:pPr>
              <a:lnSpc>
                <a:spcPct val="90000"/>
              </a:lnSpc>
            </a:pPr>
            <a:endParaRPr lang="en-US" altLang="en-US" sz="1575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706056"/>
            <a:ext cx="1711566" cy="3592894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7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916" name="Group 84"/>
          <p:cNvGraphicFramePr>
            <a:graphicFrameLocks noGrp="1"/>
          </p:cNvGraphicFramePr>
          <p:nvPr>
            <p:ph/>
          </p:nvPr>
        </p:nvGraphicFramePr>
        <p:xfrm>
          <a:off x="1394223" y="250031"/>
          <a:ext cx="5660232" cy="1714501"/>
        </p:xfrm>
        <a:graphic>
          <a:graphicData uri="http://schemas.openxmlformats.org/drawingml/2006/table">
            <a:tbl>
              <a:tblPr/>
              <a:tblGrid>
                <a:gridCol w="917972"/>
                <a:gridCol w="952500"/>
                <a:gridCol w="952500"/>
                <a:gridCol w="952500"/>
                <a:gridCol w="932260"/>
                <a:gridCol w="952500"/>
              </a:tblGrid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97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804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2695575" y="2953942"/>
            <a:ext cx="4048125" cy="1579962"/>
            <a:chOff x="1304" y="2481"/>
            <a:chExt cx="3400" cy="1327"/>
          </a:xfrm>
        </p:grpSpPr>
        <p:sp>
          <p:nvSpPr>
            <p:cNvPr id="632880" name="Oval 48"/>
            <p:cNvSpPr>
              <a:spLocks noChangeArrowheads="1"/>
            </p:cNvSpPr>
            <p:nvPr/>
          </p:nvSpPr>
          <p:spPr bwMode="auto">
            <a:xfrm>
              <a:off x="3320" y="2503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3" name="Oval 51"/>
            <p:cNvSpPr>
              <a:spLocks noChangeArrowheads="1"/>
            </p:cNvSpPr>
            <p:nvPr/>
          </p:nvSpPr>
          <p:spPr bwMode="auto">
            <a:xfrm>
              <a:off x="1304" y="262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5" name="Oval 53"/>
            <p:cNvSpPr>
              <a:spLocks noChangeArrowheads="1"/>
            </p:cNvSpPr>
            <p:nvPr/>
          </p:nvSpPr>
          <p:spPr bwMode="auto">
            <a:xfrm>
              <a:off x="341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7" name="Oval 55"/>
            <p:cNvSpPr>
              <a:spLocks noChangeArrowheads="1"/>
            </p:cNvSpPr>
            <p:nvPr/>
          </p:nvSpPr>
          <p:spPr bwMode="auto">
            <a:xfrm>
              <a:off x="2416" y="304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9" name="Oval 57"/>
            <p:cNvSpPr>
              <a:spLocks noChangeArrowheads="1"/>
            </p:cNvSpPr>
            <p:nvPr/>
          </p:nvSpPr>
          <p:spPr bwMode="auto">
            <a:xfrm>
              <a:off x="4472" y="319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1" name="Oval 59"/>
            <p:cNvSpPr>
              <a:spLocks noChangeArrowheads="1"/>
            </p:cNvSpPr>
            <p:nvPr/>
          </p:nvSpPr>
          <p:spPr bwMode="auto">
            <a:xfrm>
              <a:off x="173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3342" y="24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 flipV="1">
              <a:off x="1544" y="2625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1304" y="2643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3438" y="35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2420" y="30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494" y="31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2890" name="Rectangle 58"/>
            <p:cNvSpPr>
              <a:spLocks noChangeArrowheads="1"/>
            </p:cNvSpPr>
            <p:nvPr/>
          </p:nvSpPr>
          <p:spPr bwMode="auto">
            <a:xfrm>
              <a:off x="1758" y="35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2892" name="Line 60"/>
            <p:cNvSpPr>
              <a:spLocks noChangeShapeType="1"/>
            </p:cNvSpPr>
            <p:nvPr/>
          </p:nvSpPr>
          <p:spPr bwMode="auto">
            <a:xfrm>
              <a:off x="1448" y="2865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1976" y="3681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 flipV="1">
              <a:off x="3656" y="3376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5" name="Line 63"/>
            <p:cNvSpPr>
              <a:spLocks noChangeShapeType="1"/>
            </p:cNvSpPr>
            <p:nvPr/>
          </p:nvSpPr>
          <p:spPr bwMode="auto">
            <a:xfrm>
              <a:off x="3512" y="2673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6" name="Line 64"/>
            <p:cNvSpPr>
              <a:spLocks noChangeShapeType="1"/>
            </p:cNvSpPr>
            <p:nvPr/>
          </p:nvSpPr>
          <p:spPr bwMode="auto">
            <a:xfrm flipH="1">
              <a:off x="2648" y="2721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2312" y="2481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1400" y="3201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2600" y="353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2900" name="Rectangle 68"/>
            <p:cNvSpPr>
              <a:spLocks noChangeArrowheads="1"/>
            </p:cNvSpPr>
            <p:nvPr/>
          </p:nvSpPr>
          <p:spPr bwMode="auto">
            <a:xfrm>
              <a:off x="2648" y="2817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901" name="Rectangle 69"/>
            <p:cNvSpPr>
              <a:spLocks noChangeArrowheads="1"/>
            </p:cNvSpPr>
            <p:nvPr/>
          </p:nvSpPr>
          <p:spPr bwMode="auto">
            <a:xfrm>
              <a:off x="2024" y="32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2902" name="Rectangle 70"/>
            <p:cNvSpPr>
              <a:spLocks noChangeArrowheads="1"/>
            </p:cNvSpPr>
            <p:nvPr/>
          </p:nvSpPr>
          <p:spPr bwMode="auto">
            <a:xfrm>
              <a:off x="3944" y="2721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2903" name="Rectangle 71"/>
            <p:cNvSpPr>
              <a:spLocks noChangeArrowheads="1"/>
            </p:cNvSpPr>
            <p:nvPr/>
          </p:nvSpPr>
          <p:spPr bwMode="auto">
            <a:xfrm>
              <a:off x="4071" y="3538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904" name="Rectangle 72"/>
            <p:cNvSpPr>
              <a:spLocks noChangeArrowheads="1"/>
            </p:cNvSpPr>
            <p:nvPr/>
          </p:nvSpPr>
          <p:spPr bwMode="auto">
            <a:xfrm>
              <a:off x="3080" y="32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2905" name="Line 73"/>
            <p:cNvSpPr>
              <a:spLocks noChangeShapeType="1"/>
            </p:cNvSpPr>
            <p:nvPr/>
          </p:nvSpPr>
          <p:spPr bwMode="auto">
            <a:xfrm>
              <a:off x="2648" y="3201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906" name="Line 74"/>
            <p:cNvSpPr>
              <a:spLocks noChangeShapeType="1"/>
            </p:cNvSpPr>
            <p:nvPr/>
          </p:nvSpPr>
          <p:spPr bwMode="auto">
            <a:xfrm flipV="1">
              <a:off x="1976" y="3249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07" name="Line 75"/>
            <p:cNvSpPr>
              <a:spLocks noChangeShapeType="1"/>
            </p:cNvSpPr>
            <p:nvPr/>
          </p:nvSpPr>
          <p:spPr bwMode="auto">
            <a:xfrm>
              <a:off x="1544" y="2769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08" name="Rectangle 76"/>
            <p:cNvSpPr>
              <a:spLocks noChangeArrowheads="1"/>
            </p:cNvSpPr>
            <p:nvPr/>
          </p:nvSpPr>
          <p:spPr bwMode="auto">
            <a:xfrm>
              <a:off x="2024" y="2817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2909" name="Text Box 77"/>
          <p:cNvSpPr txBox="1">
            <a:spLocks noChangeArrowheads="1"/>
          </p:cNvSpPr>
          <p:nvPr/>
        </p:nvSpPr>
        <p:spPr bwMode="auto">
          <a:xfrm>
            <a:off x="6769894" y="3327560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>
                <a:latin typeface="Monotype Corsiva" charset="0"/>
              </a:rPr>
              <a:t>Jose</a:t>
            </a:r>
          </a:p>
        </p:txBody>
      </p:sp>
      <p:sp>
        <p:nvSpPr>
          <p:cNvPr id="632918" name="AutoShape 86"/>
          <p:cNvSpPr>
            <a:spLocks/>
          </p:cNvSpPr>
          <p:nvPr/>
        </p:nvSpPr>
        <p:spPr bwMode="auto">
          <a:xfrm rot="-5400000">
            <a:off x="2760464" y="1625798"/>
            <a:ext cx="66675" cy="925116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919" name="Text Box 87"/>
          <p:cNvSpPr txBox="1">
            <a:spLocks noChangeArrowheads="1"/>
          </p:cNvSpPr>
          <p:nvPr/>
        </p:nvSpPr>
        <p:spPr bwMode="auto">
          <a:xfrm>
            <a:off x="2271713" y="2147888"/>
            <a:ext cx="1245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@ node 1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for </a:t>
            </a:r>
            <a:r>
              <a:rPr lang="en-US" altLang="en-US" sz="1600" dirty="0" err="1">
                <a:solidFill>
                  <a:srgbClr val="FF3300"/>
                </a:solidFill>
              </a:rPr>
              <a:t>dest</a:t>
            </a:r>
            <a:r>
              <a:rPr lang="en-US" altLang="en-US" sz="1600" dirty="0">
                <a:solidFill>
                  <a:srgbClr val="FF3300"/>
                </a:solidFill>
              </a:rPr>
              <a:t> SJ</a:t>
            </a:r>
          </a:p>
        </p:txBody>
      </p:sp>
      <p:sp>
        <p:nvSpPr>
          <p:cNvPr id="632920" name="AutoShape 88"/>
          <p:cNvSpPr>
            <a:spLocks/>
          </p:cNvSpPr>
          <p:nvPr/>
        </p:nvSpPr>
        <p:spPr bwMode="auto">
          <a:xfrm rot="-5400000">
            <a:off x="4685705" y="1578174"/>
            <a:ext cx="66675" cy="925115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921" name="Text Box 89"/>
          <p:cNvSpPr txBox="1">
            <a:spLocks noChangeArrowheads="1"/>
          </p:cNvSpPr>
          <p:nvPr/>
        </p:nvSpPr>
        <p:spPr bwMode="auto">
          <a:xfrm>
            <a:off x="4196954" y="2100263"/>
            <a:ext cx="1245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@ node 3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for </a:t>
            </a:r>
            <a:r>
              <a:rPr lang="en-US" altLang="en-US" sz="1600" dirty="0" err="1">
                <a:solidFill>
                  <a:srgbClr val="FF3300"/>
                </a:solidFill>
              </a:rPr>
              <a:t>dest</a:t>
            </a:r>
            <a:r>
              <a:rPr lang="en-US" altLang="en-US" sz="1600" dirty="0">
                <a:solidFill>
                  <a:srgbClr val="FF3300"/>
                </a:solidFill>
              </a:rPr>
              <a:t> SJ</a:t>
            </a:r>
          </a:p>
        </p:txBody>
      </p:sp>
    </p:spTree>
    <p:extLst>
      <p:ext uri="{BB962C8B-B14F-4D97-AF65-F5344CB8AC3E}">
        <p14:creationId xmlns:p14="http://schemas.microsoft.com/office/powerpoint/2010/main" val="90342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955" name="Group 9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51543749"/>
              </p:ext>
            </p:extLst>
          </p:nvPr>
        </p:nvGraphicFramePr>
        <p:xfrm>
          <a:off x="1620458" y="250031"/>
          <a:ext cx="5423280" cy="1509753"/>
        </p:xfrm>
        <a:graphic>
          <a:graphicData uri="http://schemas.openxmlformats.org/drawingml/2006/table">
            <a:tbl>
              <a:tblPr/>
              <a:tblGrid>
                <a:gridCol w="897631"/>
                <a:gridCol w="908993"/>
                <a:gridCol w="908993"/>
                <a:gridCol w="908993"/>
                <a:gridCol w="889677"/>
                <a:gridCol w="908993"/>
              </a:tblGrid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(6,1)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45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808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6880426" y="3060780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sp>
        <p:nvSpPr>
          <p:cNvPr id="633903" name="Line 47"/>
          <p:cNvSpPr>
            <a:spLocks noChangeShapeType="1"/>
          </p:cNvSpPr>
          <p:nvPr/>
        </p:nvSpPr>
        <p:spPr bwMode="auto">
          <a:xfrm flipH="1" flipV="1">
            <a:off x="5280226" y="2775030"/>
            <a:ext cx="1085850" cy="62865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3904" name="Group 48"/>
          <p:cNvGrpSpPr>
            <a:grpSpLocks/>
          </p:cNvGrpSpPr>
          <p:nvPr/>
        </p:nvGrpSpPr>
        <p:grpSpPr bwMode="auto">
          <a:xfrm>
            <a:off x="6080326" y="2260680"/>
            <a:ext cx="971550" cy="457200"/>
            <a:chOff x="4176" y="2064"/>
            <a:chExt cx="816" cy="384"/>
          </a:xfrm>
        </p:grpSpPr>
        <p:sp>
          <p:nvSpPr>
            <p:cNvPr id="633905" name="AutoShape 49"/>
            <p:cNvSpPr>
              <a:spLocks noChangeArrowheads="1"/>
            </p:cNvSpPr>
            <p:nvPr/>
          </p:nvSpPr>
          <p:spPr bwMode="auto">
            <a:xfrm>
              <a:off x="4176" y="2064"/>
              <a:ext cx="816" cy="384"/>
            </a:xfrm>
            <a:prstGeom prst="wedgeRectCallout">
              <a:avLst>
                <a:gd name="adj1" fmla="val -62134"/>
                <a:gd name="adj2" fmla="val 14349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06" name="Text Box 50"/>
            <p:cNvSpPr txBox="1">
              <a:spLocks noChangeArrowheads="1"/>
            </p:cNvSpPr>
            <p:nvPr/>
          </p:nvSpPr>
          <p:spPr bwMode="auto">
            <a:xfrm>
              <a:off x="4368" y="2145"/>
              <a:ext cx="480" cy="2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</a:t>
              </a:r>
              <a:r>
                <a:rPr lang="en-US" altLang="en-US" sz="1350" baseline="-25000"/>
                <a:t>6</a:t>
              </a:r>
              <a:r>
                <a:rPr lang="en-US" altLang="en-US" sz="1350"/>
                <a:t>=0</a:t>
              </a:r>
            </a:p>
          </p:txBody>
        </p:sp>
      </p:grpSp>
      <p:grpSp>
        <p:nvGrpSpPr>
          <p:cNvPr id="633907" name="Group 51"/>
          <p:cNvGrpSpPr>
            <a:grpSpLocks/>
          </p:cNvGrpSpPr>
          <p:nvPr/>
        </p:nvGrpSpPr>
        <p:grpSpPr bwMode="auto">
          <a:xfrm>
            <a:off x="4158657" y="1860630"/>
            <a:ext cx="1657350" cy="628650"/>
            <a:chOff x="816" y="1824"/>
            <a:chExt cx="1392" cy="528"/>
          </a:xfrm>
        </p:grpSpPr>
        <p:sp>
          <p:nvSpPr>
            <p:cNvPr id="633908" name="AutoShape 52"/>
            <p:cNvSpPr>
              <a:spLocks noChangeArrowheads="1"/>
            </p:cNvSpPr>
            <p:nvPr/>
          </p:nvSpPr>
          <p:spPr bwMode="auto">
            <a:xfrm>
              <a:off x="816" y="1824"/>
              <a:ext cx="1392" cy="528"/>
            </a:xfrm>
            <a:prstGeom prst="cloudCallout">
              <a:avLst>
                <a:gd name="adj1" fmla="val 2157"/>
                <a:gd name="adj2" fmla="val 708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09" name="Text Box 53"/>
            <p:cNvSpPr txBox="1">
              <a:spLocks noChangeArrowheads="1"/>
            </p:cNvSpPr>
            <p:nvPr/>
          </p:nvSpPr>
          <p:spPr bwMode="auto">
            <a:xfrm>
              <a:off x="1161" y="1857"/>
              <a:ext cx="723" cy="4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D</a:t>
              </a:r>
              <a:r>
                <a:rPr lang="en-US" altLang="en-US" sz="1350" i="1" baseline="-25000" dirty="0"/>
                <a:t>3</a:t>
              </a:r>
              <a:r>
                <a:rPr lang="en-US" altLang="en-US" sz="1350" i="1" dirty="0"/>
                <a:t>=D</a:t>
              </a:r>
              <a:r>
                <a:rPr lang="en-US" altLang="en-US" sz="1350" i="1" baseline="-25000" dirty="0"/>
                <a:t>6</a:t>
              </a:r>
              <a:r>
                <a:rPr lang="en-US" altLang="en-US" sz="1350" i="1" dirty="0"/>
                <a:t>+1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n</a:t>
              </a:r>
              <a:r>
                <a:rPr lang="en-US" altLang="en-US" sz="1350" i="1" baseline="-25000" dirty="0"/>
                <a:t>3</a:t>
              </a:r>
              <a:r>
                <a:rPr lang="en-US" altLang="en-US" sz="1350" i="1" dirty="0"/>
                <a:t>=6</a:t>
              </a:r>
            </a:p>
          </p:txBody>
        </p:sp>
      </p:grpSp>
      <p:grpSp>
        <p:nvGrpSpPr>
          <p:cNvPr id="633956" name="Group 100"/>
          <p:cNvGrpSpPr>
            <a:grpSpLocks/>
          </p:cNvGrpSpPr>
          <p:nvPr/>
        </p:nvGrpSpPr>
        <p:grpSpPr bwMode="auto">
          <a:xfrm>
            <a:off x="2651326" y="2489282"/>
            <a:ext cx="4048125" cy="1579960"/>
            <a:chOff x="1296" y="2256"/>
            <a:chExt cx="3400" cy="1327"/>
          </a:xfrm>
        </p:grpSpPr>
        <p:sp>
          <p:nvSpPr>
            <p:cNvPr id="633912" name="Oval 56"/>
            <p:cNvSpPr>
              <a:spLocks noChangeArrowheads="1"/>
            </p:cNvSpPr>
            <p:nvPr/>
          </p:nvSpPr>
          <p:spPr bwMode="auto">
            <a:xfrm>
              <a:off x="3312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7" name="Oval 61"/>
            <p:cNvSpPr>
              <a:spLocks noChangeArrowheads="1"/>
            </p:cNvSpPr>
            <p:nvPr/>
          </p:nvSpPr>
          <p:spPr bwMode="auto">
            <a:xfrm>
              <a:off x="3408" y="334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9" name="Oval 63"/>
            <p:cNvSpPr>
              <a:spLocks noChangeArrowheads="1"/>
            </p:cNvSpPr>
            <p:nvPr/>
          </p:nvSpPr>
          <p:spPr bwMode="auto">
            <a:xfrm>
              <a:off x="2408" y="280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1" name="Oval 65"/>
            <p:cNvSpPr>
              <a:spLocks noChangeArrowheads="1"/>
            </p:cNvSpPr>
            <p:nvPr/>
          </p:nvSpPr>
          <p:spPr bwMode="auto">
            <a:xfrm>
              <a:off x="4464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5" name="Oval 59"/>
            <p:cNvSpPr>
              <a:spLocks noChangeArrowheads="1"/>
            </p:cNvSpPr>
            <p:nvPr/>
          </p:nvSpPr>
          <p:spPr bwMode="auto">
            <a:xfrm>
              <a:off x="1296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3" name="Oval 67"/>
            <p:cNvSpPr>
              <a:spLocks noChangeArrowheads="1"/>
            </p:cNvSpPr>
            <p:nvPr/>
          </p:nvSpPr>
          <p:spPr bwMode="auto">
            <a:xfrm>
              <a:off x="1728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3343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3913" name="Line 57"/>
            <p:cNvSpPr>
              <a:spLocks noChangeShapeType="1"/>
            </p:cNvSpPr>
            <p:nvPr/>
          </p:nvSpPr>
          <p:spPr bwMode="auto">
            <a:xfrm flipV="1">
              <a:off x="1536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1296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3916" name="Rectangle 60"/>
            <p:cNvSpPr>
              <a:spLocks noChangeArrowheads="1"/>
            </p:cNvSpPr>
            <p:nvPr/>
          </p:nvSpPr>
          <p:spPr bwMode="auto">
            <a:xfrm>
              <a:off x="3439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2439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477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1759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3924" name="Line 68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5" name="Line 69"/>
            <p:cNvSpPr>
              <a:spLocks noChangeShapeType="1"/>
            </p:cNvSpPr>
            <p:nvPr/>
          </p:nvSpPr>
          <p:spPr bwMode="auto">
            <a:xfrm>
              <a:off x="1968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6" name="Line 70"/>
            <p:cNvSpPr>
              <a:spLocks noChangeShapeType="1"/>
            </p:cNvSpPr>
            <p:nvPr/>
          </p:nvSpPr>
          <p:spPr bwMode="auto">
            <a:xfrm flipV="1">
              <a:off x="3648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7" name="Line 71"/>
            <p:cNvSpPr>
              <a:spLocks noChangeShapeType="1"/>
            </p:cNvSpPr>
            <p:nvPr/>
          </p:nvSpPr>
          <p:spPr bwMode="auto">
            <a:xfrm>
              <a:off x="3504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8" name="Line 72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2304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0" name="Rectangle 74"/>
            <p:cNvSpPr>
              <a:spLocks noChangeArrowheads="1"/>
            </p:cNvSpPr>
            <p:nvPr/>
          </p:nvSpPr>
          <p:spPr bwMode="auto">
            <a:xfrm>
              <a:off x="1392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2591" y="33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2640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2016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3936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4063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3072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2640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38" name="Line 82"/>
            <p:cNvSpPr>
              <a:spLocks noChangeShapeType="1"/>
            </p:cNvSpPr>
            <p:nvPr/>
          </p:nvSpPr>
          <p:spPr bwMode="auto">
            <a:xfrm flipV="1">
              <a:off x="1968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9" name="Line 83"/>
            <p:cNvSpPr>
              <a:spLocks noChangeShapeType="1"/>
            </p:cNvSpPr>
            <p:nvPr/>
          </p:nvSpPr>
          <p:spPr bwMode="auto">
            <a:xfrm>
              <a:off x="1536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2016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3941" name="Line 85"/>
          <p:cNvSpPr>
            <a:spLocks noChangeShapeType="1"/>
          </p:cNvSpPr>
          <p:nvPr/>
        </p:nvSpPr>
        <p:spPr bwMode="auto">
          <a:xfrm flipH="1">
            <a:off x="5451676" y="3517980"/>
            <a:ext cx="91440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3942" name="Group 86"/>
          <p:cNvGrpSpPr>
            <a:grpSpLocks/>
          </p:cNvGrpSpPr>
          <p:nvPr/>
        </p:nvGrpSpPr>
        <p:grpSpPr bwMode="auto">
          <a:xfrm>
            <a:off x="6251776" y="4089480"/>
            <a:ext cx="971550" cy="457200"/>
            <a:chOff x="4320" y="3600"/>
            <a:chExt cx="816" cy="384"/>
          </a:xfrm>
        </p:grpSpPr>
        <p:sp>
          <p:nvSpPr>
            <p:cNvPr id="633943" name="AutoShape 87"/>
            <p:cNvSpPr>
              <a:spLocks noChangeArrowheads="1"/>
            </p:cNvSpPr>
            <p:nvPr/>
          </p:nvSpPr>
          <p:spPr bwMode="auto">
            <a:xfrm rot="10620178">
              <a:off x="4320" y="3600"/>
              <a:ext cx="816" cy="384"/>
            </a:xfrm>
            <a:prstGeom prst="wedgeRectCallout">
              <a:avLst>
                <a:gd name="adj1" fmla="val 67324"/>
                <a:gd name="adj2" fmla="val 15555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44" name="Text Box 88"/>
            <p:cNvSpPr txBox="1">
              <a:spLocks noChangeArrowheads="1"/>
            </p:cNvSpPr>
            <p:nvPr/>
          </p:nvSpPr>
          <p:spPr bwMode="auto">
            <a:xfrm>
              <a:off x="4512" y="3681"/>
              <a:ext cx="480" cy="2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</a:t>
              </a:r>
              <a:r>
                <a:rPr lang="en-US" altLang="en-US" sz="1350" baseline="-25000"/>
                <a:t>6</a:t>
              </a:r>
              <a:r>
                <a:rPr lang="en-US" altLang="en-US" sz="1350"/>
                <a:t>=0</a:t>
              </a:r>
            </a:p>
          </p:txBody>
        </p:sp>
      </p:grpSp>
      <p:grpSp>
        <p:nvGrpSpPr>
          <p:cNvPr id="633962" name="Group 106"/>
          <p:cNvGrpSpPr>
            <a:grpSpLocks/>
          </p:cNvGrpSpPr>
          <p:nvPr/>
        </p:nvGrpSpPr>
        <p:grpSpPr bwMode="auto">
          <a:xfrm>
            <a:off x="3342484" y="4120438"/>
            <a:ext cx="1657350" cy="689372"/>
            <a:chOff x="1890" y="3654"/>
            <a:chExt cx="1392" cy="579"/>
          </a:xfrm>
        </p:grpSpPr>
        <p:sp>
          <p:nvSpPr>
            <p:cNvPr id="633946" name="AutoShape 90"/>
            <p:cNvSpPr>
              <a:spLocks noChangeArrowheads="1"/>
            </p:cNvSpPr>
            <p:nvPr/>
          </p:nvSpPr>
          <p:spPr bwMode="auto">
            <a:xfrm>
              <a:off x="1890" y="3654"/>
              <a:ext cx="1392" cy="579"/>
            </a:xfrm>
            <a:prstGeom prst="cloudCallout">
              <a:avLst>
                <a:gd name="adj1" fmla="val 65444"/>
                <a:gd name="adj2" fmla="val -6606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47" name="Text Box 91"/>
            <p:cNvSpPr txBox="1">
              <a:spLocks noChangeArrowheads="1"/>
            </p:cNvSpPr>
            <p:nvPr/>
          </p:nvSpPr>
          <p:spPr bwMode="auto">
            <a:xfrm>
              <a:off x="2242" y="3737"/>
              <a:ext cx="723" cy="4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D</a:t>
              </a:r>
              <a:r>
                <a:rPr lang="en-US" altLang="en-US" sz="1350" i="1" baseline="-25000" dirty="0"/>
                <a:t>5</a:t>
              </a:r>
              <a:r>
                <a:rPr lang="en-US" altLang="en-US" sz="1350" i="1" dirty="0"/>
                <a:t>=D</a:t>
              </a:r>
              <a:r>
                <a:rPr lang="en-US" altLang="en-US" sz="1350" i="1" baseline="-25000" dirty="0"/>
                <a:t>6</a:t>
              </a:r>
              <a:r>
                <a:rPr lang="en-US" altLang="en-US" sz="1350" i="1" dirty="0"/>
                <a:t>+2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n</a:t>
              </a:r>
              <a:r>
                <a:rPr lang="en-US" altLang="en-US" sz="1350" i="1" baseline="-25000" dirty="0"/>
                <a:t>5</a:t>
              </a:r>
              <a:r>
                <a:rPr lang="en-US" altLang="en-US" sz="1350" i="1" dirty="0"/>
                <a:t>=6</a:t>
              </a:r>
            </a:p>
          </p:txBody>
        </p:sp>
      </p:grpSp>
      <p:sp>
        <p:nvSpPr>
          <p:cNvPr id="633948" name="Line 92"/>
          <p:cNvSpPr>
            <a:spLocks noChangeShapeType="1"/>
          </p:cNvSpPr>
          <p:nvPr/>
        </p:nvSpPr>
        <p:spPr bwMode="auto">
          <a:xfrm>
            <a:off x="5337376" y="2717880"/>
            <a:ext cx="108585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49" name="Line 93"/>
          <p:cNvSpPr>
            <a:spLocks noChangeShapeType="1"/>
          </p:cNvSpPr>
          <p:nvPr/>
        </p:nvSpPr>
        <p:spPr bwMode="auto">
          <a:xfrm flipV="1">
            <a:off x="5451676" y="3517980"/>
            <a:ext cx="97155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57" name="Oval 101"/>
          <p:cNvSpPr>
            <a:spLocks noChangeArrowheads="1"/>
          </p:cNvSpPr>
          <p:nvPr/>
        </p:nvSpPr>
        <p:spPr bwMode="auto">
          <a:xfrm>
            <a:off x="4436224" y="838814"/>
            <a:ext cx="646509" cy="28275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958" name="Oval 102"/>
          <p:cNvSpPr>
            <a:spLocks noChangeArrowheads="1"/>
          </p:cNvSpPr>
          <p:nvPr/>
        </p:nvSpPr>
        <p:spPr bwMode="auto">
          <a:xfrm>
            <a:off x="6248400" y="887016"/>
            <a:ext cx="653654" cy="23455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959" name="Text Box 103"/>
          <p:cNvSpPr txBox="1">
            <a:spLocks noChangeArrowheads="1"/>
          </p:cNvSpPr>
          <p:nvPr/>
        </p:nvSpPr>
        <p:spPr bwMode="auto">
          <a:xfrm>
            <a:off x="6454182" y="297267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3960" name="Text Box 104"/>
          <p:cNvSpPr txBox="1">
            <a:spLocks noChangeArrowheads="1"/>
          </p:cNvSpPr>
          <p:nvPr/>
        </p:nvSpPr>
        <p:spPr bwMode="auto">
          <a:xfrm>
            <a:off x="5300467" y="400494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3961" name="Text Box 105"/>
          <p:cNvSpPr txBox="1">
            <a:spLocks noChangeArrowheads="1"/>
          </p:cNvSpPr>
          <p:nvPr/>
        </p:nvSpPr>
        <p:spPr bwMode="auto">
          <a:xfrm>
            <a:off x="5298086" y="241189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307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73" name="Group 93"/>
          <p:cNvGraphicFramePr>
            <a:graphicFrameLocks noGrp="1"/>
          </p:cNvGraphicFramePr>
          <p:nvPr>
            <p:ph/>
          </p:nvPr>
        </p:nvGraphicFramePr>
        <p:xfrm>
          <a:off x="1312069" y="250031"/>
          <a:ext cx="5720954" cy="1714501"/>
        </p:xfrm>
        <a:graphic>
          <a:graphicData uri="http://schemas.openxmlformats.org/drawingml/2006/table">
            <a:tbl>
              <a:tblPr/>
              <a:tblGrid>
                <a:gridCol w="978694"/>
                <a:gridCol w="952500"/>
                <a:gridCol w="952500"/>
                <a:gridCol w="952500"/>
                <a:gridCol w="932260"/>
                <a:gridCol w="952500"/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97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(5,6)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80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4926" name="Text Box 46"/>
          <p:cNvSpPr txBox="1">
            <a:spLocks noChangeArrowheads="1"/>
          </p:cNvSpPr>
          <p:nvPr/>
        </p:nvSpPr>
        <p:spPr bwMode="auto">
          <a:xfrm>
            <a:off x="6396979" y="3026056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grpSp>
        <p:nvGrpSpPr>
          <p:cNvPr id="634974" name="Group 94"/>
          <p:cNvGrpSpPr>
            <a:grpSpLocks/>
          </p:cNvGrpSpPr>
          <p:nvPr/>
        </p:nvGrpSpPr>
        <p:grpSpPr bwMode="auto">
          <a:xfrm>
            <a:off x="2177404" y="2454558"/>
            <a:ext cx="4048125" cy="1579961"/>
            <a:chOff x="1304" y="2256"/>
            <a:chExt cx="3400" cy="1327"/>
          </a:xfrm>
        </p:grpSpPr>
        <p:sp>
          <p:nvSpPr>
            <p:cNvPr id="634929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2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4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6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8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0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3351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4930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3438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429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4476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4939" name="Rectangle 59"/>
            <p:cNvSpPr>
              <a:spLocks noChangeArrowheads="1"/>
            </p:cNvSpPr>
            <p:nvPr/>
          </p:nvSpPr>
          <p:spPr bwMode="auto">
            <a:xfrm>
              <a:off x="1767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4941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2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3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4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5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6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47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4948" name="Rectangle 68"/>
            <p:cNvSpPr>
              <a:spLocks noChangeArrowheads="1"/>
            </p:cNvSpPr>
            <p:nvPr/>
          </p:nvSpPr>
          <p:spPr bwMode="auto">
            <a:xfrm>
              <a:off x="2600" y="333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4949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50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4951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4952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53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4954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5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6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7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4958" name="Line 78"/>
          <p:cNvSpPr>
            <a:spLocks noChangeShapeType="1"/>
          </p:cNvSpPr>
          <p:nvPr/>
        </p:nvSpPr>
        <p:spPr bwMode="auto">
          <a:xfrm flipH="1">
            <a:off x="2453629" y="2626006"/>
            <a:ext cx="2114550" cy="1143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9" name="Line 79"/>
          <p:cNvSpPr>
            <a:spLocks noChangeShapeType="1"/>
          </p:cNvSpPr>
          <p:nvPr/>
        </p:nvSpPr>
        <p:spPr bwMode="auto">
          <a:xfrm flipH="1">
            <a:off x="3768079" y="2740306"/>
            <a:ext cx="85725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0" name="Line 80"/>
          <p:cNvSpPr>
            <a:spLocks noChangeShapeType="1"/>
          </p:cNvSpPr>
          <p:nvPr/>
        </p:nvSpPr>
        <p:spPr bwMode="auto">
          <a:xfrm flipH="1" flipV="1">
            <a:off x="3768079" y="3368956"/>
            <a:ext cx="91440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1" name="Line 81"/>
          <p:cNvSpPr>
            <a:spLocks noChangeShapeType="1"/>
          </p:cNvSpPr>
          <p:nvPr/>
        </p:nvSpPr>
        <p:spPr bwMode="auto">
          <a:xfrm flipH="1">
            <a:off x="2967979" y="3940456"/>
            <a:ext cx="1714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62" name="Group 82"/>
          <p:cNvGrpSpPr>
            <a:grpSpLocks/>
          </p:cNvGrpSpPr>
          <p:nvPr/>
        </p:nvGrpSpPr>
        <p:grpSpPr bwMode="auto">
          <a:xfrm>
            <a:off x="2453629" y="2626006"/>
            <a:ext cx="3486150" cy="1314450"/>
            <a:chOff x="1536" y="2400"/>
            <a:chExt cx="2928" cy="1104"/>
          </a:xfrm>
        </p:grpSpPr>
        <p:sp>
          <p:nvSpPr>
            <p:cNvPr id="634963" name="Line 83"/>
            <p:cNvSpPr>
              <a:spLocks noChangeShapeType="1"/>
            </p:cNvSpPr>
            <p:nvPr/>
          </p:nvSpPr>
          <p:spPr bwMode="auto">
            <a:xfrm flipV="1">
              <a:off x="1536" y="2400"/>
              <a:ext cx="1776" cy="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4" name="Line 84"/>
            <p:cNvSpPr>
              <a:spLocks noChangeShapeType="1"/>
            </p:cNvSpPr>
            <p:nvPr/>
          </p:nvSpPr>
          <p:spPr bwMode="auto">
            <a:xfrm flipV="1">
              <a:off x="1968" y="3504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5" name="Line 85"/>
            <p:cNvSpPr>
              <a:spLocks noChangeShapeType="1"/>
            </p:cNvSpPr>
            <p:nvPr/>
          </p:nvSpPr>
          <p:spPr bwMode="auto">
            <a:xfrm>
              <a:off x="3552" y="2448"/>
              <a:ext cx="912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6" name="Line 86"/>
            <p:cNvSpPr>
              <a:spLocks noChangeShapeType="1"/>
            </p:cNvSpPr>
            <p:nvPr/>
          </p:nvSpPr>
          <p:spPr bwMode="auto">
            <a:xfrm flipV="1">
              <a:off x="3648" y="3168"/>
              <a:ext cx="81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7" name="Line 87"/>
            <p:cNvSpPr>
              <a:spLocks noChangeShapeType="1"/>
            </p:cNvSpPr>
            <p:nvPr/>
          </p:nvSpPr>
          <p:spPr bwMode="auto">
            <a:xfrm flipV="1">
              <a:off x="2640" y="2496"/>
              <a:ext cx="72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75" name="Oval 95"/>
          <p:cNvSpPr>
            <a:spLocks noChangeArrowheads="1"/>
          </p:cNvSpPr>
          <p:nvPr/>
        </p:nvSpPr>
        <p:spPr bwMode="auto">
          <a:xfrm>
            <a:off x="2456260" y="1288257"/>
            <a:ext cx="582215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6" name="Text Box 96"/>
          <p:cNvSpPr txBox="1">
            <a:spLocks noChangeArrowheads="1"/>
          </p:cNvSpPr>
          <p:nvPr/>
        </p:nvSpPr>
        <p:spPr bwMode="auto">
          <a:xfrm>
            <a:off x="5970735" y="29379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4977" name="Text Box 97"/>
          <p:cNvSpPr txBox="1">
            <a:spLocks noChangeArrowheads="1"/>
          </p:cNvSpPr>
          <p:nvPr/>
        </p:nvSpPr>
        <p:spPr bwMode="auto">
          <a:xfrm>
            <a:off x="4707483" y="22628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634978" name="Text Box 98"/>
          <p:cNvSpPr txBox="1">
            <a:spLocks noChangeArrowheads="1"/>
          </p:cNvSpPr>
          <p:nvPr/>
        </p:nvSpPr>
        <p:spPr bwMode="auto">
          <a:xfrm>
            <a:off x="4795589" y="40011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4979" name="Text Box 99"/>
          <p:cNvSpPr txBox="1">
            <a:spLocks noChangeArrowheads="1"/>
          </p:cNvSpPr>
          <p:nvPr/>
        </p:nvSpPr>
        <p:spPr bwMode="auto">
          <a:xfrm>
            <a:off x="2140495" y="22521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4980" name="Text Box 100"/>
          <p:cNvSpPr txBox="1">
            <a:spLocks noChangeArrowheads="1"/>
          </p:cNvSpPr>
          <p:nvPr/>
        </p:nvSpPr>
        <p:spPr bwMode="auto">
          <a:xfrm>
            <a:off x="3502570" y="28962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4981" name="Text Box 101"/>
          <p:cNvSpPr txBox="1">
            <a:spLocks noChangeArrowheads="1"/>
          </p:cNvSpPr>
          <p:nvPr/>
        </p:nvSpPr>
        <p:spPr bwMode="auto">
          <a:xfrm>
            <a:off x="2696516" y="39999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5326856" y="1273969"/>
            <a:ext cx="582216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3421856" y="1259682"/>
            <a:ext cx="582216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002" name="Group 98"/>
          <p:cNvGraphicFramePr>
            <a:graphicFrameLocks noGrp="1"/>
          </p:cNvGraphicFramePr>
          <p:nvPr>
            <p:ph/>
          </p:nvPr>
        </p:nvGraphicFramePr>
        <p:xfrm>
          <a:off x="1323975" y="259556"/>
          <a:ext cx="5676900" cy="1714501"/>
        </p:xfrm>
        <a:graphic>
          <a:graphicData uri="http://schemas.openxmlformats.org/drawingml/2006/table">
            <a:tbl>
              <a:tblPr/>
              <a:tblGrid>
                <a:gridCol w="934641"/>
                <a:gridCol w="952500"/>
                <a:gridCol w="952500"/>
                <a:gridCol w="952500"/>
                <a:gridCol w="932259"/>
                <a:gridCol w="952500"/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97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80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(4,4)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950" name="Text Box 46"/>
          <p:cNvSpPr txBox="1">
            <a:spLocks noChangeArrowheads="1"/>
          </p:cNvSpPr>
          <p:nvPr/>
        </p:nvSpPr>
        <p:spPr bwMode="auto">
          <a:xfrm>
            <a:off x="6656785" y="3055143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grpSp>
        <p:nvGrpSpPr>
          <p:cNvPr id="636005" name="Group 101"/>
          <p:cNvGrpSpPr>
            <a:grpSpLocks/>
          </p:cNvGrpSpPr>
          <p:nvPr/>
        </p:nvGrpSpPr>
        <p:grpSpPr bwMode="auto">
          <a:xfrm>
            <a:off x="2437210" y="2483645"/>
            <a:ext cx="4048125" cy="1709738"/>
            <a:chOff x="1304" y="2256"/>
            <a:chExt cx="3400" cy="1436"/>
          </a:xfrm>
        </p:grpSpPr>
        <p:sp>
          <p:nvSpPr>
            <p:cNvPr id="635953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6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8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2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4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3333" y="22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5954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3429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429" y="28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5961" name="Rectangle 57"/>
            <p:cNvSpPr>
              <a:spLocks noChangeArrowheads="1"/>
            </p:cNvSpPr>
            <p:nvPr/>
          </p:nvSpPr>
          <p:spPr bwMode="auto">
            <a:xfrm>
              <a:off x="4485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5963" name="Rectangle 59"/>
            <p:cNvSpPr>
              <a:spLocks noChangeArrowheads="1"/>
            </p:cNvSpPr>
            <p:nvPr/>
          </p:nvSpPr>
          <p:spPr bwMode="auto">
            <a:xfrm>
              <a:off x="1749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5965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7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8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9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0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1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5972" name="Rectangle 68"/>
            <p:cNvSpPr>
              <a:spLocks noChangeArrowheads="1"/>
            </p:cNvSpPr>
            <p:nvPr/>
          </p:nvSpPr>
          <p:spPr bwMode="auto">
            <a:xfrm>
              <a:off x="2600" y="350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5973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4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5975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5976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7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5978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9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0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1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grpSp>
        <p:nvGrpSpPr>
          <p:cNvPr id="635982" name="Group 78"/>
          <p:cNvGrpSpPr>
            <a:grpSpLocks/>
          </p:cNvGrpSpPr>
          <p:nvPr/>
        </p:nvGrpSpPr>
        <p:grpSpPr bwMode="auto">
          <a:xfrm>
            <a:off x="2599135" y="2940843"/>
            <a:ext cx="2343150" cy="1028700"/>
            <a:chOff x="1440" y="2640"/>
            <a:chExt cx="1968" cy="864"/>
          </a:xfrm>
        </p:grpSpPr>
        <p:sp>
          <p:nvSpPr>
            <p:cNvPr id="635983" name="Line 79"/>
            <p:cNvSpPr>
              <a:spLocks noChangeShapeType="1"/>
            </p:cNvSpPr>
            <p:nvPr/>
          </p:nvSpPr>
          <p:spPr bwMode="auto">
            <a:xfrm flipH="1">
              <a:off x="1920" y="3024"/>
              <a:ext cx="528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4" name="Line 80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5" name="Line 81"/>
            <p:cNvSpPr>
              <a:spLocks noChangeShapeType="1"/>
            </p:cNvSpPr>
            <p:nvPr/>
          </p:nvSpPr>
          <p:spPr bwMode="auto">
            <a:xfrm flipH="1">
              <a:off x="1968" y="3504"/>
              <a:ext cx="14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986" name="Group 82"/>
          <p:cNvGrpSpPr>
            <a:grpSpLocks/>
          </p:cNvGrpSpPr>
          <p:nvPr/>
        </p:nvGrpSpPr>
        <p:grpSpPr bwMode="auto">
          <a:xfrm>
            <a:off x="2656285" y="2712243"/>
            <a:ext cx="2171700" cy="1028700"/>
            <a:chOff x="1488" y="2448"/>
            <a:chExt cx="1824" cy="864"/>
          </a:xfrm>
        </p:grpSpPr>
        <p:sp>
          <p:nvSpPr>
            <p:cNvPr id="635987" name="Line 83"/>
            <p:cNvSpPr>
              <a:spLocks noChangeShapeType="1"/>
            </p:cNvSpPr>
            <p:nvPr/>
          </p:nvSpPr>
          <p:spPr bwMode="auto">
            <a:xfrm flipH="1">
              <a:off x="1536" y="2448"/>
              <a:ext cx="1776" cy="9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8" name="Line 84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864" cy="33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9" name="Line 85"/>
            <p:cNvSpPr>
              <a:spLocks noChangeShapeType="1"/>
            </p:cNvSpPr>
            <p:nvPr/>
          </p:nvSpPr>
          <p:spPr bwMode="auto">
            <a:xfrm flipH="1" flipV="1">
              <a:off x="1488" y="2592"/>
              <a:ext cx="336" cy="72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990" name="Group 86"/>
          <p:cNvGrpSpPr>
            <a:grpSpLocks/>
          </p:cNvGrpSpPr>
          <p:nvPr/>
        </p:nvGrpSpPr>
        <p:grpSpPr bwMode="auto">
          <a:xfrm>
            <a:off x="2827735" y="2769393"/>
            <a:ext cx="2114550" cy="1085850"/>
            <a:chOff x="1632" y="2496"/>
            <a:chExt cx="1776" cy="912"/>
          </a:xfrm>
        </p:grpSpPr>
        <p:sp>
          <p:nvSpPr>
            <p:cNvPr id="635991" name="Line 87"/>
            <p:cNvSpPr>
              <a:spLocks noChangeShapeType="1"/>
            </p:cNvSpPr>
            <p:nvPr/>
          </p:nvSpPr>
          <p:spPr bwMode="auto">
            <a:xfrm>
              <a:off x="1632" y="2544"/>
              <a:ext cx="816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2" name="Line 88"/>
            <p:cNvSpPr>
              <a:spLocks noChangeShapeType="1"/>
            </p:cNvSpPr>
            <p:nvPr/>
          </p:nvSpPr>
          <p:spPr bwMode="auto">
            <a:xfrm flipV="1">
              <a:off x="2016" y="3072"/>
              <a:ext cx="48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3" name="Line 89"/>
            <p:cNvSpPr>
              <a:spLocks noChangeShapeType="1"/>
            </p:cNvSpPr>
            <p:nvPr/>
          </p:nvSpPr>
          <p:spPr bwMode="auto">
            <a:xfrm flipH="1" flipV="1">
              <a:off x="2592" y="3024"/>
              <a:ext cx="816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4" name="Line 90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995" name="Line 91"/>
          <p:cNvSpPr>
            <a:spLocks noChangeShapeType="1"/>
          </p:cNvSpPr>
          <p:nvPr/>
        </p:nvSpPr>
        <p:spPr bwMode="auto">
          <a:xfrm flipV="1">
            <a:off x="2713435" y="2655093"/>
            <a:ext cx="2114550" cy="114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5056585" y="2712243"/>
            <a:ext cx="1143000" cy="628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 flipV="1">
            <a:off x="5228035" y="3569493"/>
            <a:ext cx="971550" cy="342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8" name="Line 94"/>
          <p:cNvSpPr>
            <a:spLocks noChangeShapeType="1"/>
          </p:cNvSpPr>
          <p:nvPr/>
        </p:nvSpPr>
        <p:spPr bwMode="auto">
          <a:xfrm flipV="1">
            <a:off x="4027885" y="2769393"/>
            <a:ext cx="85725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9" name="Line 95"/>
          <p:cNvSpPr>
            <a:spLocks noChangeShapeType="1"/>
          </p:cNvSpPr>
          <p:nvPr/>
        </p:nvSpPr>
        <p:spPr bwMode="auto">
          <a:xfrm flipV="1">
            <a:off x="3227785" y="3398043"/>
            <a:ext cx="5715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6" name="Text Box 102"/>
          <p:cNvSpPr txBox="1">
            <a:spLocks noChangeArrowheads="1"/>
          </p:cNvSpPr>
          <p:nvPr/>
        </p:nvSpPr>
        <p:spPr bwMode="auto">
          <a:xfrm>
            <a:off x="6230541" y="296703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6007" name="Text Box 103"/>
          <p:cNvSpPr txBox="1">
            <a:spLocks noChangeArrowheads="1"/>
          </p:cNvSpPr>
          <p:nvPr/>
        </p:nvSpPr>
        <p:spPr bwMode="auto">
          <a:xfrm>
            <a:off x="4843464" y="225980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636008" name="Text Box 104"/>
          <p:cNvSpPr txBox="1">
            <a:spLocks noChangeArrowheads="1"/>
          </p:cNvSpPr>
          <p:nvPr/>
        </p:nvSpPr>
        <p:spPr bwMode="auto">
          <a:xfrm>
            <a:off x="5003008" y="41409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6009" name="Text Box 105"/>
          <p:cNvSpPr txBox="1">
            <a:spLocks noChangeArrowheads="1"/>
          </p:cNvSpPr>
          <p:nvPr/>
        </p:nvSpPr>
        <p:spPr bwMode="auto">
          <a:xfrm>
            <a:off x="2930129" y="408027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636010" name="Text Box 106"/>
          <p:cNvSpPr txBox="1">
            <a:spLocks noChangeArrowheads="1"/>
          </p:cNvSpPr>
          <p:nvPr/>
        </p:nvSpPr>
        <p:spPr bwMode="auto">
          <a:xfrm>
            <a:off x="3775472" y="292060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6011" name="Text Box 107"/>
          <p:cNvSpPr txBox="1">
            <a:spLocks noChangeArrowheads="1"/>
          </p:cNvSpPr>
          <p:nvPr/>
        </p:nvSpPr>
        <p:spPr bwMode="auto">
          <a:xfrm>
            <a:off x="2465785" y="236934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6012" name="Text Box 108"/>
          <p:cNvSpPr txBox="1">
            <a:spLocks noChangeArrowheads="1"/>
          </p:cNvSpPr>
          <p:nvPr/>
        </p:nvSpPr>
        <p:spPr bwMode="auto">
          <a:xfrm>
            <a:off x="3128964" y="412789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636013" name="Oval 109"/>
          <p:cNvSpPr>
            <a:spLocks noChangeArrowheads="1"/>
          </p:cNvSpPr>
          <p:nvPr/>
        </p:nvSpPr>
        <p:spPr bwMode="auto">
          <a:xfrm>
            <a:off x="2437210" y="1629967"/>
            <a:ext cx="536972" cy="40124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4" name="Oval 110"/>
          <p:cNvSpPr>
            <a:spLocks noChangeArrowheads="1"/>
          </p:cNvSpPr>
          <p:nvPr/>
        </p:nvSpPr>
        <p:spPr bwMode="auto">
          <a:xfrm>
            <a:off x="3411141" y="1633538"/>
            <a:ext cx="536972" cy="401241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5" name="Oval 111"/>
          <p:cNvSpPr>
            <a:spLocks noChangeArrowheads="1"/>
          </p:cNvSpPr>
          <p:nvPr/>
        </p:nvSpPr>
        <p:spPr bwMode="auto">
          <a:xfrm>
            <a:off x="5310188" y="1624013"/>
            <a:ext cx="536972" cy="401241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383" y="1693656"/>
            <a:ext cx="4796977" cy="2157920"/>
            <a:chOff x="3466624" y="1565326"/>
            <a:chExt cx="4796977" cy="2157920"/>
          </a:xfrm>
        </p:grpSpPr>
        <p:sp>
          <p:nvSpPr>
            <p:cNvPr id="635950" name="Text Box 46"/>
            <p:cNvSpPr txBox="1">
              <a:spLocks noChangeArrowheads="1"/>
            </p:cNvSpPr>
            <p:nvPr/>
          </p:nvSpPr>
          <p:spPr bwMode="auto">
            <a:xfrm>
              <a:off x="7686199" y="2360663"/>
              <a:ext cx="577402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100">
                  <a:latin typeface="Monotype Corsiva" charset="0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100">
                  <a:latin typeface="Monotype Corsiva" charset="0"/>
                </a:rPr>
                <a:t>Jose</a:t>
              </a:r>
            </a:p>
          </p:txBody>
        </p:sp>
        <p:grpSp>
          <p:nvGrpSpPr>
            <p:cNvPr id="636005" name="Group 101"/>
            <p:cNvGrpSpPr>
              <a:grpSpLocks/>
            </p:cNvGrpSpPr>
            <p:nvPr/>
          </p:nvGrpSpPr>
          <p:grpSpPr bwMode="auto">
            <a:xfrm>
              <a:off x="3466624" y="1789165"/>
              <a:ext cx="4048125" cy="1579960"/>
              <a:chOff x="1304" y="2256"/>
              <a:chExt cx="3400" cy="1327"/>
            </a:xfrm>
          </p:grpSpPr>
          <p:sp>
            <p:nvSpPr>
              <p:cNvPr id="635953" name="Oval 49"/>
              <p:cNvSpPr>
                <a:spLocks noChangeArrowheads="1"/>
              </p:cNvSpPr>
              <p:nvPr/>
            </p:nvSpPr>
            <p:spPr bwMode="auto">
              <a:xfrm>
                <a:off x="3320" y="2278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6" name="Oval 52"/>
              <p:cNvSpPr>
                <a:spLocks noChangeArrowheads="1"/>
              </p:cNvSpPr>
              <p:nvPr/>
            </p:nvSpPr>
            <p:spPr bwMode="auto">
              <a:xfrm>
                <a:off x="1304" y="2400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8" name="Oval 54"/>
              <p:cNvSpPr>
                <a:spLocks noChangeArrowheads="1"/>
              </p:cNvSpPr>
              <p:nvPr/>
            </p:nvSpPr>
            <p:spPr bwMode="auto">
              <a:xfrm>
                <a:off x="3416" y="3351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2" name="Oval 58"/>
              <p:cNvSpPr>
                <a:spLocks noChangeArrowheads="1"/>
              </p:cNvSpPr>
              <p:nvPr/>
            </p:nvSpPr>
            <p:spPr bwMode="auto">
              <a:xfrm>
                <a:off x="4472" y="2967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4" name="Oval 60"/>
              <p:cNvSpPr>
                <a:spLocks noChangeArrowheads="1"/>
              </p:cNvSpPr>
              <p:nvPr/>
            </p:nvSpPr>
            <p:spPr bwMode="auto">
              <a:xfrm>
                <a:off x="1736" y="3351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0" name="Oval 56"/>
              <p:cNvSpPr>
                <a:spLocks noChangeArrowheads="1"/>
              </p:cNvSpPr>
              <p:nvPr/>
            </p:nvSpPr>
            <p:spPr bwMode="auto">
              <a:xfrm>
                <a:off x="2416" y="2815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2" name="Rectangle 48"/>
              <p:cNvSpPr>
                <a:spLocks noChangeArrowheads="1"/>
              </p:cNvSpPr>
              <p:nvPr/>
            </p:nvSpPr>
            <p:spPr bwMode="auto">
              <a:xfrm>
                <a:off x="3333" y="227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635954" name="Line 50"/>
              <p:cNvSpPr>
                <a:spLocks noChangeShapeType="1"/>
              </p:cNvSpPr>
              <p:nvPr/>
            </p:nvSpPr>
            <p:spPr bwMode="auto">
              <a:xfrm flipV="1">
                <a:off x="1544" y="2400"/>
                <a:ext cx="177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5" name="Rectangle 51"/>
              <p:cNvSpPr>
                <a:spLocks noChangeArrowheads="1"/>
              </p:cNvSpPr>
              <p:nvPr/>
            </p:nvSpPr>
            <p:spPr bwMode="auto">
              <a:xfrm>
                <a:off x="1304" y="240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635957" name="Rectangle 53"/>
              <p:cNvSpPr>
                <a:spLocks noChangeArrowheads="1"/>
              </p:cNvSpPr>
              <p:nvPr/>
            </p:nvSpPr>
            <p:spPr bwMode="auto">
              <a:xfrm>
                <a:off x="3429" y="33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5</a:t>
                </a:r>
              </a:p>
            </p:txBody>
          </p:sp>
          <p:sp>
            <p:nvSpPr>
              <p:cNvPr id="635959" name="Rectangle 55"/>
              <p:cNvSpPr>
                <a:spLocks noChangeArrowheads="1"/>
              </p:cNvSpPr>
              <p:nvPr/>
            </p:nvSpPr>
            <p:spPr bwMode="auto">
              <a:xfrm>
                <a:off x="2429" y="280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635961" name="Rectangle 57"/>
              <p:cNvSpPr>
                <a:spLocks noChangeArrowheads="1"/>
              </p:cNvSpPr>
              <p:nvPr/>
            </p:nvSpPr>
            <p:spPr bwMode="auto">
              <a:xfrm>
                <a:off x="4485" y="296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635963" name="Rectangle 59"/>
              <p:cNvSpPr>
                <a:spLocks noChangeArrowheads="1"/>
              </p:cNvSpPr>
              <p:nvPr/>
            </p:nvSpPr>
            <p:spPr bwMode="auto">
              <a:xfrm>
                <a:off x="1749" y="33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635967" name="Line 63"/>
              <p:cNvSpPr>
                <a:spLocks noChangeShapeType="1"/>
              </p:cNvSpPr>
              <p:nvPr/>
            </p:nvSpPr>
            <p:spPr bwMode="auto">
              <a:xfrm flipV="1">
                <a:off x="3656" y="3151"/>
                <a:ext cx="80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8" name="Line 64"/>
              <p:cNvSpPr>
                <a:spLocks noChangeShapeType="1"/>
              </p:cNvSpPr>
              <p:nvPr/>
            </p:nvSpPr>
            <p:spPr bwMode="auto">
              <a:xfrm>
                <a:off x="3512" y="2448"/>
                <a:ext cx="972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70" name="Rectangle 66"/>
              <p:cNvSpPr>
                <a:spLocks noChangeArrowheads="1"/>
              </p:cNvSpPr>
              <p:nvPr/>
            </p:nvSpPr>
            <p:spPr bwMode="auto">
              <a:xfrm>
                <a:off x="2312" y="2256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3" name="Rectangle 69"/>
              <p:cNvSpPr>
                <a:spLocks noChangeArrowheads="1"/>
              </p:cNvSpPr>
              <p:nvPr/>
            </p:nvSpPr>
            <p:spPr bwMode="auto">
              <a:xfrm>
                <a:off x="2648" y="2592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4" name="Rectangle 70"/>
              <p:cNvSpPr>
                <a:spLocks noChangeArrowheads="1"/>
              </p:cNvSpPr>
              <p:nvPr/>
            </p:nvSpPr>
            <p:spPr bwMode="auto">
              <a:xfrm>
                <a:off x="2024" y="3024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1</a:t>
                </a:r>
              </a:p>
            </p:txBody>
          </p:sp>
          <p:sp>
            <p:nvSpPr>
              <p:cNvPr id="635975" name="Rectangle 71"/>
              <p:cNvSpPr>
                <a:spLocks noChangeArrowheads="1"/>
              </p:cNvSpPr>
              <p:nvPr/>
            </p:nvSpPr>
            <p:spPr bwMode="auto">
              <a:xfrm>
                <a:off x="3944" y="2496"/>
                <a:ext cx="178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1</a:t>
                </a:r>
              </a:p>
            </p:txBody>
          </p:sp>
          <p:sp>
            <p:nvSpPr>
              <p:cNvPr id="635976" name="Rectangle 72"/>
              <p:cNvSpPr>
                <a:spLocks noChangeArrowheads="1"/>
              </p:cNvSpPr>
              <p:nvPr/>
            </p:nvSpPr>
            <p:spPr bwMode="auto">
              <a:xfrm>
                <a:off x="4071" y="3313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7" name="Rectangle 73"/>
              <p:cNvSpPr>
                <a:spLocks noChangeArrowheads="1"/>
              </p:cNvSpPr>
              <p:nvPr/>
            </p:nvSpPr>
            <p:spPr bwMode="auto">
              <a:xfrm>
                <a:off x="3080" y="3024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3</a:t>
                </a:r>
              </a:p>
            </p:txBody>
          </p:sp>
          <p:sp>
            <p:nvSpPr>
              <p:cNvPr id="635979" name="Line 75"/>
              <p:cNvSpPr>
                <a:spLocks noChangeShapeType="1"/>
              </p:cNvSpPr>
              <p:nvPr/>
            </p:nvSpPr>
            <p:spPr bwMode="auto">
              <a:xfrm flipV="1">
                <a:off x="1976" y="302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1" name="Rectangle 77"/>
              <p:cNvSpPr>
                <a:spLocks noChangeArrowheads="1"/>
              </p:cNvSpPr>
              <p:nvPr/>
            </p:nvSpPr>
            <p:spPr bwMode="auto">
              <a:xfrm>
                <a:off x="2024" y="2592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5</a:t>
                </a:r>
              </a:p>
            </p:txBody>
          </p:sp>
        </p:grpSp>
        <p:sp>
          <p:nvSpPr>
            <p:cNvPr id="635995" name="Line 91"/>
            <p:cNvSpPr>
              <a:spLocks noChangeShapeType="1"/>
            </p:cNvSpPr>
            <p:nvPr/>
          </p:nvSpPr>
          <p:spPr bwMode="auto">
            <a:xfrm flipV="1">
              <a:off x="3742849" y="1960613"/>
              <a:ext cx="2114550" cy="1143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6" name="Line 92"/>
            <p:cNvSpPr>
              <a:spLocks noChangeShapeType="1"/>
            </p:cNvSpPr>
            <p:nvPr/>
          </p:nvSpPr>
          <p:spPr bwMode="auto">
            <a:xfrm>
              <a:off x="6085999" y="2017763"/>
              <a:ext cx="1143000" cy="6286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7" name="Line 93"/>
            <p:cNvSpPr>
              <a:spLocks noChangeShapeType="1"/>
            </p:cNvSpPr>
            <p:nvPr/>
          </p:nvSpPr>
          <p:spPr bwMode="auto">
            <a:xfrm flipV="1">
              <a:off x="6257449" y="2875013"/>
              <a:ext cx="971550" cy="3429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8" name="Line 94"/>
            <p:cNvSpPr>
              <a:spLocks noChangeShapeType="1"/>
            </p:cNvSpPr>
            <p:nvPr/>
          </p:nvSpPr>
          <p:spPr bwMode="auto">
            <a:xfrm flipV="1">
              <a:off x="5058261" y="2097920"/>
              <a:ext cx="857250" cy="4000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9" name="Line 95"/>
            <p:cNvSpPr>
              <a:spLocks noChangeShapeType="1"/>
            </p:cNvSpPr>
            <p:nvPr/>
          </p:nvSpPr>
          <p:spPr bwMode="auto">
            <a:xfrm flipV="1">
              <a:off x="4257199" y="2703563"/>
              <a:ext cx="571500" cy="457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06" name="Text Box 102"/>
            <p:cNvSpPr txBox="1">
              <a:spLocks noChangeArrowheads="1"/>
            </p:cNvSpPr>
            <p:nvPr/>
          </p:nvSpPr>
          <p:spPr bwMode="auto">
            <a:xfrm>
              <a:off x="7259955" y="2272557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36007" name="Text Box 103"/>
            <p:cNvSpPr txBox="1">
              <a:spLocks noChangeArrowheads="1"/>
            </p:cNvSpPr>
            <p:nvPr/>
          </p:nvSpPr>
          <p:spPr bwMode="auto">
            <a:xfrm>
              <a:off x="5872878" y="156532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36008" name="Text Box 104"/>
            <p:cNvSpPr txBox="1">
              <a:spLocks noChangeArrowheads="1"/>
            </p:cNvSpPr>
            <p:nvPr/>
          </p:nvSpPr>
          <p:spPr bwMode="auto">
            <a:xfrm>
              <a:off x="6032422" y="335391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636009" name="Text Box 105"/>
            <p:cNvSpPr txBox="1">
              <a:spLocks noChangeArrowheads="1"/>
            </p:cNvSpPr>
            <p:nvPr/>
          </p:nvSpPr>
          <p:spPr bwMode="auto">
            <a:xfrm>
              <a:off x="3982693" y="331634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636010" name="Text Box 106"/>
            <p:cNvSpPr txBox="1">
              <a:spLocks noChangeArrowheads="1"/>
            </p:cNvSpPr>
            <p:nvPr/>
          </p:nvSpPr>
          <p:spPr bwMode="auto">
            <a:xfrm>
              <a:off x="4804886" y="222612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636011" name="Text Box 107"/>
            <p:cNvSpPr txBox="1">
              <a:spLocks noChangeArrowheads="1"/>
            </p:cNvSpPr>
            <p:nvPr/>
          </p:nvSpPr>
          <p:spPr bwMode="auto">
            <a:xfrm>
              <a:off x="3495199" y="167486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3</a:t>
              </a:r>
            </a:p>
          </p:txBody>
        </p:sp>
      </p:grpSp>
      <p:sp>
        <p:nvSpPr>
          <p:cNvPr id="65" name="Rectangle 4"/>
          <p:cNvSpPr txBox="1">
            <a:spLocks noChangeArrowheads="1"/>
          </p:cNvSpPr>
          <p:nvPr/>
        </p:nvSpPr>
        <p:spPr bwMode="auto">
          <a:xfrm>
            <a:off x="2820172" y="337164"/>
            <a:ext cx="50961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900" b="1" kern="0" dirty="0" smtClean="0">
                <a:solidFill>
                  <a:schemeClr val="tx2"/>
                </a:solidFill>
              </a:rPr>
              <a:t>Summary: Shortest-Path Tree</a:t>
            </a:r>
            <a:endParaRPr lang="en-US" altLang="en-US" sz="2900" b="1" kern="0" dirty="0">
              <a:solidFill>
                <a:schemeClr val="tx2"/>
              </a:solidFill>
            </a:endParaRPr>
          </a:p>
        </p:txBody>
      </p:sp>
      <p:grpSp>
        <p:nvGrpSpPr>
          <p:cNvPr id="40" name="Group 12"/>
          <p:cNvGrpSpPr>
            <a:grpSpLocks/>
          </p:cNvGrpSpPr>
          <p:nvPr/>
        </p:nvGrpSpPr>
        <p:grpSpPr bwMode="auto">
          <a:xfrm>
            <a:off x="604422" y="719752"/>
            <a:ext cx="1711566" cy="3592894"/>
            <a:chOff x="685800" y="609600"/>
            <a:chExt cx="2667000" cy="62484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02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42258" y="92075"/>
            <a:ext cx="5558742" cy="765175"/>
          </a:xfrm>
        </p:spPr>
        <p:txBody>
          <a:bodyPr/>
          <a:lstStyle/>
          <a:p>
            <a:r>
              <a:rPr lang="en-US" altLang="en-US"/>
              <a:t>Shortest Paths &amp; Routing</a:t>
            </a:r>
          </a:p>
        </p:txBody>
      </p:sp>
      <p:sp>
        <p:nvSpPr>
          <p:cNvPr id="12472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15878" y="1085850"/>
            <a:ext cx="6070921" cy="32131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altLang="en-US" dirty="0"/>
              <a:t>Many possible paths connect any given source and to any given destination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Routing involves the selection of the path to be used to accomplish a given transfer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Typically it is possible to attach a cost or distance to a link connecting two nodes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Routing can then be posed as a shortest path problem 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706056"/>
            <a:ext cx="1711566" cy="3592894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729204" y="92075"/>
            <a:ext cx="7271795" cy="765175"/>
          </a:xfrm>
        </p:spPr>
        <p:txBody>
          <a:bodyPr/>
          <a:lstStyle/>
          <a:p>
            <a:r>
              <a:rPr lang="en-US" altLang="en-US" dirty="0"/>
              <a:t>Routing Metrics</a:t>
            </a:r>
            <a:endParaRPr lang="en-US" altLang="en-US" i="1" dirty="0"/>
          </a:p>
        </p:txBody>
      </p:sp>
      <p:sp>
        <p:nvSpPr>
          <p:cNvPr id="605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5975" y="1085850"/>
            <a:ext cx="7760824" cy="3057887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Means for measuring desirability of a path</a:t>
            </a:r>
          </a:p>
          <a:p>
            <a:r>
              <a:rPr lang="en-US" altLang="en-US" sz="2000" dirty="0"/>
              <a:t>Path Length = sum of costs or distances</a:t>
            </a:r>
          </a:p>
          <a:p>
            <a:r>
              <a:rPr lang="en-US" altLang="en-US" sz="2000" dirty="0"/>
              <a:t>Possible metrics</a:t>
            </a:r>
          </a:p>
          <a:p>
            <a:pPr lvl="1"/>
            <a:r>
              <a:rPr lang="en-US" altLang="en-US" sz="1800" dirty="0" smtClean="0"/>
              <a:t>Hop count:  rough measure of resources used</a:t>
            </a:r>
          </a:p>
          <a:p>
            <a:pPr lvl="1"/>
            <a:r>
              <a:rPr lang="en-US" altLang="en-US" sz="1800" dirty="0" smtClean="0"/>
              <a:t>Reliability:  link availability; BER</a:t>
            </a:r>
          </a:p>
          <a:p>
            <a:pPr lvl="1"/>
            <a:r>
              <a:rPr lang="en-US" altLang="en-US" sz="1800" dirty="0" smtClean="0"/>
              <a:t>Delay:  sum of delays along path;  complex &amp; dynamic</a:t>
            </a:r>
          </a:p>
          <a:p>
            <a:pPr lvl="1"/>
            <a:r>
              <a:rPr lang="en-US" altLang="en-US" sz="1800" dirty="0" smtClean="0"/>
              <a:t>Bandwidth:  “available capacity” in a path</a:t>
            </a:r>
          </a:p>
          <a:p>
            <a:pPr lvl="1"/>
            <a:r>
              <a:rPr lang="en-US" altLang="en-US" sz="1800" dirty="0" smtClean="0"/>
              <a:t>Load:  Link &amp; router utilization along path</a:t>
            </a:r>
          </a:p>
          <a:p>
            <a:pPr lvl="1"/>
            <a:r>
              <a:rPr lang="en-US" altLang="en-US" sz="1800" dirty="0" smtClean="0"/>
              <a:t>Cost:  $$$</a:t>
            </a:r>
          </a:p>
          <a:p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8269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7079" y="219918"/>
            <a:ext cx="6871022" cy="637331"/>
          </a:xfrm>
        </p:spPr>
        <p:txBody>
          <a:bodyPr/>
          <a:lstStyle/>
          <a:p>
            <a:r>
              <a:rPr lang="en-US" altLang="en-US"/>
              <a:t>Shortest Path Approaches</a:t>
            </a:r>
          </a:p>
        </p:txBody>
      </p:sp>
      <p:sp>
        <p:nvSpPr>
          <p:cNvPr id="1245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06997" y="1099490"/>
            <a:ext cx="6823276" cy="329889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b="1" dirty="0"/>
              <a:t>Distance Vector Protocols</a:t>
            </a:r>
          </a:p>
          <a:p>
            <a:r>
              <a:rPr lang="en-US" altLang="en-US" sz="1950" dirty="0"/>
              <a:t>Neighbors exchange list of distances to destinations</a:t>
            </a:r>
          </a:p>
          <a:p>
            <a:r>
              <a:rPr lang="en-US" altLang="en-US" sz="1950" dirty="0"/>
              <a:t>Best next-hop determined for each destination</a:t>
            </a:r>
          </a:p>
          <a:p>
            <a:r>
              <a:rPr lang="en-US" altLang="en-US" sz="1950" dirty="0" smtClean="0"/>
              <a:t>Bellman-Ford </a:t>
            </a:r>
            <a:r>
              <a:rPr lang="en-US" altLang="en-US" sz="1950" dirty="0"/>
              <a:t>(distributed) shortest path algorithm</a:t>
            </a:r>
          </a:p>
          <a:p>
            <a:pPr>
              <a:spcBef>
                <a:spcPts val="900"/>
              </a:spcBef>
              <a:buFont typeface="Wingdings" charset="2"/>
              <a:buNone/>
            </a:pPr>
            <a:r>
              <a:rPr lang="en-US" altLang="en-US" sz="1950" b="1" dirty="0"/>
              <a:t>Link State Protocols</a:t>
            </a:r>
          </a:p>
          <a:p>
            <a:r>
              <a:rPr lang="en-US" altLang="en-US" sz="1950" dirty="0"/>
              <a:t>Link state information flooded to all routers</a:t>
            </a:r>
          </a:p>
          <a:p>
            <a:r>
              <a:rPr lang="en-US" altLang="en-US" sz="1950" dirty="0"/>
              <a:t>Routers have complete topology information</a:t>
            </a:r>
          </a:p>
          <a:p>
            <a:r>
              <a:rPr lang="en-US" altLang="en-US" sz="1950" dirty="0"/>
              <a:t>Shortest path (&amp; hence next hop) calculated </a:t>
            </a:r>
          </a:p>
          <a:p>
            <a:r>
              <a:rPr lang="en-US" altLang="en-US" sz="1950" dirty="0"/>
              <a:t>Dijkstra (centralized) shortest path algorithm</a:t>
            </a:r>
          </a:p>
          <a:p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787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AutoShape 3"/>
          <p:cNvSpPr>
            <a:spLocks noChangeArrowheads="1"/>
          </p:cNvSpPr>
          <p:nvPr/>
        </p:nvSpPr>
        <p:spPr bwMode="auto">
          <a:xfrm rot="20345155">
            <a:off x="5964578" y="1354238"/>
            <a:ext cx="1489517" cy="988912"/>
          </a:xfrm>
          <a:prstGeom prst="rightArrow">
            <a:avLst>
              <a:gd name="adj1" fmla="val 50000"/>
              <a:gd name="adj2" fmla="val 38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 dirty="0"/>
              <a:t>San Jose  392</a:t>
            </a:r>
          </a:p>
        </p:txBody>
      </p:sp>
      <p:sp>
        <p:nvSpPr>
          <p:cNvPr id="625668" name="AutoShape 4"/>
          <p:cNvSpPr>
            <a:spLocks noChangeArrowheads="1"/>
          </p:cNvSpPr>
          <p:nvPr/>
        </p:nvSpPr>
        <p:spPr bwMode="auto">
          <a:xfrm>
            <a:off x="1714500" y="3200401"/>
            <a:ext cx="1589485" cy="992981"/>
          </a:xfrm>
          <a:prstGeom prst="leftArrow">
            <a:avLst>
              <a:gd name="adj1" fmla="val 50000"/>
              <a:gd name="adj2" fmla="val 400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596</a:t>
            </a:r>
          </a:p>
        </p:txBody>
      </p:sp>
      <p:sp>
        <p:nvSpPr>
          <p:cNvPr id="625669" name="AutoShape 5"/>
          <p:cNvSpPr>
            <a:spLocks noChangeArrowheads="1"/>
          </p:cNvSpPr>
          <p:nvPr/>
        </p:nvSpPr>
        <p:spPr bwMode="auto">
          <a:xfrm rot="-3475431">
            <a:off x="2171287" y="1320238"/>
            <a:ext cx="971550" cy="1428750"/>
          </a:xfrm>
          <a:prstGeom prst="upArrow">
            <a:avLst>
              <a:gd name="adj1" fmla="val 50000"/>
              <a:gd name="adj2" fmla="val 3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294</a:t>
            </a:r>
          </a:p>
        </p:txBody>
      </p:sp>
      <p:sp>
        <p:nvSpPr>
          <p:cNvPr id="625670" name="AutoShape 6"/>
          <p:cNvSpPr>
            <a:spLocks noChangeArrowheads="1"/>
          </p:cNvSpPr>
          <p:nvPr/>
        </p:nvSpPr>
        <p:spPr bwMode="auto">
          <a:xfrm rot="18463526">
            <a:off x="6435925" y="3011091"/>
            <a:ext cx="1028700" cy="1371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250</a:t>
            </a:r>
          </a:p>
        </p:txBody>
      </p:sp>
      <p:pic>
        <p:nvPicPr>
          <p:cNvPr id="625671" name="Picture 7" descr="TN01292_[1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9556" y="1965395"/>
            <a:ext cx="2997994" cy="197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567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03650"/>
            <a:ext cx="7543800" cy="765175"/>
          </a:xfrm>
          <a:noFill/>
          <a:ln/>
        </p:spPr>
        <p:txBody>
          <a:bodyPr/>
          <a:lstStyle/>
          <a:p>
            <a:r>
              <a:rPr lang="en-US" altLang="en-US" sz="2550"/>
              <a:t>Distance Vector</a:t>
            </a:r>
            <a:br>
              <a:rPr lang="en-US" altLang="en-US" sz="2550"/>
            </a:br>
            <a:r>
              <a:rPr lang="en-US" altLang="en-US" sz="2550" i="1"/>
              <a:t>Do you know the way to San Jose?</a:t>
            </a:r>
          </a:p>
        </p:txBody>
      </p:sp>
    </p:spTree>
    <p:extLst>
      <p:ext uri="{BB962C8B-B14F-4D97-AF65-F5344CB8AC3E}">
        <p14:creationId xmlns:p14="http://schemas.microsoft.com/office/powerpoint/2010/main" val="16589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890" y="92075"/>
            <a:ext cx="3001271" cy="765175"/>
          </a:xfrm>
        </p:spPr>
        <p:txBody>
          <a:bodyPr/>
          <a:lstStyle/>
          <a:p>
            <a:r>
              <a:rPr lang="en-US" altLang="en-US"/>
              <a:t>Distance Vector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82801" y="1450588"/>
            <a:ext cx="2940844" cy="2871788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i="1" dirty="0"/>
              <a:t>Local Signpost</a:t>
            </a:r>
          </a:p>
          <a:p>
            <a:r>
              <a:rPr lang="en-US" altLang="en-US" sz="1950" dirty="0"/>
              <a:t>Direction</a:t>
            </a:r>
          </a:p>
          <a:p>
            <a:r>
              <a:rPr lang="en-US" altLang="en-US" sz="1950" dirty="0"/>
              <a:t>Distance</a:t>
            </a:r>
          </a:p>
          <a:p>
            <a:endParaRPr lang="en-US" altLang="en-US" sz="1950" i="1" dirty="0"/>
          </a:p>
          <a:p>
            <a:pPr>
              <a:buFont typeface="Wingdings" charset="2"/>
              <a:buNone/>
            </a:pPr>
            <a:r>
              <a:rPr lang="en-US" altLang="en-US" sz="1950" i="1" dirty="0"/>
              <a:t>Routing Table</a:t>
            </a:r>
          </a:p>
          <a:p>
            <a:pPr>
              <a:buFont typeface="Wingdings" charset="2"/>
              <a:buNone/>
            </a:pPr>
            <a:r>
              <a:rPr lang="en-US" altLang="en-US" sz="1950" dirty="0"/>
              <a:t>For each destination list:</a:t>
            </a:r>
          </a:p>
          <a:p>
            <a:r>
              <a:rPr lang="en-US" altLang="en-US" sz="1950" dirty="0"/>
              <a:t>Next Node</a:t>
            </a:r>
          </a:p>
          <a:p>
            <a:r>
              <a:rPr lang="en-US" altLang="en-US" sz="1950" dirty="0"/>
              <a:t>Distance</a:t>
            </a: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6212" y="393270"/>
            <a:ext cx="3025378" cy="2732484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i="1" dirty="0"/>
              <a:t>Table Synthesis</a:t>
            </a:r>
          </a:p>
          <a:p>
            <a:r>
              <a:rPr lang="en-US" altLang="en-US" sz="1950" dirty="0"/>
              <a:t>Neighbors exchange table entries</a:t>
            </a:r>
          </a:p>
          <a:p>
            <a:r>
              <a:rPr lang="en-US" altLang="en-US" sz="1950" dirty="0"/>
              <a:t>Determine current best next hop</a:t>
            </a:r>
          </a:p>
          <a:p>
            <a:r>
              <a:rPr lang="en-US" altLang="en-US" sz="1950" dirty="0"/>
              <a:t>Inform neighbors</a:t>
            </a:r>
          </a:p>
          <a:p>
            <a:pPr marL="557213" lvl="1" indent="-214313"/>
            <a:r>
              <a:rPr lang="en-US" altLang="en-US" sz="1650" dirty="0"/>
              <a:t>Periodically</a:t>
            </a:r>
          </a:p>
          <a:p>
            <a:pPr marL="557213" lvl="1" indent="-214313"/>
            <a:r>
              <a:rPr lang="en-US" altLang="en-US" sz="1650" dirty="0"/>
              <a:t>After changes</a:t>
            </a:r>
          </a:p>
        </p:txBody>
      </p: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5523645" y="3220844"/>
            <a:ext cx="1575197" cy="1285875"/>
            <a:chOff x="1862" y="3128"/>
            <a:chExt cx="1323" cy="1080"/>
          </a:xfrm>
        </p:grpSpPr>
        <p:sp>
          <p:nvSpPr>
            <p:cNvPr id="626694" name="Rectangle 6"/>
            <p:cNvSpPr>
              <a:spLocks noChangeArrowheads="1"/>
            </p:cNvSpPr>
            <p:nvPr/>
          </p:nvSpPr>
          <p:spPr bwMode="auto">
            <a:xfrm>
              <a:off x="1864" y="3157"/>
              <a:ext cx="1320" cy="1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5" name="Rectangle 7"/>
            <p:cNvSpPr>
              <a:spLocks noChangeArrowheads="1"/>
            </p:cNvSpPr>
            <p:nvPr/>
          </p:nvSpPr>
          <p:spPr bwMode="auto">
            <a:xfrm>
              <a:off x="1862" y="3345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6" name="Rectangle 8"/>
            <p:cNvSpPr>
              <a:spLocks noChangeArrowheads="1"/>
            </p:cNvSpPr>
            <p:nvPr/>
          </p:nvSpPr>
          <p:spPr bwMode="auto">
            <a:xfrm>
              <a:off x="2301" y="3159"/>
              <a:ext cx="385" cy="1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1863" y="3516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9" name="Rectangle 11"/>
            <p:cNvSpPr>
              <a:spLocks noChangeArrowheads="1"/>
            </p:cNvSpPr>
            <p:nvPr/>
          </p:nvSpPr>
          <p:spPr bwMode="auto">
            <a:xfrm>
              <a:off x="1864" y="3687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1865" y="3858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Text Box 13"/>
            <p:cNvSpPr txBox="1">
              <a:spLocks noChangeArrowheads="1"/>
            </p:cNvSpPr>
            <p:nvPr/>
          </p:nvSpPr>
          <p:spPr bwMode="auto">
            <a:xfrm>
              <a:off x="1887" y="3128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dest</a:t>
              </a:r>
            </a:p>
          </p:txBody>
        </p:sp>
        <p:sp>
          <p:nvSpPr>
            <p:cNvPr id="626702" name="Text Box 14"/>
            <p:cNvSpPr txBox="1">
              <a:spLocks noChangeArrowheads="1"/>
            </p:cNvSpPr>
            <p:nvPr/>
          </p:nvSpPr>
          <p:spPr bwMode="auto">
            <a:xfrm>
              <a:off x="2283" y="3134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next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2714" y="3135"/>
              <a:ext cx="3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dist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41325" y="706056"/>
            <a:ext cx="1711566" cy="3592894"/>
            <a:chOff x="685800" y="609600"/>
            <a:chExt cx="2667000" cy="62484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3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57" y="93039"/>
            <a:ext cx="7263717" cy="765175"/>
          </a:xfrm>
        </p:spPr>
        <p:txBody>
          <a:bodyPr/>
          <a:lstStyle/>
          <a:p>
            <a:r>
              <a:rPr lang="en-US" altLang="en-US"/>
              <a:t>Shortest Path to SJ</a:t>
            </a:r>
          </a:p>
        </p:txBody>
      </p:sp>
      <p:grpSp>
        <p:nvGrpSpPr>
          <p:cNvPr id="627715" name="Group 3"/>
          <p:cNvGrpSpPr>
            <a:grpSpLocks/>
          </p:cNvGrpSpPr>
          <p:nvPr/>
        </p:nvGrpSpPr>
        <p:grpSpPr bwMode="auto">
          <a:xfrm>
            <a:off x="1771650" y="3257550"/>
            <a:ext cx="685800" cy="628650"/>
            <a:chOff x="576" y="2256"/>
            <a:chExt cx="576" cy="528"/>
          </a:xfrm>
        </p:grpSpPr>
        <p:sp>
          <p:nvSpPr>
            <p:cNvPr id="627716" name="Oval 4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17" name="Text Box 5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i</a:t>
              </a:r>
            </a:p>
          </p:txBody>
        </p:sp>
      </p:grpSp>
      <p:grpSp>
        <p:nvGrpSpPr>
          <p:cNvPr id="627718" name="Group 6"/>
          <p:cNvGrpSpPr>
            <a:grpSpLocks/>
          </p:cNvGrpSpPr>
          <p:nvPr/>
        </p:nvGrpSpPr>
        <p:grpSpPr bwMode="auto">
          <a:xfrm>
            <a:off x="3371850" y="2913925"/>
            <a:ext cx="685800" cy="628650"/>
            <a:chOff x="1920" y="2016"/>
            <a:chExt cx="576" cy="528"/>
          </a:xfrm>
        </p:grpSpPr>
        <p:sp>
          <p:nvSpPr>
            <p:cNvPr id="627719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j</a:t>
              </a:r>
            </a:p>
          </p:txBody>
        </p:sp>
      </p:grp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6515100" y="1200150"/>
            <a:ext cx="1314450" cy="114181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6806803" y="1258491"/>
            <a:ext cx="8209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700" b="1" i="1">
                <a:latin typeface="Monotype Corsiva" charset="0"/>
                <a:ea typeface="MS Mincho" charset="-128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700" b="1" i="1" dirty="0">
                <a:latin typeface="Monotype Corsiva" charset="0"/>
                <a:ea typeface="MS Mincho" charset="-128"/>
              </a:rPr>
              <a:t>Jose</a:t>
            </a:r>
          </a:p>
        </p:txBody>
      </p:sp>
      <p:sp>
        <p:nvSpPr>
          <p:cNvPr id="627723" name="Line 11"/>
          <p:cNvSpPr>
            <a:spLocks noChangeShapeType="1"/>
          </p:cNvSpPr>
          <p:nvPr/>
        </p:nvSpPr>
        <p:spPr bwMode="auto">
          <a:xfrm flipV="1">
            <a:off x="2457450" y="3371850"/>
            <a:ext cx="9144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4" name="Freeform 12"/>
          <p:cNvSpPr>
            <a:spLocks/>
          </p:cNvSpPr>
          <p:nvPr/>
        </p:nvSpPr>
        <p:spPr bwMode="auto">
          <a:xfrm>
            <a:off x="4057650" y="1771650"/>
            <a:ext cx="2457450" cy="1552575"/>
          </a:xfrm>
          <a:custGeom>
            <a:avLst/>
            <a:gdLst>
              <a:gd name="T0" fmla="*/ 0 w 2064"/>
              <a:gd name="T1" fmla="*/ 1248 h 1304"/>
              <a:gd name="T2" fmla="*/ 528 w 2064"/>
              <a:gd name="T3" fmla="*/ 1296 h 1304"/>
              <a:gd name="T4" fmla="*/ 816 w 2064"/>
              <a:gd name="T5" fmla="*/ 1200 h 1304"/>
              <a:gd name="T6" fmla="*/ 1008 w 2064"/>
              <a:gd name="T7" fmla="*/ 816 h 1304"/>
              <a:gd name="T8" fmla="*/ 1248 w 2064"/>
              <a:gd name="T9" fmla="*/ 240 h 1304"/>
              <a:gd name="T10" fmla="*/ 2064 w 2064"/>
              <a:gd name="T11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2457450" y="2992521"/>
            <a:ext cx="5834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</a:t>
            </a:r>
            <a:endParaRPr lang="en-US" altLang="en-US" sz="2100" i="1" baseline="-25000" dirty="0"/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3537348" y="2399244"/>
            <a:ext cx="506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  <a:endParaRPr lang="en-US" altLang="en-US" sz="2400" i="1" baseline="-25000" dirty="0"/>
          </a:p>
        </p:txBody>
      </p:sp>
      <p:sp>
        <p:nvSpPr>
          <p:cNvPr id="627727" name="Text Box 15"/>
          <p:cNvSpPr txBox="1">
            <a:spLocks noChangeArrowheads="1"/>
          </p:cNvSpPr>
          <p:nvPr/>
        </p:nvSpPr>
        <p:spPr bwMode="auto">
          <a:xfrm>
            <a:off x="2075260" y="3803864"/>
            <a:ext cx="553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3497661" y="3588875"/>
            <a:ext cx="522446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/>
              <a:t>If </a:t>
            </a:r>
            <a:r>
              <a:rPr lang="en-US" altLang="en-US" sz="2100" i="1"/>
              <a:t>D</a:t>
            </a:r>
            <a:r>
              <a:rPr lang="en-US" altLang="en-US" sz="2100" i="1" baseline="-25000"/>
              <a:t>i</a:t>
            </a:r>
            <a:r>
              <a:rPr lang="en-US" altLang="en-US" sz="2100" i="1"/>
              <a:t> </a:t>
            </a:r>
            <a:r>
              <a:rPr lang="en-US" altLang="en-US" sz="2100"/>
              <a:t>is the shortest distance to SJ from </a:t>
            </a:r>
            <a:r>
              <a:rPr lang="en-US" altLang="en-US" sz="2100" i="1" dirty="0" err="1"/>
              <a:t>i</a:t>
            </a:r>
            <a:endParaRPr lang="en-US" altLang="en-US" sz="2100" i="1" dirty="0"/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/>
              <a:t>and if </a:t>
            </a:r>
            <a:r>
              <a:rPr lang="en-US" altLang="en-US" sz="2100" i="1" dirty="0"/>
              <a:t>j </a:t>
            </a:r>
            <a:r>
              <a:rPr lang="en-US" altLang="en-US" sz="2100" dirty="0"/>
              <a:t>is a neighbor on the shortest path, then  </a:t>
            </a:r>
            <a:r>
              <a:rPr lang="en-US" altLang="en-US" sz="2100" i="1" dirty="0"/>
              <a:t>D</a:t>
            </a:r>
            <a:r>
              <a:rPr lang="en-US" altLang="en-US" sz="2100" i="1" baseline="-25000" dirty="0"/>
              <a:t>i</a:t>
            </a:r>
            <a:r>
              <a:rPr lang="en-US" altLang="en-US" sz="2100" i="1" dirty="0"/>
              <a:t> = </a:t>
            </a:r>
            <a:r>
              <a:rPr lang="en-US" altLang="en-US" sz="2100" i="1" dirty="0" err="1"/>
              <a:t>C</a:t>
            </a:r>
            <a:r>
              <a:rPr lang="en-US" altLang="en-US" sz="2100" i="1" baseline="-25000" dirty="0" err="1"/>
              <a:t>ij</a:t>
            </a:r>
            <a:r>
              <a:rPr lang="en-US" altLang="en-US" sz="2100" i="1" dirty="0"/>
              <a:t> + </a:t>
            </a:r>
            <a:r>
              <a:rPr lang="en-US" altLang="en-US" sz="2100" i="1" dirty="0" err="1"/>
              <a:t>D</a:t>
            </a:r>
            <a:r>
              <a:rPr lang="en-US" altLang="en-US" sz="2100" i="1" baseline="-25000" dirty="0" err="1"/>
              <a:t>j</a:t>
            </a:r>
            <a:endParaRPr lang="en-US" altLang="en-US" sz="2100" i="1" baseline="-25000" dirty="0"/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759618" y="962759"/>
            <a:ext cx="52244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/>
              <a:t>Focus on how nodes find their shortest path to a given destination node, i.e.  SJ</a:t>
            </a:r>
            <a:endParaRPr lang="en-US" altLang="en-US" sz="2100" dirty="0">
              <a:latin typeface="Monotype Corsi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Text Box 21"/>
          <p:cNvSpPr txBox="1">
            <a:spLocks noChangeArrowheads="1"/>
          </p:cNvSpPr>
          <p:nvPr/>
        </p:nvSpPr>
        <p:spPr bwMode="auto">
          <a:xfrm>
            <a:off x="638130" y="970721"/>
            <a:ext cx="3785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Router</a:t>
            </a:r>
            <a:r>
              <a:rPr lang="en-US" altLang="en-US" sz="2400" i="1" smtClean="0">
                <a:latin typeface="Monotype Corsiva" charset="0"/>
              </a:rPr>
              <a:t> </a:t>
            </a:r>
            <a:r>
              <a:rPr lang="en-US" altLang="en-US" sz="2400" dirty="0" err="1" smtClean="0">
                <a:latin typeface="Monotype Corsiva" charset="0"/>
              </a:rPr>
              <a:t>i</a:t>
            </a:r>
            <a:r>
              <a:rPr lang="en-US" altLang="en-US" sz="2400" dirty="0" smtClean="0"/>
              <a:t> only has </a:t>
            </a:r>
            <a:r>
              <a:rPr lang="en-US" altLang="en-US" sz="2400" dirty="0"/>
              <a:t>local info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dirty="0"/>
              <a:t>from neighbors </a:t>
            </a:r>
            <a:endParaRPr lang="en-US" altLang="en-US" sz="2400" dirty="0">
              <a:latin typeface="Monotype Corsiva" charset="0"/>
            </a:endParaRP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4229100" y="4300540"/>
            <a:ext cx="524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  <a:r>
              <a:rPr lang="en-US" altLang="en-US" sz="2400" i="1" baseline="-25000" dirty="0"/>
              <a:t>"</a:t>
            </a:r>
          </a:p>
        </p:txBody>
      </p:sp>
      <p:sp>
        <p:nvSpPr>
          <p:cNvPr id="628738" name="Line 2"/>
          <p:cNvSpPr>
            <a:spLocks noChangeShapeType="1"/>
          </p:cNvSpPr>
          <p:nvPr/>
        </p:nvSpPr>
        <p:spPr bwMode="auto">
          <a:xfrm>
            <a:off x="2343150" y="4043363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2931319" y="3933825"/>
            <a:ext cx="51809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ij”</a:t>
            </a:r>
          </a:p>
        </p:txBody>
      </p:sp>
      <p:sp>
        <p:nvSpPr>
          <p:cNvPr id="628741" name="Freeform 5"/>
          <p:cNvSpPr>
            <a:spLocks/>
          </p:cNvSpPr>
          <p:nvPr/>
        </p:nvSpPr>
        <p:spPr bwMode="auto">
          <a:xfrm>
            <a:off x="4171950" y="2580085"/>
            <a:ext cx="2914650" cy="1851422"/>
          </a:xfrm>
          <a:custGeom>
            <a:avLst/>
            <a:gdLst>
              <a:gd name="T0" fmla="*/ 0 w 2448"/>
              <a:gd name="T1" fmla="*/ 1555 h 1555"/>
              <a:gd name="T2" fmla="*/ 586 w 2448"/>
              <a:gd name="T3" fmla="*/ 1200 h 1555"/>
              <a:gd name="T4" fmla="*/ 968 w 2448"/>
              <a:gd name="T5" fmla="*/ 1506 h 1555"/>
              <a:gd name="T6" fmla="*/ 1196 w 2448"/>
              <a:gd name="T7" fmla="*/ 1110 h 1555"/>
              <a:gd name="T8" fmla="*/ 1709 w 2448"/>
              <a:gd name="T9" fmla="*/ 1047 h 1555"/>
              <a:gd name="T10" fmla="*/ 1480 w 2448"/>
              <a:gd name="T11" fmla="*/ 516 h 1555"/>
              <a:gd name="T12" fmla="*/ 2237 w 2448"/>
              <a:gd name="T13" fmla="*/ 643 h 1555"/>
              <a:gd name="T14" fmla="*/ 2448 w 2448"/>
              <a:gd name="T15" fmla="*/ 0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8" h="1555">
                <a:moveTo>
                  <a:pt x="0" y="1555"/>
                </a:moveTo>
                <a:cubicBezTo>
                  <a:pt x="98" y="1496"/>
                  <a:pt x="425" y="1208"/>
                  <a:pt x="586" y="1200"/>
                </a:cubicBezTo>
                <a:cubicBezTo>
                  <a:pt x="747" y="1192"/>
                  <a:pt x="866" y="1521"/>
                  <a:pt x="968" y="1506"/>
                </a:cubicBezTo>
                <a:cubicBezTo>
                  <a:pt x="1070" y="1491"/>
                  <a:pt x="1073" y="1186"/>
                  <a:pt x="1196" y="1110"/>
                </a:cubicBezTo>
                <a:cubicBezTo>
                  <a:pt x="1319" y="1034"/>
                  <a:pt x="1662" y="1146"/>
                  <a:pt x="1709" y="1047"/>
                </a:cubicBezTo>
                <a:cubicBezTo>
                  <a:pt x="1756" y="948"/>
                  <a:pt x="1392" y="583"/>
                  <a:pt x="1480" y="516"/>
                </a:cubicBezTo>
                <a:cubicBezTo>
                  <a:pt x="1568" y="449"/>
                  <a:pt x="2076" y="729"/>
                  <a:pt x="2237" y="643"/>
                </a:cubicBezTo>
                <a:cubicBezTo>
                  <a:pt x="2398" y="557"/>
                  <a:pt x="2404" y="134"/>
                  <a:pt x="244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8743" name="Group 7"/>
          <p:cNvGrpSpPr>
            <a:grpSpLocks/>
          </p:cNvGrpSpPr>
          <p:nvPr/>
        </p:nvGrpSpPr>
        <p:grpSpPr bwMode="auto">
          <a:xfrm>
            <a:off x="1771650" y="3471863"/>
            <a:ext cx="685800" cy="628650"/>
            <a:chOff x="576" y="2256"/>
            <a:chExt cx="576" cy="528"/>
          </a:xfrm>
        </p:grpSpPr>
        <p:sp>
          <p:nvSpPr>
            <p:cNvPr id="628744" name="Oval 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ea typeface="MS Mincho" charset="-128"/>
                </a:rPr>
                <a:t>i</a:t>
              </a:r>
            </a:p>
          </p:txBody>
        </p:sp>
      </p:grpSp>
      <p:grpSp>
        <p:nvGrpSpPr>
          <p:cNvPr id="628746" name="Group 10"/>
          <p:cNvGrpSpPr>
            <a:grpSpLocks/>
          </p:cNvGrpSpPr>
          <p:nvPr/>
        </p:nvGrpSpPr>
        <p:grpSpPr bwMode="auto">
          <a:xfrm>
            <a:off x="6515100" y="1414463"/>
            <a:ext cx="1314450" cy="1141810"/>
            <a:chOff x="4512" y="1008"/>
            <a:chExt cx="1104" cy="959"/>
          </a:xfrm>
        </p:grpSpPr>
        <p:sp>
          <p:nvSpPr>
            <p:cNvPr id="628747" name="Oval 11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8" name="Text Box 12"/>
            <p:cNvSpPr txBox="1">
              <a:spLocks noChangeArrowheads="1"/>
            </p:cNvSpPr>
            <p:nvPr/>
          </p:nvSpPr>
          <p:spPr bwMode="auto">
            <a:xfrm>
              <a:off x="4757" y="1057"/>
              <a:ext cx="81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grpSp>
        <p:nvGrpSpPr>
          <p:cNvPr id="628749" name="Group 13"/>
          <p:cNvGrpSpPr>
            <a:grpSpLocks/>
          </p:cNvGrpSpPr>
          <p:nvPr/>
        </p:nvGrpSpPr>
        <p:grpSpPr bwMode="auto">
          <a:xfrm>
            <a:off x="3371850" y="3186113"/>
            <a:ext cx="685800" cy="628650"/>
            <a:chOff x="1920" y="2016"/>
            <a:chExt cx="576" cy="528"/>
          </a:xfrm>
        </p:grpSpPr>
        <p:sp>
          <p:nvSpPr>
            <p:cNvPr id="628750" name="Oval 14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chemeClr val="bg1"/>
                </a:buClr>
              </a:pPr>
              <a:endParaRPr lang="en-US" altLang="en-US"/>
            </a:p>
          </p:txBody>
        </p:sp>
        <p:sp>
          <p:nvSpPr>
            <p:cNvPr id="628751" name="Text Box 15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>
                  <a:ea typeface="MS Mincho" charset="-128"/>
                </a:rPr>
                <a:t>j</a:t>
              </a:r>
            </a:p>
          </p:txBody>
        </p:sp>
      </p:grpSp>
      <p:sp>
        <p:nvSpPr>
          <p:cNvPr id="628752" name="Line 16"/>
          <p:cNvSpPr>
            <a:spLocks noChangeShapeType="1"/>
          </p:cNvSpPr>
          <p:nvPr/>
        </p:nvSpPr>
        <p:spPr bwMode="auto">
          <a:xfrm flipV="1">
            <a:off x="2457450" y="3586163"/>
            <a:ext cx="9144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3" name="Freeform 17"/>
          <p:cNvSpPr>
            <a:spLocks/>
          </p:cNvSpPr>
          <p:nvPr/>
        </p:nvSpPr>
        <p:spPr bwMode="auto">
          <a:xfrm>
            <a:off x="4057650" y="1985963"/>
            <a:ext cx="2457450" cy="1552575"/>
          </a:xfrm>
          <a:custGeom>
            <a:avLst/>
            <a:gdLst>
              <a:gd name="T0" fmla="*/ 0 w 2064"/>
              <a:gd name="T1" fmla="*/ 1248 h 1304"/>
              <a:gd name="T2" fmla="*/ 528 w 2064"/>
              <a:gd name="T3" fmla="*/ 1296 h 1304"/>
              <a:gd name="T4" fmla="*/ 816 w 2064"/>
              <a:gd name="T5" fmla="*/ 1200 h 1304"/>
              <a:gd name="T6" fmla="*/ 1008 w 2064"/>
              <a:gd name="T7" fmla="*/ 816 h 1304"/>
              <a:gd name="T8" fmla="*/ 1248 w 2064"/>
              <a:gd name="T9" fmla="*/ 240 h 1304"/>
              <a:gd name="T10" fmla="*/ 2064 w 2064"/>
              <a:gd name="T11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2457450" y="3282553"/>
            <a:ext cx="45878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3943350" y="2981325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</a:p>
        </p:txBody>
      </p:sp>
      <p:sp>
        <p:nvSpPr>
          <p:cNvPr id="628756" name="Text Box 20"/>
          <p:cNvSpPr txBox="1">
            <a:spLocks noChangeArrowheads="1"/>
          </p:cNvSpPr>
          <p:nvPr/>
        </p:nvSpPr>
        <p:spPr bwMode="auto">
          <a:xfrm>
            <a:off x="1439534" y="3869680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</a:p>
        </p:txBody>
      </p:sp>
      <p:grpSp>
        <p:nvGrpSpPr>
          <p:cNvPr id="628758" name="Group 22"/>
          <p:cNvGrpSpPr>
            <a:grpSpLocks/>
          </p:cNvGrpSpPr>
          <p:nvPr/>
        </p:nvGrpSpPr>
        <p:grpSpPr bwMode="auto">
          <a:xfrm>
            <a:off x="3486150" y="4100513"/>
            <a:ext cx="685800" cy="628650"/>
            <a:chOff x="1968" y="3264"/>
            <a:chExt cx="576" cy="528"/>
          </a:xfrm>
        </p:grpSpPr>
        <p:sp>
          <p:nvSpPr>
            <p:cNvPr id="628759" name="Oval 23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0" name="Text Box 24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j"</a:t>
              </a:r>
            </a:p>
          </p:txBody>
        </p:sp>
      </p:grpSp>
      <p:sp>
        <p:nvSpPr>
          <p:cNvPr id="628761" name="Text Box 25"/>
          <p:cNvSpPr txBox="1">
            <a:spLocks noChangeArrowheads="1"/>
          </p:cNvSpPr>
          <p:nvPr/>
        </p:nvSpPr>
        <p:spPr bwMode="auto">
          <a:xfrm>
            <a:off x="1600201" y="2700337"/>
            <a:ext cx="4924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ij'</a:t>
            </a:r>
          </a:p>
        </p:txBody>
      </p: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2400300" y="2271713"/>
            <a:ext cx="685800" cy="628650"/>
            <a:chOff x="1056" y="1728"/>
            <a:chExt cx="576" cy="528"/>
          </a:xfrm>
        </p:grpSpPr>
        <p:sp>
          <p:nvSpPr>
            <p:cNvPr id="628763" name="Oval 27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4" name="Text Box 28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>
                  <a:ea typeface="MS Mincho" charset="-128"/>
                </a:rPr>
                <a:t>j'</a:t>
              </a:r>
            </a:p>
          </p:txBody>
        </p:sp>
      </p:grpSp>
      <p:sp>
        <p:nvSpPr>
          <p:cNvPr id="628765" name="Line 29"/>
          <p:cNvSpPr>
            <a:spLocks noChangeShapeType="1"/>
          </p:cNvSpPr>
          <p:nvPr/>
        </p:nvSpPr>
        <p:spPr bwMode="auto">
          <a:xfrm flipV="1">
            <a:off x="2114550" y="2843213"/>
            <a:ext cx="40005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6" name="Text Box 30"/>
          <p:cNvSpPr txBox="1">
            <a:spLocks noChangeArrowheads="1"/>
          </p:cNvSpPr>
          <p:nvPr/>
        </p:nvSpPr>
        <p:spPr bwMode="auto">
          <a:xfrm>
            <a:off x="2171700" y="1895475"/>
            <a:ext cx="49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j'</a:t>
            </a:r>
          </a:p>
        </p:txBody>
      </p:sp>
      <p:sp>
        <p:nvSpPr>
          <p:cNvPr id="628767" name="Freeform 31"/>
          <p:cNvSpPr>
            <a:spLocks/>
          </p:cNvSpPr>
          <p:nvPr/>
        </p:nvSpPr>
        <p:spPr bwMode="auto">
          <a:xfrm>
            <a:off x="3086100" y="1531144"/>
            <a:ext cx="3429000" cy="1376363"/>
          </a:xfrm>
          <a:custGeom>
            <a:avLst/>
            <a:gdLst>
              <a:gd name="T0" fmla="*/ 0 w 2880"/>
              <a:gd name="T1" fmla="*/ 1022 h 1156"/>
              <a:gd name="T2" fmla="*/ 737 w 2880"/>
              <a:gd name="T3" fmla="*/ 1056 h 1156"/>
              <a:gd name="T4" fmla="*/ 691 w 2880"/>
              <a:gd name="T5" fmla="*/ 420 h 1156"/>
              <a:gd name="T6" fmla="*/ 1407 w 2880"/>
              <a:gd name="T7" fmla="*/ 718 h 1156"/>
              <a:gd name="T8" fmla="*/ 1699 w 2880"/>
              <a:gd name="T9" fmla="*/ 75 h 1156"/>
              <a:gd name="T10" fmla="*/ 2256 w 2880"/>
              <a:gd name="T11" fmla="*/ 267 h 1156"/>
              <a:gd name="T12" fmla="*/ 2880 w 2880"/>
              <a:gd name="T13" fmla="*/ 142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156">
                <a:moveTo>
                  <a:pt x="0" y="1022"/>
                </a:moveTo>
                <a:cubicBezTo>
                  <a:pt x="273" y="1042"/>
                  <a:pt x="622" y="1156"/>
                  <a:pt x="737" y="1056"/>
                </a:cubicBezTo>
                <a:cubicBezTo>
                  <a:pt x="852" y="956"/>
                  <a:pt x="579" y="476"/>
                  <a:pt x="691" y="420"/>
                </a:cubicBezTo>
                <a:cubicBezTo>
                  <a:pt x="803" y="364"/>
                  <a:pt x="1239" y="776"/>
                  <a:pt x="1407" y="718"/>
                </a:cubicBezTo>
                <a:cubicBezTo>
                  <a:pt x="1575" y="660"/>
                  <a:pt x="1558" y="150"/>
                  <a:pt x="1699" y="75"/>
                </a:cubicBezTo>
                <a:cubicBezTo>
                  <a:pt x="1840" y="0"/>
                  <a:pt x="2059" y="256"/>
                  <a:pt x="2256" y="267"/>
                </a:cubicBezTo>
                <a:cubicBezTo>
                  <a:pt x="2453" y="278"/>
                  <a:pt x="2750" y="168"/>
                  <a:pt x="2880" y="14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8" name="Text Box 32"/>
          <p:cNvSpPr txBox="1">
            <a:spLocks noChangeArrowheads="1"/>
          </p:cNvSpPr>
          <p:nvPr/>
        </p:nvSpPr>
        <p:spPr bwMode="auto">
          <a:xfrm>
            <a:off x="5551885" y="3882629"/>
            <a:ext cx="2048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/>
              <a:t>Pick current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/>
              <a:t>shortest path </a:t>
            </a:r>
            <a:endParaRPr lang="en-US" altLang="en-US" sz="2400">
              <a:latin typeface="Monotype Corsiva" charset="0"/>
            </a:endParaRPr>
          </a:p>
        </p:txBody>
      </p:sp>
      <p:sp>
        <p:nvSpPr>
          <p:cNvPr id="62877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But we don’t know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4959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</a:t>
            </a:r>
            <a:r>
              <a:rPr lang="en-US" altLang="en-US" dirty="0"/>
              <a:t>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730228" cy="408027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</p:spTree>
    <p:extLst>
      <p:ext uri="{BB962C8B-B14F-4D97-AF65-F5344CB8AC3E}">
        <p14:creationId xmlns:p14="http://schemas.microsoft.com/office/powerpoint/2010/main" val="1538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7613</TotalTime>
  <Words>970</Words>
  <Application>Microsoft Macintosh PowerPoint</Application>
  <PresentationFormat>On-screen Show (16:9)</PresentationFormat>
  <Paragraphs>348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Monotype Corsiva</vt:lpstr>
      <vt:lpstr>MS Mincho</vt:lpstr>
      <vt:lpstr>Symbol</vt:lpstr>
      <vt:lpstr>宋体</vt:lpstr>
      <vt:lpstr>Arial</vt:lpstr>
      <vt:lpstr>Times New Roman</vt:lpstr>
      <vt:lpstr>Wingdings</vt:lpstr>
      <vt:lpstr>Network</vt:lpstr>
      <vt:lpstr>Unit 03.02.03 CS 5220:  COMPUTER COMMUNICATIONS</vt:lpstr>
      <vt:lpstr>Shortest Paths &amp; Routing</vt:lpstr>
      <vt:lpstr>Routing Metrics</vt:lpstr>
      <vt:lpstr>Shortest Path Approaches</vt:lpstr>
      <vt:lpstr>Distance Vector Do you know the way to San Jose?</vt:lpstr>
      <vt:lpstr>Distance Vector</vt:lpstr>
      <vt:lpstr>Shortest Path to SJ</vt:lpstr>
      <vt:lpstr>But we don’t know the shortest paths</vt:lpstr>
      <vt:lpstr>How Distance Vector Works</vt:lpstr>
      <vt:lpstr>How Distance Vector Works</vt:lpstr>
      <vt:lpstr>How Distance Vector Works</vt:lpstr>
      <vt:lpstr>PowerPoint Presentation</vt:lpstr>
      <vt:lpstr>Bellman-Ford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499</cp:revision>
  <dcterms:created xsi:type="dcterms:W3CDTF">2003-04-11T22:55:48Z</dcterms:created>
  <dcterms:modified xsi:type="dcterms:W3CDTF">2017-07-23T16:32:46Z</dcterms:modified>
</cp:coreProperties>
</file>