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notesMasterIdLst>
    <p:notesMasterId r:id="rId14"/>
  </p:notesMasterIdLst>
  <p:sldIdLst>
    <p:sldId id="256" r:id="rId2"/>
    <p:sldId id="264" r:id="rId3"/>
    <p:sldId id="265" r:id="rId4"/>
    <p:sldId id="266" r:id="rId5"/>
    <p:sldId id="257" r:id="rId6"/>
    <p:sldId id="258" r:id="rId7"/>
    <p:sldId id="259" r:id="rId8"/>
    <p:sldId id="268" r:id="rId9"/>
    <p:sldId id="260" r:id="rId10"/>
    <p:sldId id="263"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05"/>
  </p:normalViewPr>
  <p:slideViewPr>
    <p:cSldViewPr snapToGrid="0" snapToObjects="1">
      <p:cViewPr varScale="1">
        <p:scale>
          <a:sx n="84" d="100"/>
          <a:sy n="84" d="100"/>
        </p:scale>
        <p:origin x="20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24638-06B9-BA40-B647-CF43BEBD5021}" type="datetimeFigureOut">
              <a:rPr lang="en-US" smtClean="0"/>
              <a:t>3/2/21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1EEB2-FEA5-E941-B8ED-11C234689D47}" type="slidenum">
              <a:rPr lang="en-US" smtClean="0"/>
              <a:t>‹#›</a:t>
            </a:fld>
            <a:endParaRPr lang="en-US"/>
          </a:p>
        </p:txBody>
      </p:sp>
    </p:spTree>
    <p:extLst>
      <p:ext uri="{BB962C8B-B14F-4D97-AF65-F5344CB8AC3E}">
        <p14:creationId xmlns:p14="http://schemas.microsoft.com/office/powerpoint/2010/main" val="118525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7AE070-5692-444D-9ADF-50F1D7E4A0C2}"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28499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AE070-5692-444D-9ADF-50F1D7E4A0C2}"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232428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AE070-5692-444D-9ADF-50F1D7E4A0C2}"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79924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AE070-5692-444D-9ADF-50F1D7E4A0C2}"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5618899-FD63-9249-8F2F-D3A616939D7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6569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AE070-5692-444D-9ADF-50F1D7E4A0C2}"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1290109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7AE070-5692-444D-9ADF-50F1D7E4A0C2}" type="datetimeFigureOut">
              <a:rPr lang="en-US" smtClean="0"/>
              <a:t>3/2/21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356199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7AE070-5692-444D-9ADF-50F1D7E4A0C2}" type="datetimeFigureOut">
              <a:rPr lang="en-US" smtClean="0"/>
              <a:t>3/2/21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258135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AE070-5692-444D-9ADF-50F1D7E4A0C2}"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736140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E7AE070-5692-444D-9ADF-50F1D7E4A0C2}" type="datetimeFigureOut">
              <a:rPr lang="en-US" smtClean="0"/>
              <a:t>3/2/21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5618899-FD63-9249-8F2F-D3A616939D70}" type="slidenum">
              <a:rPr lang="en-US" smtClean="0"/>
              <a:t>‹#›</a:t>
            </a:fld>
            <a:endParaRPr lang="en-US"/>
          </a:p>
        </p:txBody>
      </p:sp>
    </p:spTree>
    <p:extLst>
      <p:ext uri="{BB962C8B-B14F-4D97-AF65-F5344CB8AC3E}">
        <p14:creationId xmlns:p14="http://schemas.microsoft.com/office/powerpoint/2010/main" val="318546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AE070-5692-444D-9ADF-50F1D7E4A0C2}"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383621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7AE070-5692-444D-9ADF-50F1D7E4A0C2}"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89858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AE070-5692-444D-9ADF-50F1D7E4A0C2}"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88219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7AE070-5692-444D-9ADF-50F1D7E4A0C2}" type="datetimeFigureOut">
              <a:rPr lang="en-US" smtClean="0"/>
              <a:t>3/2/21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332958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AE070-5692-444D-9ADF-50F1D7E4A0C2}" type="datetimeFigureOut">
              <a:rPr lang="en-US" smtClean="0"/>
              <a:t>3/2/21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190162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E7AE070-5692-444D-9ADF-50F1D7E4A0C2}" type="datetimeFigureOut">
              <a:rPr lang="en-US" smtClean="0"/>
              <a:t>3/2/21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171679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AE070-5692-444D-9ADF-50F1D7E4A0C2}"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94871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AE070-5692-444D-9ADF-50F1D7E4A0C2}"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18899-FD63-9249-8F2F-D3A616939D70}" type="slidenum">
              <a:rPr lang="en-US" smtClean="0"/>
              <a:t>‹#›</a:t>
            </a:fld>
            <a:endParaRPr lang="en-US"/>
          </a:p>
        </p:txBody>
      </p:sp>
    </p:spTree>
    <p:extLst>
      <p:ext uri="{BB962C8B-B14F-4D97-AF65-F5344CB8AC3E}">
        <p14:creationId xmlns:p14="http://schemas.microsoft.com/office/powerpoint/2010/main" val="107532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7AE070-5692-444D-9ADF-50F1D7E4A0C2}" type="datetimeFigureOut">
              <a:rPr lang="en-US" smtClean="0"/>
              <a:t>3/2/21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5618899-FD63-9249-8F2F-D3A616939D70}" type="slidenum">
              <a:rPr lang="en-US" smtClean="0"/>
              <a:t>‹#›</a:t>
            </a:fld>
            <a:endParaRPr lang="en-US"/>
          </a:p>
        </p:txBody>
      </p:sp>
    </p:spTree>
    <p:extLst>
      <p:ext uri="{BB962C8B-B14F-4D97-AF65-F5344CB8AC3E}">
        <p14:creationId xmlns:p14="http://schemas.microsoft.com/office/powerpoint/2010/main" val="2759250104"/>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Drug+Review+Dataset+%28Drugs.com%2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7FB9-B250-374E-A5BF-106EABEF84EF}"/>
              </a:ext>
            </a:extLst>
          </p:cNvPr>
          <p:cNvSpPr>
            <a:spLocks noGrp="1"/>
          </p:cNvSpPr>
          <p:nvPr>
            <p:ph type="ctrTitle"/>
          </p:nvPr>
        </p:nvSpPr>
        <p:spPr/>
        <p:txBody>
          <a:bodyPr>
            <a:normAutofit fontScale="90000"/>
          </a:bodyPr>
          <a:lstStyle/>
          <a:p>
            <a:r>
              <a:rPr lang="en-US" dirty="0"/>
              <a:t>Analyzing sentiment in drug reviews</a:t>
            </a:r>
          </a:p>
        </p:txBody>
      </p:sp>
      <p:sp>
        <p:nvSpPr>
          <p:cNvPr id="3" name="Subtitle 2">
            <a:extLst>
              <a:ext uri="{FF2B5EF4-FFF2-40B4-BE49-F238E27FC236}">
                <a16:creationId xmlns:a16="http://schemas.microsoft.com/office/drawing/2014/main" id="{86D208C5-35EC-7645-B481-58552B44A6BE}"/>
              </a:ext>
            </a:extLst>
          </p:cNvPr>
          <p:cNvSpPr>
            <a:spLocks noGrp="1"/>
          </p:cNvSpPr>
          <p:nvPr>
            <p:ph type="subTitle" idx="1"/>
          </p:nvPr>
        </p:nvSpPr>
        <p:spPr/>
        <p:txBody>
          <a:bodyPr>
            <a:normAutofit/>
          </a:bodyPr>
          <a:lstStyle/>
          <a:p>
            <a:r>
              <a:rPr lang="en-US" dirty="0"/>
              <a:t>Atousa Chaharsough, PhD</a:t>
            </a:r>
          </a:p>
        </p:txBody>
      </p:sp>
    </p:spTree>
    <p:extLst>
      <p:ext uri="{BB962C8B-B14F-4D97-AF65-F5344CB8AC3E}">
        <p14:creationId xmlns:p14="http://schemas.microsoft.com/office/powerpoint/2010/main" val="199605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3FCF-DDD8-204A-AB1B-B20A825F2D69}"/>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4.2 Threshold tuning</a:t>
            </a:r>
          </a:p>
        </p:txBody>
      </p:sp>
      <p:sp>
        <p:nvSpPr>
          <p:cNvPr id="5" name="TextBox 4">
            <a:extLst>
              <a:ext uri="{FF2B5EF4-FFF2-40B4-BE49-F238E27FC236}">
                <a16:creationId xmlns:a16="http://schemas.microsoft.com/office/drawing/2014/main" id="{2CC46A68-6392-8C40-ADAB-FF4405B490C1}"/>
              </a:ext>
            </a:extLst>
          </p:cNvPr>
          <p:cNvSpPr txBox="1"/>
          <p:nvPr/>
        </p:nvSpPr>
        <p:spPr>
          <a:xfrm>
            <a:off x="5511402" y="5765874"/>
            <a:ext cx="3784998" cy="1092126"/>
          </a:xfrm>
          <a:prstGeom prst="rect">
            <a:avLst/>
          </a:prstGeom>
        </p:spPr>
        <p:txBody>
          <a:bodyPr vert="horz" lIns="91440" tIns="45720" rIns="91440" bIns="45720" rtlCol="0">
            <a:normAutofit fontScale="55000" lnSpcReduction="20000"/>
          </a:bodyPr>
          <a:lstStyle/>
          <a:p>
            <a:pPr defTabSz="914400">
              <a:lnSpc>
                <a:spcPct val="90000"/>
              </a:lnSpc>
              <a:spcAft>
                <a:spcPts val="600"/>
              </a:spcAft>
            </a:pPr>
            <a:r>
              <a:rPr lang="en-US" sz="2200" b="1" dirty="0"/>
              <a:t>Fig 4.2</a:t>
            </a:r>
          </a:p>
          <a:p>
            <a:r>
              <a:rPr lang="en-US" sz="2200" b="1" dirty="0"/>
              <a:t>F-score vs threshold </a:t>
            </a:r>
          </a:p>
          <a:p>
            <a:r>
              <a:rPr lang="en-US" sz="2200" dirty="0"/>
              <a:t>The red line shows the best threshold which maximizes the f-score</a:t>
            </a:r>
            <a:endParaRPr lang="en-US" sz="2200" b="1" dirty="0"/>
          </a:p>
          <a:p>
            <a:pPr defTabSz="914400">
              <a:lnSpc>
                <a:spcPct val="90000"/>
              </a:lnSpc>
              <a:spcAft>
                <a:spcPts val="600"/>
              </a:spcAft>
            </a:pPr>
            <a:br>
              <a:rPr lang="en-US" dirty="0"/>
            </a:br>
            <a:br>
              <a:rPr lang="en-US" dirty="0"/>
            </a:br>
            <a:endParaRPr lang="en-US" dirty="0"/>
          </a:p>
        </p:txBody>
      </p:sp>
      <p:pic>
        <p:nvPicPr>
          <p:cNvPr id="10" name="Picture 4">
            <a:extLst>
              <a:ext uri="{FF2B5EF4-FFF2-40B4-BE49-F238E27FC236}">
                <a16:creationId xmlns:a16="http://schemas.microsoft.com/office/drawing/2014/main" id="{7C3520EC-C095-1343-B08C-D46FD0D8DF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3455" y="2215030"/>
            <a:ext cx="5639886" cy="3476642"/>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A7DCCA-2BA1-2E41-9ED1-B3BD19FAFF98}"/>
              </a:ext>
            </a:extLst>
          </p:cNvPr>
          <p:cNvSpPr txBox="1"/>
          <p:nvPr/>
        </p:nvSpPr>
        <p:spPr>
          <a:xfrm>
            <a:off x="335280" y="2317942"/>
            <a:ext cx="4511040" cy="120032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Threshold tuning the Multinomial Naïve Bayes model by maximizing f-score returns the best threshold=0.253 with maximum f-score=0.75. </a:t>
            </a:r>
          </a:p>
        </p:txBody>
      </p:sp>
    </p:spTree>
    <p:extLst>
      <p:ext uri="{BB962C8B-B14F-4D97-AF65-F5344CB8AC3E}">
        <p14:creationId xmlns:p14="http://schemas.microsoft.com/office/powerpoint/2010/main" val="246673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6669-6DA7-1A47-B336-C3DDC66643D3}"/>
              </a:ext>
            </a:extLst>
          </p:cNvPr>
          <p:cNvSpPr>
            <a:spLocks noGrp="1"/>
          </p:cNvSpPr>
          <p:nvPr>
            <p:ph type="title"/>
          </p:nvPr>
        </p:nvSpPr>
        <p:spPr/>
        <p:txBody>
          <a:bodyPr/>
          <a:lstStyle/>
          <a:p>
            <a:r>
              <a:rPr lang="en-US" dirty="0"/>
              <a:t>4.3 Most predictive words</a:t>
            </a:r>
          </a:p>
        </p:txBody>
      </p:sp>
      <p:pic>
        <p:nvPicPr>
          <p:cNvPr id="5" name="Picture 2">
            <a:extLst>
              <a:ext uri="{FF2B5EF4-FFF2-40B4-BE49-F238E27FC236}">
                <a16:creationId xmlns:a16="http://schemas.microsoft.com/office/drawing/2014/main" id="{F7966D9A-F516-F54A-A9EB-11F2DC8B1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120" y="2312552"/>
            <a:ext cx="4978400" cy="2908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BE7B70-D972-3A4F-AF13-583B1D83377C}"/>
              </a:ext>
            </a:extLst>
          </p:cNvPr>
          <p:cNvSpPr/>
          <p:nvPr/>
        </p:nvSpPr>
        <p:spPr>
          <a:xfrm>
            <a:off x="6456680" y="5399964"/>
            <a:ext cx="6096000" cy="704808"/>
          </a:xfrm>
          <a:prstGeom prst="rect">
            <a:avLst/>
          </a:prstGeom>
        </p:spPr>
        <p:txBody>
          <a:bodyPr>
            <a:spAutoFit/>
          </a:bodyPr>
          <a:lstStyle/>
          <a:p>
            <a:pPr defTabSz="914400">
              <a:lnSpc>
                <a:spcPct val="90000"/>
              </a:lnSpc>
              <a:spcAft>
                <a:spcPts val="600"/>
              </a:spcAft>
            </a:pPr>
            <a:r>
              <a:rPr lang="en-US" sz="1200" b="1" dirty="0"/>
              <a:t>Table 4.3</a:t>
            </a:r>
          </a:p>
          <a:p>
            <a:r>
              <a:rPr lang="en-US" sz="1200" dirty="0"/>
              <a:t>The most predictive words (good words) and the least predictive words</a:t>
            </a:r>
          </a:p>
          <a:p>
            <a:r>
              <a:rPr lang="en-US" sz="1200" dirty="0"/>
              <a:t>(bad words) for low rating drugs.</a:t>
            </a:r>
            <a:endParaRPr lang="en-US" sz="1200" b="1" dirty="0"/>
          </a:p>
        </p:txBody>
      </p:sp>
      <p:sp>
        <p:nvSpPr>
          <p:cNvPr id="6" name="TextBox 5">
            <a:extLst>
              <a:ext uri="{FF2B5EF4-FFF2-40B4-BE49-F238E27FC236}">
                <a16:creationId xmlns:a16="http://schemas.microsoft.com/office/drawing/2014/main" id="{0CA6080B-BAB5-CB40-AB67-0CC56BF98D6D}"/>
              </a:ext>
            </a:extLst>
          </p:cNvPr>
          <p:cNvSpPr txBox="1"/>
          <p:nvPr/>
        </p:nvSpPr>
        <p:spPr>
          <a:xfrm>
            <a:off x="472440" y="2312552"/>
            <a:ext cx="598424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most predictive words (good words!) and the least predictive words (bad words!) for low-rating reviews are listed in the table 4.3 below.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good words are as expected since the top eight have negative polarity.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of the bad words like ‘eases’, ‘proud’, ‘changer’, ‘saver’, ‘believer’, ‘obsessing’ are as expected since they have positive polarity.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birth control drugs have the highest number of reviews in this data set (section 2.4). This might explain the appearance of ‘cum’ and ‘precum’ as least predictive words for low-rated drugs. </a:t>
            </a:r>
          </a:p>
          <a:p>
            <a:br>
              <a:rPr lang="en-US" dirty="0"/>
            </a:br>
            <a:br>
              <a:rPr lang="en-US" dirty="0"/>
            </a:br>
            <a:endParaRPr lang="en-US" dirty="0"/>
          </a:p>
        </p:txBody>
      </p:sp>
    </p:spTree>
    <p:extLst>
      <p:ext uri="{BB962C8B-B14F-4D97-AF65-F5344CB8AC3E}">
        <p14:creationId xmlns:p14="http://schemas.microsoft.com/office/powerpoint/2010/main" val="380969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93E9-AAB6-264C-B545-0B6FF7FD920E}"/>
              </a:ext>
            </a:extLst>
          </p:cNvPr>
          <p:cNvSpPr>
            <a:spLocks noGrp="1"/>
          </p:cNvSpPr>
          <p:nvPr>
            <p:ph type="title"/>
          </p:nvPr>
        </p:nvSpPr>
        <p:spPr/>
        <p:txBody>
          <a:bodyPr/>
          <a:lstStyle/>
          <a:p>
            <a:r>
              <a:rPr lang="en-US" dirty="0"/>
              <a:t>6. Takeaway and future research</a:t>
            </a:r>
          </a:p>
        </p:txBody>
      </p:sp>
      <p:sp>
        <p:nvSpPr>
          <p:cNvPr id="3" name="Content Placeholder 2">
            <a:extLst>
              <a:ext uri="{FF2B5EF4-FFF2-40B4-BE49-F238E27FC236}">
                <a16:creationId xmlns:a16="http://schemas.microsoft.com/office/drawing/2014/main" id="{40FA4D74-250D-2F44-AD78-DF4CD0947E4D}"/>
              </a:ext>
            </a:extLst>
          </p:cNvPr>
          <p:cNvSpPr>
            <a:spLocks noGrp="1"/>
          </p:cNvSpPr>
          <p:nvPr>
            <p:ph idx="1"/>
          </p:nvPr>
        </p:nvSpPr>
        <p:spPr>
          <a:xfrm>
            <a:off x="680321" y="2108272"/>
            <a:ext cx="9613861" cy="4414447"/>
          </a:xfrm>
        </p:spPr>
        <p:txBody>
          <a:bodyPr>
            <a:noAutofit/>
          </a:bodyPr>
          <a:lstStyle/>
          <a:p>
            <a:r>
              <a:rPr lang="en-US" sz="2000" dirty="0"/>
              <a:t>In this project, we built multiple classification models that predict the low-rated drugs based on the reviews. </a:t>
            </a:r>
          </a:p>
          <a:p>
            <a:r>
              <a:rPr lang="en-US" sz="2000" dirty="0"/>
              <a:t>The best model, Multinomial Naive Bayes, achieved a roc-</a:t>
            </a:r>
            <a:r>
              <a:rPr lang="en-US" sz="2000" dirty="0" err="1"/>
              <a:t>auc</a:t>
            </a:r>
            <a:r>
              <a:rPr lang="en-US" sz="2000" dirty="0"/>
              <a:t> score of 95%, on both the train and test data sets, and an accuracy of 0.9, which are considerably high. </a:t>
            </a:r>
          </a:p>
          <a:p>
            <a:r>
              <a:rPr lang="en-US" sz="2000" dirty="0"/>
              <a:t>This result was achieved by defining a function which preprocessed the text before passing it to the text vectorizer, by grid searching the model and 5-fold cross validating the data. </a:t>
            </a:r>
          </a:p>
          <a:p>
            <a:r>
              <a:rPr lang="en-US" sz="2000"/>
              <a:t>Since </a:t>
            </a:r>
            <a:r>
              <a:rPr lang="en-US" sz="2000" dirty="0"/>
              <a:t>the number of people who found each review useful is given, it would be interesting to investigate what element in the review makes it useful.</a:t>
            </a:r>
            <a:br>
              <a:rPr lang="en-US" sz="2000" dirty="0"/>
            </a:br>
            <a:endParaRPr lang="en-US" sz="2000" dirty="0"/>
          </a:p>
        </p:txBody>
      </p:sp>
    </p:spTree>
    <p:extLst>
      <p:ext uri="{BB962C8B-B14F-4D97-AF65-F5344CB8AC3E}">
        <p14:creationId xmlns:p14="http://schemas.microsoft.com/office/powerpoint/2010/main" val="71788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C2DD-2D1D-3146-9772-1287045F6B4A}"/>
              </a:ext>
            </a:extLst>
          </p:cNvPr>
          <p:cNvSpPr>
            <a:spLocks noGrp="1"/>
          </p:cNvSpPr>
          <p:nvPr>
            <p:ph type="title"/>
          </p:nvPr>
        </p:nvSpPr>
        <p:spPr>
          <a:xfrm>
            <a:off x="680321" y="753228"/>
            <a:ext cx="9613861" cy="1080938"/>
          </a:xfrm>
        </p:spPr>
        <p:txBody>
          <a:bodyPr>
            <a:normAutofit/>
          </a:bodyPr>
          <a:lstStyle/>
          <a:p>
            <a:r>
              <a:rPr lang="en-US" dirty="0"/>
              <a:t>1. Introduction</a:t>
            </a:r>
          </a:p>
        </p:txBody>
      </p:sp>
      <p:sp>
        <p:nvSpPr>
          <p:cNvPr id="3" name="Content Placeholder 2">
            <a:extLst>
              <a:ext uri="{FF2B5EF4-FFF2-40B4-BE49-F238E27FC236}">
                <a16:creationId xmlns:a16="http://schemas.microsoft.com/office/drawing/2014/main" id="{A36AF927-7498-6A4A-B385-4FBA22F53616}"/>
              </a:ext>
            </a:extLst>
          </p:cNvPr>
          <p:cNvSpPr>
            <a:spLocks noGrp="1"/>
          </p:cNvSpPr>
          <p:nvPr>
            <p:ph idx="1"/>
          </p:nvPr>
        </p:nvSpPr>
        <p:spPr>
          <a:xfrm>
            <a:off x="680322" y="2336872"/>
            <a:ext cx="4931045" cy="3881047"/>
          </a:xfrm>
        </p:spPr>
        <p:txBody>
          <a:bodyPr>
            <a:normAutofit lnSpcReduction="10000"/>
          </a:bodyPr>
          <a:lstStyle/>
          <a:p>
            <a:r>
              <a:rPr lang="en-US" sz="1800" dirty="0"/>
              <a:t>The patients' reviews after mass production are a great source of information for pharmaceutical companies to learn more about customer reaction to their products, discover potential problems before they occur, and better allocate their resources. </a:t>
            </a:r>
          </a:p>
          <a:p>
            <a:r>
              <a:rPr lang="en-US" sz="1800" dirty="0"/>
              <a:t>In this project, we will aim to predict whether or not a customer review is negative based on the review.</a:t>
            </a:r>
          </a:p>
          <a:p>
            <a:r>
              <a:rPr lang="en-US" sz="1800" dirty="0"/>
              <a:t>Analyze what indicators in a review make it most likely to be negative for different types of drugs </a:t>
            </a:r>
          </a:p>
          <a:p>
            <a:r>
              <a:rPr lang="en-US" sz="1800" dirty="0"/>
              <a:t>Which patients tend to have more negative reviews.</a:t>
            </a:r>
          </a:p>
        </p:txBody>
      </p:sp>
      <p:pic>
        <p:nvPicPr>
          <p:cNvPr id="6" name="Picture 5" descr="A picture containing indoor, decorated, arranged&#10;&#10;Description automatically generated">
            <a:extLst>
              <a:ext uri="{FF2B5EF4-FFF2-40B4-BE49-F238E27FC236}">
                <a16:creationId xmlns:a16="http://schemas.microsoft.com/office/drawing/2014/main" id="{65DDA4A1-FA80-B34F-91CF-26305A94A123}"/>
              </a:ext>
            </a:extLst>
          </p:cNvPr>
          <p:cNvPicPr>
            <a:picLocks noChangeAspect="1"/>
          </p:cNvPicPr>
          <p:nvPr/>
        </p:nvPicPr>
        <p:blipFill>
          <a:blip r:embed="rId2"/>
          <a:stretch>
            <a:fillRect/>
          </a:stretch>
        </p:blipFill>
        <p:spPr>
          <a:xfrm>
            <a:off x="6062474" y="2497914"/>
            <a:ext cx="4376925" cy="2457754"/>
          </a:xfrm>
          <a:prstGeom prst="rect">
            <a:avLst/>
          </a:prstGeom>
        </p:spPr>
      </p:pic>
    </p:spTree>
    <p:extLst>
      <p:ext uri="{BB962C8B-B14F-4D97-AF65-F5344CB8AC3E}">
        <p14:creationId xmlns:p14="http://schemas.microsoft.com/office/powerpoint/2010/main" val="10141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AABA-11C8-2043-8CBA-B7E3679EA41B}"/>
              </a:ext>
            </a:extLst>
          </p:cNvPr>
          <p:cNvSpPr>
            <a:spLocks noGrp="1"/>
          </p:cNvSpPr>
          <p:nvPr>
            <p:ph type="title"/>
          </p:nvPr>
        </p:nvSpPr>
        <p:spPr/>
        <p:txBody>
          <a:bodyPr/>
          <a:lstStyle/>
          <a:p>
            <a:r>
              <a:rPr lang="en-US" dirty="0"/>
              <a:t>2. Data</a:t>
            </a:r>
          </a:p>
        </p:txBody>
      </p:sp>
      <p:sp>
        <p:nvSpPr>
          <p:cNvPr id="3" name="Content Placeholder 2">
            <a:extLst>
              <a:ext uri="{FF2B5EF4-FFF2-40B4-BE49-F238E27FC236}">
                <a16:creationId xmlns:a16="http://schemas.microsoft.com/office/drawing/2014/main" id="{16262737-D1D3-9E45-8B7A-1DCD185E3116}"/>
              </a:ext>
            </a:extLst>
          </p:cNvPr>
          <p:cNvSpPr>
            <a:spLocks noGrp="1"/>
          </p:cNvSpPr>
          <p:nvPr>
            <p:ph idx="1"/>
          </p:nvPr>
        </p:nvSpPr>
        <p:spPr/>
        <p:txBody>
          <a:bodyPr>
            <a:normAutofit fontScale="92500" lnSpcReduction="10000"/>
          </a:bodyPr>
          <a:lstStyle/>
          <a:p>
            <a:r>
              <a:rPr lang="en-US" dirty="0"/>
              <a:t>The data</a:t>
            </a:r>
            <a:r>
              <a:rPr lang="en-US" baseline="30000" dirty="0"/>
              <a:t>12</a:t>
            </a:r>
            <a:r>
              <a:rPr lang="en-US" dirty="0"/>
              <a:t> set has 161297 rows (number of reviews), and 7 attributes. </a:t>
            </a:r>
          </a:p>
          <a:p>
            <a:r>
              <a:rPr lang="en-US" dirty="0"/>
              <a:t>This data set contains patients’ review and rating of 3436 different drugs. </a:t>
            </a:r>
          </a:p>
          <a:p>
            <a:r>
              <a:rPr lang="en-US" dirty="0"/>
              <a:t>The condition of the patients for which the drug is taken is given and the number of people who found the review useful. </a:t>
            </a:r>
          </a:p>
          <a:p>
            <a:r>
              <a:rPr lang="en-US" dirty="0"/>
              <a:t>The data is imbalanced with only 21.6% of low rating reviews.</a:t>
            </a:r>
          </a:p>
          <a:p>
            <a:pPr marL="0" indent="0">
              <a:buNone/>
            </a:pPr>
            <a:endParaRPr lang="en-US" dirty="0"/>
          </a:p>
          <a:p>
            <a:pPr marL="0" indent="0">
              <a:buNone/>
            </a:pPr>
            <a:endParaRPr lang="en-US" dirty="0"/>
          </a:p>
          <a:p>
            <a:pPr marL="0" indent="0">
              <a:buNone/>
            </a:pPr>
            <a:r>
              <a:rPr lang="en-US" sz="1200" baseline="30000" dirty="0"/>
              <a:t>1 </a:t>
            </a:r>
            <a:r>
              <a:rPr lang="en-US" sz="1200" dirty="0">
                <a:hlinkClick r:id="rId2"/>
              </a:rPr>
              <a:t>UCI Machine Learning Repository-drug review data set </a:t>
            </a:r>
            <a:endParaRPr lang="en-US" sz="1200" dirty="0"/>
          </a:p>
          <a:p>
            <a:pPr marL="0" indent="0">
              <a:buNone/>
            </a:pPr>
            <a:r>
              <a:rPr lang="en-US" sz="1200" i="1" baseline="30000" dirty="0"/>
              <a:t>2</a:t>
            </a:r>
            <a:r>
              <a:rPr lang="en-US" sz="1200" i="1" dirty="0"/>
              <a:t>Felix </a:t>
            </a:r>
            <a:r>
              <a:rPr lang="en-US" sz="1200" i="1" dirty="0" err="1"/>
              <a:t>Gräßer</a:t>
            </a:r>
            <a:r>
              <a:rPr lang="en-US" sz="1200" i="1" dirty="0"/>
              <a:t>, Surya </a:t>
            </a:r>
            <a:r>
              <a:rPr lang="en-US" sz="1200" i="1" dirty="0" err="1"/>
              <a:t>Kallumadi</a:t>
            </a:r>
            <a:r>
              <a:rPr lang="en-US" sz="1200" i="1" dirty="0"/>
              <a:t>, Hagen </a:t>
            </a:r>
            <a:r>
              <a:rPr lang="en-US" sz="1200" i="1" dirty="0" err="1"/>
              <a:t>Malberg</a:t>
            </a:r>
            <a:r>
              <a:rPr lang="en-US" sz="1200" i="1" dirty="0"/>
              <a:t>, and Sebastian </a:t>
            </a:r>
            <a:r>
              <a:rPr lang="en-US" sz="1200" i="1" dirty="0" err="1"/>
              <a:t>Zaunseder</a:t>
            </a:r>
            <a:r>
              <a:rPr lang="en-US" sz="1200" i="1" dirty="0"/>
              <a:t>. 2018. Aspect-Based Sentiment Analysis of Drug Reviews Applying Cross-Domain and Cross-Data Learning. In Proceedings of the 2018 International Conference on Digital Health (DH '18). ACM, New York, NY, USA, 121-125.</a:t>
            </a:r>
            <a:endParaRPr lang="en-US" sz="1200" baseline="30000" dirty="0"/>
          </a:p>
        </p:txBody>
      </p:sp>
    </p:spTree>
    <p:extLst>
      <p:ext uri="{BB962C8B-B14F-4D97-AF65-F5344CB8AC3E}">
        <p14:creationId xmlns:p14="http://schemas.microsoft.com/office/powerpoint/2010/main" val="160711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C614-5010-8A45-B337-7CFC0A5616E9}"/>
              </a:ext>
            </a:extLst>
          </p:cNvPr>
          <p:cNvSpPr>
            <a:spLocks noGrp="1"/>
          </p:cNvSpPr>
          <p:nvPr>
            <p:ph type="title"/>
          </p:nvPr>
        </p:nvSpPr>
        <p:spPr/>
        <p:txBody>
          <a:bodyPr/>
          <a:lstStyle/>
          <a:p>
            <a:r>
              <a:rPr lang="en-US" dirty="0"/>
              <a:t>3. Exploratory data analysis (EDA)</a:t>
            </a:r>
          </a:p>
        </p:txBody>
      </p:sp>
      <p:sp>
        <p:nvSpPr>
          <p:cNvPr id="3" name="Text Placeholder 2">
            <a:extLst>
              <a:ext uri="{FF2B5EF4-FFF2-40B4-BE49-F238E27FC236}">
                <a16:creationId xmlns:a16="http://schemas.microsoft.com/office/drawing/2014/main" id="{F66B3428-92F6-5547-93C9-765555CAAC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462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5130" name="Group 76">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5131" name="Rectangle 77">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5132" name="Rectangle 80">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243E5F-B921-5F4B-9EF8-A29611BDC5BF}"/>
              </a:ext>
            </a:extLst>
          </p:cNvPr>
          <p:cNvSpPr>
            <a:spLocks noGrp="1"/>
          </p:cNvSpPr>
          <p:nvPr>
            <p:ph type="title"/>
          </p:nvPr>
        </p:nvSpPr>
        <p:spPr>
          <a:xfrm>
            <a:off x="521706" y="870557"/>
            <a:ext cx="5970536" cy="1080938"/>
          </a:xfrm>
        </p:spPr>
        <p:txBody>
          <a:bodyPr>
            <a:normAutofit fontScale="90000"/>
          </a:bodyPr>
          <a:lstStyle/>
          <a:p>
            <a:r>
              <a:rPr lang="en-US" dirty="0"/>
              <a:t>3.1 Highest number of reviews</a:t>
            </a:r>
            <a:br>
              <a:rPr lang="en-US" dirty="0"/>
            </a:br>
            <a:endParaRPr lang="en-US" dirty="0"/>
          </a:p>
        </p:txBody>
      </p:sp>
      <p:pic>
        <p:nvPicPr>
          <p:cNvPr id="5133" name="Picture 82">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pic>
        <p:nvPicPr>
          <p:cNvPr id="1026" name="Picture 2">
            <a:extLst>
              <a:ext uri="{FF2B5EF4-FFF2-40B4-BE49-F238E27FC236}">
                <a16:creationId xmlns:a16="http://schemas.microsoft.com/office/drawing/2014/main" id="{94C7C145-4E9B-DB43-8EA3-AFBBE351E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906" y="4781958"/>
            <a:ext cx="7658464" cy="14359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67A410-46BA-6144-A4B4-CAEABFC7B8BF}"/>
              </a:ext>
            </a:extLst>
          </p:cNvPr>
          <p:cNvSpPr txBox="1"/>
          <p:nvPr/>
        </p:nvSpPr>
        <p:spPr>
          <a:xfrm>
            <a:off x="640628" y="4221479"/>
            <a:ext cx="6659332" cy="523220"/>
          </a:xfrm>
          <a:prstGeom prst="rect">
            <a:avLst/>
          </a:prstGeom>
          <a:noFill/>
        </p:spPr>
        <p:txBody>
          <a:bodyPr wrap="square" rtlCol="0">
            <a:spAutoFit/>
          </a:bodyPr>
          <a:lstStyle/>
          <a:p>
            <a:r>
              <a:rPr lang="en-US" sz="1400" b="1" dirty="0"/>
              <a:t>Fig 3.1</a:t>
            </a:r>
          </a:p>
          <a:p>
            <a:r>
              <a:rPr lang="en-US" sz="1400" dirty="0"/>
              <a:t>Conditions and drugs with the highest number of reviews. </a:t>
            </a:r>
          </a:p>
        </p:txBody>
      </p:sp>
      <p:sp>
        <p:nvSpPr>
          <p:cNvPr id="4" name="TextBox 3">
            <a:extLst>
              <a:ext uri="{FF2B5EF4-FFF2-40B4-BE49-F238E27FC236}">
                <a16:creationId xmlns:a16="http://schemas.microsoft.com/office/drawing/2014/main" id="{EFDC5FC9-E218-BA4A-888B-AADE26C09C96}"/>
              </a:ext>
            </a:extLst>
          </p:cNvPr>
          <p:cNvSpPr txBox="1"/>
          <p:nvPr/>
        </p:nvSpPr>
        <p:spPr>
          <a:xfrm>
            <a:off x="472440" y="2194560"/>
            <a:ext cx="11426526" cy="2554545"/>
          </a:xfrm>
          <a:prstGeom prst="rect">
            <a:avLst/>
          </a:prstGeom>
          <a:noFill/>
        </p:spPr>
        <p:txBody>
          <a:bodyPr wrap="none" rtlCol="0">
            <a:spAutoFit/>
          </a:bodyPr>
          <a:lstStyle/>
          <a:p>
            <a:pPr marL="342900" indent="-342900">
              <a:buFont typeface="Arial" panose="020B0604020202020204" pitchFamily="34" charset="0"/>
              <a:buChar char="•"/>
            </a:pPr>
            <a:r>
              <a:rPr lang="en-US" sz="2000" dirty="0"/>
              <a:t>We restrict our study to the drugs and conditions with at least 100 reviews. </a:t>
            </a:r>
          </a:p>
          <a:p>
            <a:pPr marL="342900" indent="-342900">
              <a:buFont typeface="Arial" panose="020B0604020202020204" pitchFamily="34" charset="0"/>
              <a:buChar char="•"/>
            </a:pPr>
            <a:r>
              <a:rPr lang="en-US" sz="2000" dirty="0"/>
              <a:t>The top conditions with the highest number of reviews are birth control, depression and pain. </a:t>
            </a:r>
          </a:p>
          <a:p>
            <a:pPr marL="342900" indent="-342900">
              <a:buFont typeface="Arial" panose="020B0604020202020204" pitchFamily="34" charset="0"/>
              <a:buChar char="•"/>
            </a:pPr>
            <a:r>
              <a:rPr lang="en-US" sz="2000" dirty="0"/>
              <a:t>The top drugs with the highest number of reviews are Levonorgestrel, </a:t>
            </a:r>
            <a:r>
              <a:rPr lang="en-US" sz="2000" dirty="0" err="1"/>
              <a:t>Etonogestrel</a:t>
            </a:r>
            <a:r>
              <a:rPr lang="en-US" sz="2000" dirty="0"/>
              <a:t>, and </a:t>
            </a:r>
          </a:p>
          <a:p>
            <a:r>
              <a:rPr lang="en-US" sz="2000" dirty="0"/>
              <a:t>     Ethinyl estradiol / norethindrone. The first two drugs are used for birth control and the third </a:t>
            </a:r>
          </a:p>
          <a:p>
            <a:r>
              <a:rPr lang="en-US" sz="2000" dirty="0"/>
              <a:t>     one is used to treat symptoms of menopause.</a:t>
            </a:r>
          </a:p>
          <a:p>
            <a:br>
              <a:rPr lang="en-US" sz="2000" dirty="0"/>
            </a:br>
            <a:br>
              <a:rPr lang="en-US" sz="2000" dirty="0"/>
            </a:br>
            <a:endParaRPr lang="en-US" sz="2000" dirty="0"/>
          </a:p>
        </p:txBody>
      </p:sp>
    </p:spTree>
    <p:extLst>
      <p:ext uri="{BB962C8B-B14F-4D97-AF65-F5344CB8AC3E}">
        <p14:creationId xmlns:p14="http://schemas.microsoft.com/office/powerpoint/2010/main" val="9842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1CFA63-7E68-1C4C-B3DD-EDA44FD3B398}"/>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3.2 Top low rated drugs</a:t>
            </a:r>
          </a:p>
        </p:txBody>
      </p:sp>
      <p:pic>
        <p:nvPicPr>
          <p:cNvPr id="22" name="Picture 21">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11" name="Picture 2">
            <a:extLst>
              <a:ext uri="{FF2B5EF4-FFF2-40B4-BE49-F238E27FC236}">
                <a16:creationId xmlns:a16="http://schemas.microsoft.com/office/drawing/2014/main" id="{3C409E90-6938-9647-8250-658C7E75AE3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36369" y="1048176"/>
            <a:ext cx="6278135" cy="3923834"/>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568850A-B27C-E549-8738-613B639BA0A6}"/>
              </a:ext>
            </a:extLst>
          </p:cNvPr>
          <p:cNvSpPr txBox="1"/>
          <p:nvPr/>
        </p:nvSpPr>
        <p:spPr>
          <a:xfrm>
            <a:off x="-3175" y="2164164"/>
            <a:ext cx="5535296" cy="27699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t>The top low rated drug is ‘Miconazole’ with </a:t>
            </a:r>
          </a:p>
          <a:p>
            <a:pPr>
              <a:spcAft>
                <a:spcPts val="600"/>
              </a:spcAft>
            </a:pPr>
            <a:r>
              <a:rPr lang="en-US" sz="2000" dirty="0"/>
              <a:t>70% low rating reviews. ‘Miconazole’ is used to </a:t>
            </a:r>
          </a:p>
          <a:p>
            <a:pPr>
              <a:spcAft>
                <a:spcPts val="600"/>
              </a:spcAft>
            </a:pPr>
            <a:r>
              <a:rPr lang="en-US" sz="2000" dirty="0"/>
              <a:t>treat vaginal yeast infection. The main complaint about this drug is itching/burning. </a:t>
            </a:r>
          </a:p>
          <a:p>
            <a:pPr>
              <a:spcAft>
                <a:spcPts val="600"/>
              </a:spcAft>
            </a:pPr>
            <a:endParaRPr lang="en-US" sz="2000" dirty="0"/>
          </a:p>
          <a:p>
            <a:pPr>
              <a:spcAft>
                <a:spcPts val="600"/>
              </a:spcAft>
            </a:pPr>
            <a:br>
              <a:rPr lang="en-US" dirty="0"/>
            </a:br>
            <a:br>
              <a:rPr lang="en-US" dirty="0"/>
            </a:br>
            <a:endParaRPr lang="en-US" dirty="0"/>
          </a:p>
        </p:txBody>
      </p:sp>
      <p:sp>
        <p:nvSpPr>
          <p:cNvPr id="17" name="TextBox 16">
            <a:extLst>
              <a:ext uri="{FF2B5EF4-FFF2-40B4-BE49-F238E27FC236}">
                <a16:creationId xmlns:a16="http://schemas.microsoft.com/office/drawing/2014/main" id="{F055C432-0E1D-3348-8F58-DB5C0E6E1B8E}"/>
              </a:ext>
            </a:extLst>
          </p:cNvPr>
          <p:cNvSpPr txBox="1"/>
          <p:nvPr/>
        </p:nvSpPr>
        <p:spPr>
          <a:xfrm>
            <a:off x="5669136" y="5012447"/>
            <a:ext cx="4136123" cy="857934"/>
          </a:xfrm>
          <a:prstGeom prst="rect">
            <a:avLst/>
          </a:prstGeom>
        </p:spPr>
        <p:txBody>
          <a:bodyPr vert="horz" lIns="91440" tIns="45720" rIns="91440" bIns="45720" rtlCol="0">
            <a:normAutofit/>
          </a:bodyPr>
          <a:lstStyle/>
          <a:p>
            <a:pPr defTabSz="914400">
              <a:lnSpc>
                <a:spcPct val="90000"/>
              </a:lnSpc>
              <a:spcAft>
                <a:spcPts val="600"/>
              </a:spcAft>
            </a:pPr>
            <a:r>
              <a:rPr lang="en-US" sz="1400" b="1" dirty="0"/>
              <a:t>Fig 3.2</a:t>
            </a:r>
            <a:endParaRPr lang="en-US" sz="1400" dirty="0"/>
          </a:p>
          <a:p>
            <a:pPr defTabSz="914400">
              <a:lnSpc>
                <a:spcPct val="90000"/>
              </a:lnSpc>
              <a:spcAft>
                <a:spcPts val="600"/>
              </a:spcAft>
            </a:pPr>
            <a:r>
              <a:rPr lang="en-US" sz="1400" dirty="0"/>
              <a:t>Top low-rated drugs</a:t>
            </a:r>
          </a:p>
        </p:txBody>
      </p:sp>
    </p:spTree>
    <p:extLst>
      <p:ext uri="{BB962C8B-B14F-4D97-AF65-F5344CB8AC3E}">
        <p14:creationId xmlns:p14="http://schemas.microsoft.com/office/powerpoint/2010/main" val="187469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9" name="Rectangle 7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326963-EDDC-1240-AEEC-AA93514AFF44}"/>
              </a:ext>
            </a:extLst>
          </p:cNvPr>
          <p:cNvSpPr>
            <a:spLocks noGrp="1"/>
          </p:cNvSpPr>
          <p:nvPr>
            <p:ph type="title"/>
          </p:nvPr>
        </p:nvSpPr>
        <p:spPr>
          <a:xfrm>
            <a:off x="680321" y="753228"/>
            <a:ext cx="4136123" cy="1080938"/>
          </a:xfrm>
        </p:spPr>
        <p:txBody>
          <a:bodyPr>
            <a:normAutofit/>
          </a:bodyPr>
          <a:lstStyle/>
          <a:p>
            <a:r>
              <a:rPr lang="en-US" sz="2400"/>
              <a:t>3.3 least low rated drugs</a:t>
            </a:r>
          </a:p>
        </p:txBody>
      </p:sp>
      <p:pic>
        <p:nvPicPr>
          <p:cNvPr id="81" name="Picture 8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078" name="Content Placeholder 3077">
            <a:extLst>
              <a:ext uri="{FF2B5EF4-FFF2-40B4-BE49-F238E27FC236}">
                <a16:creationId xmlns:a16="http://schemas.microsoft.com/office/drawing/2014/main" id="{BCB9A086-B8C6-4241-A34E-21F2622CFA40}"/>
              </a:ext>
            </a:extLst>
          </p:cNvPr>
          <p:cNvSpPr>
            <a:spLocks noGrp="1"/>
          </p:cNvSpPr>
          <p:nvPr>
            <p:ph idx="1"/>
          </p:nvPr>
        </p:nvSpPr>
        <p:spPr>
          <a:xfrm>
            <a:off x="5252321" y="5445833"/>
            <a:ext cx="4136123" cy="787327"/>
          </a:xfrm>
        </p:spPr>
        <p:txBody>
          <a:bodyPr>
            <a:normAutofit/>
          </a:bodyPr>
          <a:lstStyle/>
          <a:p>
            <a:pPr marL="0" indent="0">
              <a:buNone/>
            </a:pPr>
            <a:r>
              <a:rPr lang="en-US" sz="1400" b="1" dirty="0"/>
              <a:t>Fig 3.3</a:t>
            </a:r>
          </a:p>
          <a:p>
            <a:pPr marL="0" indent="0">
              <a:buNone/>
            </a:pPr>
            <a:r>
              <a:rPr lang="en-US" sz="1400" dirty="0"/>
              <a:t>Least low rated drugs</a:t>
            </a:r>
          </a:p>
          <a:p>
            <a:endParaRPr lang="en-US" sz="1800" dirty="0"/>
          </a:p>
        </p:txBody>
      </p:sp>
      <p:pic>
        <p:nvPicPr>
          <p:cNvPr id="7" name="Picture 6" descr="Chart, bar chart&#10;&#10;Description automatically generated">
            <a:extLst>
              <a:ext uri="{FF2B5EF4-FFF2-40B4-BE49-F238E27FC236}">
                <a16:creationId xmlns:a16="http://schemas.microsoft.com/office/drawing/2014/main" id="{E6C7F85D-EAB4-AB47-8DF9-26A4F1E7F57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6090" y="1444030"/>
            <a:ext cx="6303134" cy="3939459"/>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6A84D5-07C0-FB45-A9EB-1AF7A47B738E}"/>
              </a:ext>
            </a:extLst>
          </p:cNvPr>
          <p:cNvSpPr txBox="1"/>
          <p:nvPr/>
        </p:nvSpPr>
        <p:spPr>
          <a:xfrm>
            <a:off x="243841" y="2433602"/>
            <a:ext cx="473597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lowest low-rated drugs is’ Percocet’, pain-killer, with 27% of low ratings. </a:t>
            </a:r>
          </a:p>
          <a:p>
            <a:pPr marL="285750" indent="-285750">
              <a:buFont typeface="Arial" panose="020B0604020202020204" pitchFamily="34" charset="0"/>
              <a:buChar char="•"/>
            </a:pPr>
            <a:r>
              <a:rPr lang="en-US" dirty="0"/>
              <a:t>Carisoprodol; muscle relaxant, </a:t>
            </a:r>
            <a:r>
              <a:rPr lang="en-US" dirty="0" err="1"/>
              <a:t>Adipex</a:t>
            </a:r>
            <a:r>
              <a:rPr lang="en-US" dirty="0"/>
              <a:t>-P and Phentermine; weight loss, Magnesium citrate; constipation, Valium and Diazepam are sedatives; anxiety, muscle spasm and seizures, Methadone and Fentanyl are narcotics; treat pain, Suboxone; opiate addiction.</a:t>
            </a:r>
          </a:p>
          <a:p>
            <a:br>
              <a:rPr lang="en-US" dirty="0"/>
            </a:br>
            <a:br>
              <a:rPr lang="en-US" dirty="0"/>
            </a:br>
            <a:endParaRPr lang="en-US" dirty="0"/>
          </a:p>
          <a:p>
            <a:endParaRPr lang="en-US" dirty="0"/>
          </a:p>
        </p:txBody>
      </p:sp>
    </p:spTree>
    <p:extLst>
      <p:ext uri="{BB962C8B-B14F-4D97-AF65-F5344CB8AC3E}">
        <p14:creationId xmlns:p14="http://schemas.microsoft.com/office/powerpoint/2010/main" val="204892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C614-5010-8A45-B337-7CFC0A5616E9}"/>
              </a:ext>
            </a:extLst>
          </p:cNvPr>
          <p:cNvSpPr>
            <a:spLocks noGrp="1"/>
          </p:cNvSpPr>
          <p:nvPr>
            <p:ph type="title"/>
          </p:nvPr>
        </p:nvSpPr>
        <p:spPr/>
        <p:txBody>
          <a:bodyPr/>
          <a:lstStyle/>
          <a:p>
            <a:r>
              <a:rPr lang="en-US" dirty="0"/>
              <a:t>4. Classification</a:t>
            </a:r>
          </a:p>
        </p:txBody>
      </p:sp>
      <p:sp>
        <p:nvSpPr>
          <p:cNvPr id="3" name="Text Placeholder 2">
            <a:extLst>
              <a:ext uri="{FF2B5EF4-FFF2-40B4-BE49-F238E27FC236}">
                <a16:creationId xmlns:a16="http://schemas.microsoft.com/office/drawing/2014/main" id="{F66B3428-92F6-5547-93C9-765555CAAC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097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6575-21A7-F94F-BE9E-697DEB99BEB2}"/>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4.1 Model selection</a:t>
            </a:r>
          </a:p>
        </p:txBody>
      </p:sp>
      <p:sp>
        <p:nvSpPr>
          <p:cNvPr id="4" name="Content Placeholder 3">
            <a:extLst>
              <a:ext uri="{FF2B5EF4-FFF2-40B4-BE49-F238E27FC236}">
                <a16:creationId xmlns:a16="http://schemas.microsoft.com/office/drawing/2014/main" id="{DB32ED0B-B64B-7640-A438-D827479A05AE}"/>
              </a:ext>
            </a:extLst>
          </p:cNvPr>
          <p:cNvSpPr>
            <a:spLocks noGrp="1"/>
          </p:cNvSpPr>
          <p:nvPr>
            <p:ph idx="1"/>
          </p:nvPr>
        </p:nvSpPr>
        <p:spPr>
          <a:xfrm>
            <a:off x="6090522" y="5171514"/>
            <a:ext cx="4931045" cy="634926"/>
          </a:xfrm>
        </p:spPr>
        <p:txBody>
          <a:bodyPr vert="horz" lIns="91440" tIns="45720" rIns="91440" bIns="45720" rtlCol="0">
            <a:normAutofit/>
          </a:bodyPr>
          <a:lstStyle/>
          <a:p>
            <a:pPr marL="0" indent="0">
              <a:buNone/>
            </a:pPr>
            <a:r>
              <a:rPr lang="en-US" sz="1400" b="1" dirty="0"/>
              <a:t>Table 4.1</a:t>
            </a:r>
          </a:p>
          <a:p>
            <a:pPr marL="0" indent="0">
              <a:buNone/>
            </a:pPr>
            <a:r>
              <a:rPr lang="en-US" sz="1400" dirty="0"/>
              <a:t>Classification report for Multinomial Naïve Bayes model</a:t>
            </a:r>
            <a:r>
              <a:rPr lang="en-US" sz="1400" b="1" dirty="0"/>
              <a:t>.</a:t>
            </a:r>
            <a:endParaRPr lang="en-US" sz="1400" dirty="0"/>
          </a:p>
        </p:txBody>
      </p:sp>
      <p:pic>
        <p:nvPicPr>
          <p:cNvPr id="10" name="Picture 2">
            <a:extLst>
              <a:ext uri="{FF2B5EF4-FFF2-40B4-BE49-F238E27FC236}">
                <a16:creationId xmlns:a16="http://schemas.microsoft.com/office/drawing/2014/main" id="{89366FB5-CB0B-5F48-AC51-8DD9DD68BD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3144411"/>
            <a:ext cx="4198182" cy="198364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0B7CEF9-F6B2-7E46-8F8F-19FA6C0D2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5225" y="-2049463"/>
            <a:ext cx="5232400" cy="34163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C4F65C-9E27-6142-8D08-F2974C38C256}"/>
              </a:ext>
            </a:extLst>
          </p:cNvPr>
          <p:cNvSpPr txBox="1"/>
          <p:nvPr/>
        </p:nvSpPr>
        <p:spPr>
          <a:xfrm>
            <a:off x="198121" y="2119956"/>
            <a:ext cx="566928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 and Multinomial Naive Bayes classification methods return a roc-</a:t>
            </a:r>
            <a:r>
              <a:rPr lang="en-US" dirty="0" err="1"/>
              <a:t>auc</a:t>
            </a:r>
            <a:r>
              <a:rPr lang="en-US" dirty="0"/>
              <a:t> score of 0.93 and 0.95 respectively on both test and train data sets.</a:t>
            </a:r>
          </a:p>
          <a:p>
            <a:endParaRPr lang="en-US" dirty="0"/>
          </a:p>
          <a:p>
            <a:pPr marL="285750" indent="-285750">
              <a:buFont typeface="Arial" panose="020B0604020202020204" pitchFamily="34" charset="0"/>
              <a:buChar char="•"/>
            </a:pPr>
            <a:r>
              <a:rPr lang="en-US" dirty="0"/>
              <a:t>The classification report table 4.1, for MNB model shows 90% accuracy.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recall and f1 score for low-rated reviews, class “1”, are lower than high-rated reviews, class “0”, as a result of imbalanced data.</a:t>
            </a:r>
          </a:p>
          <a:p>
            <a:br>
              <a:rPr lang="en-US" dirty="0"/>
            </a:br>
            <a:br>
              <a:rPr lang="en-US" dirty="0"/>
            </a:br>
            <a:endParaRPr lang="en-US" dirty="0"/>
          </a:p>
        </p:txBody>
      </p:sp>
    </p:spTree>
    <p:extLst>
      <p:ext uri="{BB962C8B-B14F-4D97-AF65-F5344CB8AC3E}">
        <p14:creationId xmlns:p14="http://schemas.microsoft.com/office/powerpoint/2010/main" val="673588004"/>
      </p:ext>
    </p:extLst>
  </p:cSld>
  <p:clrMapOvr>
    <a:masterClrMapping/>
  </p:clrMapOvr>
</p:sld>
</file>

<file path=ppt/theme/theme1.xml><?xml version="1.0" encoding="utf-8"?>
<a:theme xmlns:a="http://schemas.openxmlformats.org/drawingml/2006/main" name="Berlin">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EFFFF"/>
      </a:hlink>
      <a:folHlink>
        <a:srgbClr val="954F7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8075</TotalTime>
  <Words>851</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Analyzing sentiment in drug reviews</vt:lpstr>
      <vt:lpstr>1. Introduction</vt:lpstr>
      <vt:lpstr>2. Data</vt:lpstr>
      <vt:lpstr>3. Exploratory data analysis (EDA)</vt:lpstr>
      <vt:lpstr>3.1 Highest number of reviews </vt:lpstr>
      <vt:lpstr>3.2 Top low rated drugs</vt:lpstr>
      <vt:lpstr>3.3 least low rated drugs</vt:lpstr>
      <vt:lpstr>4. Classification</vt:lpstr>
      <vt:lpstr>4.1 Model selection</vt:lpstr>
      <vt:lpstr>4.2 Threshold tuning</vt:lpstr>
      <vt:lpstr>4.3 Most predictive words</vt:lpstr>
      <vt:lpstr>6. Takeaway and 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success of bank telemarketing</dc:title>
  <dc:creator>Chaharsough-Shirazi, Atousa</dc:creator>
  <cp:lastModifiedBy>Chaharsough-Shirazi, Atousa</cp:lastModifiedBy>
  <cp:revision>29</cp:revision>
  <dcterms:created xsi:type="dcterms:W3CDTF">2020-12-23T22:24:25Z</dcterms:created>
  <dcterms:modified xsi:type="dcterms:W3CDTF">2021-03-02T21:15:07Z</dcterms:modified>
</cp:coreProperties>
</file>