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7231281-B109-4244-9E88-35AAD1AB7226}">
  <a:tblStyle styleId="{37231281-B109-4244-9E88-35AAD1AB7226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325700" y="1091475"/>
            <a:ext cx="6492600" cy="207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None/>
              <a:defRPr b="1" sz="4800"/>
            </a:lvl1pPr>
            <a:lvl2pPr rtl="0" algn="ctr">
              <a:spcBef>
                <a:spcPts val="0"/>
              </a:spcBef>
              <a:buNone/>
              <a:defRPr b="1" sz="4800"/>
            </a:lvl2pPr>
            <a:lvl3pPr rtl="0" algn="ctr">
              <a:spcBef>
                <a:spcPts val="0"/>
              </a:spcBef>
              <a:buNone/>
              <a:defRPr b="1" sz="4800"/>
            </a:lvl3pPr>
            <a:lvl4pPr rtl="0" algn="ctr">
              <a:spcBef>
                <a:spcPts val="0"/>
              </a:spcBef>
              <a:buNone/>
              <a:defRPr b="1" sz="4800"/>
            </a:lvl4pPr>
            <a:lvl5pPr rtl="0" algn="ctr">
              <a:spcBef>
                <a:spcPts val="0"/>
              </a:spcBef>
              <a:buNone/>
              <a:defRPr b="1" sz="4800"/>
            </a:lvl5pPr>
            <a:lvl6pPr rtl="0" algn="ctr">
              <a:spcBef>
                <a:spcPts val="0"/>
              </a:spcBef>
              <a:buNone/>
              <a:defRPr b="1" sz="4800"/>
            </a:lvl6pPr>
            <a:lvl7pPr rtl="0" algn="ctr">
              <a:spcBef>
                <a:spcPts val="0"/>
              </a:spcBef>
              <a:buNone/>
              <a:defRPr b="1" sz="4800"/>
            </a:lvl7pPr>
            <a:lvl8pPr rtl="0" algn="ctr">
              <a:spcBef>
                <a:spcPts val="0"/>
              </a:spcBef>
              <a:buNone/>
              <a:defRPr b="1" sz="4800"/>
            </a:lvl8pPr>
            <a:lvl9pPr algn="ctr">
              <a:spcBef>
                <a:spcPts val="0"/>
              </a:spcBef>
              <a:buNone/>
              <a:defRPr b="1" sz="4800"/>
            </a:lvl9pPr>
          </a:lstStyle>
          <a:p/>
        </p:txBody>
      </p:sp>
      <p:sp>
        <p:nvSpPr>
          <p:cNvPr id="7" name="Shape 7"/>
          <p:cNvSpPr txBox="1"/>
          <p:nvPr>
            <p:ph idx="1" type="subTitle"/>
          </p:nvPr>
        </p:nvSpPr>
        <p:spPr>
          <a:xfrm>
            <a:off x="1325700" y="3171375"/>
            <a:ext cx="6492600" cy="9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None/>
              <a:defRPr sz="2400"/>
            </a:lvl1pPr>
            <a:lvl2pPr rtl="0" algn="ctr">
              <a:spcBef>
                <a:spcPts val="0"/>
              </a:spcBef>
              <a:buNone/>
              <a:defRPr sz="2400"/>
            </a:lvl2pPr>
            <a:lvl3pPr rtl="0" algn="ctr">
              <a:spcBef>
                <a:spcPts val="0"/>
              </a:spcBef>
              <a:buNone/>
              <a:defRPr sz="2400"/>
            </a:lvl3pPr>
            <a:lvl4pPr rtl="0" algn="ctr">
              <a:spcBef>
                <a:spcPts val="0"/>
              </a:spcBef>
              <a:buNone/>
              <a:defRPr sz="2400"/>
            </a:lvl4pPr>
            <a:lvl5pPr rtl="0" algn="ctr">
              <a:spcBef>
                <a:spcPts val="0"/>
              </a:spcBef>
              <a:buNone/>
              <a:defRPr sz="2400"/>
            </a:lvl5pPr>
            <a:lvl6pPr rtl="0" algn="ctr">
              <a:spcBef>
                <a:spcPts val="0"/>
              </a:spcBef>
              <a:buNone/>
              <a:defRPr sz="2400"/>
            </a:lvl6pPr>
            <a:lvl7pPr rtl="0" algn="ctr">
              <a:spcBef>
                <a:spcPts val="0"/>
              </a:spcBef>
              <a:buNone/>
              <a:defRPr sz="2400"/>
            </a:lvl7pPr>
            <a:lvl8pPr rtl="0" algn="ctr">
              <a:spcBef>
                <a:spcPts val="0"/>
              </a:spcBef>
              <a:buNone/>
              <a:defRPr sz="2400"/>
            </a:lvl8pPr>
            <a:lvl9pPr algn="ctr">
              <a:spcBef>
                <a:spcPts val="0"/>
              </a:spcBef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siness Model Canvas">
    <p:bg>
      <p:bgPr>
        <a:solidFill>
          <a:srgbClr val="EFEFE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99500" y="561900"/>
            <a:ext cx="1749000" cy="2904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Key Partners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Who are our key partners?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Who are our key suppliers?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Key Resources acquired from partners?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Key acitivities partners perform?</a:t>
            </a:r>
          </a:p>
        </p:txBody>
      </p:sp>
      <p:sp>
        <p:nvSpPr>
          <p:cNvPr id="10" name="Shape 10"/>
          <p:cNvSpPr/>
          <p:nvPr/>
        </p:nvSpPr>
        <p:spPr>
          <a:xfrm>
            <a:off x="1948500" y="2034575"/>
            <a:ext cx="1749000" cy="14318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Key Resources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>
                <a:solidFill>
                  <a:srgbClr val="999999"/>
                </a:solidFill>
              </a:rPr>
              <a:t>Resources for Value Propositions?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>
                <a:solidFill>
                  <a:srgbClr val="999999"/>
                </a:solidFill>
              </a:rPr>
              <a:t>Resources for distribution channels?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>
                <a:solidFill>
                  <a:srgbClr val="999999"/>
                </a:solidFill>
              </a:rPr>
              <a:t>Resources for customer relationships?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>
                <a:solidFill>
                  <a:srgbClr val="999999"/>
                </a:solidFill>
              </a:rPr>
              <a:t>Resources for Revenue streams?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700">
              <a:solidFill>
                <a:srgbClr val="999999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199500" y="3466475"/>
            <a:ext cx="4381199" cy="1330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Cost Structure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Customer Acquisition Costs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Distribution Costs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>
                <a:solidFill>
                  <a:srgbClr val="999999"/>
                </a:solidFill>
              </a:rPr>
              <a:t>Hosting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People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etc.</a:t>
            </a:r>
          </a:p>
        </p:txBody>
      </p:sp>
      <p:sp>
        <p:nvSpPr>
          <p:cNvPr id="12" name="Shape 12"/>
          <p:cNvSpPr/>
          <p:nvPr/>
        </p:nvSpPr>
        <p:spPr>
          <a:xfrm>
            <a:off x="1948500" y="561900"/>
            <a:ext cx="1749000" cy="1472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Key Activities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Activities required for Value Propositions?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Activities for distribution channels?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Activities for customer relationships?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Activities for Revenue streams?</a:t>
            </a:r>
          </a:p>
        </p:txBody>
      </p:sp>
      <p:sp>
        <p:nvSpPr>
          <p:cNvPr id="13" name="Shape 13"/>
          <p:cNvSpPr/>
          <p:nvPr/>
        </p:nvSpPr>
        <p:spPr>
          <a:xfrm>
            <a:off x="3697500" y="561900"/>
            <a:ext cx="1749000" cy="2904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Value Proposition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Value we deliver to customers?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Customer problems we are solving?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Bundles of products and services?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Customer needs we are satisfying?</a:t>
            </a:r>
          </a:p>
        </p:txBody>
      </p:sp>
      <p:sp>
        <p:nvSpPr>
          <p:cNvPr id="14" name="Shape 14"/>
          <p:cNvSpPr/>
          <p:nvPr/>
        </p:nvSpPr>
        <p:spPr>
          <a:xfrm>
            <a:off x="5446500" y="561900"/>
            <a:ext cx="1749000" cy="1472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Customer Relationships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Relationships our customers expect us to establish and maintain?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How are they integrated with our Business Model?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How costly are they?</a:t>
            </a:r>
          </a:p>
        </p:txBody>
      </p:sp>
      <p:sp>
        <p:nvSpPr>
          <p:cNvPr id="15" name="Shape 15"/>
          <p:cNvSpPr/>
          <p:nvPr/>
        </p:nvSpPr>
        <p:spPr>
          <a:xfrm>
            <a:off x="7195500" y="561900"/>
            <a:ext cx="1749000" cy="2904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Customer Segments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For whom are we creating value?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Who are our most-important customers?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/>
          </a:p>
        </p:txBody>
      </p:sp>
      <p:sp>
        <p:nvSpPr>
          <p:cNvPr id="16" name="Shape 16"/>
          <p:cNvSpPr/>
          <p:nvPr/>
        </p:nvSpPr>
        <p:spPr>
          <a:xfrm>
            <a:off x="5446500" y="2034575"/>
            <a:ext cx="1749000" cy="14318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Channels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How do customers want to be reached?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How are we reaching them now?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How are channels integrated?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What works best?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Which are most cost-efficient?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How do we integrate w/customer routines?</a:t>
            </a:r>
          </a:p>
        </p:txBody>
      </p:sp>
      <p:sp>
        <p:nvSpPr>
          <p:cNvPr id="17" name="Shape 17"/>
          <p:cNvSpPr/>
          <p:nvPr/>
        </p:nvSpPr>
        <p:spPr>
          <a:xfrm>
            <a:off x="4580700" y="3466475"/>
            <a:ext cx="4363799" cy="1330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1100"/>
              <a:t>Revenue Streams</a:t>
            </a:r>
          </a:p>
          <a:p>
            <a:pPr lvl="0" rtl="0" algn="r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b="1" lang="en" sz="600">
                <a:solidFill>
                  <a:srgbClr val="999999"/>
                </a:solidFill>
              </a:rPr>
              <a:t>Revenue model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Lifetime value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Gross Margin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1" lang="en" sz="600">
                <a:solidFill>
                  <a:srgbClr val="999999"/>
                </a:solidFill>
              </a:rPr>
              <a:t>Revenue</a:t>
            </a:r>
          </a:p>
        </p:txBody>
      </p:sp>
      <p:sp>
        <p:nvSpPr>
          <p:cNvPr id="18" name="Shape 18"/>
          <p:cNvSpPr/>
          <p:nvPr/>
        </p:nvSpPr>
        <p:spPr>
          <a:xfrm>
            <a:off x="3697500" y="131175"/>
            <a:ext cx="3498000" cy="28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Project Name: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92450" y="0"/>
            <a:ext cx="3605099" cy="56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200"/>
              <a:t>Business Model Canvas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x="4575425" y="4796850"/>
            <a:ext cx="4470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600"/>
              <a:t>Created by Ash Maurya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600"/>
              <a:t>Based on the book “Running Lean”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x="92450" y="4796850"/>
            <a:ext cx="4470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Lean Canvas is adapted from the Business Model Canvas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"/>
              <a:t>and is licensed under the Creative Commons Attribution - Share Alike 3.0 Un-ported License</a:t>
            </a:r>
          </a:p>
        </p:txBody>
      </p:sp>
      <p:sp>
        <p:nvSpPr>
          <p:cNvPr id="22" name="Shape 22"/>
          <p:cNvSpPr/>
          <p:nvPr/>
        </p:nvSpPr>
        <p:spPr>
          <a:xfrm>
            <a:off x="7195800" y="131125"/>
            <a:ext cx="1749000" cy="28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Date:</a:t>
            </a:r>
          </a:p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7616875" y="131175"/>
            <a:ext cx="13278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000"/>
            </a:lvl1pPr>
            <a:lvl2pPr rtl="0">
              <a:spcBef>
                <a:spcPts val="0"/>
              </a:spcBef>
              <a:buNone/>
              <a:defRPr sz="1000"/>
            </a:lvl2pPr>
            <a:lvl3pPr rtl="0">
              <a:spcBef>
                <a:spcPts val="0"/>
              </a:spcBef>
              <a:buNone/>
              <a:defRPr sz="1000"/>
            </a:lvl3pPr>
            <a:lvl4pPr rtl="0">
              <a:spcBef>
                <a:spcPts val="0"/>
              </a:spcBef>
              <a:buNone/>
              <a:defRPr sz="1000"/>
            </a:lvl4pPr>
            <a:lvl5pPr rtl="0">
              <a:spcBef>
                <a:spcPts val="0"/>
              </a:spcBef>
              <a:buNone/>
              <a:defRPr sz="1000"/>
            </a:lvl5pPr>
            <a:lvl6pPr rtl="0">
              <a:spcBef>
                <a:spcPts val="0"/>
              </a:spcBef>
              <a:buNone/>
              <a:defRPr sz="1000"/>
            </a:lvl6pPr>
            <a:lvl7pPr rtl="0">
              <a:spcBef>
                <a:spcPts val="0"/>
              </a:spcBef>
              <a:buNone/>
              <a:defRPr sz="1000"/>
            </a:lvl7pPr>
            <a:lvl8pPr rtl="0">
              <a:spcBef>
                <a:spcPts val="0"/>
              </a:spcBef>
              <a:buNone/>
              <a:defRPr sz="1000"/>
            </a:lvl8pPr>
            <a:lvl9pPr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4600200" y="131175"/>
            <a:ext cx="2595599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ean Canvas">
    <p:bg>
      <p:bgPr>
        <a:solidFill>
          <a:srgbClr val="EFEFE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199500" y="561900"/>
            <a:ext cx="1749000" cy="2904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Problem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700">
                <a:solidFill>
                  <a:srgbClr val="999999"/>
                </a:solidFill>
              </a:rPr>
              <a:t>Top 3 Problems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/>
          </a:p>
          <a:p>
            <a:pPr lvl="0" rtl="0">
              <a:spcBef>
                <a:spcPts val="0"/>
              </a:spcBef>
              <a:buNone/>
            </a:pPr>
            <a:r>
              <a:rPr b="1" lang="en" sz="1100"/>
              <a:t>Existing Alternatives</a:t>
            </a:r>
          </a:p>
        </p:txBody>
      </p:sp>
      <p:sp>
        <p:nvSpPr>
          <p:cNvPr id="27" name="Shape 27"/>
          <p:cNvSpPr/>
          <p:nvPr/>
        </p:nvSpPr>
        <p:spPr>
          <a:xfrm>
            <a:off x="1948500" y="2034575"/>
            <a:ext cx="1749000" cy="14318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Key Metrics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700">
                <a:solidFill>
                  <a:srgbClr val="999999"/>
                </a:solidFill>
              </a:rPr>
              <a:t>Key activities you mesure</a:t>
            </a:r>
          </a:p>
        </p:txBody>
      </p:sp>
      <p:sp>
        <p:nvSpPr>
          <p:cNvPr id="28" name="Shape 28"/>
          <p:cNvSpPr/>
          <p:nvPr/>
        </p:nvSpPr>
        <p:spPr>
          <a:xfrm>
            <a:off x="199500" y="3466475"/>
            <a:ext cx="4381199" cy="1330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Cost Structure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700">
                <a:solidFill>
                  <a:srgbClr val="999999"/>
                </a:solidFill>
              </a:rPr>
              <a:t>Customer Acquisition Costs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700">
                <a:solidFill>
                  <a:srgbClr val="999999"/>
                </a:solidFill>
              </a:rPr>
              <a:t>Distribution Costs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700">
                <a:solidFill>
                  <a:srgbClr val="999999"/>
                </a:solidFill>
              </a:rPr>
              <a:t>Hosting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700">
                <a:solidFill>
                  <a:srgbClr val="999999"/>
                </a:solidFill>
              </a:rPr>
              <a:t>People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700">
                <a:solidFill>
                  <a:srgbClr val="999999"/>
                </a:solidFill>
              </a:rPr>
              <a:t>etc.</a:t>
            </a:r>
          </a:p>
        </p:txBody>
      </p:sp>
      <p:sp>
        <p:nvSpPr>
          <p:cNvPr id="29" name="Shape 29"/>
          <p:cNvSpPr/>
          <p:nvPr/>
        </p:nvSpPr>
        <p:spPr>
          <a:xfrm>
            <a:off x="1948500" y="561900"/>
            <a:ext cx="1749000" cy="1472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Solutions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700">
                <a:solidFill>
                  <a:srgbClr val="999999"/>
                </a:solidFill>
              </a:rPr>
              <a:t>Top 3 Features</a:t>
            </a:r>
          </a:p>
        </p:txBody>
      </p:sp>
      <p:sp>
        <p:nvSpPr>
          <p:cNvPr id="30" name="Shape 30"/>
          <p:cNvSpPr/>
          <p:nvPr/>
        </p:nvSpPr>
        <p:spPr>
          <a:xfrm>
            <a:off x="3697500" y="561900"/>
            <a:ext cx="1749000" cy="2904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Unique Value Proposition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700">
                <a:solidFill>
                  <a:srgbClr val="999999"/>
                </a:solidFill>
              </a:rPr>
              <a:t>Single, clear, compelling messages that state why you are different and worth buying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/>
          </a:p>
          <a:p>
            <a:pPr lvl="0" rtl="0">
              <a:spcBef>
                <a:spcPts val="0"/>
              </a:spcBef>
              <a:buNone/>
            </a:pPr>
            <a:r>
              <a:rPr b="1" lang="en" sz="1100"/>
              <a:t>High-Level Concept</a:t>
            </a:r>
          </a:p>
        </p:txBody>
      </p:sp>
      <p:sp>
        <p:nvSpPr>
          <p:cNvPr id="31" name="Shape 31"/>
          <p:cNvSpPr/>
          <p:nvPr/>
        </p:nvSpPr>
        <p:spPr>
          <a:xfrm>
            <a:off x="5446500" y="561900"/>
            <a:ext cx="1749000" cy="1472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Unfair Advantage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700">
                <a:solidFill>
                  <a:srgbClr val="999999"/>
                </a:solidFill>
              </a:rPr>
              <a:t>Can’t be easily copied or bought</a:t>
            </a:r>
          </a:p>
        </p:txBody>
      </p:sp>
      <p:sp>
        <p:nvSpPr>
          <p:cNvPr id="32" name="Shape 32"/>
          <p:cNvSpPr/>
          <p:nvPr/>
        </p:nvSpPr>
        <p:spPr>
          <a:xfrm>
            <a:off x="7195500" y="561900"/>
            <a:ext cx="1749000" cy="2904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Customer Segments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700">
                <a:solidFill>
                  <a:srgbClr val="999999"/>
                </a:solidFill>
              </a:rPr>
              <a:t>Target Customers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/>
          </a:p>
          <a:p>
            <a:pPr lvl="0" rtl="0">
              <a:spcBef>
                <a:spcPts val="0"/>
              </a:spcBef>
              <a:buNone/>
            </a:pPr>
            <a:r>
              <a:rPr b="1" lang="en" sz="1100"/>
              <a:t>Early Adopters</a:t>
            </a:r>
          </a:p>
        </p:txBody>
      </p:sp>
      <p:sp>
        <p:nvSpPr>
          <p:cNvPr id="33" name="Shape 33"/>
          <p:cNvSpPr/>
          <p:nvPr/>
        </p:nvSpPr>
        <p:spPr>
          <a:xfrm>
            <a:off x="5446500" y="2034575"/>
            <a:ext cx="1749000" cy="14318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Channels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700">
                <a:solidFill>
                  <a:srgbClr val="999999"/>
                </a:solidFill>
              </a:rPr>
              <a:t>Paths to customers</a:t>
            </a:r>
          </a:p>
        </p:txBody>
      </p:sp>
      <p:sp>
        <p:nvSpPr>
          <p:cNvPr id="34" name="Shape 34"/>
          <p:cNvSpPr/>
          <p:nvPr/>
        </p:nvSpPr>
        <p:spPr>
          <a:xfrm>
            <a:off x="4580700" y="3466475"/>
            <a:ext cx="4363799" cy="1330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1100"/>
              <a:t>Revenue Streams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1" lang="en" sz="700">
                <a:solidFill>
                  <a:srgbClr val="999999"/>
                </a:solidFill>
              </a:rPr>
              <a:t>Revenue model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1" lang="en" sz="700">
                <a:solidFill>
                  <a:srgbClr val="999999"/>
                </a:solidFill>
              </a:rPr>
              <a:t>Lifetime value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1" lang="en" sz="700">
                <a:solidFill>
                  <a:srgbClr val="999999"/>
                </a:solidFill>
              </a:rPr>
              <a:t>Gross Margin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1" lang="en" sz="700">
                <a:solidFill>
                  <a:srgbClr val="999999"/>
                </a:solidFill>
              </a:rPr>
              <a:t>Revenue</a:t>
            </a:r>
          </a:p>
        </p:txBody>
      </p:sp>
      <p:sp>
        <p:nvSpPr>
          <p:cNvPr id="35" name="Shape 35"/>
          <p:cNvSpPr/>
          <p:nvPr/>
        </p:nvSpPr>
        <p:spPr>
          <a:xfrm>
            <a:off x="3697500" y="131175"/>
            <a:ext cx="3498000" cy="28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Project Name: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92450" y="0"/>
            <a:ext cx="2097899" cy="56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Lean Canvas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4575425" y="4796850"/>
            <a:ext cx="4470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600"/>
              <a:t>Created by Ash Maurya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600"/>
              <a:t>Based on the book “Running Lean”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92450" y="4796850"/>
            <a:ext cx="4470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Lean Canvas is adapted from the Business Model Canvas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"/>
              <a:t>and is licensed under the Creative Commons Attribution - Share Alike 3.0 Un-ported License</a:t>
            </a:r>
          </a:p>
        </p:txBody>
      </p:sp>
      <p:sp>
        <p:nvSpPr>
          <p:cNvPr id="39" name="Shape 39"/>
          <p:cNvSpPr/>
          <p:nvPr/>
        </p:nvSpPr>
        <p:spPr>
          <a:xfrm>
            <a:off x="7195800" y="131125"/>
            <a:ext cx="1749000" cy="28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Date: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7616875" y="131175"/>
            <a:ext cx="13278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000"/>
            </a:lvl1pPr>
            <a:lvl2pPr rtl="0">
              <a:spcBef>
                <a:spcPts val="0"/>
              </a:spcBef>
              <a:buNone/>
              <a:defRPr sz="1000"/>
            </a:lvl2pPr>
            <a:lvl3pPr rtl="0">
              <a:spcBef>
                <a:spcPts val="0"/>
              </a:spcBef>
              <a:buNone/>
              <a:defRPr sz="1000"/>
            </a:lvl3pPr>
            <a:lvl4pPr rtl="0">
              <a:spcBef>
                <a:spcPts val="0"/>
              </a:spcBef>
              <a:buNone/>
              <a:defRPr sz="1000"/>
            </a:lvl4pPr>
            <a:lvl5pPr rtl="0">
              <a:spcBef>
                <a:spcPts val="0"/>
              </a:spcBef>
              <a:buNone/>
              <a:defRPr sz="1000"/>
            </a:lvl5pPr>
            <a:lvl6pPr rtl="0">
              <a:spcBef>
                <a:spcPts val="0"/>
              </a:spcBef>
              <a:buNone/>
              <a:defRPr sz="1000"/>
            </a:lvl6pPr>
            <a:lvl7pPr rtl="0">
              <a:spcBef>
                <a:spcPts val="0"/>
              </a:spcBef>
              <a:buNone/>
              <a:defRPr sz="1000"/>
            </a:lvl7pPr>
            <a:lvl8pPr rtl="0">
              <a:spcBef>
                <a:spcPts val="0"/>
              </a:spcBef>
              <a:buNone/>
              <a:defRPr sz="1000"/>
            </a:lvl8pPr>
            <a:lvl9pPr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600200" y="131175"/>
            <a:ext cx="2595599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Javelin Experiment Board">
    <p:bg>
      <p:bgPr>
        <a:solidFill>
          <a:srgbClr val="EFEFE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Shape 43"/>
          <p:cNvGraphicFramePr/>
          <p:nvPr/>
        </p:nvGraphicFramePr>
        <p:xfrm>
          <a:off x="215475" y="48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{37231281-B109-4244-9E88-35AAD1AB7226}</a:tableStyleId>
              </a:tblPr>
              <a:tblGrid>
                <a:gridCol w="1913100"/>
                <a:gridCol w="1913100"/>
                <a:gridCol w="816325"/>
                <a:gridCol w="816325"/>
                <a:gridCol w="816325"/>
                <a:gridCol w="816325"/>
                <a:gridCol w="816325"/>
                <a:gridCol w="816325"/>
              </a:tblGrid>
              <a:tr h="100000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Start here, brainstorm with stickies, them move them to the right to start experiments.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81F9D">
                        <a:alpha val="64620"/>
                      </a:srgbClr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Experiments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81F9D">
                        <a:alpha val="6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81F9D">
                        <a:alpha val="6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81F9D">
                        <a:alpha val="6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81F9D">
                        <a:alpha val="6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81F9D">
                        <a:alpha val="6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81F9D">
                        <a:alpha val="64620"/>
                      </a:srgbClr>
                    </a:solidFill>
                  </a:tcPr>
                </a:tc>
              </a:tr>
              <a:tr h="562550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rgbClr val="999999"/>
                          </a:solidFill>
                        </a:rPr>
                        <a:t>Who is your customer. Be as specific as possible.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Customer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81F9D">
                        <a:alpha val="6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62550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rgbClr val="999999"/>
                          </a:solidFill>
                        </a:rPr>
                        <a:t>What is the problem? Phrase it from the customer’s perspective.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Problem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81F9D">
                        <a:alpha val="6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62550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rgbClr val="999999"/>
                          </a:solidFill>
                        </a:rPr>
                        <a:t>Determine the solution only after validating a problem worth solving..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Solution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81F9D">
                        <a:alpha val="6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62550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rgbClr val="999999"/>
                          </a:solidFill>
                        </a:rPr>
                        <a:t>List the assumptions that must hold true, for your hypothesis to be true.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Riskiest Assumption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Need help? Use the sentences below to help construct your experiment.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81F9D">
                        <a:alpha val="64620"/>
                      </a:srgbClr>
                    </a:solidFill>
                  </a:tcPr>
                </a:tc>
                <a:tc hMerge="1"/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Method &amp; Success Criterion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9138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10000">
                <a:tc rowSpan="2"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en" sz="600">
                          <a:solidFill>
                            <a:srgbClr val="FFFFFF"/>
                          </a:solidFill>
                        </a:rPr>
                        <a:t>To form a Customer/Problem Hypothesis: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I believe </a:t>
                      </a:r>
                      <a:r>
                        <a:rPr b="1" lang="en" sz="900" u="sng">
                          <a:solidFill>
                            <a:srgbClr val="FFFFFF"/>
                          </a:solidFill>
                        </a:rPr>
                        <a:t>my customer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 has a problem </a:t>
                      </a:r>
                      <a:r>
                        <a:rPr b="1" lang="en" sz="900" u="sng">
                          <a:solidFill>
                            <a:srgbClr val="FFFFFF"/>
                          </a:solidFill>
                        </a:rPr>
                        <a:t>achieving this goal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.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32F">
                        <a:alpha val="60000"/>
                      </a:srgbClr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rgbClr val="FFFFFF"/>
                          </a:solidFill>
                        </a:rPr>
                        <a:t>To form a Problem/Solution Hypothesis: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I believe </a:t>
                      </a:r>
                      <a:r>
                        <a:rPr b="1" lang="en" sz="900" u="sng">
                          <a:solidFill>
                            <a:srgbClr val="FFFFFF"/>
                          </a:solidFill>
                        </a:rPr>
                        <a:t>this solution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 will result in this </a:t>
                      </a:r>
                      <a:r>
                        <a:rPr b="1" lang="en" sz="900" u="sng">
                          <a:solidFill>
                            <a:srgbClr val="FFFFFF"/>
                          </a:solidFill>
                        </a:rPr>
                        <a:t>quantifiable outcome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.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32F">
                        <a:alpha val="60000"/>
                      </a:srgbClr>
                    </a:solidFill>
                  </a:tcPr>
                </a:tc>
                <a:tc vMerge="1"/>
                <a:tc vMerge="1"/>
                <a:tc vMerge="1"/>
                <a:tc vMerge="1"/>
                <a:tc vMerge="1"/>
                <a:tc vMerge="1"/>
              </a:tr>
              <a:tr h="100000">
                <a:tc vMerge="1"/>
                <a:tc vMerge="1"/>
                <a:tc gridSpan="6"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GET OUT OF THE BUILDING!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32F">
                        <a:alpha val="6000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5625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en" sz="600">
                          <a:solidFill>
                            <a:srgbClr val="FFFFFF"/>
                          </a:solidFill>
                        </a:rPr>
                        <a:t>To form your Assumptions: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In order for </a:t>
                      </a:r>
                      <a:r>
                        <a:rPr b="1" lang="en" sz="900" u="sng">
                          <a:solidFill>
                            <a:srgbClr val="FFFFFF"/>
                          </a:solidFill>
                        </a:rPr>
                        <a:t>hypothesis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 to be true, </a:t>
                      </a:r>
                      <a:r>
                        <a:rPr b="1" lang="en" sz="900" u="sng">
                          <a:solidFill>
                            <a:srgbClr val="FFFFFF"/>
                          </a:solidFill>
                        </a:rPr>
                        <a:t>assumption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 must be true.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32F">
                        <a:alpha val="6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rgbClr val="FFFFFF"/>
                          </a:solidFill>
                        </a:rPr>
                        <a:t>To identify your Riskiest Assumptions: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The assumption with the least data, but core to validity is...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32F">
                        <a:alpha val="6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RESULTS &amp; DECISION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625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en" sz="600">
                          <a:solidFill>
                            <a:srgbClr val="FFFFFF"/>
                          </a:solidFill>
                        </a:rPr>
                        <a:t>Determine how you will test it: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The least-expensive way to test my assumption is...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32F">
                        <a:alpha val="6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rgbClr val="FFFFFF"/>
                          </a:solidFill>
                        </a:rPr>
                        <a:t>Determine what success looks like: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I expect </a:t>
                      </a:r>
                      <a:r>
                        <a:rPr b="1" lang="en" sz="900" u="sng">
                          <a:solidFill>
                            <a:srgbClr val="FFFFFF"/>
                          </a:solidFill>
                        </a:rPr>
                        <a:t># strong signals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 out of </a:t>
                      </a:r>
                      <a:r>
                        <a:rPr b="1" lang="en" sz="900" u="sng">
                          <a:solidFill>
                            <a:srgbClr val="FFFFFF"/>
                          </a:solidFill>
                        </a:rPr>
                        <a:t># customers</a:t>
                      </a: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 per experiment.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32F">
                        <a:alpha val="6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rgbClr val="FFFFFF"/>
                          </a:solidFill>
                        </a:rPr>
                        <a:t>LEARNING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44" name="Shape 44"/>
          <p:cNvSpPr/>
          <p:nvPr/>
        </p:nvSpPr>
        <p:spPr>
          <a:xfrm>
            <a:off x="4037975" y="131175"/>
            <a:ext cx="3157500" cy="28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Project Name: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1016400" y="131125"/>
            <a:ext cx="26811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Experiment Board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2763800" y="4993950"/>
            <a:ext cx="6282599" cy="1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600"/>
              <a:t>© 2014 Javelin. You are free to use it and earn money with it as an entrepreneur, consultant, or executive, as long as you are not a software company. (The latter need a license.)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112437" y="4993600"/>
            <a:ext cx="3566399" cy="1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Download experiment board and case studies at </a:t>
            </a:r>
            <a:r>
              <a:rPr b="1" lang="en" sz="600"/>
              <a:t>www.javelin.com.</a:t>
            </a:r>
          </a:p>
        </p:txBody>
      </p:sp>
      <p:sp>
        <p:nvSpPr>
          <p:cNvPr id="48" name="Shape 48"/>
          <p:cNvSpPr/>
          <p:nvPr/>
        </p:nvSpPr>
        <p:spPr>
          <a:xfrm>
            <a:off x="6961050" y="131125"/>
            <a:ext cx="1983900" cy="28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Date: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7382650" y="138450"/>
            <a:ext cx="1562099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200"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91475" l="640" r="84967" t="984"/>
          <a:stretch/>
        </p:blipFill>
        <p:spPr>
          <a:xfrm>
            <a:off x="199500" y="147818"/>
            <a:ext cx="816891" cy="28530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title"/>
          </p:nvPr>
        </p:nvSpPr>
        <p:spPr>
          <a:xfrm>
            <a:off x="4937375" y="131175"/>
            <a:ext cx="20238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200"/>
            </a:lvl1pPr>
            <a:lvl2pPr rtl="0">
              <a:spcBef>
                <a:spcPts val="0"/>
              </a:spcBef>
              <a:buNone/>
              <a:defRPr sz="1200"/>
            </a:lvl2pPr>
            <a:lvl3pPr rtl="0">
              <a:spcBef>
                <a:spcPts val="0"/>
              </a:spcBef>
              <a:buNone/>
              <a:defRPr sz="1200"/>
            </a:lvl3pPr>
            <a:lvl4pPr rtl="0">
              <a:spcBef>
                <a:spcPts val="0"/>
              </a:spcBef>
              <a:buNone/>
              <a:defRPr sz="1200"/>
            </a:lvl4pPr>
            <a:lvl5pPr rtl="0">
              <a:spcBef>
                <a:spcPts val="0"/>
              </a:spcBef>
              <a:buNone/>
              <a:defRPr sz="1200"/>
            </a:lvl5pPr>
            <a:lvl6pPr rtl="0">
              <a:spcBef>
                <a:spcPts val="0"/>
              </a:spcBef>
              <a:buNone/>
              <a:defRPr sz="1200"/>
            </a:lvl6pPr>
            <a:lvl7pPr rtl="0">
              <a:spcBef>
                <a:spcPts val="0"/>
              </a:spcBef>
              <a:buNone/>
              <a:defRPr sz="1200"/>
            </a:lvl7pPr>
            <a:lvl8pPr rtl="0">
              <a:spcBef>
                <a:spcPts val="0"/>
              </a:spcBef>
              <a:buNone/>
              <a:defRPr sz="1200"/>
            </a:lvl8pPr>
            <a:lvl9pPr>
              <a:spcBef>
                <a:spcPts val="0"/>
              </a:spcBef>
              <a:buNone/>
              <a:defRPr sz="1200"/>
            </a:lvl9pPr>
          </a:lstStyle>
          <a:p/>
        </p:txBody>
      </p:sp>
      <p:sp>
        <p:nvSpPr>
          <p:cNvPr id="52" name="Shape 52"/>
          <p:cNvSpPr txBox="1"/>
          <p:nvPr/>
        </p:nvSpPr>
        <p:spPr>
          <a:xfrm>
            <a:off x="3157175" y="786968"/>
            <a:ext cx="880799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Time Limit: 5 min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3157175" y="1342237"/>
            <a:ext cx="880799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Time Limit: 5 min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3157175" y="1906856"/>
            <a:ext cx="880799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Time Limit: 5 min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3157175" y="2471474"/>
            <a:ext cx="880799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Time Limit: 10 min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lpful Marketing Canva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375450" y="963237"/>
            <a:ext cx="1967399" cy="1793699"/>
          </a:xfrm>
          <a:prstGeom prst="roundRect">
            <a:avLst>
              <a:gd fmla="val 4444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/>
              <a:t>BEHAVIORS</a:t>
            </a:r>
          </a:p>
        </p:txBody>
      </p:sp>
      <p:sp>
        <p:nvSpPr>
          <p:cNvPr id="58" name="Shape 58"/>
          <p:cNvSpPr/>
          <p:nvPr/>
        </p:nvSpPr>
        <p:spPr>
          <a:xfrm>
            <a:off x="215475" y="847750"/>
            <a:ext cx="4244100" cy="3944100"/>
          </a:xfrm>
          <a:prstGeom prst="round2SameRect">
            <a:avLst>
              <a:gd fmla="val 0" name="adj1"/>
              <a:gd fmla="val 2024" name="adj2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2375450" y="1254000"/>
            <a:ext cx="1967399" cy="15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000"/>
            </a:lvl1pPr>
            <a:lvl2pPr rtl="0">
              <a:spcBef>
                <a:spcPts val="0"/>
              </a:spcBef>
              <a:buSzPct val="100000"/>
              <a:defRPr sz="1000"/>
            </a:lvl2pPr>
            <a:lvl3pPr rtl="0">
              <a:spcBef>
                <a:spcPts val="0"/>
              </a:spcBef>
              <a:buSzPct val="100000"/>
              <a:defRPr sz="1000"/>
            </a:lvl3pPr>
            <a:lvl4pPr rtl="0">
              <a:spcBef>
                <a:spcPts val="0"/>
              </a:spcBef>
              <a:buSzPct val="100000"/>
              <a:defRPr sz="1000"/>
            </a:lvl4pPr>
            <a:lvl5pPr rtl="0">
              <a:spcBef>
                <a:spcPts val="0"/>
              </a:spcBef>
              <a:buSzPct val="100000"/>
              <a:defRPr sz="1000"/>
            </a:lvl5pPr>
            <a:lvl6pPr rtl="0">
              <a:spcBef>
                <a:spcPts val="0"/>
              </a:spcBef>
              <a:buSzPct val="100000"/>
              <a:defRPr sz="1000"/>
            </a:lvl6pPr>
            <a:lvl7pPr rtl="0">
              <a:spcBef>
                <a:spcPts val="0"/>
              </a:spcBef>
              <a:buSzPct val="100000"/>
              <a:defRPr sz="1000"/>
            </a:lvl7pPr>
            <a:lvl8pPr rtl="0">
              <a:spcBef>
                <a:spcPts val="0"/>
              </a:spcBef>
              <a:buSzPct val="100000"/>
              <a:defRPr sz="1000"/>
            </a:lvl8pPr>
            <a:lvl9pPr rtl="0">
              <a:spcBef>
                <a:spcPts val="0"/>
              </a:spcBef>
              <a:buSzPct val="100000"/>
              <a:defRPr sz="1000"/>
            </a:lvl9pPr>
          </a:lstStyle>
          <a:p/>
        </p:txBody>
      </p:sp>
      <p:sp>
        <p:nvSpPr>
          <p:cNvPr id="60" name="Shape 60"/>
          <p:cNvSpPr/>
          <p:nvPr/>
        </p:nvSpPr>
        <p:spPr>
          <a:xfrm>
            <a:off x="2375450" y="2876712"/>
            <a:ext cx="1967399" cy="1793699"/>
          </a:xfrm>
          <a:prstGeom prst="roundRect">
            <a:avLst>
              <a:gd fmla="val 4444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/>
              <a:t>GOALS &amp; DREAMS</a:t>
            </a:r>
          </a:p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2375450" y="3194175"/>
            <a:ext cx="1967399" cy="1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000"/>
            </a:lvl1pPr>
            <a:lvl2pPr rtl="0">
              <a:spcBef>
                <a:spcPts val="0"/>
              </a:spcBef>
              <a:buSzPct val="100000"/>
              <a:defRPr sz="1000"/>
            </a:lvl2pPr>
            <a:lvl3pPr rtl="0">
              <a:spcBef>
                <a:spcPts val="0"/>
              </a:spcBef>
              <a:buSzPct val="100000"/>
              <a:defRPr sz="1000"/>
            </a:lvl3pPr>
            <a:lvl4pPr rtl="0">
              <a:spcBef>
                <a:spcPts val="0"/>
              </a:spcBef>
              <a:buSzPct val="100000"/>
              <a:defRPr sz="1000"/>
            </a:lvl4pPr>
            <a:lvl5pPr rtl="0">
              <a:spcBef>
                <a:spcPts val="0"/>
              </a:spcBef>
              <a:buSzPct val="100000"/>
              <a:defRPr sz="1000"/>
            </a:lvl5pPr>
            <a:lvl6pPr rtl="0">
              <a:spcBef>
                <a:spcPts val="0"/>
              </a:spcBef>
              <a:buSzPct val="100000"/>
              <a:defRPr sz="1000"/>
            </a:lvl6pPr>
            <a:lvl7pPr rtl="0">
              <a:spcBef>
                <a:spcPts val="0"/>
              </a:spcBef>
              <a:buSzPct val="100000"/>
              <a:defRPr sz="1000"/>
            </a:lvl7pPr>
            <a:lvl8pPr rtl="0">
              <a:spcBef>
                <a:spcPts val="0"/>
              </a:spcBef>
              <a:buSzPct val="100000"/>
              <a:defRPr sz="1000"/>
            </a:lvl8pPr>
            <a:lvl9pPr rtl="0">
              <a:spcBef>
                <a:spcPts val="0"/>
              </a:spcBef>
              <a:buSzPct val="100000"/>
              <a:defRPr sz="1000"/>
            </a:lvl9pPr>
          </a:lstStyle>
          <a:p/>
        </p:txBody>
      </p:sp>
      <p:sp>
        <p:nvSpPr>
          <p:cNvPr id="62" name="Shape 62"/>
          <p:cNvSpPr/>
          <p:nvPr/>
        </p:nvSpPr>
        <p:spPr>
          <a:xfrm>
            <a:off x="3697500" y="179268"/>
            <a:ext cx="3498000" cy="28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Project Name: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92450" y="0"/>
            <a:ext cx="3605099" cy="56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200"/>
              <a:t>Helpful Marketing Canvas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575425" y="4796850"/>
            <a:ext cx="4470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600"/>
              <a:t>Created by Kevin Dewalt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600"/>
              <a:t>Based on the book “Getting Your First 100 Customers”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92450" y="4796850"/>
            <a:ext cx="4470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n" sz="600"/>
              <a:t>The Helpful Canvas is licensed under the Creative Commons Attribution - Share Alike 3.0 Un-ported License</a:t>
            </a:r>
          </a:p>
        </p:txBody>
      </p:sp>
      <p:sp>
        <p:nvSpPr>
          <p:cNvPr id="66" name="Shape 66"/>
          <p:cNvSpPr/>
          <p:nvPr/>
        </p:nvSpPr>
        <p:spPr>
          <a:xfrm>
            <a:off x="7064125" y="179275"/>
            <a:ext cx="1880400" cy="28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Date:</a:t>
            </a:r>
          </a:p>
        </p:txBody>
      </p:sp>
      <p:sp>
        <p:nvSpPr>
          <p:cNvPr id="67" name="Shape 67"/>
          <p:cNvSpPr txBox="1"/>
          <p:nvPr>
            <p:ph idx="3" type="subTitle"/>
          </p:nvPr>
        </p:nvSpPr>
        <p:spPr>
          <a:xfrm>
            <a:off x="7513825" y="110337"/>
            <a:ext cx="14307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None/>
              <a:defRPr sz="1100"/>
            </a:lvl1pPr>
            <a:lvl2pPr rtl="0">
              <a:spcBef>
                <a:spcPts val="0"/>
              </a:spcBef>
              <a:buNone/>
              <a:defRPr sz="1100"/>
            </a:lvl2pPr>
            <a:lvl3pPr rtl="0">
              <a:spcBef>
                <a:spcPts val="0"/>
              </a:spcBef>
              <a:buNone/>
              <a:defRPr sz="1100"/>
            </a:lvl3pPr>
            <a:lvl4pPr rtl="0">
              <a:spcBef>
                <a:spcPts val="0"/>
              </a:spcBef>
              <a:buNone/>
              <a:defRPr sz="1100"/>
            </a:lvl4pPr>
            <a:lvl5pPr rtl="0">
              <a:spcBef>
                <a:spcPts val="0"/>
              </a:spcBef>
              <a:buNone/>
              <a:defRPr sz="1100"/>
            </a:lvl5pPr>
            <a:lvl6pPr rtl="0">
              <a:spcBef>
                <a:spcPts val="0"/>
              </a:spcBef>
              <a:buNone/>
              <a:defRPr sz="1100"/>
            </a:lvl6pPr>
            <a:lvl7pPr rtl="0">
              <a:spcBef>
                <a:spcPts val="0"/>
              </a:spcBef>
              <a:buNone/>
              <a:defRPr sz="1100"/>
            </a:lvl7pPr>
            <a:lvl8pPr rtl="0">
              <a:spcBef>
                <a:spcPts val="0"/>
              </a:spcBef>
              <a:buNone/>
              <a:defRPr sz="1100"/>
            </a:lvl8pPr>
            <a:lvl9pPr rtl="0">
              <a:spcBef>
                <a:spcPts val="0"/>
              </a:spcBef>
              <a:buNone/>
              <a:defRPr sz="1100"/>
            </a:lvl9pPr>
          </a:lstStyle>
          <a:p/>
        </p:txBody>
      </p:sp>
      <p:sp>
        <p:nvSpPr>
          <p:cNvPr id="68" name="Shape 68"/>
          <p:cNvSpPr/>
          <p:nvPr/>
        </p:nvSpPr>
        <p:spPr>
          <a:xfrm>
            <a:off x="215475" y="562200"/>
            <a:ext cx="4244100" cy="285300"/>
          </a:xfrm>
          <a:prstGeom prst="round2SameRect">
            <a:avLst>
              <a:gd fmla="val 22782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100">
                <a:solidFill>
                  <a:srgbClr val="274E13"/>
                </a:solidFill>
              </a:rPr>
              <a:t>Target Persona  </a:t>
            </a:r>
            <a:r>
              <a:rPr b="1" lang="en" sz="800">
                <a:solidFill>
                  <a:srgbClr val="38761D"/>
                </a:solidFill>
              </a:rPr>
              <a:t>Fictional Representation of Target Customers</a:t>
            </a:r>
          </a:p>
        </p:txBody>
      </p:sp>
      <p:sp>
        <p:nvSpPr>
          <p:cNvPr id="69" name="Shape 69"/>
          <p:cNvSpPr/>
          <p:nvPr/>
        </p:nvSpPr>
        <p:spPr>
          <a:xfrm>
            <a:off x="4700700" y="562449"/>
            <a:ext cx="4244100" cy="285300"/>
          </a:xfrm>
          <a:prstGeom prst="round2SameRect">
            <a:avLst>
              <a:gd fmla="val 22782" name="adj1"/>
              <a:gd fmla="val 0" name="adj2"/>
            </a:avLst>
          </a:prstGeom>
          <a:solidFill>
            <a:srgbClr val="C9DAF8"/>
          </a:solidFill>
          <a:ln cap="flat" cmpd="sng" w="952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1C4587"/>
                </a:solidFill>
              </a:rPr>
              <a:t>Building Trust  </a:t>
            </a:r>
            <a:r>
              <a:rPr b="1" lang="en" sz="800">
                <a:solidFill>
                  <a:srgbClr val="1155CC"/>
                </a:solidFill>
              </a:rPr>
              <a:t>What you’ll say &amp; do to get customer attention</a:t>
            </a:r>
          </a:p>
        </p:txBody>
      </p:sp>
      <p:sp>
        <p:nvSpPr>
          <p:cNvPr id="70" name="Shape 70"/>
          <p:cNvSpPr/>
          <p:nvPr/>
        </p:nvSpPr>
        <p:spPr>
          <a:xfrm>
            <a:off x="4700700" y="847750"/>
            <a:ext cx="4244100" cy="1803599"/>
          </a:xfrm>
          <a:prstGeom prst="round2SameRect">
            <a:avLst>
              <a:gd fmla="val 0" name="adj1"/>
              <a:gd fmla="val 2024" name="adj2"/>
            </a:avLst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700687" y="2707996"/>
            <a:ext cx="4244100" cy="285300"/>
          </a:xfrm>
          <a:prstGeom prst="round2SameRect">
            <a:avLst>
              <a:gd fmla="val 22782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660000"/>
                </a:solidFill>
              </a:rPr>
              <a:t>Sources</a:t>
            </a:r>
            <a:r>
              <a:rPr b="1" lang="en" sz="1100">
                <a:solidFill>
                  <a:srgbClr val="990000"/>
                </a:solidFill>
              </a:rPr>
              <a:t>  </a:t>
            </a:r>
            <a:r>
              <a:rPr b="1" lang="en" sz="800">
                <a:solidFill>
                  <a:srgbClr val="990000"/>
                </a:solidFill>
              </a:rPr>
              <a:t>Where you’ll look for them</a:t>
            </a:r>
          </a:p>
        </p:txBody>
      </p:sp>
      <p:sp>
        <p:nvSpPr>
          <p:cNvPr id="72" name="Shape 72"/>
          <p:cNvSpPr/>
          <p:nvPr/>
        </p:nvSpPr>
        <p:spPr>
          <a:xfrm>
            <a:off x="4700700" y="2993300"/>
            <a:ext cx="4244100" cy="1803599"/>
          </a:xfrm>
          <a:prstGeom prst="round2SameRect">
            <a:avLst>
              <a:gd fmla="val 0" name="adj1"/>
              <a:gd fmla="val 2024" name="adj2"/>
            </a:avLst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3" name="Shape 73"/>
          <p:cNvCxnSpPr/>
          <p:nvPr/>
        </p:nvCxnSpPr>
        <p:spPr>
          <a:xfrm>
            <a:off x="4575425" y="365419"/>
            <a:ext cx="2498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" name="Shape 74"/>
          <p:cNvCxnSpPr/>
          <p:nvPr/>
        </p:nvCxnSpPr>
        <p:spPr>
          <a:xfrm>
            <a:off x="7523200" y="365425"/>
            <a:ext cx="14216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5" name="Shape 75"/>
          <p:cNvSpPr txBox="1"/>
          <p:nvPr>
            <p:ph type="title"/>
          </p:nvPr>
        </p:nvSpPr>
        <p:spPr>
          <a:xfrm>
            <a:off x="4570775" y="71343"/>
            <a:ext cx="24981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76" name="Shape 76"/>
          <p:cNvSpPr/>
          <p:nvPr/>
        </p:nvSpPr>
        <p:spPr>
          <a:xfrm>
            <a:off x="309250" y="959962"/>
            <a:ext cx="1967399" cy="1793699"/>
          </a:xfrm>
          <a:prstGeom prst="roundRect">
            <a:avLst>
              <a:gd fmla="val 4444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1000"/>
              <a:t>DEMOGRAPHICS</a:t>
            </a:r>
          </a:p>
        </p:txBody>
      </p:sp>
      <p:sp>
        <p:nvSpPr>
          <p:cNvPr id="77" name="Shape 77"/>
          <p:cNvSpPr txBox="1"/>
          <p:nvPr>
            <p:ph idx="4" type="body"/>
          </p:nvPr>
        </p:nvSpPr>
        <p:spPr>
          <a:xfrm>
            <a:off x="309400" y="1253950"/>
            <a:ext cx="1967399" cy="15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000"/>
            </a:lvl1pPr>
            <a:lvl2pPr rtl="0">
              <a:spcBef>
                <a:spcPts val="0"/>
              </a:spcBef>
              <a:buSzPct val="100000"/>
              <a:defRPr sz="1000"/>
            </a:lvl2pPr>
            <a:lvl3pPr rtl="0">
              <a:spcBef>
                <a:spcPts val="0"/>
              </a:spcBef>
              <a:buSzPct val="100000"/>
              <a:defRPr sz="1000"/>
            </a:lvl3pPr>
            <a:lvl4pPr rtl="0">
              <a:spcBef>
                <a:spcPts val="0"/>
              </a:spcBef>
              <a:buSzPct val="100000"/>
              <a:defRPr sz="1000"/>
            </a:lvl4pPr>
            <a:lvl5pPr rtl="0">
              <a:spcBef>
                <a:spcPts val="0"/>
              </a:spcBef>
              <a:buSzPct val="100000"/>
              <a:defRPr sz="1000"/>
            </a:lvl5pPr>
            <a:lvl6pPr rtl="0">
              <a:spcBef>
                <a:spcPts val="0"/>
              </a:spcBef>
              <a:buSzPct val="100000"/>
              <a:defRPr sz="1000"/>
            </a:lvl6pPr>
            <a:lvl7pPr rtl="0">
              <a:spcBef>
                <a:spcPts val="0"/>
              </a:spcBef>
              <a:buSzPct val="100000"/>
              <a:defRPr sz="1000"/>
            </a:lvl7pPr>
            <a:lvl8pPr rtl="0">
              <a:spcBef>
                <a:spcPts val="0"/>
              </a:spcBef>
              <a:buSzPct val="100000"/>
              <a:defRPr sz="1000"/>
            </a:lvl8pPr>
            <a:lvl9pPr rtl="0">
              <a:spcBef>
                <a:spcPts val="0"/>
              </a:spcBef>
              <a:buSzPct val="100000"/>
              <a:defRPr sz="1000"/>
            </a:lvl9pPr>
          </a:lstStyle>
          <a:p/>
        </p:txBody>
      </p:sp>
      <p:sp>
        <p:nvSpPr>
          <p:cNvPr id="78" name="Shape 78"/>
          <p:cNvSpPr/>
          <p:nvPr/>
        </p:nvSpPr>
        <p:spPr>
          <a:xfrm>
            <a:off x="309225" y="2876100"/>
            <a:ext cx="1967399" cy="1803599"/>
          </a:xfrm>
          <a:prstGeom prst="roundRect">
            <a:avLst>
              <a:gd fmla="val 4444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/>
              <a:t>PROBLEMS &amp; NEEDS</a:t>
            </a:r>
          </a:p>
        </p:txBody>
      </p:sp>
      <p:sp>
        <p:nvSpPr>
          <p:cNvPr id="79" name="Shape 79"/>
          <p:cNvSpPr txBox="1"/>
          <p:nvPr>
            <p:ph idx="5" type="body"/>
          </p:nvPr>
        </p:nvSpPr>
        <p:spPr>
          <a:xfrm>
            <a:off x="309325" y="3196735"/>
            <a:ext cx="1967399" cy="1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000"/>
            </a:lvl1pPr>
            <a:lvl2pPr rtl="0">
              <a:spcBef>
                <a:spcPts val="0"/>
              </a:spcBef>
              <a:buSzPct val="100000"/>
              <a:defRPr sz="1000"/>
            </a:lvl2pPr>
            <a:lvl3pPr rtl="0">
              <a:spcBef>
                <a:spcPts val="0"/>
              </a:spcBef>
              <a:buSzPct val="100000"/>
              <a:defRPr sz="1000"/>
            </a:lvl3pPr>
            <a:lvl4pPr rtl="0">
              <a:spcBef>
                <a:spcPts val="0"/>
              </a:spcBef>
              <a:buSzPct val="100000"/>
              <a:defRPr sz="1000"/>
            </a:lvl4pPr>
            <a:lvl5pPr rtl="0">
              <a:spcBef>
                <a:spcPts val="0"/>
              </a:spcBef>
              <a:buSzPct val="100000"/>
              <a:defRPr sz="1000"/>
            </a:lvl5pPr>
            <a:lvl6pPr rtl="0">
              <a:spcBef>
                <a:spcPts val="0"/>
              </a:spcBef>
              <a:buSzPct val="100000"/>
              <a:defRPr sz="1000"/>
            </a:lvl6pPr>
            <a:lvl7pPr rtl="0">
              <a:spcBef>
                <a:spcPts val="0"/>
              </a:spcBef>
              <a:buSzPct val="100000"/>
              <a:defRPr sz="1000"/>
            </a:lvl7pPr>
            <a:lvl8pPr rtl="0">
              <a:spcBef>
                <a:spcPts val="0"/>
              </a:spcBef>
              <a:buSzPct val="100000"/>
              <a:defRPr sz="1000"/>
            </a:lvl8pPr>
            <a:lvl9pPr rtl="0">
              <a:spcBef>
                <a:spcPts val="0"/>
              </a:spcBef>
              <a:buSzPct val="100000"/>
              <a:defRPr sz="1000"/>
            </a:lvl9pPr>
          </a:lstStyle>
          <a:p/>
        </p:txBody>
      </p:sp>
      <p:sp>
        <p:nvSpPr>
          <p:cNvPr id="80" name="Shape 80"/>
          <p:cNvSpPr/>
          <p:nvPr/>
        </p:nvSpPr>
        <p:spPr>
          <a:xfrm>
            <a:off x="4778750" y="960950"/>
            <a:ext cx="1967399" cy="1605900"/>
          </a:xfrm>
          <a:prstGeom prst="roundRect">
            <a:avLst>
              <a:gd fmla="val 4444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/>
              <a:t>HELPFUL PITCH</a:t>
            </a:r>
          </a:p>
        </p:txBody>
      </p:sp>
      <p:sp>
        <p:nvSpPr>
          <p:cNvPr id="81" name="Shape 81"/>
          <p:cNvSpPr txBox="1"/>
          <p:nvPr>
            <p:ph idx="6" type="body"/>
          </p:nvPr>
        </p:nvSpPr>
        <p:spPr>
          <a:xfrm>
            <a:off x="4778850" y="1246416"/>
            <a:ext cx="1967399" cy="1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000"/>
            </a:lvl1pPr>
            <a:lvl2pPr rtl="0">
              <a:spcBef>
                <a:spcPts val="0"/>
              </a:spcBef>
              <a:buSzPct val="100000"/>
              <a:defRPr sz="1000"/>
            </a:lvl2pPr>
            <a:lvl3pPr rtl="0">
              <a:spcBef>
                <a:spcPts val="0"/>
              </a:spcBef>
              <a:buSzPct val="100000"/>
              <a:defRPr sz="1000"/>
            </a:lvl3pPr>
            <a:lvl4pPr rtl="0">
              <a:spcBef>
                <a:spcPts val="0"/>
              </a:spcBef>
              <a:buSzPct val="100000"/>
              <a:defRPr sz="1000"/>
            </a:lvl4pPr>
            <a:lvl5pPr rtl="0">
              <a:spcBef>
                <a:spcPts val="0"/>
              </a:spcBef>
              <a:buSzPct val="100000"/>
              <a:defRPr sz="1000"/>
            </a:lvl5pPr>
            <a:lvl6pPr rtl="0">
              <a:spcBef>
                <a:spcPts val="0"/>
              </a:spcBef>
              <a:buSzPct val="100000"/>
              <a:defRPr sz="1000"/>
            </a:lvl6pPr>
            <a:lvl7pPr rtl="0">
              <a:spcBef>
                <a:spcPts val="0"/>
              </a:spcBef>
              <a:buSzPct val="100000"/>
              <a:defRPr sz="1000"/>
            </a:lvl7pPr>
            <a:lvl8pPr rtl="0">
              <a:spcBef>
                <a:spcPts val="0"/>
              </a:spcBef>
              <a:buSzPct val="100000"/>
              <a:defRPr sz="1000"/>
            </a:lvl8pPr>
            <a:lvl9pPr rtl="0">
              <a:spcBef>
                <a:spcPts val="0"/>
              </a:spcBef>
              <a:buSzPct val="100000"/>
              <a:defRPr sz="1000"/>
            </a:lvl9pPr>
          </a:lstStyle>
          <a:p/>
        </p:txBody>
      </p:sp>
      <p:sp>
        <p:nvSpPr>
          <p:cNvPr id="82" name="Shape 82"/>
          <p:cNvSpPr/>
          <p:nvPr/>
        </p:nvSpPr>
        <p:spPr>
          <a:xfrm>
            <a:off x="6870500" y="960950"/>
            <a:ext cx="1967399" cy="1605900"/>
          </a:xfrm>
          <a:prstGeom prst="roundRect">
            <a:avLst>
              <a:gd fmla="val 4444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/>
              <a:t>TRUST-BUILDING OFFERS</a:t>
            </a:r>
          </a:p>
        </p:txBody>
      </p:sp>
      <p:sp>
        <p:nvSpPr>
          <p:cNvPr id="83" name="Shape 83"/>
          <p:cNvSpPr txBox="1"/>
          <p:nvPr>
            <p:ph idx="7" type="body"/>
          </p:nvPr>
        </p:nvSpPr>
        <p:spPr>
          <a:xfrm>
            <a:off x="6870600" y="1246419"/>
            <a:ext cx="1967399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000"/>
            </a:lvl1pPr>
            <a:lvl2pPr rtl="0">
              <a:spcBef>
                <a:spcPts val="0"/>
              </a:spcBef>
              <a:buSzPct val="100000"/>
              <a:defRPr sz="1000"/>
            </a:lvl2pPr>
            <a:lvl3pPr rtl="0">
              <a:spcBef>
                <a:spcPts val="0"/>
              </a:spcBef>
              <a:buSzPct val="100000"/>
              <a:defRPr sz="1000"/>
            </a:lvl3pPr>
            <a:lvl4pPr rtl="0">
              <a:spcBef>
                <a:spcPts val="0"/>
              </a:spcBef>
              <a:buSzPct val="100000"/>
              <a:defRPr sz="1000"/>
            </a:lvl4pPr>
            <a:lvl5pPr rtl="0">
              <a:spcBef>
                <a:spcPts val="0"/>
              </a:spcBef>
              <a:buSzPct val="100000"/>
              <a:defRPr sz="1000"/>
            </a:lvl5pPr>
            <a:lvl6pPr rtl="0">
              <a:spcBef>
                <a:spcPts val="0"/>
              </a:spcBef>
              <a:buSzPct val="100000"/>
              <a:defRPr sz="1000"/>
            </a:lvl6pPr>
            <a:lvl7pPr rtl="0">
              <a:spcBef>
                <a:spcPts val="0"/>
              </a:spcBef>
              <a:buSzPct val="100000"/>
              <a:defRPr sz="1000"/>
            </a:lvl7pPr>
            <a:lvl8pPr rtl="0">
              <a:spcBef>
                <a:spcPts val="0"/>
              </a:spcBef>
              <a:buSzPct val="100000"/>
              <a:defRPr sz="1000"/>
            </a:lvl8pPr>
            <a:lvl9pPr rtl="0">
              <a:spcBef>
                <a:spcPts val="0"/>
              </a:spcBef>
              <a:buSzPct val="100000"/>
              <a:defRPr sz="1000"/>
            </a:lvl9pPr>
          </a:lstStyle>
          <a:p/>
        </p:txBody>
      </p:sp>
      <p:sp>
        <p:nvSpPr>
          <p:cNvPr id="84" name="Shape 84"/>
          <p:cNvSpPr/>
          <p:nvPr/>
        </p:nvSpPr>
        <p:spPr>
          <a:xfrm>
            <a:off x="4778700" y="3070199"/>
            <a:ext cx="1967399" cy="1633800"/>
          </a:xfrm>
          <a:prstGeom prst="roundRect">
            <a:avLst>
              <a:gd fmla="val 4444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/>
              <a:t>PLACES</a:t>
            </a:r>
          </a:p>
        </p:txBody>
      </p:sp>
      <p:sp>
        <p:nvSpPr>
          <p:cNvPr id="85" name="Shape 85"/>
          <p:cNvSpPr txBox="1"/>
          <p:nvPr>
            <p:ph idx="8" type="body"/>
          </p:nvPr>
        </p:nvSpPr>
        <p:spPr>
          <a:xfrm>
            <a:off x="4778800" y="3360650"/>
            <a:ext cx="1967399" cy="1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000"/>
            </a:lvl1pPr>
            <a:lvl2pPr rtl="0">
              <a:spcBef>
                <a:spcPts val="0"/>
              </a:spcBef>
              <a:buSzPct val="100000"/>
              <a:defRPr sz="1000"/>
            </a:lvl2pPr>
            <a:lvl3pPr rtl="0">
              <a:spcBef>
                <a:spcPts val="0"/>
              </a:spcBef>
              <a:buSzPct val="100000"/>
              <a:defRPr sz="1000"/>
            </a:lvl3pPr>
            <a:lvl4pPr rtl="0">
              <a:spcBef>
                <a:spcPts val="0"/>
              </a:spcBef>
              <a:buSzPct val="100000"/>
              <a:defRPr sz="1000"/>
            </a:lvl4pPr>
            <a:lvl5pPr rtl="0">
              <a:spcBef>
                <a:spcPts val="0"/>
              </a:spcBef>
              <a:buSzPct val="100000"/>
              <a:defRPr sz="1000"/>
            </a:lvl5pPr>
            <a:lvl6pPr rtl="0">
              <a:spcBef>
                <a:spcPts val="0"/>
              </a:spcBef>
              <a:buSzPct val="100000"/>
              <a:defRPr sz="1000"/>
            </a:lvl6pPr>
            <a:lvl7pPr rtl="0">
              <a:spcBef>
                <a:spcPts val="0"/>
              </a:spcBef>
              <a:buSzPct val="100000"/>
              <a:defRPr sz="1000"/>
            </a:lvl7pPr>
            <a:lvl8pPr rtl="0">
              <a:spcBef>
                <a:spcPts val="0"/>
              </a:spcBef>
              <a:buSzPct val="100000"/>
              <a:defRPr sz="1000"/>
            </a:lvl8pPr>
            <a:lvl9pPr rtl="0">
              <a:spcBef>
                <a:spcPts val="0"/>
              </a:spcBef>
              <a:buSzPct val="100000"/>
              <a:defRPr sz="1000"/>
            </a:lvl9pPr>
          </a:lstStyle>
          <a:p/>
        </p:txBody>
      </p:sp>
      <p:sp>
        <p:nvSpPr>
          <p:cNvPr id="86" name="Shape 86"/>
          <p:cNvSpPr/>
          <p:nvPr/>
        </p:nvSpPr>
        <p:spPr>
          <a:xfrm>
            <a:off x="6870550" y="3070199"/>
            <a:ext cx="1967399" cy="1633800"/>
          </a:xfrm>
          <a:prstGeom prst="roundRect">
            <a:avLst>
              <a:gd fmla="val 4444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/>
              <a:t>KEY INFLUENCERS</a:t>
            </a:r>
          </a:p>
        </p:txBody>
      </p:sp>
      <p:sp>
        <p:nvSpPr>
          <p:cNvPr id="87" name="Shape 87"/>
          <p:cNvSpPr txBox="1"/>
          <p:nvPr>
            <p:ph idx="9" type="body"/>
          </p:nvPr>
        </p:nvSpPr>
        <p:spPr>
          <a:xfrm>
            <a:off x="6870650" y="3360650"/>
            <a:ext cx="1967399" cy="1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000"/>
            </a:lvl1pPr>
            <a:lvl2pPr rtl="0">
              <a:spcBef>
                <a:spcPts val="0"/>
              </a:spcBef>
              <a:buSzPct val="100000"/>
              <a:defRPr sz="1000"/>
            </a:lvl2pPr>
            <a:lvl3pPr rtl="0">
              <a:spcBef>
                <a:spcPts val="0"/>
              </a:spcBef>
              <a:buSzPct val="100000"/>
              <a:defRPr sz="1000"/>
            </a:lvl3pPr>
            <a:lvl4pPr rtl="0">
              <a:spcBef>
                <a:spcPts val="0"/>
              </a:spcBef>
              <a:buSzPct val="100000"/>
              <a:defRPr sz="1000"/>
            </a:lvl4pPr>
            <a:lvl5pPr rtl="0">
              <a:spcBef>
                <a:spcPts val="0"/>
              </a:spcBef>
              <a:buSzPct val="100000"/>
              <a:defRPr sz="1000"/>
            </a:lvl5pPr>
            <a:lvl6pPr rtl="0">
              <a:spcBef>
                <a:spcPts val="0"/>
              </a:spcBef>
              <a:buSzPct val="100000"/>
              <a:defRPr sz="1000"/>
            </a:lvl6pPr>
            <a:lvl7pPr rtl="0">
              <a:spcBef>
                <a:spcPts val="0"/>
              </a:spcBef>
              <a:buSzPct val="100000"/>
              <a:defRPr sz="1000"/>
            </a:lvl7pPr>
            <a:lvl8pPr rtl="0">
              <a:spcBef>
                <a:spcPts val="0"/>
              </a:spcBef>
              <a:buSzPct val="100000"/>
              <a:defRPr sz="1000"/>
            </a:lvl8pPr>
            <a:lvl9pPr rtl="0">
              <a:spcBef>
                <a:spcPts val="0"/>
              </a:spcBef>
              <a:buSzPct val="100000"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subTitle"/>
          </p:nvPr>
        </p:nvSpPr>
        <p:spPr>
          <a:xfrm>
            <a:off x="7382650" y="138450"/>
            <a:ext cx="1562099" cy="285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6/18 - 7/1</a:t>
            </a: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4775500" y="131175"/>
            <a:ext cx="2353500" cy="285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MedWatch / Electronic Pillbox</a:t>
            </a:r>
          </a:p>
        </p:txBody>
      </p:sp>
      <p:sp>
        <p:nvSpPr>
          <p:cNvPr id="91" name="Shape 91"/>
          <p:cNvSpPr/>
          <p:nvPr/>
        </p:nvSpPr>
        <p:spPr>
          <a:xfrm>
            <a:off x="310550" y="980200"/>
            <a:ext cx="502500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Doctors</a:t>
            </a:r>
          </a:p>
        </p:txBody>
      </p:sp>
      <p:sp>
        <p:nvSpPr>
          <p:cNvPr id="92" name="Shape 92"/>
          <p:cNvSpPr/>
          <p:nvPr/>
        </p:nvSpPr>
        <p:spPr>
          <a:xfrm>
            <a:off x="856625" y="980200"/>
            <a:ext cx="641099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Pharmacists</a:t>
            </a:r>
          </a:p>
        </p:txBody>
      </p:sp>
      <p:sp>
        <p:nvSpPr>
          <p:cNvPr id="93" name="Shape 93"/>
          <p:cNvSpPr/>
          <p:nvPr/>
        </p:nvSpPr>
        <p:spPr>
          <a:xfrm>
            <a:off x="1582425" y="980200"/>
            <a:ext cx="582899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Consumers</a:t>
            </a:r>
          </a:p>
        </p:txBody>
      </p:sp>
      <p:sp>
        <p:nvSpPr>
          <p:cNvPr id="94" name="Shape 94"/>
          <p:cNvSpPr/>
          <p:nvPr/>
        </p:nvSpPr>
        <p:spPr>
          <a:xfrm>
            <a:off x="4851675" y="781725"/>
            <a:ext cx="805200" cy="54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Medical Professionals that work with alerts on a daily basis</a:t>
            </a:r>
          </a:p>
        </p:txBody>
      </p:sp>
      <p:sp>
        <p:nvSpPr>
          <p:cNvPr id="95" name="Shape 95"/>
          <p:cNvSpPr/>
          <p:nvPr/>
        </p:nvSpPr>
        <p:spPr>
          <a:xfrm>
            <a:off x="4851675" y="1326525"/>
            <a:ext cx="805200" cy="587699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It’s difficult to distribute and report alerts for my hundreds of patients.</a:t>
            </a:r>
          </a:p>
        </p:txBody>
      </p:sp>
      <p:sp>
        <p:nvSpPr>
          <p:cNvPr id="96" name="Shape 96"/>
          <p:cNvSpPr/>
          <p:nvPr/>
        </p:nvSpPr>
        <p:spPr>
          <a:xfrm>
            <a:off x="2214100" y="980200"/>
            <a:ext cx="582899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Drug Companies</a:t>
            </a:r>
          </a:p>
        </p:txBody>
      </p:sp>
      <p:sp>
        <p:nvSpPr>
          <p:cNvPr id="97" name="Shape 97"/>
          <p:cNvSpPr/>
          <p:nvPr/>
        </p:nvSpPr>
        <p:spPr>
          <a:xfrm>
            <a:off x="4851675" y="4482850"/>
            <a:ext cx="805200" cy="587699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Dr &amp; pharmacies have big data systems that dominate this market</a:t>
            </a:r>
          </a:p>
        </p:txBody>
      </p:sp>
      <p:sp>
        <p:nvSpPr>
          <p:cNvPr id="98" name="Shape 98"/>
          <p:cNvSpPr/>
          <p:nvPr/>
        </p:nvSpPr>
        <p:spPr>
          <a:xfrm>
            <a:off x="4927875" y="4652375"/>
            <a:ext cx="805200" cy="587699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Reporting is not difficult.</a:t>
            </a:r>
          </a:p>
        </p:txBody>
      </p:sp>
      <p:sp>
        <p:nvSpPr>
          <p:cNvPr id="99" name="Shape 99"/>
          <p:cNvSpPr/>
          <p:nvPr/>
        </p:nvSpPr>
        <p:spPr>
          <a:xfrm>
            <a:off x="4851675" y="4813325"/>
            <a:ext cx="805200" cy="587699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It is hard to get a hold of patients when alerts happen.</a:t>
            </a:r>
          </a:p>
        </p:txBody>
      </p:sp>
      <p:sp>
        <p:nvSpPr>
          <p:cNvPr id="100" name="Shape 100"/>
          <p:cNvSpPr/>
          <p:nvPr/>
        </p:nvSpPr>
        <p:spPr>
          <a:xfrm>
            <a:off x="4927875" y="4965700"/>
            <a:ext cx="805200" cy="587699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Alerts are so infrequent, it’s not hard to followup manually with affected patients.</a:t>
            </a:r>
          </a:p>
        </p:txBody>
      </p:sp>
      <p:sp>
        <p:nvSpPr>
          <p:cNvPr id="101" name="Shape 101"/>
          <p:cNvSpPr/>
          <p:nvPr/>
        </p:nvSpPr>
        <p:spPr>
          <a:xfrm>
            <a:off x="5680175" y="781725"/>
            <a:ext cx="805200" cy="54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The Family CMO (Chief Medical Officer)</a:t>
            </a:r>
          </a:p>
        </p:txBody>
      </p:sp>
      <p:sp>
        <p:nvSpPr>
          <p:cNvPr id="102" name="Shape 102"/>
          <p:cNvSpPr/>
          <p:nvPr/>
        </p:nvSpPr>
        <p:spPr>
          <a:xfrm>
            <a:off x="5680175" y="1326525"/>
            <a:ext cx="805200" cy="587699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I don’t know if there are recalls! especially for all of the medicines in my family.</a:t>
            </a:r>
          </a:p>
        </p:txBody>
      </p:sp>
      <p:sp>
        <p:nvSpPr>
          <p:cNvPr id="103" name="Shape 103"/>
          <p:cNvSpPr/>
          <p:nvPr/>
        </p:nvSpPr>
        <p:spPr>
          <a:xfrm>
            <a:off x="4868791" y="1163008"/>
            <a:ext cx="155099" cy="1548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5603975" y="1628925"/>
            <a:ext cx="222599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✔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603975" y="1032100"/>
            <a:ext cx="222599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✔</a:t>
            </a:r>
          </a:p>
        </p:txBody>
      </p:sp>
      <p:sp>
        <p:nvSpPr>
          <p:cNvPr id="106" name="Shape 106"/>
          <p:cNvSpPr/>
          <p:nvPr/>
        </p:nvSpPr>
        <p:spPr>
          <a:xfrm>
            <a:off x="6485375" y="1326525"/>
            <a:ext cx="805200" cy="587699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It’s difficult to manage all the medicines taken by my family.</a:t>
            </a:r>
          </a:p>
        </p:txBody>
      </p:sp>
      <p:sp>
        <p:nvSpPr>
          <p:cNvPr id="107" name="Shape 107"/>
          <p:cNvSpPr/>
          <p:nvPr/>
        </p:nvSpPr>
        <p:spPr>
          <a:xfrm>
            <a:off x="6491558" y="781725"/>
            <a:ext cx="805200" cy="54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The Family CMO (Chief Medical Officer)</a:t>
            </a:r>
          </a:p>
        </p:txBody>
      </p:sp>
      <p:sp>
        <p:nvSpPr>
          <p:cNvPr id="108" name="Shape 108"/>
          <p:cNvSpPr/>
          <p:nvPr/>
        </p:nvSpPr>
        <p:spPr>
          <a:xfrm>
            <a:off x="5680175" y="4482850"/>
            <a:ext cx="805200" cy="587699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I hear about alerts on the news, but I don’t know if I hear all the alerts.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423916" y="1038342"/>
            <a:ext cx="222599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✔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415358" y="1626192"/>
            <a:ext cx="222599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✔</a:t>
            </a:r>
          </a:p>
        </p:txBody>
      </p:sp>
      <p:sp>
        <p:nvSpPr>
          <p:cNvPr id="111" name="Shape 111"/>
          <p:cNvSpPr/>
          <p:nvPr/>
        </p:nvSpPr>
        <p:spPr>
          <a:xfrm>
            <a:off x="4851675" y="3912274"/>
            <a:ext cx="805200" cy="54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Don’t compete with Big Boys at this stage. Not enough pain to switch.</a:t>
            </a:r>
          </a:p>
        </p:txBody>
      </p:sp>
      <p:sp>
        <p:nvSpPr>
          <p:cNvPr id="112" name="Shape 112"/>
          <p:cNvSpPr/>
          <p:nvPr/>
        </p:nvSpPr>
        <p:spPr>
          <a:xfrm>
            <a:off x="5756375" y="4635250"/>
            <a:ext cx="805200" cy="587699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If a friend doesn’t talk about it, I don’t if this impacts me or not.</a:t>
            </a:r>
          </a:p>
        </p:txBody>
      </p:sp>
      <p:sp>
        <p:nvSpPr>
          <p:cNvPr id="113" name="Shape 113"/>
          <p:cNvSpPr/>
          <p:nvPr/>
        </p:nvSpPr>
        <p:spPr>
          <a:xfrm>
            <a:off x="5680175" y="4787650"/>
            <a:ext cx="805200" cy="587699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Alerts won’t bring me back to the FDA website more than once.</a:t>
            </a:r>
          </a:p>
        </p:txBody>
      </p:sp>
      <p:sp>
        <p:nvSpPr>
          <p:cNvPr id="114" name="Shape 114"/>
          <p:cNvSpPr/>
          <p:nvPr/>
        </p:nvSpPr>
        <p:spPr>
          <a:xfrm>
            <a:off x="5756375" y="4940050"/>
            <a:ext cx="805200" cy="587699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I don’t want the FDA to have my email address, or know what drugs I’m taking.</a:t>
            </a:r>
          </a:p>
        </p:txBody>
      </p:sp>
      <p:sp>
        <p:nvSpPr>
          <p:cNvPr id="115" name="Shape 115"/>
          <p:cNvSpPr/>
          <p:nvPr/>
        </p:nvSpPr>
        <p:spPr>
          <a:xfrm>
            <a:off x="5672750" y="3912274"/>
            <a:ext cx="805200" cy="54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Need daily engagement, so we already have them when alerts arrive.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415358" y="2159591"/>
            <a:ext cx="222599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✔</a:t>
            </a:r>
          </a:p>
        </p:txBody>
      </p:sp>
      <p:sp>
        <p:nvSpPr>
          <p:cNvPr id="117" name="Shape 117"/>
          <p:cNvSpPr/>
          <p:nvPr/>
        </p:nvSpPr>
        <p:spPr>
          <a:xfrm>
            <a:off x="5680183" y="1917100"/>
            <a:ext cx="805200" cy="54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MedWatch Website Redesign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610567" y="2159591"/>
            <a:ext cx="222599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✔</a:t>
            </a:r>
          </a:p>
        </p:txBody>
      </p:sp>
      <p:sp>
        <p:nvSpPr>
          <p:cNvPr id="119" name="Shape 119"/>
          <p:cNvSpPr/>
          <p:nvPr/>
        </p:nvSpPr>
        <p:spPr>
          <a:xfrm>
            <a:off x="6485383" y="1907725"/>
            <a:ext cx="805200" cy="54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MedWatch Website Redesign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406800" y="2159591"/>
            <a:ext cx="222599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✔</a:t>
            </a:r>
          </a:p>
        </p:txBody>
      </p:sp>
      <p:sp>
        <p:nvSpPr>
          <p:cNvPr id="121" name="Shape 121"/>
          <p:cNvSpPr/>
          <p:nvPr/>
        </p:nvSpPr>
        <p:spPr>
          <a:xfrm>
            <a:off x="4868791" y="2466683"/>
            <a:ext cx="805200" cy="54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Medical Professionals work directly with FDA data</a:t>
            </a:r>
          </a:p>
        </p:txBody>
      </p:sp>
      <p:sp>
        <p:nvSpPr>
          <p:cNvPr id="122" name="Shape 122"/>
          <p:cNvSpPr/>
          <p:nvPr/>
        </p:nvSpPr>
        <p:spPr>
          <a:xfrm>
            <a:off x="4868791" y="3050608"/>
            <a:ext cx="805200" cy="54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1 doctor or pharmacist with 100 patients who needs help with FDA data</a:t>
            </a:r>
          </a:p>
        </p:txBody>
      </p:sp>
      <p:sp>
        <p:nvSpPr>
          <p:cNvPr id="123" name="Shape 123"/>
          <p:cNvSpPr/>
          <p:nvPr/>
        </p:nvSpPr>
        <p:spPr>
          <a:xfrm>
            <a:off x="4868791" y="1739199"/>
            <a:ext cx="155099" cy="1548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4885907" y="3424157"/>
            <a:ext cx="155099" cy="1548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4885907" y="2840232"/>
            <a:ext cx="155099" cy="1548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672758" y="2475241"/>
            <a:ext cx="805200" cy="54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Consumers actually care about recall alerts.</a:t>
            </a:r>
          </a:p>
        </p:txBody>
      </p:sp>
      <p:sp>
        <p:nvSpPr>
          <p:cNvPr id="127" name="Shape 127"/>
          <p:cNvSpPr/>
          <p:nvPr/>
        </p:nvSpPr>
        <p:spPr>
          <a:xfrm>
            <a:off x="5672758" y="3042050"/>
            <a:ext cx="805200" cy="54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Average emotional response is 3.0 or higher (scale 1-4)</a:t>
            </a:r>
          </a:p>
        </p:txBody>
      </p:sp>
      <p:sp>
        <p:nvSpPr>
          <p:cNvPr id="128" name="Shape 128"/>
          <p:cNvSpPr/>
          <p:nvPr/>
        </p:nvSpPr>
        <p:spPr>
          <a:xfrm>
            <a:off x="310550" y="1574300"/>
            <a:ext cx="742200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FDA Reporting gets in the way of my job</a:t>
            </a:r>
          </a:p>
        </p:txBody>
      </p:sp>
      <p:sp>
        <p:nvSpPr>
          <p:cNvPr id="129" name="Shape 129"/>
          <p:cNvSpPr/>
          <p:nvPr/>
        </p:nvSpPr>
        <p:spPr>
          <a:xfrm>
            <a:off x="310550" y="2168400"/>
            <a:ext cx="742200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FDA Email alerts for my medications</a:t>
            </a:r>
          </a:p>
        </p:txBody>
      </p:sp>
      <p:sp>
        <p:nvSpPr>
          <p:cNvPr id="130" name="Shape 130"/>
          <p:cNvSpPr/>
          <p:nvPr/>
        </p:nvSpPr>
        <p:spPr>
          <a:xfrm>
            <a:off x="310550" y="2661500"/>
            <a:ext cx="582899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Consumers care</a:t>
            </a:r>
          </a:p>
        </p:txBody>
      </p:sp>
      <p:sp>
        <p:nvSpPr>
          <p:cNvPr id="131" name="Shape 131"/>
          <p:cNvSpPr/>
          <p:nvPr/>
        </p:nvSpPr>
        <p:spPr>
          <a:xfrm>
            <a:off x="999525" y="2661500"/>
            <a:ext cx="582899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Consumers will sign up</a:t>
            </a:r>
          </a:p>
        </p:txBody>
      </p:sp>
      <p:sp>
        <p:nvSpPr>
          <p:cNvPr id="132" name="Shape 132"/>
          <p:cNvSpPr/>
          <p:nvPr/>
        </p:nvSpPr>
        <p:spPr>
          <a:xfrm>
            <a:off x="1688500" y="2661500"/>
            <a:ext cx="641099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Consumers remember to check back</a:t>
            </a:r>
          </a:p>
        </p:txBody>
      </p:sp>
      <p:sp>
        <p:nvSpPr>
          <p:cNvPr id="133" name="Shape 133"/>
          <p:cNvSpPr/>
          <p:nvPr/>
        </p:nvSpPr>
        <p:spPr>
          <a:xfrm>
            <a:off x="1104825" y="2183900"/>
            <a:ext cx="742200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Push Notifications for my medications</a:t>
            </a:r>
          </a:p>
        </p:txBody>
      </p:sp>
      <p:sp>
        <p:nvSpPr>
          <p:cNvPr id="134" name="Shape 134"/>
          <p:cNvSpPr/>
          <p:nvPr/>
        </p:nvSpPr>
        <p:spPr>
          <a:xfrm>
            <a:off x="1104825" y="1582050"/>
            <a:ext cx="742200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I don’t know what I don’t know</a:t>
            </a:r>
          </a:p>
        </p:txBody>
      </p:sp>
      <p:sp>
        <p:nvSpPr>
          <p:cNvPr id="135" name="Shape 135"/>
          <p:cNvSpPr/>
          <p:nvPr/>
        </p:nvSpPr>
        <p:spPr>
          <a:xfrm>
            <a:off x="1908458" y="1582050"/>
            <a:ext cx="742200" cy="587699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Medicines, directions, conflicts, and side effects are confusing!</a:t>
            </a:r>
          </a:p>
        </p:txBody>
      </p:sp>
      <p:sp>
        <p:nvSpPr>
          <p:cNvPr id="136" name="Shape 136"/>
          <p:cNvSpPr/>
          <p:nvPr/>
        </p:nvSpPr>
        <p:spPr>
          <a:xfrm>
            <a:off x="6493842" y="2475241"/>
            <a:ext cx="805200" cy="54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Managing medicine is more complex than manual tracking can handle</a:t>
            </a:r>
          </a:p>
        </p:txBody>
      </p:sp>
      <p:sp>
        <p:nvSpPr>
          <p:cNvPr id="137" name="Shape 137"/>
          <p:cNvSpPr/>
          <p:nvPr/>
        </p:nvSpPr>
        <p:spPr>
          <a:xfrm>
            <a:off x="6493842" y="3050608"/>
            <a:ext cx="805200" cy="54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Average emotional response is 3.0 or higher (scale 1-4)</a:t>
            </a:r>
          </a:p>
        </p:txBody>
      </p:sp>
      <p:sp>
        <p:nvSpPr>
          <p:cNvPr id="138" name="Shape 138"/>
          <p:cNvSpPr/>
          <p:nvPr/>
        </p:nvSpPr>
        <p:spPr>
          <a:xfrm>
            <a:off x="6567750" y="1993300"/>
            <a:ext cx="805200" cy="668099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Hybrid Mobile App - The Electronic Pillbox, a White-Label Pharmacy App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493858" y="2371626"/>
            <a:ext cx="222599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✔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610567" y="3302592"/>
            <a:ext cx="222599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✔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6423092" y="2735783"/>
            <a:ext cx="222599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✔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423092" y="3302592"/>
            <a:ext cx="222599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✔</a:t>
            </a:r>
          </a:p>
        </p:txBody>
      </p:sp>
      <p:sp>
        <p:nvSpPr>
          <p:cNvPr id="143" name="Shape 143"/>
          <p:cNvSpPr/>
          <p:nvPr/>
        </p:nvSpPr>
        <p:spPr>
          <a:xfrm>
            <a:off x="6502400" y="3920825"/>
            <a:ext cx="880199" cy="1149599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600"/>
              <a:t>Multi-tiered: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"/>
              <a:t>* On-Demand search (Web),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"/>
              <a:t>* Email alerts (Web),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"/>
              <a:t>* Custom Notifications (Mobile),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"/>
              <a:t>* Medicine info and management (Mobile)</a:t>
            </a:r>
          </a:p>
        </p:txBody>
      </p:sp>
      <p:sp>
        <p:nvSpPr>
          <p:cNvPr id="144" name="Shape 144"/>
          <p:cNvSpPr/>
          <p:nvPr/>
        </p:nvSpPr>
        <p:spPr>
          <a:xfrm>
            <a:off x="7230250" y="4149425"/>
            <a:ext cx="880199" cy="9402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White-labeled, open-source mobile app that can be customized by pharmacies and doctors for use with their patients.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subTitle"/>
          </p:nvPr>
        </p:nvSpPr>
        <p:spPr>
          <a:xfrm>
            <a:off x="7513825" y="110337"/>
            <a:ext cx="1430700" cy="28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6/18 - 7/1</a:t>
            </a:r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4570775" y="71343"/>
            <a:ext cx="2498100" cy="28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MedWatch / Electronic Pillbox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309400" y="1253950"/>
            <a:ext cx="1967399" cy="150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Female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40 yrs old</a:t>
            </a:r>
          </a:p>
        </p:txBody>
      </p:sp>
      <p:sp>
        <p:nvSpPr>
          <p:cNvPr id="152" name="Shape 152"/>
          <p:cNvSpPr txBox="1"/>
          <p:nvPr>
            <p:ph idx="3" type="body"/>
          </p:nvPr>
        </p:nvSpPr>
        <p:spPr>
          <a:xfrm>
            <a:off x="2375450" y="3194175"/>
            <a:ext cx="1967399" cy="148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* Technology does the work for me.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* If I need medical help, I get exactly what I need for only as long as I need it.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 Scientists have my life at the forefront of their priorities.</a:t>
            </a:r>
          </a:p>
        </p:txBody>
      </p:sp>
      <p:sp>
        <p:nvSpPr>
          <p:cNvPr id="153" name="Shape 153"/>
          <p:cNvSpPr txBox="1"/>
          <p:nvPr>
            <p:ph idx="4" type="body"/>
          </p:nvPr>
        </p:nvSpPr>
        <p:spPr>
          <a:xfrm>
            <a:off x="309325" y="3196735"/>
            <a:ext cx="1967399" cy="148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* If I don’t do it, it won’t get done.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* If I’m not careful, my family members could get seriously sick and even die.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 Med A can’t be taken with food; Med B must be taken with food; Med C can’t be taken within 6 hours of Med D; and that’s just my meds!!!</a:t>
            </a:r>
          </a:p>
        </p:txBody>
      </p:sp>
      <p:sp>
        <p:nvSpPr>
          <p:cNvPr id="154" name="Shape 154"/>
          <p:cNvSpPr txBox="1"/>
          <p:nvPr>
            <p:ph idx="5" type="body"/>
          </p:nvPr>
        </p:nvSpPr>
        <p:spPr>
          <a:xfrm>
            <a:off x="4778850" y="1246416"/>
            <a:ext cx="1967399" cy="132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 you manage the medicines for your family?  More than 4 in total?  Do you want to securely know that you are using those medicines correctly and will never unknowningly screw it up?</a:t>
            </a:r>
          </a:p>
        </p:txBody>
      </p:sp>
      <p:sp>
        <p:nvSpPr>
          <p:cNvPr id="155" name="Shape 155"/>
          <p:cNvSpPr txBox="1"/>
          <p:nvPr>
            <p:ph idx="6" type="body"/>
          </p:nvPr>
        </p:nvSpPr>
        <p:spPr>
          <a:xfrm>
            <a:off x="6870600" y="1246419"/>
            <a:ext cx="1967399" cy="132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* Immediate, fast, on-demand push of info for their specific medicines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 Electronic Pillbox</a:t>
            </a:r>
          </a:p>
        </p:txBody>
      </p:sp>
      <p:sp>
        <p:nvSpPr>
          <p:cNvPr id="156" name="Shape 156"/>
          <p:cNvSpPr txBox="1"/>
          <p:nvPr>
            <p:ph idx="7" type="body"/>
          </p:nvPr>
        </p:nvSpPr>
        <p:spPr>
          <a:xfrm>
            <a:off x="4778800" y="3360650"/>
            <a:ext cx="1967399" cy="134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* In line at the pharmacy.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* Online forums for families managing chronic medical conditions.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* Doctors’ offices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* WebMd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 Health food stores</a:t>
            </a:r>
          </a:p>
        </p:txBody>
      </p:sp>
      <p:sp>
        <p:nvSpPr>
          <p:cNvPr id="157" name="Shape 157"/>
          <p:cNvSpPr txBox="1"/>
          <p:nvPr>
            <p:ph idx="8" type="body"/>
          </p:nvPr>
        </p:nvSpPr>
        <p:spPr>
          <a:xfrm>
            <a:off x="6870650" y="3360650"/>
            <a:ext cx="1967399" cy="134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* Doctors &amp; Nurses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* Pharmacists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* WebMd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* Daily News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* Dr Oz and other Health Talk Shows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 Friends with the same medical condition</a:t>
            </a:r>
          </a:p>
        </p:txBody>
      </p:sp>
      <p:sp>
        <p:nvSpPr>
          <p:cNvPr id="158" name="Shape 158"/>
          <p:cNvSpPr txBox="1"/>
          <p:nvPr>
            <p:ph idx="9" type="body"/>
          </p:nvPr>
        </p:nvSpPr>
        <p:spPr>
          <a:xfrm>
            <a:off x="2375450" y="1254000"/>
            <a:ext cx="1967399" cy="150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* Call in prescriptions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* Research my meds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* Track meds for my spouse, kids, and parents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subTitle"/>
          </p:nvPr>
        </p:nvSpPr>
        <p:spPr>
          <a:xfrm>
            <a:off x="7616875" y="131175"/>
            <a:ext cx="1327800" cy="285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6/18 - 7/1</a:t>
            </a:r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4600200" y="131175"/>
            <a:ext cx="2595599" cy="285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MedWatch / Electronic Pillbox</a:t>
            </a:r>
          </a:p>
        </p:txBody>
      </p:sp>
      <p:sp>
        <p:nvSpPr>
          <p:cNvPr id="165" name="Shape 165"/>
          <p:cNvSpPr/>
          <p:nvPr/>
        </p:nvSpPr>
        <p:spPr>
          <a:xfrm>
            <a:off x="2000851" y="1001350"/>
            <a:ext cx="669300" cy="54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MedWatch Website Redesign</a:t>
            </a:r>
          </a:p>
        </p:txBody>
      </p:sp>
      <p:sp>
        <p:nvSpPr>
          <p:cNvPr id="166" name="Shape 166"/>
          <p:cNvSpPr/>
          <p:nvPr/>
        </p:nvSpPr>
        <p:spPr>
          <a:xfrm>
            <a:off x="2733676" y="1001350"/>
            <a:ext cx="669300" cy="54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Hybrid Mobile App - The Electronic Pillbox</a:t>
            </a:r>
          </a:p>
        </p:txBody>
      </p:sp>
      <p:sp>
        <p:nvSpPr>
          <p:cNvPr id="167" name="Shape 167"/>
          <p:cNvSpPr/>
          <p:nvPr/>
        </p:nvSpPr>
        <p:spPr>
          <a:xfrm>
            <a:off x="266100" y="1001350"/>
            <a:ext cx="624000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I don’t know what I don’t know</a:t>
            </a:r>
          </a:p>
        </p:txBody>
      </p:sp>
      <p:sp>
        <p:nvSpPr>
          <p:cNvPr id="168" name="Shape 168"/>
          <p:cNvSpPr/>
          <p:nvPr/>
        </p:nvSpPr>
        <p:spPr>
          <a:xfrm>
            <a:off x="957675" y="1001350"/>
            <a:ext cx="742200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I don’t know what I don’t know</a:t>
            </a:r>
          </a:p>
        </p:txBody>
      </p:sp>
      <p:sp>
        <p:nvSpPr>
          <p:cNvPr id="169" name="Shape 169"/>
          <p:cNvSpPr/>
          <p:nvPr/>
        </p:nvSpPr>
        <p:spPr>
          <a:xfrm>
            <a:off x="266100" y="2317675"/>
            <a:ext cx="742200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Pharmacist pamphlets and labels</a:t>
            </a:r>
          </a:p>
        </p:txBody>
      </p:sp>
      <p:sp>
        <p:nvSpPr>
          <p:cNvPr id="170" name="Shape 170"/>
          <p:cNvSpPr/>
          <p:nvPr/>
        </p:nvSpPr>
        <p:spPr>
          <a:xfrm>
            <a:off x="1074200" y="2317675"/>
            <a:ext cx="742200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Physical pillbox</a:t>
            </a:r>
          </a:p>
        </p:txBody>
      </p:sp>
      <p:sp>
        <p:nvSpPr>
          <p:cNvPr id="171" name="Shape 171"/>
          <p:cNvSpPr/>
          <p:nvPr/>
        </p:nvSpPr>
        <p:spPr>
          <a:xfrm>
            <a:off x="266100" y="2767950"/>
            <a:ext cx="742200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Cellphone Calendar Notifications</a:t>
            </a:r>
          </a:p>
        </p:txBody>
      </p:sp>
      <p:sp>
        <p:nvSpPr>
          <p:cNvPr id="172" name="Shape 172"/>
          <p:cNvSpPr/>
          <p:nvPr/>
        </p:nvSpPr>
        <p:spPr>
          <a:xfrm>
            <a:off x="2000850" y="2420375"/>
            <a:ext cx="549600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Signups</a:t>
            </a:r>
          </a:p>
        </p:txBody>
      </p:sp>
      <p:sp>
        <p:nvSpPr>
          <p:cNvPr id="173" name="Shape 173"/>
          <p:cNvSpPr/>
          <p:nvPr/>
        </p:nvSpPr>
        <p:spPr>
          <a:xfrm>
            <a:off x="2598275" y="2420375"/>
            <a:ext cx="624000" cy="4437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# of Recall Alerts Sent</a:t>
            </a:r>
          </a:p>
        </p:txBody>
      </p:sp>
      <p:sp>
        <p:nvSpPr>
          <p:cNvPr id="174" name="Shape 174"/>
          <p:cNvSpPr/>
          <p:nvPr/>
        </p:nvSpPr>
        <p:spPr>
          <a:xfrm>
            <a:off x="5499525" y="946700"/>
            <a:ext cx="624000" cy="4437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FDA sets the database design</a:t>
            </a:r>
          </a:p>
        </p:txBody>
      </p:sp>
      <p:sp>
        <p:nvSpPr>
          <p:cNvPr id="175" name="Shape 175"/>
          <p:cNvSpPr/>
          <p:nvPr/>
        </p:nvSpPr>
        <p:spPr>
          <a:xfrm>
            <a:off x="2023500" y="2932525"/>
            <a:ext cx="624000" cy="6192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# of Medication Reminder Confirmation button clicks</a:t>
            </a:r>
          </a:p>
        </p:txBody>
      </p:sp>
      <p:sp>
        <p:nvSpPr>
          <p:cNvPr id="176" name="Shape 176"/>
          <p:cNvSpPr/>
          <p:nvPr/>
        </p:nvSpPr>
        <p:spPr>
          <a:xfrm>
            <a:off x="2733675" y="2932525"/>
            <a:ext cx="549600" cy="5079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# of doctor calls initiated</a:t>
            </a:r>
          </a:p>
        </p:txBody>
      </p:sp>
      <p:sp>
        <p:nvSpPr>
          <p:cNvPr id="177" name="Shape 177"/>
          <p:cNvSpPr/>
          <p:nvPr/>
        </p:nvSpPr>
        <p:spPr>
          <a:xfrm>
            <a:off x="3769125" y="2349900"/>
            <a:ext cx="997799" cy="8073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Your Doctor, Your Pharmacy, and the FDA, working together to get your medicine right, every time!</a:t>
            </a:r>
          </a:p>
        </p:txBody>
      </p:sp>
      <p:sp>
        <p:nvSpPr>
          <p:cNvPr id="178" name="Shape 178"/>
          <p:cNvSpPr/>
          <p:nvPr/>
        </p:nvSpPr>
        <p:spPr>
          <a:xfrm>
            <a:off x="7270358" y="946700"/>
            <a:ext cx="805200" cy="54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The Family CMO (Chief Medical Officer)</a:t>
            </a:r>
          </a:p>
        </p:txBody>
      </p:sp>
      <p:sp>
        <p:nvSpPr>
          <p:cNvPr id="179" name="Shape 179"/>
          <p:cNvSpPr/>
          <p:nvPr/>
        </p:nvSpPr>
        <p:spPr>
          <a:xfrm>
            <a:off x="8122575" y="946700"/>
            <a:ext cx="641099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Pharmacies</a:t>
            </a:r>
          </a:p>
        </p:txBody>
      </p:sp>
      <p:sp>
        <p:nvSpPr>
          <p:cNvPr id="180" name="Shape 180"/>
          <p:cNvSpPr/>
          <p:nvPr/>
        </p:nvSpPr>
        <p:spPr>
          <a:xfrm>
            <a:off x="7270350" y="1604025"/>
            <a:ext cx="641099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Doctors</a:t>
            </a:r>
          </a:p>
        </p:txBody>
      </p:sp>
      <p:sp>
        <p:nvSpPr>
          <p:cNvPr id="181" name="Shape 181"/>
          <p:cNvSpPr/>
          <p:nvPr/>
        </p:nvSpPr>
        <p:spPr>
          <a:xfrm>
            <a:off x="8122575" y="1604025"/>
            <a:ext cx="641099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Hospitals</a:t>
            </a:r>
          </a:p>
        </p:txBody>
      </p:sp>
      <p:sp>
        <p:nvSpPr>
          <p:cNvPr id="182" name="Shape 182"/>
          <p:cNvSpPr/>
          <p:nvPr/>
        </p:nvSpPr>
        <p:spPr>
          <a:xfrm>
            <a:off x="7270358" y="2342525"/>
            <a:ext cx="805200" cy="54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The Baby-Boomer Family CMO managing a chronic condition</a:t>
            </a:r>
          </a:p>
        </p:txBody>
      </p:sp>
      <p:sp>
        <p:nvSpPr>
          <p:cNvPr id="183" name="Shape 183"/>
          <p:cNvSpPr/>
          <p:nvPr/>
        </p:nvSpPr>
        <p:spPr>
          <a:xfrm>
            <a:off x="5499525" y="2447675"/>
            <a:ext cx="641099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Pharmacies</a:t>
            </a:r>
          </a:p>
        </p:txBody>
      </p:sp>
      <p:sp>
        <p:nvSpPr>
          <p:cNvPr id="184" name="Shape 184"/>
          <p:cNvSpPr/>
          <p:nvPr/>
        </p:nvSpPr>
        <p:spPr>
          <a:xfrm>
            <a:off x="6190375" y="2447675"/>
            <a:ext cx="641099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Doctors</a:t>
            </a:r>
          </a:p>
        </p:txBody>
      </p:sp>
      <p:sp>
        <p:nvSpPr>
          <p:cNvPr id="185" name="Shape 185"/>
          <p:cNvSpPr/>
          <p:nvPr/>
        </p:nvSpPr>
        <p:spPr>
          <a:xfrm>
            <a:off x="5490975" y="2932525"/>
            <a:ext cx="641099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WebMd</a:t>
            </a:r>
          </a:p>
        </p:txBody>
      </p:sp>
      <p:sp>
        <p:nvSpPr>
          <p:cNvPr id="186" name="Shape 186"/>
          <p:cNvSpPr/>
          <p:nvPr/>
        </p:nvSpPr>
        <p:spPr>
          <a:xfrm>
            <a:off x="6190375" y="2932525"/>
            <a:ext cx="641099" cy="389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Chronic Medical Care Communities</a:t>
            </a:r>
          </a:p>
        </p:txBody>
      </p:sp>
      <p:sp>
        <p:nvSpPr>
          <p:cNvPr id="187" name="Shape 187"/>
          <p:cNvSpPr/>
          <p:nvPr/>
        </p:nvSpPr>
        <p:spPr>
          <a:xfrm>
            <a:off x="6190375" y="946700"/>
            <a:ext cx="624000" cy="4437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FDA is the Source of Record</a:t>
            </a:r>
          </a:p>
        </p:txBody>
      </p:sp>
      <p:sp>
        <p:nvSpPr>
          <p:cNvPr id="188" name="Shape 188"/>
          <p:cNvSpPr/>
          <p:nvPr/>
        </p:nvSpPr>
        <p:spPr>
          <a:xfrm>
            <a:off x="5499525" y="1452650"/>
            <a:ext cx="624000" cy="4437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FDA is the governor of compliance</a:t>
            </a:r>
          </a:p>
        </p:txBody>
      </p:sp>
      <p:sp>
        <p:nvSpPr>
          <p:cNvPr id="189" name="Shape 189"/>
          <p:cNvSpPr/>
          <p:nvPr/>
        </p:nvSpPr>
        <p:spPr>
          <a:xfrm>
            <a:off x="4671950" y="3551725"/>
            <a:ext cx="827700" cy="8073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600"/>
              <a:t>Save doctors and pharmacies development time in building their own mobile app.</a:t>
            </a:r>
          </a:p>
        </p:txBody>
      </p:sp>
      <p:sp>
        <p:nvSpPr>
          <p:cNvPr id="190" name="Shape 190"/>
          <p:cNvSpPr/>
          <p:nvPr/>
        </p:nvSpPr>
        <p:spPr>
          <a:xfrm>
            <a:off x="1520875" y="3634000"/>
            <a:ext cx="805200" cy="6192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600"/>
              <a:t>Customization of white label app to connect with user database.</a:t>
            </a:r>
          </a:p>
        </p:txBody>
      </p:sp>
      <p:sp>
        <p:nvSpPr>
          <p:cNvPr id="191" name="Shape 191"/>
          <p:cNvSpPr/>
          <p:nvPr/>
        </p:nvSpPr>
        <p:spPr>
          <a:xfrm>
            <a:off x="2417075" y="3620175"/>
            <a:ext cx="641099" cy="4437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600"/>
              <a:t>Marketing &amp; Awareness</a:t>
            </a:r>
          </a:p>
        </p:txBody>
      </p:sp>
      <p:sp>
        <p:nvSpPr>
          <p:cNvPr id="192" name="Shape 192"/>
          <p:cNvSpPr/>
          <p:nvPr/>
        </p:nvSpPr>
        <p:spPr>
          <a:xfrm>
            <a:off x="3149175" y="3620175"/>
            <a:ext cx="805200" cy="5448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600"/>
              <a:t>HIPAA-Compliant Secure DB Storage</a:t>
            </a:r>
          </a:p>
        </p:txBody>
      </p:sp>
      <p:sp>
        <p:nvSpPr>
          <p:cNvPr id="193" name="Shape 193"/>
          <p:cNvSpPr/>
          <p:nvPr/>
        </p:nvSpPr>
        <p:spPr>
          <a:xfrm>
            <a:off x="3780900" y="1335800"/>
            <a:ext cx="1112999" cy="7425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"/>
              <a:t>Get the right instructions, including interactions, from the official source, for all your medicines and medical devices, for your whole family.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an Startup Canvase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