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03" r:id="rId1"/>
  </p:sldMasterIdLst>
  <p:notesMasterIdLst>
    <p:notesMasterId r:id="rId44"/>
  </p:notesMasterIdLst>
  <p:handoutMasterIdLst>
    <p:handoutMasterId r:id="rId45"/>
  </p:handoutMasterIdLst>
  <p:sldIdLst>
    <p:sldId id="256" r:id="rId2"/>
    <p:sldId id="310" r:id="rId3"/>
    <p:sldId id="311" r:id="rId4"/>
    <p:sldId id="312" r:id="rId5"/>
    <p:sldId id="296" r:id="rId6"/>
    <p:sldId id="267" r:id="rId7"/>
    <p:sldId id="268" r:id="rId8"/>
    <p:sldId id="302" r:id="rId9"/>
    <p:sldId id="303" r:id="rId10"/>
    <p:sldId id="304" r:id="rId11"/>
    <p:sldId id="300" r:id="rId12"/>
    <p:sldId id="269" r:id="rId13"/>
    <p:sldId id="270" r:id="rId14"/>
    <p:sldId id="306" r:id="rId15"/>
    <p:sldId id="271" r:id="rId16"/>
    <p:sldId id="297" r:id="rId17"/>
    <p:sldId id="298" r:id="rId18"/>
    <p:sldId id="272" r:id="rId19"/>
    <p:sldId id="273" r:id="rId20"/>
    <p:sldId id="308" r:id="rId21"/>
    <p:sldId id="274" r:id="rId22"/>
    <p:sldId id="309" r:id="rId23"/>
    <p:sldId id="299" r:id="rId24"/>
    <p:sldId id="288" r:id="rId25"/>
    <p:sldId id="276" r:id="rId26"/>
    <p:sldId id="283" r:id="rId27"/>
    <p:sldId id="277" r:id="rId28"/>
    <p:sldId id="278" r:id="rId29"/>
    <p:sldId id="305" r:id="rId30"/>
    <p:sldId id="282" r:id="rId31"/>
    <p:sldId id="301" r:id="rId32"/>
    <p:sldId id="279" r:id="rId33"/>
    <p:sldId id="292" r:id="rId34"/>
    <p:sldId id="284" r:id="rId35"/>
    <p:sldId id="287" r:id="rId36"/>
    <p:sldId id="307" r:id="rId37"/>
    <p:sldId id="285" r:id="rId38"/>
    <p:sldId id="286" r:id="rId39"/>
    <p:sldId id="293" r:id="rId40"/>
    <p:sldId id="294" r:id="rId41"/>
    <p:sldId id="295" r:id="rId42"/>
    <p:sldId id="289" r:id="rId4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414" autoAdjust="0"/>
  </p:normalViewPr>
  <p:slideViewPr>
    <p:cSldViewPr snapToGrid="0" snapToObjects="1">
      <p:cViewPr varScale="1">
        <p:scale>
          <a:sx n="70" d="100"/>
          <a:sy n="70" d="100"/>
        </p:scale>
        <p:origin x="15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7BDE8-C09A-9D4B-B59C-492EF32195E5}" type="datetimeFigureOut">
              <a:rPr kumimoji="1" lang="zh-CN" altLang="en-US" smtClean="0"/>
              <a:t>2015/6/30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19E8-3595-5242-A83A-2E381FF07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8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01B6-4E8B-CD4B-AD00-A65DC8DF764D}" type="datetimeFigureOut">
              <a:rPr kumimoji="1" lang="zh-CN" altLang="en-US" smtClean="0"/>
              <a:t>2015/6/30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C593C-BF38-DB46-BAFE-D239E64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84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11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小附件可以走长连接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大附件可以吗？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54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如果是图片的附件，服务器一般会先生成一个缩略图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收方先下载缩略图，然后返回给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做显示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大图一般点击方可下载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09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身份验证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token</a:t>
            </a:r>
          </a:p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</a:p>
          <a:p>
            <a:pPr lvl="1"/>
            <a:r>
              <a:rPr kumimoji="1" lang="zh-CN" altLang="en-US" dirty="0" smtClean="0"/>
              <a:t>建立长连接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加载会话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DB</a:t>
            </a:r>
          </a:p>
          <a:p>
            <a:pPr lvl="1"/>
            <a:r>
              <a:rPr kumimoji="1" lang="zh-CN" altLang="en-US" dirty="0" smtClean="0"/>
              <a:t>加载会话消息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应对各种登录错误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网络错误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鉴权错误</a:t>
            </a:r>
            <a:endParaRPr kumimoji="1" lang="en-US" altLang="zh-CN" dirty="0" smtClean="0"/>
          </a:p>
          <a:p>
            <a:r>
              <a:rPr kumimoji="1" lang="zh-CN" altLang="en-US" dirty="0" smtClean="0"/>
              <a:t>登录失败，不会自动重连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对用户来说登录时间就是身份验证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服务器的时间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2528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之前代码会创建多个实例，会导致建立多个连接，导致自踢下线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576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的一个主要接口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88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36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Android broadcast : </a:t>
            </a:r>
            <a:r>
              <a:rPr kumimoji="1" lang="zh-CN" altLang="en-US" dirty="0" smtClean="0"/>
              <a:t>某些手机收到延迟严重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SDK </a:t>
            </a:r>
            <a:r>
              <a:rPr kumimoji="1" lang="zh-CN" altLang="en-US" dirty="0" smtClean="0"/>
              <a:t>提供回调，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可以自己在回调里做任何功能，例如免打扰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633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开发调试时可以打开日志开关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发版前关掉，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会及耗电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不同的级别显示会加快分析原因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28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环信有专门的集成视频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可以到我们的论坛或者开发者群提出相应的问题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81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登录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重连</a:t>
            </a:r>
            <a:endParaRPr kumimoji="1" lang="en-US" altLang="zh-CN" dirty="0" smtClean="0"/>
          </a:p>
          <a:p>
            <a:r>
              <a:rPr kumimoji="1" lang="zh-CN" altLang="en-US" dirty="0" smtClean="0"/>
              <a:t>会话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通知</a:t>
            </a:r>
            <a:endParaRPr kumimoji="1" lang="en-US" altLang="zh-CN" dirty="0" smtClean="0"/>
          </a:p>
          <a:p>
            <a:r>
              <a:rPr kumimoji="1" lang="zh-CN" altLang="en-US" dirty="0" smtClean="0"/>
              <a:t>扩展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0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.长连接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connection</a:t>
            </a:r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不会主动关闭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占用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大量资源</a:t>
            </a:r>
            <a:endParaRPr kumimoji="1" lang="en-US" altLang="zh-CN" dirty="0" smtClean="0"/>
          </a:p>
          <a:p>
            <a:r>
              <a:rPr kumimoji="1" lang="zh-CN" altLang="en-US" dirty="0" smtClean="0"/>
              <a:t>  频繁发送消息时需要用长连接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短连接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上传</a:t>
            </a:r>
            <a:endParaRPr kumimoji="1" lang="en-US" altLang="zh-CN" dirty="0" smtClean="0"/>
          </a:p>
          <a:p>
            <a:r>
              <a:rPr kumimoji="1" lang="zh-CN" altLang="en-US" dirty="0" smtClean="0"/>
              <a:t>  下载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心跳保活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packet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alive</a:t>
            </a:r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1.keep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router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NAT,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2.server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procedure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消息通道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20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71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相应的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会被移除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15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移动网络经常出现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劫持，也就是说域名解析成其他不合法的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，环信已经遇到过多起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劫持现象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自己管理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列表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还可以定制不同的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级别的特性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99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回执，保证不丢消息的一种策略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还有一种策略是消息同步策略，就是根据 </a:t>
            </a:r>
            <a:r>
              <a:rPr kumimoji="1" lang="en-US" altLang="zh-CN" dirty="0" err="1" smtClean="0"/>
              <a:t>msg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做同步处理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64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重发给服务器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服务器会根据</a:t>
            </a:r>
            <a:r>
              <a:rPr kumimoji="1" lang="en-US" altLang="zh-CN" dirty="0" err="1" smtClean="0"/>
              <a:t>msg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做去重处理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回执会带有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MSG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593C-BF38-DB46-BAFE-D239E64F5FB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42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15/3/25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环信即时通讯云</a:t>
            </a: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27CB-E7C1-BE49-A9A6-6FD466A28E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1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92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87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19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15/3/25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环信即时通讯云</a:t>
            </a: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03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57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92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70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11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smtClean="0"/>
              <a:t>15/3/25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8EA0-9E31-2D4F-8E28-2240EFA74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800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04" r:id="rId1"/>
    <p:sldLayoutId id="2147485505" r:id="rId2"/>
    <p:sldLayoutId id="2147485506" r:id="rId3"/>
    <p:sldLayoutId id="2147485507" r:id="rId4"/>
    <p:sldLayoutId id="2147485508" r:id="rId5"/>
    <p:sldLayoutId id="2147485509" r:id="rId6"/>
    <p:sldLayoutId id="2147485510" r:id="rId7"/>
    <p:sldLayoutId id="2147485511" r:id="rId8"/>
    <p:sldLayoutId id="2147485512" r:id="rId9"/>
    <p:sldLayoutId id="2147485513" r:id="rId10"/>
    <p:sldLayoutId id="2147485514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环信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内幕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Youni</a:t>
            </a:r>
          </a:p>
          <a:p>
            <a:r>
              <a:rPr kumimoji="1" lang="en-US" altLang="zh-CN" dirty="0" err="1" smtClean="0"/>
              <a:t>youni@easemob.com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环信即时通讯云</a:t>
            </a:r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27CB-E7C1-BE49-A9A6-6FD466A28EE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3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心跳保活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定时通知服务器连接存在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服务器设定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  <a:p>
            <a:pPr lvl="1"/>
            <a:r>
              <a:rPr kumimoji="1" lang="zh-CN" altLang="en-US" dirty="0" smtClean="0"/>
              <a:t>过期没有收到数据启动探针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多次探测没有收到前端响应，关掉相应连接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即时刷新路由器</a:t>
            </a:r>
            <a:r>
              <a:rPr kumimoji="1" lang="en-US" altLang="zh-CN" dirty="0" smtClean="0"/>
              <a:t>NAT</a:t>
            </a:r>
            <a:r>
              <a:rPr kumimoji="1" lang="zh-CN" altLang="en-US" dirty="0" smtClean="0"/>
              <a:t>内外网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映射表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只保存最新连接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老连接会被移除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0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防止</a:t>
            </a:r>
            <a:r>
              <a:rPr kumimoji="1" lang="en-US" altLang="zh-CN" dirty="0"/>
              <a:t>DNS</a:t>
            </a:r>
            <a:r>
              <a:rPr kumimoji="1" lang="zh-CN" altLang="en-US" dirty="0"/>
              <a:t>劫持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配置列表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不同的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会对应不同的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IP</a:t>
            </a:r>
          </a:p>
          <a:p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3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消息 </a:t>
            </a:r>
            <a:r>
              <a:rPr kumimoji="1" lang="en-US" altLang="zh-CN" dirty="0" smtClean="0"/>
              <a:t>ID</a:t>
            </a:r>
          </a:p>
          <a:p>
            <a:pPr lvl="1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r>
              <a:rPr kumimoji="1" lang="zh-CN" altLang="en-US" dirty="0" smtClean="0"/>
              <a:t>消息类型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收发方</a:t>
            </a:r>
            <a:r>
              <a:rPr kumimoji="1" lang="en-US" altLang="zh-CN" dirty="0" smtClean="0"/>
              <a:t>ID</a:t>
            </a:r>
          </a:p>
          <a:p>
            <a:pPr lvl="1"/>
            <a:r>
              <a:rPr kumimoji="1" lang="en-US" altLang="zh-CN" dirty="0" smtClean="0"/>
              <a:t>To,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</a:p>
          <a:p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</a:p>
          <a:p>
            <a:pPr lvl="1"/>
            <a:r>
              <a:rPr kumimoji="1" lang="en-US" altLang="zh-CN" dirty="0" smtClean="0"/>
              <a:t>Mobile</a:t>
            </a:r>
          </a:p>
          <a:p>
            <a:pPr lvl="1"/>
            <a:r>
              <a:rPr kumimoji="1" lang="en-US" altLang="zh-CN" dirty="0" smtClean="0"/>
              <a:t>PC</a:t>
            </a:r>
          </a:p>
          <a:p>
            <a:r>
              <a:rPr kumimoji="1" lang="zh-CN" altLang="en-US" dirty="0" smtClean="0"/>
              <a:t>消息</a:t>
            </a:r>
            <a:r>
              <a:rPr kumimoji="1" lang="en-US" altLang="zh-CN" dirty="0" smtClean="0"/>
              <a:t>body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68883" y="1673583"/>
            <a:ext cx="1033776" cy="738346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883" y="3884272"/>
            <a:ext cx="1033776" cy="738346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from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8883" y="3145926"/>
            <a:ext cx="1033776" cy="738346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to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8883" y="5356615"/>
            <a:ext cx="1033776" cy="738346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body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8883" y="4607761"/>
            <a:ext cx="1033776" cy="738346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Bind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8883" y="2411929"/>
            <a:ext cx="1033776" cy="738346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type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&lt;message </a:t>
            </a:r>
            <a:r>
              <a:rPr lang="en-US" altLang="zh-CN" sz="2400" dirty="0">
                <a:solidFill>
                  <a:srgbClr val="FF6600"/>
                </a:solidFill>
              </a:rPr>
              <a:t>id</a:t>
            </a:r>
            <a:r>
              <a:rPr lang="en-US" altLang="zh-CN" sz="2400" dirty="0" smtClean="0"/>
              <a:t>=“</a:t>
            </a:r>
            <a:r>
              <a:rPr lang="zh-CN" altLang="zh-CN" sz="2400" dirty="0" smtClean="0"/>
              <a:t>0</a:t>
            </a:r>
            <a:r>
              <a:rPr lang="en-US" altLang="zh-CN" sz="2400" dirty="0" smtClean="0"/>
              <a:t>123456789”</a:t>
            </a:r>
          </a:p>
          <a:p>
            <a:pPr marL="800100" lvl="2" indent="0">
              <a:buNone/>
            </a:pPr>
            <a:r>
              <a:rPr lang="en-US" altLang="zh-CN" dirty="0" smtClean="0">
                <a:solidFill>
                  <a:srgbClr val="FF6600"/>
                </a:solidFill>
              </a:rPr>
              <a:t>To</a:t>
            </a:r>
            <a:r>
              <a:rPr lang="en-US" altLang="zh-CN" dirty="0" smtClean="0"/>
              <a:t>=uni3</a:t>
            </a:r>
          </a:p>
          <a:p>
            <a:pPr marL="800100" lvl="2" indent="0">
              <a:buNone/>
            </a:pPr>
            <a:r>
              <a:rPr lang="en-US" altLang="zh-CN" dirty="0" smtClean="0">
                <a:solidFill>
                  <a:srgbClr val="FF6600"/>
                </a:solidFill>
              </a:rPr>
              <a:t>From</a:t>
            </a:r>
            <a:r>
              <a:rPr lang="en-US" altLang="zh-CN" dirty="0" smtClean="0"/>
              <a:t>=un8/</a:t>
            </a:r>
            <a:r>
              <a:rPr lang="en-US" altLang="zh-CN" dirty="0" smtClean="0">
                <a:solidFill>
                  <a:srgbClr val="FF6600"/>
                </a:solidFill>
              </a:rPr>
              <a:t>mobile</a:t>
            </a:r>
          </a:p>
          <a:p>
            <a:pPr marL="800100" lvl="2" indent="0">
              <a:buNone/>
            </a:pPr>
            <a:r>
              <a:rPr lang="en-US" altLang="zh-CN" dirty="0" smtClean="0">
                <a:solidFill>
                  <a:srgbClr val="FF6600"/>
                </a:solidFill>
              </a:rPr>
              <a:t>type</a:t>
            </a:r>
            <a:r>
              <a:rPr lang="en-US" altLang="zh-CN" dirty="0"/>
              <a:t>="chat"</a:t>
            </a:r>
            <a:r>
              <a:rPr lang="en-US" altLang="zh-CN" dirty="0" smtClean="0"/>
              <a:t>&gt;</a:t>
            </a:r>
          </a:p>
          <a:p>
            <a:pPr marL="800100" lvl="2" indent="0">
              <a:buNone/>
            </a:pPr>
            <a:r>
              <a:rPr lang="en-US" altLang="zh-CN" dirty="0" smtClean="0">
                <a:solidFill>
                  <a:srgbClr val="FF6600"/>
                </a:solidFill>
              </a:rPr>
              <a:t>&lt;</a:t>
            </a:r>
            <a:r>
              <a:rPr lang="en-US" altLang="zh-CN" dirty="0">
                <a:solidFill>
                  <a:srgbClr val="FF6600"/>
                </a:solidFill>
              </a:rPr>
              <a:t>body</a:t>
            </a:r>
            <a:r>
              <a:rPr lang="en-US" altLang="zh-CN" dirty="0" smtClean="0">
                <a:solidFill>
                  <a:srgbClr val="FF6600"/>
                </a:solidFill>
              </a:rPr>
              <a:t>&gt;</a:t>
            </a:r>
          </a:p>
          <a:p>
            <a:pPr marL="1257300" lvl="3" indent="0">
              <a:buNone/>
            </a:pPr>
            <a:r>
              <a:rPr lang="en-US" altLang="zh-CN" dirty="0" smtClean="0"/>
              <a:t>{</a:t>
            </a:r>
            <a:r>
              <a:rPr lang="en-US" altLang="zh-CN" dirty="0"/>
              <a:t>"from":"uni8","to":"uni3","bodies":[{"type":"txt","</a:t>
            </a:r>
            <a:r>
              <a:rPr lang="en-US" altLang="zh-CN" dirty="0" err="1"/>
              <a:t>msg</a:t>
            </a:r>
            <a:r>
              <a:rPr lang="en-US" altLang="zh-CN" dirty="0"/>
              <a:t>":"</a:t>
            </a:r>
            <a:r>
              <a:rPr lang="zh-CN" altLang="en-US" dirty="0"/>
              <a:t>测试</a:t>
            </a:r>
            <a:r>
              <a:rPr lang="en-US" altLang="zh-CN" dirty="0"/>
              <a:t>"}],"</a:t>
            </a:r>
            <a:r>
              <a:rPr lang="en-US" altLang="zh-CN" dirty="0" err="1"/>
              <a:t>ext</a:t>
            </a:r>
            <a:r>
              <a:rPr lang="en-US" altLang="zh-CN" dirty="0"/>
              <a:t>":{}</a:t>
            </a:r>
            <a:r>
              <a:rPr lang="en-US" altLang="zh-CN" dirty="0" smtClean="0"/>
              <a:t>}</a:t>
            </a:r>
          </a:p>
          <a:p>
            <a:pPr marL="800100" lvl="2" indent="0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/body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/message&gt;</a:t>
            </a:r>
            <a:endParaRPr kumimoji="1"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1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发方生成一个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MSG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服务器返回给发方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MSG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3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消息回执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收到消息</a:t>
            </a:r>
            <a:r>
              <a:rPr kumimoji="1" lang="en-US" altLang="zh-CN" dirty="0" smtClean="0"/>
              <a:t>-&gt;&gt;</a:t>
            </a:r>
            <a:r>
              <a:rPr kumimoji="1" lang="zh-CN" altLang="en-US" dirty="0" smtClean="0"/>
              <a:t>回执给服务器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通知服务器，消息已收到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服务器没收到回执，按离线消息处理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等待服务器消息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&lt;</a:t>
            </a:r>
            <a:r>
              <a:rPr kumimoji="1" lang="en-US" altLang="zh-CN" dirty="0" smtClean="0">
                <a:sym typeface="Wingdings"/>
              </a:rPr>
              <a:t>&lt;-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zh-CN" altLang="en-US" dirty="0" smtClean="0"/>
              <a:t>回执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发送消息后，等待服务器回执，以便确认服务器收到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收到回执后更新</a:t>
            </a:r>
            <a:r>
              <a:rPr kumimoji="1" lang="en-US" altLang="zh-CN" dirty="0" smtClean="0"/>
              <a:t>MSG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 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 Global ID</a:t>
            </a:r>
          </a:p>
          <a:p>
            <a:pPr lvl="1"/>
            <a:r>
              <a:rPr kumimoji="1" lang="zh-CN" altLang="en-US" dirty="0" smtClean="0"/>
              <a:t>未收到回执，发送失败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服务器发送回执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615" y="1905000"/>
            <a:ext cx="4711700" cy="4711700"/>
          </a:xfrm>
          <a:prstGeom prst="rect">
            <a:avLst/>
          </a:prstGeom>
        </p:spPr>
      </p:pic>
      <p:sp>
        <p:nvSpPr>
          <p:cNvPr id="12" name="乘 11"/>
          <p:cNvSpPr/>
          <p:nvPr/>
        </p:nvSpPr>
        <p:spPr>
          <a:xfrm>
            <a:off x="3785591" y="5660648"/>
            <a:ext cx="324902" cy="57756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2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收方发送回执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13" y="1644624"/>
            <a:ext cx="4865077" cy="4794275"/>
          </a:xfrm>
          <a:prstGeom prst="rect">
            <a:avLst/>
          </a:prstGeom>
        </p:spPr>
      </p:pic>
      <p:sp>
        <p:nvSpPr>
          <p:cNvPr id="9" name="乘 8"/>
          <p:cNvSpPr/>
          <p:nvPr/>
        </p:nvSpPr>
        <p:spPr>
          <a:xfrm>
            <a:off x="5104887" y="3780328"/>
            <a:ext cx="324902" cy="57756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5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回执消息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&lt;message 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dirty="0" smtClean="0">
                <a:solidFill>
                  <a:srgbClr val="FF6600"/>
                </a:solidFill>
              </a:rPr>
              <a:t>from</a:t>
            </a:r>
            <a:r>
              <a:rPr lang="en-US" altLang="zh-CN" dirty="0"/>
              <a:t>='</a:t>
            </a:r>
            <a:r>
              <a:rPr lang="en-US" altLang="zh-CN" dirty="0" err="1"/>
              <a:t>easemob.com</a:t>
            </a:r>
            <a:r>
              <a:rPr lang="en-US" altLang="zh-CN" dirty="0"/>
              <a:t>' 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dirty="0" smtClean="0">
                <a:solidFill>
                  <a:srgbClr val="FF6600"/>
                </a:solidFill>
              </a:rPr>
              <a:t>To</a:t>
            </a:r>
            <a:r>
              <a:rPr lang="en-US" altLang="zh-CN" dirty="0"/>
              <a:t>='</a:t>
            </a:r>
            <a:r>
              <a:rPr lang="en-US" altLang="zh-CN" dirty="0" smtClean="0"/>
              <a:t>uni8/mobile’</a:t>
            </a:r>
          </a:p>
          <a:p>
            <a:pPr marL="800100" lvl="2" indent="0">
              <a:buNone/>
            </a:pPr>
            <a:r>
              <a:rPr lang="en-US" altLang="zh-CN" dirty="0" smtClean="0">
                <a:solidFill>
                  <a:srgbClr val="FF6600"/>
                </a:solidFill>
              </a:rPr>
              <a:t>GID</a:t>
            </a:r>
            <a:r>
              <a:rPr lang="zh-CN" altLang="en-US" dirty="0" smtClean="0"/>
              <a:t>=</a:t>
            </a:r>
            <a:r>
              <a:rPr lang="en-US" altLang="zh-CN" dirty="0" smtClean="0"/>
              <a:t>‘98737736337333’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sz="3200" dirty="0" smtClean="0"/>
              <a:t>&gt;</a:t>
            </a:r>
          </a:p>
          <a:p>
            <a:pPr marL="800100" lvl="2" indent="0">
              <a:buNone/>
            </a:pPr>
            <a:r>
              <a:rPr lang="en-US" altLang="zh-CN" dirty="0" smtClean="0"/>
              <a:t>&lt;received&gt;</a:t>
            </a:r>
            <a:r>
              <a:rPr lang="en-US" altLang="zh-CN" dirty="0"/>
              <a:t>0123456789&lt;/received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/message&gt;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4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离线消息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离线消息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对方不在线，没有相应的</a:t>
            </a:r>
            <a:r>
              <a:rPr kumimoji="1" lang="en-US" altLang="zh-CN" dirty="0" smtClean="0"/>
              <a:t>session</a:t>
            </a:r>
          </a:p>
          <a:p>
            <a:pPr lvl="1"/>
            <a:r>
              <a:rPr kumimoji="1" lang="zh-CN" altLang="en-US" dirty="0" smtClean="0"/>
              <a:t>服务器没有收到</a:t>
            </a:r>
            <a:r>
              <a:rPr kumimoji="1" lang="en-US" altLang="en-US" dirty="0" smtClean="0"/>
              <a:t>收</a:t>
            </a:r>
            <a:r>
              <a:rPr kumimoji="1" lang="zh-CN" altLang="en-US" dirty="0" smtClean="0"/>
              <a:t>方的回执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消息体内含离线标识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获取方式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服务器推送</a:t>
            </a:r>
            <a:r>
              <a:rPr kumimoji="1" lang="en-US" altLang="zh-CN" dirty="0" smtClean="0"/>
              <a:t>(push)</a:t>
            </a:r>
          </a:p>
          <a:p>
            <a:pPr lvl="2"/>
            <a:r>
              <a:rPr kumimoji="1" lang="zh-CN" altLang="en-US" dirty="0" smtClean="0"/>
              <a:t>大量离线导致效率低下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试想如果推送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000</a:t>
            </a:r>
            <a:r>
              <a:rPr kumimoji="1" lang="zh-CN" altLang="en-US" dirty="0" smtClean="0"/>
              <a:t>条离线</a:t>
            </a:r>
            <a:r>
              <a:rPr kumimoji="1" lang="zh-CN" altLang="zh-CN" dirty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客户端拉取</a:t>
            </a:r>
            <a:r>
              <a:rPr kumimoji="1" lang="en-US" altLang="zh-CN" dirty="0" smtClean="0"/>
              <a:t>(pull)</a:t>
            </a:r>
          </a:p>
          <a:p>
            <a:pPr lvl="2"/>
            <a:r>
              <a:rPr kumimoji="1" lang="zh-CN" altLang="en-US" dirty="0" smtClean="0"/>
              <a:t>根据消息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逐页去获取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9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讲什么？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 SDK </a:t>
            </a:r>
            <a:r>
              <a:rPr lang="zh-CN" altLang="en-US" dirty="0" smtClean="0"/>
              <a:t>基本要素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IM SDK </a:t>
            </a:r>
            <a:r>
              <a:rPr lang="zh-CN" altLang="en-US" dirty="0" smtClean="0"/>
              <a:t>基本设计思路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时遇到的问题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7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离线消息体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&lt;message </a:t>
            </a:r>
            <a:r>
              <a:rPr lang="en-US" altLang="zh-CN" sz="2400" dirty="0">
                <a:solidFill>
                  <a:srgbClr val="FF6600"/>
                </a:solidFill>
              </a:rPr>
              <a:t>id</a:t>
            </a:r>
            <a:r>
              <a:rPr lang="en-US" altLang="zh-CN" sz="2400" dirty="0"/>
              <a:t>=“</a:t>
            </a:r>
            <a:r>
              <a:rPr lang="zh-CN" altLang="zh-CN" sz="2400" dirty="0"/>
              <a:t>0</a:t>
            </a:r>
            <a:r>
              <a:rPr lang="en-US" altLang="zh-CN" sz="2400" dirty="0"/>
              <a:t>123456789”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To</a:t>
            </a:r>
            <a:r>
              <a:rPr lang="en-US" altLang="zh-CN" dirty="0"/>
              <a:t>=uni3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From</a:t>
            </a:r>
            <a:r>
              <a:rPr lang="en-US" altLang="zh-CN" dirty="0"/>
              <a:t>=un8/</a:t>
            </a:r>
            <a:r>
              <a:rPr lang="en-US" altLang="zh-CN" dirty="0">
                <a:solidFill>
                  <a:srgbClr val="FF6600"/>
                </a:solidFill>
              </a:rPr>
              <a:t>mobile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type</a:t>
            </a:r>
            <a:r>
              <a:rPr lang="en-US" altLang="zh-CN" dirty="0"/>
              <a:t>="chat"&gt;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&lt;body&gt;</a:t>
            </a:r>
          </a:p>
          <a:p>
            <a:pPr marL="1257300" lvl="3" indent="0">
              <a:buNone/>
            </a:pPr>
            <a:r>
              <a:rPr lang="en-US" altLang="zh-CN" dirty="0"/>
              <a:t>{"from":"uni8","to":"uni3","bodies":[{"type":"txt","</a:t>
            </a:r>
            <a:r>
              <a:rPr lang="en-US" altLang="zh-CN" dirty="0" err="1"/>
              <a:t>msg</a:t>
            </a:r>
            <a:r>
              <a:rPr lang="en-US" altLang="zh-CN" dirty="0"/>
              <a:t>":"</a:t>
            </a:r>
            <a:r>
              <a:rPr lang="zh-CN" altLang="en-US" dirty="0"/>
              <a:t>测试</a:t>
            </a:r>
            <a:r>
              <a:rPr lang="en-US" altLang="zh-CN" dirty="0"/>
              <a:t>"}],"</a:t>
            </a:r>
            <a:r>
              <a:rPr lang="en-US" altLang="zh-CN" dirty="0" err="1"/>
              <a:t>ext</a:t>
            </a:r>
            <a:r>
              <a:rPr lang="en-US" altLang="zh-CN" dirty="0"/>
              <a:t>":{}}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&lt;/body</a:t>
            </a:r>
            <a:r>
              <a:rPr lang="en-US" altLang="zh-CN" dirty="0" smtClean="0">
                <a:solidFill>
                  <a:srgbClr val="FF6600"/>
                </a:solidFill>
              </a:rPr>
              <a:t>&gt;</a:t>
            </a:r>
          </a:p>
          <a:p>
            <a:pPr marL="800100" lvl="2" indent="0">
              <a:buNone/>
            </a:pPr>
            <a:r>
              <a:rPr lang="tr-TR" altLang="zh-CN" dirty="0">
                <a:solidFill>
                  <a:srgbClr val="FF6600"/>
                </a:solidFill>
              </a:rPr>
              <a:t>&lt;</a:t>
            </a:r>
            <a:r>
              <a:rPr lang="tr-TR" altLang="zh-CN" dirty="0" err="1">
                <a:solidFill>
                  <a:srgbClr val="FF6600"/>
                </a:solidFill>
              </a:rPr>
              <a:t>delay</a:t>
            </a:r>
            <a:r>
              <a:rPr lang="tr-TR" altLang="zh-CN" dirty="0">
                <a:solidFill>
                  <a:srgbClr val="FF6600"/>
                </a:solidFill>
              </a:rPr>
              <a:t> </a:t>
            </a:r>
            <a:r>
              <a:rPr lang="tr-TR" altLang="zh-CN" sz="1800" dirty="0" err="1"/>
              <a:t>xmlns</a:t>
            </a:r>
            <a:r>
              <a:rPr lang="tr-TR" altLang="zh-CN" sz="1800" dirty="0"/>
              <a:t>=‘</a:t>
            </a:r>
            <a:r>
              <a:rPr lang="tr-TR" altLang="zh-CN" sz="1800" dirty="0" err="1"/>
              <a:t>urn:xmpp:delay</a:t>
            </a:r>
            <a:r>
              <a:rPr lang="tr-TR" altLang="zh-CN" sz="1800" dirty="0"/>
              <a:t>' </a:t>
            </a:r>
            <a:r>
              <a:rPr lang="tr-TR" altLang="zh-CN" sz="1800" dirty="0" err="1">
                <a:solidFill>
                  <a:srgbClr val="FF6600"/>
                </a:solidFill>
              </a:rPr>
              <a:t>stamp</a:t>
            </a:r>
            <a:r>
              <a:rPr lang="tr-TR" altLang="zh-CN" sz="1800" dirty="0">
                <a:solidFill>
                  <a:srgbClr val="FF6600"/>
                </a:solidFill>
              </a:rPr>
              <a:t>='2015-05-18T09:50:11Z</a:t>
            </a:r>
            <a:r>
              <a:rPr lang="tr-TR" altLang="zh-CN" dirty="0"/>
              <a:t>'</a:t>
            </a:r>
            <a:r>
              <a:rPr lang="tr-TR" altLang="zh-CN" dirty="0">
                <a:solidFill>
                  <a:srgbClr val="FF6600"/>
                </a:solidFill>
              </a:rPr>
              <a:t>&gt;</a:t>
            </a:r>
            <a:endParaRPr lang="en-US" altLang="zh-CN" dirty="0">
              <a:solidFill>
                <a:srgbClr val="FF6600"/>
              </a:solidFill>
            </a:endParaRPr>
          </a:p>
          <a:p>
            <a:r>
              <a:rPr lang="en-US" altLang="zh-CN" sz="2400" dirty="0"/>
              <a:t>&lt;/message&gt;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1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附件消息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图片，语音，视频，文件，等类型的消息统一为附件消息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如何发送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方案一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直接走长连接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方案二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先上传附件到服务器</a:t>
            </a:r>
            <a:r>
              <a:rPr kumimoji="1" lang="zh-CN" altLang="en-US" dirty="0" smtClean="0">
                <a:sym typeface="Wingdings"/>
              </a:rPr>
              <a:t> 获取附件</a:t>
            </a:r>
            <a:r>
              <a:rPr kumimoji="1" lang="en-US" altLang="zh-CN" dirty="0" smtClean="0">
                <a:sym typeface="Wingdings"/>
              </a:rPr>
              <a:t>UID</a:t>
            </a:r>
          </a:p>
          <a:p>
            <a:pPr lvl="2"/>
            <a:r>
              <a:rPr kumimoji="1" lang="zh-CN" altLang="en-US" dirty="0" smtClean="0">
                <a:sym typeface="Wingdings"/>
              </a:rPr>
              <a:t>再把载有</a:t>
            </a:r>
            <a:r>
              <a:rPr kumimoji="1" lang="en-US" altLang="zh-CN" dirty="0" smtClean="0">
                <a:sym typeface="Wingdings"/>
              </a:rPr>
              <a:t>UID</a:t>
            </a:r>
            <a:r>
              <a:rPr kumimoji="1" lang="zh-CN" altLang="en-US" dirty="0" smtClean="0">
                <a:sym typeface="Wingdings"/>
              </a:rPr>
              <a:t>的</a:t>
            </a:r>
            <a:r>
              <a:rPr kumimoji="1" lang="en-US" altLang="zh-CN" dirty="0" smtClean="0">
                <a:sym typeface="Wingdings"/>
              </a:rPr>
              <a:t>IM</a:t>
            </a:r>
            <a:r>
              <a:rPr kumimoji="1" lang="zh-CN" altLang="en-US" dirty="0" smtClean="0">
                <a:sym typeface="Wingdings"/>
              </a:rPr>
              <a:t>消息 </a:t>
            </a:r>
            <a:r>
              <a:rPr kumimoji="1" lang="en-US" altLang="zh-CN" dirty="0" smtClean="0">
                <a:sym typeface="Wingdings"/>
              </a:rPr>
              <a:t>IM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Server</a:t>
            </a:r>
          </a:p>
          <a:p>
            <a:pPr lvl="2"/>
            <a:r>
              <a:rPr kumimoji="1" lang="zh-CN" altLang="en-US" dirty="0" smtClean="0">
                <a:sym typeface="Wingdings"/>
              </a:rPr>
              <a:t>收方读取消息，根据</a:t>
            </a:r>
            <a:r>
              <a:rPr kumimoji="1" lang="en-US" altLang="zh-CN" dirty="0" smtClean="0">
                <a:sym typeface="Wingdings"/>
              </a:rPr>
              <a:t>UID</a:t>
            </a:r>
            <a:r>
              <a:rPr kumimoji="1" lang="zh-CN" altLang="en-US" dirty="0" smtClean="0">
                <a:sym typeface="Wingdings"/>
              </a:rPr>
              <a:t>下载附件到本地</a:t>
            </a:r>
            <a:endParaRPr kumimoji="1" lang="en-US" altLang="zh-CN" dirty="0" smtClean="0">
              <a:sym typeface="Wingdings"/>
            </a:endParaRPr>
          </a:p>
          <a:p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大小限制</a:t>
            </a:r>
            <a:endParaRPr kumimoji="1" lang="en-US" altLang="zh-CN" dirty="0" smtClean="0">
              <a:sym typeface="Wingdings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8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附件消息体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&lt;message </a:t>
            </a:r>
            <a:r>
              <a:rPr lang="en-US" altLang="zh-CN" sz="2400" dirty="0">
                <a:solidFill>
                  <a:srgbClr val="FF6600"/>
                </a:solidFill>
              </a:rPr>
              <a:t>id</a:t>
            </a:r>
            <a:r>
              <a:rPr lang="en-US" altLang="zh-CN" sz="2400" dirty="0"/>
              <a:t>=“</a:t>
            </a:r>
            <a:r>
              <a:rPr lang="zh-CN" altLang="zh-CN" sz="2400" dirty="0"/>
              <a:t>0</a:t>
            </a:r>
            <a:r>
              <a:rPr lang="en-US" altLang="zh-CN" sz="2400" dirty="0"/>
              <a:t>123456789”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To</a:t>
            </a:r>
            <a:r>
              <a:rPr lang="en-US" altLang="zh-CN" dirty="0"/>
              <a:t>=uni3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From</a:t>
            </a:r>
            <a:r>
              <a:rPr lang="en-US" altLang="zh-CN" dirty="0"/>
              <a:t>=un8/</a:t>
            </a:r>
            <a:r>
              <a:rPr lang="en-US" altLang="zh-CN" dirty="0">
                <a:solidFill>
                  <a:srgbClr val="FF6600"/>
                </a:solidFill>
              </a:rPr>
              <a:t>mobile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type</a:t>
            </a:r>
            <a:r>
              <a:rPr lang="en-US" altLang="zh-CN" dirty="0"/>
              <a:t>="chat"&gt;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&lt;body&gt;</a:t>
            </a:r>
          </a:p>
          <a:p>
            <a:pPr marL="1257300" lvl="3" indent="0">
              <a:buNone/>
            </a:pPr>
            <a:r>
              <a:rPr lang="en-US" altLang="zh-CN" dirty="0" smtClean="0"/>
              <a:t>{“from”:“uni8”,“to”:”uni3"</a:t>
            </a:r>
            <a:r>
              <a:rPr lang="en-US" altLang="zh-CN" dirty="0"/>
              <a:t>,"bodies":[{"type":"</a:t>
            </a:r>
            <a:r>
              <a:rPr lang="en-US" altLang="zh-CN" dirty="0" err="1"/>
              <a:t>img</a:t>
            </a:r>
            <a:r>
              <a:rPr lang="en-US" altLang="zh-CN" dirty="0"/>
              <a:t>","</a:t>
            </a:r>
            <a:r>
              <a:rPr lang="en-US" altLang="zh-CN" dirty="0" err="1"/>
              <a:t>url</a:t>
            </a:r>
            <a:r>
              <a:rPr lang="en-US" altLang="zh-CN" dirty="0"/>
              <a:t>"</a:t>
            </a:r>
            <a:r>
              <a:rPr lang="en-US" altLang="zh-CN" dirty="0" smtClean="0"/>
              <a:t>:”</a:t>
            </a:r>
            <a:r>
              <a:rPr lang="en-US" altLang="zh-CN" dirty="0" err="1" smtClean="0"/>
              <a:t>server_url</a:t>
            </a:r>
            <a:r>
              <a:rPr lang="en-US" altLang="zh-CN" dirty="0" smtClean="0"/>
              <a:t>/</a:t>
            </a:r>
            <a:r>
              <a:rPr lang="en-US" altLang="zh-CN" dirty="0"/>
              <a:t>d1c0bee0-1ed7-11e5-bf6d-f92d7df0909f","filename":"IMG_20150205_112235.jpg","thumb"</a:t>
            </a:r>
            <a:r>
              <a:rPr lang="en-US" altLang="zh-CN" dirty="0" smtClean="0"/>
              <a:t>:”server_url/</a:t>
            </a:r>
            <a:r>
              <a:rPr lang="en-US" altLang="zh-CN" dirty="0"/>
              <a:t>d1c0bee0-1ed7-11e5-bf6d-</a:t>
            </a:r>
            <a:r>
              <a:rPr lang="en-US" altLang="zh-CN" dirty="0" smtClean="0"/>
              <a:t>f92d7df0909f”}}</a:t>
            </a:r>
            <a:r>
              <a:rPr lang="en-US" altLang="zh-CN" dirty="0" smtClean="0">
                <a:solidFill>
                  <a:srgbClr val="FF6600"/>
                </a:solidFill>
              </a:rPr>
              <a:t>&lt;</a:t>
            </a:r>
            <a:r>
              <a:rPr lang="en-US" altLang="zh-CN" dirty="0">
                <a:solidFill>
                  <a:srgbClr val="FF6600"/>
                </a:solidFill>
              </a:rPr>
              <a:t>/body&gt;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/message</a:t>
            </a:r>
            <a:r>
              <a:rPr lang="en-US" altLang="zh-CN" sz="2400" dirty="0" smtClean="0"/>
              <a:t>&gt;</a:t>
            </a:r>
            <a:endParaRPr kumimoji="1"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5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附件消息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23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47" y="1978679"/>
            <a:ext cx="6836073" cy="44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Password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Token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authentication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authenticate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39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9" name="五边形 8"/>
          <p:cNvSpPr/>
          <p:nvPr/>
        </p:nvSpPr>
        <p:spPr>
          <a:xfrm>
            <a:off x="3841942" y="2175658"/>
            <a:ext cx="1358678" cy="403629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身份验证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4221271" y="2869511"/>
            <a:ext cx="1358678" cy="403629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连接 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4221271" y="3548789"/>
            <a:ext cx="1358678" cy="403629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加载会话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4900609" y="4872902"/>
            <a:ext cx="1358679" cy="403629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通知回调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4221271" y="4211856"/>
            <a:ext cx="1358678" cy="403629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加载群组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2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登录 </a:t>
            </a:r>
            <a:r>
              <a:rPr kumimoji="1" lang="en-US" altLang="en-US" dirty="0" smtClean="0"/>
              <a:t>!=</a:t>
            </a:r>
            <a:r>
              <a:rPr kumimoji="1" lang="zh-CN" altLang="en-US" dirty="0" smtClean="0"/>
              <a:t> 重连，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不提供重连方法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会自动重连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登录调用序列化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登陆加锁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或放到队列中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74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自动登录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如果之前登录过，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就用之前登录过的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直接登录，俗称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</a:t>
            </a:r>
            <a:r>
              <a:rPr kumimoji="1" lang="zh-CN" altLang="en-US" dirty="0" smtClean="0"/>
              <a:t>免登录</a:t>
            </a:r>
            <a:r>
              <a:rPr kumimoji="1" lang="en-US" altLang="zh-CN" dirty="0" smtClean="0"/>
              <a:t>’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和正常登录区别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不再取</a:t>
            </a:r>
            <a:r>
              <a:rPr kumimoji="1" lang="en-US" altLang="zh-CN" dirty="0" smtClean="0"/>
              <a:t>token</a:t>
            </a:r>
          </a:p>
          <a:p>
            <a:pPr lvl="1"/>
            <a:r>
              <a:rPr kumimoji="1" lang="zh-CN" altLang="en-US" dirty="0" smtClean="0"/>
              <a:t>开启重连，直至重连成功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自动登录成功后</a:t>
            </a:r>
            <a:r>
              <a:rPr kumimoji="1" lang="en-US" altLang="zh-CN" dirty="0" smtClean="0"/>
              <a:t>,SDK</a:t>
            </a:r>
            <a:r>
              <a:rPr kumimoji="1" lang="zh-CN" altLang="en-US" dirty="0" smtClean="0"/>
              <a:t>需通知</a:t>
            </a:r>
            <a:r>
              <a:rPr kumimoji="1" lang="en-US" altLang="zh-CN" dirty="0" smtClean="0"/>
              <a:t>app</a:t>
            </a:r>
          </a:p>
          <a:p>
            <a:pPr lvl="1"/>
            <a:r>
              <a:rPr kumimoji="1" lang="zh-CN" altLang="en-US" dirty="0" smtClean="0"/>
              <a:t>监听连接成功的回调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环信即时通讯云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55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重连原因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主动断网，切网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服务器主动断开连接(</a:t>
            </a:r>
            <a:r>
              <a:rPr kumimoji="1" lang="en-US" altLang="zh-CN" dirty="0" smtClean="0"/>
              <a:t>connection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peer)</a:t>
            </a:r>
          </a:p>
          <a:p>
            <a:pPr lvl="1"/>
            <a:r>
              <a:rPr kumimoji="1" lang="zh-CN" altLang="en-US" dirty="0" smtClean="0"/>
              <a:t>路由器外网断开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永远重连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thread.start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</a:p>
          <a:p>
            <a:pPr lvl="2"/>
            <a:r>
              <a:rPr kumimoji="1" lang="en-US" altLang="zh-CN" dirty="0"/>
              <a:t>w</a:t>
            </a:r>
            <a:r>
              <a:rPr kumimoji="1" lang="en-US" altLang="zh-CN" dirty="0" smtClean="0"/>
              <a:t>ait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random(time))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while(true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coneccted</a:t>
            </a:r>
            <a:r>
              <a:rPr kumimoji="1" lang="en-US" altLang="zh-CN" dirty="0" smtClean="0"/>
              <a:t>){</a:t>
            </a:r>
          </a:p>
          <a:p>
            <a:pPr lvl="2"/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reconnect()</a:t>
            </a:r>
          </a:p>
          <a:p>
            <a:pPr lvl="2"/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wait(random(time))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}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始终保持同一个连接实例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避免自踢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28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3473512"/>
            <a:ext cx="3251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 </a:t>
            </a:r>
            <a:r>
              <a:rPr kumimoji="1" lang="zh-CN" altLang="en-US" dirty="0" smtClean="0"/>
              <a:t>登录处理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等待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成功或失败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只要</a:t>
            </a:r>
            <a:r>
              <a:rPr kumimoji="1" lang="en-US" altLang="en-US" dirty="0" smtClean="0"/>
              <a:t>APP登录成功</a:t>
            </a:r>
            <a:r>
              <a:rPr kumimoji="1" lang="zh-CN" altLang="en-US" dirty="0" smtClean="0"/>
              <a:t>，便可以进入任何页面，后台继续加载其他数据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登录失败，继续登录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环信即时通讯云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9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不讲什么？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编程语言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dirty="0" smtClean="0"/>
              <a:t>集成环信</a:t>
            </a:r>
            <a:r>
              <a:rPr lang="en-US" altLang="zh-CN" dirty="0" smtClean="0"/>
              <a:t>SDK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具体</a:t>
            </a:r>
            <a:r>
              <a:rPr lang="zh-CN" altLang="en-US" dirty="0" smtClean="0"/>
              <a:t>协议实现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IM</a:t>
            </a:r>
            <a:r>
              <a:rPr lang="zh-CN" altLang="en-US" dirty="0" smtClean="0"/>
              <a:t>后台框架及实现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1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会话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8716" y="34469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88" y="1417638"/>
            <a:ext cx="3945294" cy="5371137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9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</a:rPr>
              <a:t>消息管理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消息查询，删除，插入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批量消息加载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批量消息导入</a:t>
            </a:r>
            <a:endParaRPr kumimoji="1" lang="en-US" altLang="zh-CN" dirty="0" smtClean="0">
              <a:latin typeface="+mn-ea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消息发送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已读标记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0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会话加载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CN" altLang="en-US" dirty="0" smtClean="0"/>
              <a:t>获取聊天对象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对方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加载会话消息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只加载一条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减少和数据库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交互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000</a:t>
            </a:r>
            <a:r>
              <a:rPr kumimoji="1" lang="zh-CN" altLang="en-US" dirty="0" smtClean="0"/>
              <a:t>个会话，每个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左右的消息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Solution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6s)</a:t>
            </a:r>
          </a:p>
          <a:p>
            <a:pPr lvl="3"/>
            <a:r>
              <a:rPr kumimoji="1" lang="en-US" altLang="zh-CN" dirty="0" err="1" smtClean="0"/>
              <a:t>loadConversations</a:t>
            </a:r>
            <a:r>
              <a:rPr kumimoji="1" lang="en-US" altLang="zh-CN" dirty="0" smtClean="0"/>
              <a:t>{</a:t>
            </a:r>
          </a:p>
          <a:p>
            <a:pPr lvl="4">
              <a:buFont typeface="Arial"/>
              <a:buChar char="•"/>
            </a:pPr>
            <a:r>
              <a:rPr kumimoji="1" lang="en-US" altLang="zh-CN" dirty="0" err="1" smtClean="0"/>
              <a:t>fetch_db_chatters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lvl="4">
              <a:buFont typeface="Arial"/>
              <a:buChar char="•"/>
            </a:pP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chatter{</a:t>
            </a:r>
          </a:p>
          <a:p>
            <a:pPr lvl="4">
              <a:buFont typeface="Arial"/>
              <a:buChar char="•"/>
            </a:pP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_</a:t>
            </a:r>
            <a:r>
              <a:rPr kumimoji="1" lang="en-US" altLang="zh-CN" dirty="0" err="1" smtClean="0"/>
              <a:t>db</a:t>
            </a:r>
            <a:r>
              <a:rPr kumimoji="1" lang="zh-CN" altLang="zh-CN" dirty="0" smtClean="0"/>
              <a:t>_</a:t>
            </a:r>
            <a:r>
              <a:rPr kumimoji="1" lang="en-US" altLang="zh-CN" dirty="0" smtClean="0"/>
              <a:t>message(1)</a:t>
            </a:r>
          </a:p>
          <a:p>
            <a:pPr lvl="4">
              <a:buFont typeface="Arial"/>
              <a:buChar char="•"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lvl="3"/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Solution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 (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s)</a:t>
            </a:r>
          </a:p>
          <a:p>
            <a:pPr lvl="3"/>
            <a:r>
              <a:rPr kumimoji="1" lang="en-US" altLang="zh-CN" dirty="0" err="1" smtClean="0"/>
              <a:t>loadConversations</a:t>
            </a:r>
            <a:r>
              <a:rPr kumimoji="1" lang="en-US" altLang="zh-CN" dirty="0" smtClean="0"/>
              <a:t>{</a:t>
            </a:r>
          </a:p>
          <a:p>
            <a:pPr lvl="4">
              <a:buFont typeface="Arial"/>
              <a:buChar char="•"/>
            </a:pPr>
            <a:r>
              <a:rPr kumimoji="1" lang="en-US" altLang="zh-CN" dirty="0" err="1" smtClean="0"/>
              <a:t>fetch_all_conversations_in_batch</a:t>
            </a:r>
            <a:r>
              <a:rPr kumimoji="1" lang="en-US" altLang="zh-CN" dirty="0" smtClean="0"/>
              <a:t>(1)</a:t>
            </a:r>
          </a:p>
          <a:p>
            <a:pPr lvl="3"/>
            <a:r>
              <a:rPr kumimoji="1" lang="en-US" altLang="zh-CN" dirty="0" smtClean="0"/>
              <a:t>}</a:t>
            </a:r>
          </a:p>
          <a:p>
            <a:pPr lvl="2"/>
            <a:endParaRPr kumimoji="1" lang="en-US" altLang="zh-CN" dirty="0" smtClean="0"/>
          </a:p>
          <a:p>
            <a:r>
              <a:rPr kumimoji="1" lang="zh-CN" altLang="en-US" dirty="0" smtClean="0"/>
              <a:t>会话消息懒加载</a:t>
            </a:r>
            <a:r>
              <a:rPr kumimoji="1" lang="en-US" altLang="zh-CN" dirty="0" smtClean="0"/>
              <a:t> – messages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lazy load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32</a:t>
            </a:fld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1865284"/>
            <a:ext cx="2705100" cy="1168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4244281"/>
            <a:ext cx="3606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会话管理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删除会话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删除会话及会话里的消息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2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事件通知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新消息，已读，已送达通知</a:t>
            </a:r>
            <a:endParaRPr kumimoji="1" lang="en-US" altLang="zh-CN" dirty="0" smtClean="0"/>
          </a:p>
          <a:p>
            <a:pPr lvl="2"/>
            <a:r>
              <a:rPr kumimoji="1" lang="en-US" altLang="zh-CN" strike="sngStrike" dirty="0" smtClean="0">
                <a:solidFill>
                  <a:srgbClr val="FF0000"/>
                </a:solidFill>
              </a:rPr>
              <a:t>Android broadcast</a:t>
            </a:r>
          </a:p>
          <a:p>
            <a:pPr lvl="2"/>
            <a:r>
              <a:rPr kumimoji="1" lang="en-US" altLang="zh-CN" dirty="0" smtClean="0"/>
              <a:t>API </a:t>
            </a:r>
            <a:r>
              <a:rPr kumimoji="1" lang="zh-CN" altLang="en-US" dirty="0" smtClean="0"/>
              <a:t>回调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加减联系人，群组，聊天室相关通知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只负责消息通知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不负责铃声，震动，提醒等定制化模块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66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扩展支持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消息的扩展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通过扩展属性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会话的扩展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通过扩展字段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其他扩展，如安全性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通过插件扩展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08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日志开关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日志级别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日志内容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8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 质量保证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单元测试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</a:p>
          <a:p>
            <a:pPr lvl="1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</a:p>
          <a:p>
            <a:pPr lvl="1"/>
            <a:r>
              <a:rPr kumimoji="1" lang="en-US" altLang="zh-CN" dirty="0" smtClean="0"/>
              <a:t>Developer’s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</a:p>
          <a:p>
            <a:pPr lvl="1"/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rejected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集成测试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Integration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</a:p>
          <a:p>
            <a:pPr lvl="1"/>
            <a:r>
              <a:rPr kumimoji="1" lang="zh-CN" altLang="en-US" dirty="0" smtClean="0"/>
              <a:t>性能测试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稳定性测试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手动测试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</a:p>
          <a:p>
            <a:pPr lvl="1"/>
            <a:r>
              <a:rPr kumimoji="1" lang="zh-CN" altLang="en-US" dirty="0" smtClean="0"/>
              <a:t>功能性测试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用户体验测试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9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环信 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748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目前客户端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XMPP</a:t>
            </a:r>
            <a:r>
              <a:rPr kumimoji="1" lang="zh-CN" altLang="en-US" dirty="0" smtClean="0"/>
              <a:t>作为传输协议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XMPP</a:t>
            </a:r>
            <a:r>
              <a:rPr kumimoji="1" lang="zh-CN" altLang="en-US" dirty="0" smtClean="0"/>
              <a:t>易扩展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XMPP</a:t>
            </a:r>
            <a:r>
              <a:rPr kumimoji="1" lang="zh-CN" altLang="en-US" dirty="0" smtClean="0"/>
              <a:t>稍</a:t>
            </a:r>
            <a:r>
              <a:rPr kumimoji="1" lang="zh-CN" altLang="en-US" dirty="0" smtClean="0"/>
              <a:t>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已经进行压缩处理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一些协议优化的改造正在进行中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SMACK-Android,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XMPPFramework</a:t>
            </a:r>
            <a:r>
              <a:rPr kumimoji="1" lang="en-US" altLang="zh-CN" dirty="0" smtClean="0"/>
              <a:t>-IOS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8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环信 </a:t>
            </a:r>
            <a:r>
              <a:rPr kumimoji="1" lang="en-US" altLang="zh-CN" dirty="0"/>
              <a:t>IM</a:t>
            </a:r>
            <a:r>
              <a:rPr kumimoji="1" lang="zh-CN" altLang="en-US" dirty="0"/>
              <a:t> </a:t>
            </a:r>
            <a:r>
              <a:rPr kumimoji="1" lang="en-US" altLang="zh-CN" dirty="0"/>
              <a:t>SDK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支持多种聊天模型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群组模型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聊天室模型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支持多种消息类型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</a:t>
            </a:r>
            <a:r>
              <a:rPr kumimoji="1" lang="en-US" altLang="zh-CN" dirty="0" smtClean="0"/>
              <a:t>ext,</a:t>
            </a:r>
          </a:p>
          <a:p>
            <a:pPr lvl="1"/>
            <a:r>
              <a:rPr kumimoji="1" lang="en-US" altLang="zh-CN" dirty="0"/>
              <a:t>I</a:t>
            </a:r>
            <a:r>
              <a:rPr kumimoji="1" lang="en-US" altLang="zh-CN" dirty="0" smtClean="0"/>
              <a:t>mage,</a:t>
            </a:r>
          </a:p>
          <a:p>
            <a:pPr lvl="1"/>
            <a:r>
              <a:rPr kumimoji="1" lang="en-US" altLang="zh-CN" dirty="0" smtClean="0"/>
              <a:t>Video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File</a:t>
            </a:r>
          </a:p>
          <a:p>
            <a:pPr lvl="1"/>
            <a:r>
              <a:rPr kumimoji="1" lang="zh-CN" altLang="en-US" dirty="0" smtClean="0"/>
              <a:t>透传消息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支持扩展消息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6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帮助大家了解如何设计和实现</a:t>
            </a:r>
            <a:r>
              <a:rPr lang="en-US" altLang="zh-CN" dirty="0" smtClean="0"/>
              <a:t>IM SDK</a:t>
            </a:r>
          </a:p>
          <a:p>
            <a:endParaRPr lang="en-US" altLang="zh-CN" dirty="0"/>
          </a:p>
          <a:p>
            <a:r>
              <a:rPr lang="zh-CN" altLang="en-US" dirty="0" smtClean="0"/>
              <a:t>帮助开发者如何更好的集成</a:t>
            </a:r>
            <a:r>
              <a:rPr lang="en-US" altLang="zh-CN" dirty="0" smtClean="0"/>
              <a:t>IM SDK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9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环信 </a:t>
            </a:r>
            <a:r>
              <a:rPr kumimoji="1" lang="en-US" altLang="zh-CN" dirty="0"/>
              <a:t>IM</a:t>
            </a:r>
            <a:r>
              <a:rPr kumimoji="1" lang="zh-CN" altLang="en-US" dirty="0"/>
              <a:t> </a:t>
            </a:r>
            <a:r>
              <a:rPr kumimoji="1" lang="en-US" altLang="zh-CN" dirty="0"/>
              <a:t>SDK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支持实时音视频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Jingle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XMPP</a:t>
            </a:r>
            <a:r>
              <a:rPr kumimoji="1" lang="zh-CN" altLang="en-US" dirty="0"/>
              <a:t>扩展协议作为控制信令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ICE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P2P</a:t>
            </a:r>
            <a:r>
              <a:rPr kumimoji="1" lang="zh-CN" altLang="en-US" dirty="0"/>
              <a:t>打洞协议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支持媒体</a:t>
            </a:r>
            <a:r>
              <a:rPr kumimoji="1" lang="en-US" altLang="zh-CN" dirty="0"/>
              <a:t>relay</a:t>
            </a:r>
            <a:r>
              <a:rPr kumimoji="1" lang="zh-CN" altLang="en-US" dirty="0"/>
              <a:t>中继功</a:t>
            </a:r>
            <a:r>
              <a:rPr kumimoji="1" lang="zh-CN" altLang="en-US" dirty="0" smtClean="0"/>
              <a:t>能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多人语音</a:t>
            </a:r>
            <a:r>
              <a:rPr kumimoji="1" lang="zh-CN" altLang="en-US" dirty="0"/>
              <a:t>功</a:t>
            </a:r>
            <a:r>
              <a:rPr kumimoji="1" lang="zh-CN" altLang="en-US" dirty="0" smtClean="0"/>
              <a:t>能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内部测试中</a:t>
            </a:r>
            <a:endParaRPr kumimoji="1"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6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环信 </a:t>
            </a:r>
            <a:r>
              <a:rPr kumimoji="1" lang="en-US" altLang="zh-CN" dirty="0"/>
              <a:t>IM</a:t>
            </a:r>
            <a:r>
              <a:rPr kumimoji="1" lang="zh-CN" altLang="en-US" dirty="0"/>
              <a:t> </a:t>
            </a:r>
            <a:r>
              <a:rPr kumimoji="1" lang="en-US" altLang="zh-CN" dirty="0"/>
              <a:t>SDK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支持客服功</a:t>
            </a:r>
            <a:r>
              <a:rPr kumimoji="1" lang="zh-CN" altLang="en-US" dirty="0" smtClean="0"/>
              <a:t>能</a:t>
            </a:r>
            <a:endParaRPr kumimoji="1"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95488" y="3730356"/>
            <a:ext cx="1666830" cy="125006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客服</a:t>
            </a:r>
            <a:r>
              <a:rPr kumimoji="1" lang="en-US" altLang="zh-CN" dirty="0" smtClean="0">
                <a:solidFill>
                  <a:schemeClr val="bg1"/>
                </a:solidFill>
              </a:rPr>
              <a:t>SDK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9785" y="3730356"/>
            <a:ext cx="1666830" cy="125006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IM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SDK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正偏差 12"/>
          <p:cNvSpPr/>
          <p:nvPr/>
        </p:nvSpPr>
        <p:spPr>
          <a:xfrm>
            <a:off x="4028172" y="3998226"/>
            <a:ext cx="1140985" cy="625033"/>
          </a:xfrm>
          <a:prstGeom prst="mathPl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200" y="2765792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99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环信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功能简要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3387" y="1602154"/>
            <a:ext cx="2390813" cy="71315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EMChatManager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1709" y="3229708"/>
            <a:ext cx="2390813" cy="71315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FF"/>
                </a:solidFill>
              </a:rPr>
              <a:t>EMGroupManager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6024" y="4933461"/>
            <a:ext cx="2390813" cy="71315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FF"/>
                </a:solidFill>
              </a:rPr>
              <a:t>EMCallManager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2" name="曲线连接符 11"/>
          <p:cNvCxnSpPr>
            <a:stCxn id="7" idx="3"/>
          </p:cNvCxnSpPr>
          <p:nvPr/>
        </p:nvCxnSpPr>
        <p:spPr>
          <a:xfrm flipV="1">
            <a:off x="3124200" y="1379904"/>
            <a:ext cx="2014416" cy="578827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38615" y="1226015"/>
            <a:ext cx="110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登录鉴权</a:t>
            </a:r>
            <a:endParaRPr kumimoji="1" lang="zh-CN" altLang="en-US" sz="1400" dirty="0"/>
          </a:p>
        </p:txBody>
      </p:sp>
      <p:cxnSp>
        <p:nvCxnSpPr>
          <p:cNvPr id="21" name="曲线连接符 11"/>
          <p:cNvCxnSpPr>
            <a:stCxn id="7" idx="3"/>
          </p:cNvCxnSpPr>
          <p:nvPr/>
        </p:nvCxnSpPr>
        <p:spPr>
          <a:xfrm flipV="1">
            <a:off x="3124200" y="1853734"/>
            <a:ext cx="2010508" cy="104997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58155" y="1699845"/>
            <a:ext cx="108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会话管理</a:t>
            </a:r>
            <a:endParaRPr kumimoji="1" lang="zh-CN" altLang="en-US" sz="1400" dirty="0"/>
          </a:p>
        </p:txBody>
      </p:sp>
      <p:cxnSp>
        <p:nvCxnSpPr>
          <p:cNvPr id="25" name="曲线连接符 11"/>
          <p:cNvCxnSpPr/>
          <p:nvPr/>
        </p:nvCxnSpPr>
        <p:spPr>
          <a:xfrm>
            <a:off x="3143738" y="1958731"/>
            <a:ext cx="1990970" cy="356577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58155" y="2161419"/>
            <a:ext cx="96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消息收发</a:t>
            </a:r>
            <a:endParaRPr kumimoji="1" lang="zh-CN" altLang="en-US" sz="1400" dirty="0"/>
          </a:p>
        </p:txBody>
      </p:sp>
      <p:cxnSp>
        <p:nvCxnSpPr>
          <p:cNvPr id="33" name="曲线连接符 11"/>
          <p:cNvCxnSpPr/>
          <p:nvPr/>
        </p:nvCxnSpPr>
        <p:spPr>
          <a:xfrm flipV="1">
            <a:off x="3872522" y="3007458"/>
            <a:ext cx="2014416" cy="578827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886937" y="2853569"/>
            <a:ext cx="110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增删群组</a:t>
            </a:r>
            <a:endParaRPr kumimoji="1" lang="zh-CN" altLang="en-US" sz="1400" dirty="0"/>
          </a:p>
        </p:txBody>
      </p:sp>
      <p:cxnSp>
        <p:nvCxnSpPr>
          <p:cNvPr id="35" name="曲线连接符 11"/>
          <p:cNvCxnSpPr>
            <a:stCxn id="9" idx="3"/>
          </p:cNvCxnSpPr>
          <p:nvPr/>
        </p:nvCxnSpPr>
        <p:spPr>
          <a:xfrm>
            <a:off x="3872522" y="3586285"/>
            <a:ext cx="2014415" cy="253112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886938" y="3635085"/>
            <a:ext cx="121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同步群组</a:t>
            </a:r>
            <a:endParaRPr kumimoji="1" lang="zh-CN" altLang="en-US" sz="1400" dirty="0"/>
          </a:p>
        </p:txBody>
      </p:sp>
      <p:cxnSp>
        <p:nvCxnSpPr>
          <p:cNvPr id="44" name="曲线连接符 11"/>
          <p:cNvCxnSpPr/>
          <p:nvPr/>
        </p:nvCxnSpPr>
        <p:spPr>
          <a:xfrm>
            <a:off x="3895967" y="3586285"/>
            <a:ext cx="1990970" cy="597673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910384" y="3942861"/>
            <a:ext cx="96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加入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退出群组</a:t>
            </a:r>
            <a:endParaRPr kumimoji="1" lang="zh-CN" altLang="en-US" sz="1400" dirty="0"/>
          </a:p>
        </p:txBody>
      </p:sp>
      <p:cxnSp>
        <p:nvCxnSpPr>
          <p:cNvPr id="47" name="曲线连接符 11"/>
          <p:cNvCxnSpPr/>
          <p:nvPr/>
        </p:nvCxnSpPr>
        <p:spPr>
          <a:xfrm flipV="1">
            <a:off x="4436837" y="4732704"/>
            <a:ext cx="2014416" cy="578827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51252" y="4578815"/>
            <a:ext cx="110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实时语音</a:t>
            </a:r>
            <a:endParaRPr kumimoji="1" lang="zh-CN" altLang="en-US" sz="1400" dirty="0"/>
          </a:p>
        </p:txBody>
      </p:sp>
      <p:cxnSp>
        <p:nvCxnSpPr>
          <p:cNvPr id="49" name="曲线连接符 11"/>
          <p:cNvCxnSpPr>
            <a:endCxn id="50" idx="1"/>
          </p:cNvCxnSpPr>
          <p:nvPr/>
        </p:nvCxnSpPr>
        <p:spPr>
          <a:xfrm>
            <a:off x="4436837" y="5311531"/>
            <a:ext cx="2014416" cy="0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451253" y="5157642"/>
            <a:ext cx="121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实时视频</a:t>
            </a:r>
            <a:endParaRPr kumimoji="1" lang="zh-CN" altLang="en-US" sz="1400" dirty="0"/>
          </a:p>
        </p:txBody>
      </p:sp>
      <p:cxnSp>
        <p:nvCxnSpPr>
          <p:cNvPr id="51" name="曲线连接符 11"/>
          <p:cNvCxnSpPr/>
          <p:nvPr/>
        </p:nvCxnSpPr>
        <p:spPr>
          <a:xfrm>
            <a:off x="4460282" y="5311531"/>
            <a:ext cx="1990970" cy="510465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474699" y="5668107"/>
            <a:ext cx="96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多人语音</a:t>
            </a:r>
            <a:endParaRPr kumimoji="1" lang="zh-CN" altLang="en-US" sz="1400" dirty="0"/>
          </a:p>
        </p:txBody>
      </p:sp>
      <p:cxnSp>
        <p:nvCxnSpPr>
          <p:cNvPr id="26" name="曲线连接符 11"/>
          <p:cNvCxnSpPr/>
          <p:nvPr/>
        </p:nvCxnSpPr>
        <p:spPr>
          <a:xfrm flipV="1">
            <a:off x="3895967" y="3432396"/>
            <a:ext cx="1990970" cy="153889"/>
          </a:xfrm>
          <a:prstGeom prst="straightConnector1">
            <a:avLst/>
          </a:prstGeom>
          <a:ln w="317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886938" y="3269890"/>
            <a:ext cx="110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屏蔽群组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45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1"/>
      <p:bldP spid="24" grpId="0"/>
      <p:bldP spid="27" grpId="0"/>
      <p:bldP spid="34" grpId="0"/>
      <p:bldP spid="36" grpId="0"/>
      <p:bldP spid="45" grpId="0"/>
      <p:bldP spid="48" grpId="0"/>
      <p:bldP spid="50" grpId="0"/>
      <p:bldP spid="52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 基本要素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3495151" y="1683428"/>
            <a:ext cx="1220840" cy="452852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连接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3495152" y="2446193"/>
            <a:ext cx="1220840" cy="452852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消息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495151" y="3233762"/>
            <a:ext cx="1220840" cy="452852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登录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495152" y="3981952"/>
            <a:ext cx="1220840" cy="452852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重连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3495151" y="4739987"/>
            <a:ext cx="1220841" cy="452852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会话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3495151" y="5537400"/>
            <a:ext cx="1220841" cy="452852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通知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3495152" y="6249424"/>
            <a:ext cx="1220841" cy="452852"/>
          </a:xfrm>
          <a:prstGeom prst="homePlat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扩展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1752600" y="3340292"/>
            <a:ext cx="914400" cy="914400"/>
          </a:xfrm>
          <a:prstGeom prst="foldedCorner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SDK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云形 6"/>
          <p:cNvSpPr/>
          <p:nvPr/>
        </p:nvSpPr>
        <p:spPr>
          <a:xfrm>
            <a:off x="5882258" y="1609632"/>
            <a:ext cx="1468398" cy="1269908"/>
          </a:xfrm>
          <a:prstGeom prst="clou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IM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曲线连接符 9"/>
          <p:cNvCxnSpPr>
            <a:stCxn id="6" idx="3"/>
          </p:cNvCxnSpPr>
          <p:nvPr/>
        </p:nvCxnSpPr>
        <p:spPr>
          <a:xfrm flipV="1">
            <a:off x="2667000" y="2244586"/>
            <a:ext cx="3215258" cy="1552906"/>
          </a:xfrm>
          <a:prstGeom prst="curvedConnector3">
            <a:avLst>
              <a:gd name="adj1" fmla="val 50000"/>
            </a:avLst>
          </a:prstGeom>
          <a:ln w="952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云形 12"/>
          <p:cNvSpPr/>
          <p:nvPr/>
        </p:nvSpPr>
        <p:spPr>
          <a:xfrm>
            <a:off x="4066372" y="4254692"/>
            <a:ext cx="1468398" cy="1269908"/>
          </a:xfrm>
          <a:prstGeom prst="clou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HTTP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Server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5" name="曲线连接符 14"/>
          <p:cNvCxnSpPr>
            <a:stCxn id="6" idx="3"/>
            <a:endCxn id="13" idx="2"/>
          </p:cNvCxnSpPr>
          <p:nvPr/>
        </p:nvCxnSpPr>
        <p:spPr>
          <a:xfrm>
            <a:off x="2667000" y="3797492"/>
            <a:ext cx="1403927" cy="1092154"/>
          </a:xfrm>
          <a:prstGeom prst="curvedConnector3">
            <a:avLst/>
          </a:prstGeom>
          <a:ln w="9525" cmpd="sng"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虚尾箭头 15"/>
          <p:cNvSpPr/>
          <p:nvPr/>
        </p:nvSpPr>
        <p:spPr>
          <a:xfrm rot="19563018">
            <a:off x="3401240" y="2995079"/>
            <a:ext cx="810642" cy="37613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"/>
                </a:schemeClr>
              </a:gs>
            </a:gsLst>
            <a:lin ang="16200000" scaled="0"/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</a:rPr>
              <a:t>心跳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8" name="虚尾箭头 27"/>
          <p:cNvSpPr/>
          <p:nvPr/>
        </p:nvSpPr>
        <p:spPr>
          <a:xfrm rot="19563018">
            <a:off x="4729825" y="2427496"/>
            <a:ext cx="767497" cy="36839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"/>
                </a:schemeClr>
              </a:gs>
            </a:gsLst>
            <a:lin ang="16200000" scaled="0"/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消息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虚尾箭头 28"/>
          <p:cNvSpPr/>
          <p:nvPr/>
        </p:nvSpPr>
        <p:spPr>
          <a:xfrm rot="19563018">
            <a:off x="3687179" y="3429560"/>
            <a:ext cx="767497" cy="36839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"/>
                </a:schemeClr>
              </a:gs>
            </a:gsLst>
            <a:lin ang="16200000" scaled="0"/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</a:rPr>
              <a:t>消息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4" name="虚尾箭头 13"/>
          <p:cNvSpPr/>
          <p:nvPr/>
        </p:nvSpPr>
        <p:spPr>
          <a:xfrm rot="2798591">
            <a:off x="2740450" y="4299973"/>
            <a:ext cx="767497" cy="36839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"/>
                </a:schemeClr>
              </a:gs>
            </a:gsLst>
            <a:lin ang="16200000" scaled="0"/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</a:rPr>
              <a:t>上传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6" grpId="0" animBg="1"/>
      <p:bldP spid="28" grpId="0" animBg="1"/>
      <p:bldP spid="2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长连接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TCP </a:t>
            </a:r>
            <a:r>
              <a:rPr kumimoji="1" lang="zh-CN" altLang="en-US" dirty="0" smtClean="0"/>
              <a:t>连接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及时收到服务器的推送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占用服务器大量资源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8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短连接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 </a:t>
            </a:r>
            <a:r>
              <a:rPr kumimoji="1" lang="zh-CN" altLang="en-US" dirty="0" smtClean="0"/>
              <a:t>连接，内部实际上起了个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前端发起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请求，通常情况下每次请求都会创建个新连接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keep-alive</a:t>
            </a:r>
            <a:r>
              <a:rPr kumimoji="1" lang="zh-CN" altLang="en-US" dirty="0" smtClean="0"/>
              <a:t>除外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，每次返回数据后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就会关闭连接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服务器不会特殊管理连接，减轻服务器负担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环信即时通讯云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EA0-9E31-2D4F-8E28-2240EFA747E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7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21909</TotalTime>
  <Words>1836</Words>
  <Application>Microsoft Office PowerPoint</Application>
  <PresentationFormat>全屏显示(4:3)</PresentationFormat>
  <Paragraphs>501</Paragraphs>
  <Slides>42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宋体</vt:lpstr>
      <vt:lpstr>Arial</vt:lpstr>
      <vt:lpstr>Calibri</vt:lpstr>
      <vt:lpstr>Wingdings</vt:lpstr>
      <vt:lpstr>Office 主题</vt:lpstr>
      <vt:lpstr>环信IM SDK内幕</vt:lpstr>
      <vt:lpstr>要讲什么？</vt:lpstr>
      <vt:lpstr>不讲什么？</vt:lpstr>
      <vt:lpstr>课程目的</vt:lpstr>
      <vt:lpstr>环信SDK功能简要</vt:lpstr>
      <vt:lpstr>IM SDK 基本要素</vt:lpstr>
      <vt:lpstr>连接</vt:lpstr>
      <vt:lpstr>长连接</vt:lpstr>
      <vt:lpstr>短连接</vt:lpstr>
      <vt:lpstr>心跳保活</vt:lpstr>
      <vt:lpstr>连接DNS配置</vt:lpstr>
      <vt:lpstr>消息</vt:lpstr>
      <vt:lpstr>消息</vt:lpstr>
      <vt:lpstr>消息ID</vt:lpstr>
      <vt:lpstr>消息回执</vt:lpstr>
      <vt:lpstr>服务器发送回执</vt:lpstr>
      <vt:lpstr>收方发送回执</vt:lpstr>
      <vt:lpstr>回执消息</vt:lpstr>
      <vt:lpstr>离线消息</vt:lpstr>
      <vt:lpstr>离线消息体</vt:lpstr>
      <vt:lpstr>附件消息</vt:lpstr>
      <vt:lpstr>附件消息体</vt:lpstr>
      <vt:lpstr>附件消息</vt:lpstr>
      <vt:lpstr>Login Terminology</vt:lpstr>
      <vt:lpstr>登录</vt:lpstr>
      <vt:lpstr>登录</vt:lpstr>
      <vt:lpstr>自动登录</vt:lpstr>
      <vt:lpstr>重连</vt:lpstr>
      <vt:lpstr>APP 登录处理</vt:lpstr>
      <vt:lpstr>会话</vt:lpstr>
      <vt:lpstr>会话</vt:lpstr>
      <vt:lpstr>会话加载</vt:lpstr>
      <vt:lpstr>会话管理</vt:lpstr>
      <vt:lpstr>通知</vt:lpstr>
      <vt:lpstr>扩展支持</vt:lpstr>
      <vt:lpstr>日志</vt:lpstr>
      <vt:lpstr>SDK 质量保证</vt:lpstr>
      <vt:lpstr>环信 IM SDK</vt:lpstr>
      <vt:lpstr>环信 IM SDK</vt:lpstr>
      <vt:lpstr>环信 IM SDK</vt:lpstr>
      <vt:lpstr>环信 IM SDK</vt:lpstr>
      <vt:lpstr>Thanks!</vt:lpstr>
    </vt:vector>
  </TitlesOfParts>
  <Company>youni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youni sui</dc:creator>
  <cp:lastModifiedBy>youni sui</cp:lastModifiedBy>
  <cp:revision>1262</cp:revision>
  <dcterms:created xsi:type="dcterms:W3CDTF">2015-03-14T09:07:12Z</dcterms:created>
  <dcterms:modified xsi:type="dcterms:W3CDTF">2015-06-30T10:22:46Z</dcterms:modified>
</cp:coreProperties>
</file>