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8"/>
  </p:notesMasterIdLst>
  <p:handoutMasterIdLst>
    <p:handoutMasterId r:id="rId19"/>
  </p:handoutMasterIdLst>
  <p:sldIdLst>
    <p:sldId id="800" r:id="rId3"/>
    <p:sldId id="803" r:id="rId4"/>
    <p:sldId id="801" r:id="rId5"/>
    <p:sldId id="804" r:id="rId6"/>
    <p:sldId id="807" r:id="rId7"/>
    <p:sldId id="817" r:id="rId8"/>
    <p:sldId id="810" r:id="rId9"/>
    <p:sldId id="812" r:id="rId10"/>
    <p:sldId id="814" r:id="rId11"/>
    <p:sldId id="818" r:id="rId12"/>
    <p:sldId id="820" r:id="rId13"/>
    <p:sldId id="815" r:id="rId14"/>
    <p:sldId id="813" r:id="rId15"/>
    <p:sldId id="809" r:id="rId16"/>
    <p:sldId id="819" r:id="rId17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322"/>
    <a:srgbClr val="E84A26"/>
    <a:srgbClr val="DE4D3A"/>
    <a:srgbClr val="142958"/>
    <a:srgbClr val="15274B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89316" autoAdjust="0"/>
  </p:normalViewPr>
  <p:slideViewPr>
    <p:cSldViewPr snapToGrid="0" snapToObjects="1">
      <p:cViewPr>
        <p:scale>
          <a:sx n="87" d="100"/>
          <a:sy n="87" d="100"/>
        </p:scale>
        <p:origin x="138" y="9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12/17/2018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0" y="6173988"/>
            <a:ext cx="4452724" cy="14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Cruise Control: An HLS Auto-</a:t>
            </a:r>
            <a:r>
              <a:rPr lang="en-US" dirty="0" err="1"/>
              <a:t>Optimzation</a:t>
            </a:r>
            <a:r>
              <a:rPr lang="en-US" dirty="0"/>
              <a:t> Tool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Thomas Furlong, Andrew Smith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ECE 527 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Cannot analyze power without first placing and routing a netlist</a:t>
            </a:r>
          </a:p>
          <a:p>
            <a:pPr lvl="1"/>
            <a:r>
              <a:rPr lang="en-US" dirty="0"/>
              <a:t>Not clear how to do this through TCL</a:t>
            </a:r>
          </a:p>
          <a:p>
            <a:r>
              <a:rPr lang="en-US" dirty="0"/>
              <a:t>Debugging TCL scripts time consuming</a:t>
            </a:r>
          </a:p>
          <a:p>
            <a:r>
              <a:rPr lang="en-US" dirty="0"/>
              <a:t>Windows…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1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Space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A759F-94AB-467C-A41C-FFED2033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2" y="1757618"/>
            <a:ext cx="6199113" cy="4649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29429-593C-44A3-9364-E84CB597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57" y="1755219"/>
            <a:ext cx="7165021" cy="46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9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Results: Speed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4F4FD-4BC9-4370-AB9D-2DF3ED49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43" y="1458006"/>
            <a:ext cx="7679204" cy="549489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B658DDC-0E1A-4563-9B6D-D02276A05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091324" cy="50825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mat_mul</a:t>
            </a:r>
            <a:r>
              <a:rPr lang="en-US" dirty="0"/>
              <a:t>: </a:t>
            </a:r>
            <a:r>
              <a:rPr lang="en-US" b="1" dirty="0"/>
              <a:t>7.3x</a:t>
            </a:r>
          </a:p>
          <a:p>
            <a:pPr marL="0" indent="0">
              <a:buNone/>
            </a:pPr>
            <a:r>
              <a:rPr lang="en-US" dirty="0"/>
              <a:t>lenet_conv5: </a:t>
            </a:r>
            <a:r>
              <a:rPr lang="en-US" b="1" dirty="0"/>
              <a:t>1.8x</a:t>
            </a:r>
          </a:p>
          <a:p>
            <a:pPr marL="0" indent="0">
              <a:buNone/>
            </a:pPr>
            <a:r>
              <a:rPr lang="en-US" dirty="0"/>
              <a:t>lenet_fc6: </a:t>
            </a:r>
            <a:r>
              <a:rPr lang="en-US" b="1" dirty="0"/>
              <a:t>1.75x</a:t>
            </a:r>
          </a:p>
        </p:txBody>
      </p:sp>
    </p:spTree>
    <p:extLst>
      <p:ext uri="{BB962C8B-B14F-4D97-AF65-F5344CB8AC3E}">
        <p14:creationId xmlns:p14="http://schemas.microsoft.com/office/powerpoint/2010/main" val="44333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0625" y="1633220"/>
            <a:ext cx="12722093" cy="5082540"/>
          </a:xfrm>
        </p:spPr>
        <p:txBody>
          <a:bodyPr/>
          <a:lstStyle/>
          <a:p>
            <a:r>
              <a:rPr lang="en-US" dirty="0"/>
              <a:t>Drastically reduces designer effort</a:t>
            </a:r>
          </a:p>
          <a:p>
            <a:r>
              <a:rPr lang="en-US" dirty="0"/>
              <a:t>Cruise control can evaluate 15 permutations of pragma placements in the same amount of time a designer can evaluate 1</a:t>
            </a:r>
          </a:p>
          <a:p>
            <a:r>
              <a:rPr lang="en-US" dirty="0"/>
              <a:t>7.9 seconds per iteration</a:t>
            </a:r>
          </a:p>
          <a:p>
            <a:r>
              <a:rPr lang="en-US" dirty="0"/>
              <a:t>15x improvement in human efficiency</a:t>
            </a:r>
          </a:p>
          <a:p>
            <a:r>
              <a:rPr lang="en-US" dirty="0"/>
              <a:t>Can multitask while </a:t>
            </a:r>
            <a:r>
              <a:rPr lang="en-US" dirty="0" err="1"/>
              <a:t>CruiseControl</a:t>
            </a:r>
            <a:r>
              <a:rPr lang="en-US" dirty="0"/>
              <a:t> runs in background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Results: Designer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Smarter search strategy</a:t>
            </a:r>
          </a:p>
          <a:p>
            <a:pPr lvl="1"/>
            <a:r>
              <a:rPr lang="en-US" dirty="0"/>
              <a:t>Simulated annealing</a:t>
            </a:r>
          </a:p>
          <a:p>
            <a:r>
              <a:rPr lang="en-US" dirty="0"/>
              <a:t>Power Optimization</a:t>
            </a:r>
          </a:p>
          <a:p>
            <a:pPr lvl="1"/>
            <a:r>
              <a:rPr lang="en-US" dirty="0"/>
              <a:t>Need valid place &amp; route</a:t>
            </a:r>
          </a:p>
          <a:p>
            <a:r>
              <a:rPr lang="en-US" dirty="0"/>
              <a:t>Different loop unrolling factors</a:t>
            </a:r>
          </a:p>
          <a:p>
            <a:pPr lvl="1"/>
            <a:r>
              <a:rPr lang="en-US" dirty="0"/>
              <a:t>Optimize based on size of loop</a:t>
            </a:r>
          </a:p>
          <a:p>
            <a:r>
              <a:rPr lang="en-US" dirty="0"/>
              <a:t>Improve user experience</a:t>
            </a:r>
          </a:p>
          <a:p>
            <a:pPr lvl="1"/>
            <a:r>
              <a:rPr lang="en-US" dirty="0"/>
              <a:t>Integration into </a:t>
            </a:r>
            <a:r>
              <a:rPr lang="en-US" dirty="0" err="1"/>
              <a:t>Vivado</a:t>
            </a:r>
            <a:r>
              <a:rPr lang="en-US" dirty="0"/>
              <a:t> HLS GUI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626" y="635277"/>
            <a:ext cx="12631240" cy="679174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3180" y="2907589"/>
            <a:ext cx="12631240" cy="1335885"/>
          </a:xfrm>
        </p:spPr>
        <p:txBody>
          <a:bodyPr/>
          <a:lstStyle/>
          <a:p>
            <a:pPr algn="ctr"/>
            <a:r>
              <a:rPr lang="en-US" sz="8000" dirty="0"/>
              <a:t>Q/A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4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HLS is a great tool for rapid prototyping, development and optimization of custom hardware accelerators</a:t>
            </a:r>
          </a:p>
          <a:p>
            <a:r>
              <a:rPr lang="en-US" dirty="0"/>
              <a:t>Optimizing the performance is still a very manual process of placing pragmas at specific points in the code with trial and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7396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Design a tool to explore design space and produce a “good” result</a:t>
            </a:r>
          </a:p>
          <a:p>
            <a:r>
              <a:rPr lang="en-US" dirty="0"/>
              <a:t>Reduce the effort required by designers to create an efficient accelerator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016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design tool that can parse HLS source code and automatically evaluate different pragma placement permutations for an efficient solution.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Cruise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76" y="3681611"/>
            <a:ext cx="6362749" cy="29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B8C475-D84C-4BFA-8E8A-EA07A4C7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98" y="755612"/>
            <a:ext cx="1845337" cy="60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9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Approach: Input Parser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BF1-B274-4AF7-96B4-12CB34DF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87" y="1472896"/>
            <a:ext cx="2733108" cy="1445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71E2B-9FDD-499B-9E3D-5D9B5207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987" y="3201232"/>
            <a:ext cx="2733108" cy="1540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476F2-07E2-48FC-A831-7394EBE3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988" y="5108283"/>
            <a:ext cx="2733108" cy="1342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EFDD6-67C3-4B32-8D72-0A00C0A1E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323" y="2855169"/>
            <a:ext cx="4914264" cy="22324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056A2F-B148-4A3D-9767-973CED97E3F5}"/>
              </a:ext>
            </a:extLst>
          </p:cNvPr>
          <p:cNvCxnSpPr>
            <a:cxnSpLocks/>
          </p:cNvCxnSpPr>
          <p:nvPr/>
        </p:nvCxnSpPr>
        <p:spPr>
          <a:xfrm flipV="1">
            <a:off x="6395325" y="2195555"/>
            <a:ext cx="1741192" cy="124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22D1E6-C1FB-4996-A599-E4D2B82A4403}"/>
              </a:ext>
            </a:extLst>
          </p:cNvPr>
          <p:cNvCxnSpPr>
            <a:cxnSpLocks/>
          </p:cNvCxnSpPr>
          <p:nvPr/>
        </p:nvCxnSpPr>
        <p:spPr>
          <a:xfrm>
            <a:off x="6422057" y="3971399"/>
            <a:ext cx="1714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40A03-BE92-44B9-8F25-9729B0415BA1}"/>
              </a:ext>
            </a:extLst>
          </p:cNvPr>
          <p:cNvCxnSpPr>
            <a:cxnSpLocks/>
          </p:cNvCxnSpPr>
          <p:nvPr/>
        </p:nvCxnSpPr>
        <p:spPr>
          <a:xfrm>
            <a:off x="6395325" y="4457016"/>
            <a:ext cx="1806898" cy="132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0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TCLer</a:t>
            </a:r>
            <a:endParaRPr lang="en-US" dirty="0"/>
          </a:p>
          <a:p>
            <a:pPr lvl="1"/>
            <a:r>
              <a:rPr lang="en-US" dirty="0"/>
              <a:t>Uses Vivado HLS TCL interface</a:t>
            </a:r>
          </a:p>
          <a:p>
            <a:pPr lvl="1"/>
            <a:r>
              <a:rPr lang="en-US" dirty="0"/>
              <a:t>Minimal set up time</a:t>
            </a:r>
          </a:p>
          <a:p>
            <a:pPr lvl="1"/>
            <a:r>
              <a:rPr lang="en-US" dirty="0"/>
              <a:t>Synthesizes every pragma placement</a:t>
            </a:r>
          </a:p>
          <a:p>
            <a:pPr lvl="1"/>
            <a:r>
              <a:rPr lang="en-US" dirty="0"/>
              <a:t>Writes design statistics to report file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Approach: </a:t>
            </a:r>
            <a:r>
              <a:rPr lang="en-US" dirty="0" err="1"/>
              <a:t>TCLer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9" y="5502826"/>
            <a:ext cx="771764" cy="1133665"/>
          </a:xfrm>
          <a:prstGeom prst="rect">
            <a:avLst/>
          </a:prstGeom>
        </p:spPr>
      </p:pic>
      <p:pic>
        <p:nvPicPr>
          <p:cNvPr id="1026" name="Picture 2" descr="https://scontent-ort2-2.xx.fbcdn.net/v/t1.15752-9/48374472_2137339336518564_8360394050594930688_n.png?_nc_cat=107&amp;_nc_ht=scontent-ort2-2.xx&amp;oh=50d4b937e347b0da6ad090d2e2ec7c8f&amp;oe=5CA940F9">
            <a:extLst>
              <a:ext uri="{FF2B5EF4-FFF2-40B4-BE49-F238E27FC236}">
                <a16:creationId xmlns:a16="http://schemas.microsoft.com/office/drawing/2014/main" id="{AD62BBB4-16DD-4A3F-88EC-BD6B3406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63" y="257346"/>
            <a:ext cx="2834879" cy="65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8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482088" cy="5082540"/>
          </a:xfrm>
        </p:spPr>
        <p:txBody>
          <a:bodyPr/>
          <a:lstStyle/>
          <a:p>
            <a:r>
              <a:rPr lang="en-US" dirty="0"/>
              <a:t>Enables the designer to choose highest performing design</a:t>
            </a:r>
          </a:p>
          <a:p>
            <a:r>
              <a:rPr lang="en-US" dirty="0"/>
              <a:t>Outputs a CSV file for easy analysis in Excel</a:t>
            </a:r>
          </a:p>
          <a:p>
            <a:r>
              <a:rPr lang="en-US" dirty="0"/>
              <a:t>Can then choose output that’s best suited for application’s physical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Approach: Output Parser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4D033-239E-4A13-B4E8-58F9A119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049" y="706332"/>
            <a:ext cx="1959481" cy="61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1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current tool can find an optimal solution, but exhaustive search scales poorly</a:t>
            </a:r>
          </a:p>
          <a:p>
            <a:r>
              <a:rPr lang="en-US" dirty="0"/>
              <a:t>With the number of loops in a small accelerator easily exceeding 9, which leads to ~512 search states</a:t>
            </a:r>
          </a:p>
          <a:p>
            <a:r>
              <a:rPr lang="en-US" dirty="0"/>
              <a:t>We want to implement simulated annealing or a smarter search that throws out states based on the data we’ve collected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92086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99C752F8-8D7C-4457-B994-6BC27BBBBAE0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0724AFF6-4BA3-4390-A0DA-B6C3036EFF1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ECE_ILLINOIS_template_2018_Block_I_wordmark_16x9</Template>
  <TotalTime>1173</TotalTime>
  <Words>361</Words>
  <Application>Microsoft Office PowerPoint</Application>
  <PresentationFormat>Custom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OfficinaSansITCStd Book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Smith</dc:creator>
  <cp:lastModifiedBy>Andrew Smith</cp:lastModifiedBy>
  <cp:revision>39</cp:revision>
  <cp:lastPrinted>2016-12-15T22:22:15Z</cp:lastPrinted>
  <dcterms:created xsi:type="dcterms:W3CDTF">2018-11-26T21:21:12Z</dcterms:created>
  <dcterms:modified xsi:type="dcterms:W3CDTF">2018-12-17T16:52:10Z</dcterms:modified>
</cp:coreProperties>
</file>