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64" r:id="rId2"/>
  </p:sldMasterIdLst>
  <p:notesMasterIdLst>
    <p:notesMasterId r:id="rId12"/>
  </p:notesMasterIdLst>
  <p:handoutMasterIdLst>
    <p:handoutMasterId r:id="rId13"/>
  </p:handoutMasterIdLst>
  <p:sldIdLst>
    <p:sldId id="800" r:id="rId3"/>
    <p:sldId id="803" r:id="rId4"/>
    <p:sldId id="801" r:id="rId5"/>
    <p:sldId id="804" r:id="rId6"/>
    <p:sldId id="806" r:id="rId7"/>
    <p:sldId id="807" r:id="rId8"/>
    <p:sldId id="802" r:id="rId9"/>
    <p:sldId id="808" r:id="rId10"/>
    <p:sldId id="805" r:id="rId11"/>
  </p:sldIdLst>
  <p:sldSz cx="13817600" cy="7772400"/>
  <p:notesSz cx="6858000" cy="9144000"/>
  <p:defaultTextStyle>
    <a:defPPr>
      <a:defRPr lang="en-US"/>
    </a:defPPr>
    <a:lvl1pPr marL="0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322"/>
    <a:srgbClr val="E84A26"/>
    <a:srgbClr val="DE4D3A"/>
    <a:srgbClr val="142958"/>
    <a:srgbClr val="15274B"/>
    <a:srgbClr val="DDD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89316" autoAdjust="0"/>
  </p:normalViewPr>
  <p:slideViewPr>
    <p:cSldViewPr snapToGrid="0" snapToObjects="1">
      <p:cViewPr>
        <p:scale>
          <a:sx n="89" d="100"/>
          <a:sy n="89" d="100"/>
        </p:scale>
        <p:origin x="72" y="-15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19064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11/26/2018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7" y="619125"/>
            <a:ext cx="12736405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7" y="1570071"/>
            <a:ext cx="12736405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7" y="1860825"/>
            <a:ext cx="12736405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54619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381995" indent="-381995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8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3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940" y="2695073"/>
            <a:ext cx="13820539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3"/>
            <a:ext cx="13817597" cy="267387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3099" y="5528603"/>
            <a:ext cx="13804501" cy="2256549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0" y="6173988"/>
            <a:ext cx="4452724" cy="14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172772"/>
            <a:ext cx="13817600" cy="599627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2"/>
          <a:stretch/>
        </p:blipFill>
        <p:spPr>
          <a:xfrm>
            <a:off x="-2" y="7022370"/>
            <a:ext cx="13817601" cy="253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09" y="7353309"/>
            <a:ext cx="1940310" cy="196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03" b="63560"/>
          <a:stretch/>
        </p:blipFill>
        <p:spPr>
          <a:xfrm>
            <a:off x="499630" y="7239543"/>
            <a:ext cx="368073" cy="424519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</p:sldLayoutIdLst>
  <p:hf hdr="0" ftr="0"/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Cruise Control: A HLS Design Tool for Low Power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Thomas Furlong, Andrew Smith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ECE 527 Final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341849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HLS is a great tool for rapid prototyping, development and optimization of custom hardware accelerators</a:t>
            </a:r>
          </a:p>
          <a:p>
            <a:r>
              <a:rPr lang="en-US" dirty="0"/>
              <a:t>Optimizing the performance is still a very manual process of placing pragmas at specific points in the code with trial and error</a:t>
            </a:r>
          </a:p>
          <a:p>
            <a:r>
              <a:rPr lang="en-US" dirty="0"/>
              <a:t>Easy to boost performance with HLS but reducing power is not intuitive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73961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Design a tool to explore design space and produce a “good” result</a:t>
            </a:r>
          </a:p>
          <a:p>
            <a:r>
              <a:rPr lang="en-US" dirty="0"/>
              <a:t>Reduce the effort required by designers to create an efficient accelerator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853B4-6ECF-4537-A4E4-D529432A1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277" y="3886200"/>
            <a:ext cx="5787614" cy="277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1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design tool that can parse HLS source, and automatically evaluate different pragma placement permutations for a power efficient solution.</a:t>
            </a:r>
          </a:p>
          <a:p>
            <a:r>
              <a:rPr lang="en-US" dirty="0"/>
              <a:t>Use a heuristic based search to find a solution satisfying Power, Performance, and Utilization constraints.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Cruise Control</a:t>
            </a:r>
          </a:p>
        </p:txBody>
      </p:sp>
    </p:spTree>
    <p:extLst>
      <p:ext uri="{BB962C8B-B14F-4D97-AF65-F5344CB8AC3E}">
        <p14:creationId xmlns:p14="http://schemas.microsoft.com/office/powerpoint/2010/main" val="40266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5924645" cy="5082540"/>
          </a:xfrm>
        </p:spPr>
        <p:txBody>
          <a:bodyPr/>
          <a:lstStyle/>
          <a:p>
            <a:r>
              <a:rPr lang="en-US" dirty="0"/>
              <a:t>Most power savings can be made at the highest level of abstraction.</a:t>
            </a:r>
          </a:p>
          <a:p>
            <a:r>
              <a:rPr lang="en-US" dirty="0"/>
              <a:t>Makes sense to search over this level of abstraction and take advantage of the HLS flow to do heavy lifting.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DAB2F-C3A8-4913-AADB-E5BC499C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32" y="1852565"/>
            <a:ext cx="6392243" cy="3983458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F681271-2AD7-4BE3-AAA5-0DEEF91C9A13}"/>
              </a:ext>
            </a:extLst>
          </p:cNvPr>
          <p:cNvSpPr txBox="1">
            <a:spLocks/>
          </p:cNvSpPr>
          <p:nvPr/>
        </p:nvSpPr>
        <p:spPr>
          <a:xfrm>
            <a:off x="12716832" y="5733677"/>
            <a:ext cx="834485" cy="850004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5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880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50F09-BCE3-4285-982B-B1C6383C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696" y="954741"/>
            <a:ext cx="2044651" cy="58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9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Will analyze the HLS Source for </a:t>
            </a:r>
            <a:r>
              <a:rPr lang="en-US" b="1" dirty="0" err="1"/>
              <a:t>for</a:t>
            </a:r>
            <a:r>
              <a:rPr lang="en-US" dirty="0"/>
              <a:t> loops and their nesting relationship.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Approach: Parser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778DE-B7DA-4FAE-A06E-5771D9E99833}"/>
              </a:ext>
            </a:extLst>
          </p:cNvPr>
          <p:cNvSpPr txBox="1"/>
          <p:nvPr/>
        </p:nvSpPr>
        <p:spPr>
          <a:xfrm>
            <a:off x="1968649" y="3248809"/>
            <a:ext cx="295465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Std" panose="02070409020205020404" pitchFamily="49" charset="0"/>
              </a:rPr>
              <a:t>For(</a:t>
            </a:r>
            <a:r>
              <a:rPr lang="en-US" dirty="0" err="1">
                <a:solidFill>
                  <a:srgbClr val="FF0000"/>
                </a:solidFill>
                <a:latin typeface="Courier Std" panose="020704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Std" panose="02070409020205020404" pitchFamily="49" charset="0"/>
              </a:rPr>
              <a:t>…)</a:t>
            </a:r>
            <a:r>
              <a:rPr lang="en-US" dirty="0">
                <a:latin typeface="Courier Std" panose="02070409020205020404" pitchFamily="49" charset="0"/>
              </a:rPr>
              <a:t> {</a:t>
            </a:r>
          </a:p>
          <a:p>
            <a:r>
              <a:rPr lang="en-US" dirty="0">
                <a:latin typeface="Courier Std" panose="02070409020205020404" pitchFamily="49" charset="0"/>
              </a:rPr>
              <a:t>    </a:t>
            </a:r>
            <a:r>
              <a:rPr lang="en-US" dirty="0">
                <a:solidFill>
                  <a:schemeClr val="accent3"/>
                </a:solidFill>
                <a:latin typeface="Courier Std" panose="02070409020205020404" pitchFamily="49" charset="0"/>
              </a:rPr>
              <a:t>For(j…) </a:t>
            </a:r>
            <a:r>
              <a:rPr lang="en-US" dirty="0">
                <a:latin typeface="Courier Std" panose="02070409020205020404" pitchFamily="49" charset="0"/>
              </a:rPr>
              <a:t>{</a:t>
            </a:r>
          </a:p>
          <a:p>
            <a:r>
              <a:rPr lang="en-US" dirty="0">
                <a:latin typeface="Courier Std" panose="02070409020205020404" pitchFamily="49" charset="0"/>
              </a:rPr>
              <a:t>         …</a:t>
            </a:r>
          </a:p>
          <a:p>
            <a:r>
              <a:rPr lang="en-US" dirty="0">
                <a:latin typeface="Courier Std" panose="02070409020205020404" pitchFamily="49" charset="0"/>
              </a:rPr>
              <a:t>    }</a:t>
            </a:r>
          </a:p>
          <a:p>
            <a:r>
              <a:rPr lang="en-US" dirty="0">
                <a:latin typeface="Courier Std" panose="020704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Std" panose="02070409020205020404" pitchFamily="49" charset="0"/>
              </a:rPr>
              <a:t>For(j…) </a:t>
            </a:r>
            <a:r>
              <a:rPr lang="en-US" dirty="0">
                <a:latin typeface="Courier Std" panose="02070409020205020404" pitchFamily="49" charset="0"/>
              </a:rPr>
              <a:t>{</a:t>
            </a:r>
          </a:p>
          <a:p>
            <a:r>
              <a:rPr lang="en-US" dirty="0">
                <a:latin typeface="Courier Std" panose="02070409020205020404" pitchFamily="49" charset="0"/>
              </a:rPr>
              <a:t>         </a:t>
            </a:r>
            <a:r>
              <a:rPr lang="en-US" dirty="0">
                <a:solidFill>
                  <a:srgbClr val="F16322"/>
                </a:solidFill>
                <a:latin typeface="Courier Std" panose="02070409020205020404" pitchFamily="49" charset="0"/>
              </a:rPr>
              <a:t>For(k…) </a:t>
            </a:r>
            <a:r>
              <a:rPr lang="en-US" dirty="0">
                <a:latin typeface="Courier Std" panose="02070409020205020404" pitchFamily="49" charset="0"/>
              </a:rPr>
              <a:t>{</a:t>
            </a:r>
          </a:p>
          <a:p>
            <a:r>
              <a:rPr lang="en-US" dirty="0">
                <a:latin typeface="Courier Std" panose="02070409020205020404" pitchFamily="49" charset="0"/>
              </a:rPr>
              <a:t>              …</a:t>
            </a:r>
          </a:p>
          <a:p>
            <a:r>
              <a:rPr lang="en-US" dirty="0">
                <a:latin typeface="Courier Std" panose="02070409020205020404" pitchFamily="49" charset="0"/>
              </a:rPr>
              <a:t>         }</a:t>
            </a:r>
          </a:p>
          <a:p>
            <a:r>
              <a:rPr lang="en-US" dirty="0">
                <a:latin typeface="Courier Std" panose="02070409020205020404" pitchFamily="49" charset="0"/>
              </a:rPr>
              <a:t>    }</a:t>
            </a:r>
          </a:p>
          <a:p>
            <a:r>
              <a:rPr lang="en-US" dirty="0">
                <a:latin typeface="Courier Std" panose="020704090202050204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7F22A-646E-41E1-91F1-6A566D3E1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182" y="2485017"/>
            <a:ext cx="3290171" cy="444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6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7328518" cy="5082540"/>
          </a:xfrm>
        </p:spPr>
        <p:txBody>
          <a:bodyPr/>
          <a:lstStyle/>
          <a:p>
            <a:r>
              <a:rPr lang="en-US" dirty="0"/>
              <a:t>Will hopefully use a heuristic based search to evaluate the design space placement to satisfy given constraints</a:t>
            </a:r>
          </a:p>
          <a:p>
            <a:r>
              <a:rPr lang="en-US" dirty="0"/>
              <a:t>Need to better profile the design space before determining a heuristic search is possible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Approach: 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29189A-587C-4DD9-B793-368FEAF4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49" y="1680016"/>
            <a:ext cx="4270784" cy="45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3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Relies on Synthesis to evaluate search state</a:t>
            </a:r>
          </a:p>
          <a:p>
            <a:pPr lvl="1"/>
            <a:r>
              <a:rPr lang="en-US" dirty="0"/>
              <a:t>Large source code with many states could take a long time to evaluate</a:t>
            </a:r>
          </a:p>
          <a:p>
            <a:r>
              <a:rPr lang="en-US" dirty="0"/>
              <a:t>Could explore some way of learning what kind of pragma placements make for energy efficient logic to avoid synthesis every step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807B2-0483-49C4-9FDE-617F48B378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Bottlenecks</a:t>
            </a:r>
          </a:p>
        </p:txBody>
      </p:sp>
    </p:spTree>
    <p:extLst>
      <p:ext uri="{BB962C8B-B14F-4D97-AF65-F5344CB8AC3E}">
        <p14:creationId xmlns:p14="http://schemas.microsoft.com/office/powerpoint/2010/main" val="2000325083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C7E33B43-020E-448D-A4C6-078D9512C008}" vid="{99C752F8-8D7C-4457-B994-6BC27BBBBAE0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C7E33B43-020E-448D-A4C6-078D9512C008}" vid="{0724AFF6-4BA3-4390-A0DA-B6C3036EFF1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ECE_ILLINOIS_template_2018_Block_I_wordmark_16x9</Template>
  <TotalTime>674</TotalTime>
  <Words>304</Words>
  <Application>Microsoft Office PowerPoint</Application>
  <PresentationFormat>Custom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Calibri</vt:lpstr>
      <vt:lpstr>Courier Std</vt:lpstr>
      <vt:lpstr>OfficinaSansITCStd Book</vt:lpstr>
      <vt:lpstr>Wingdings</vt:lpstr>
      <vt:lpstr>1_Cover Slide</vt:lpstr>
      <vt:lpstr>Content Slides - Blue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Smith</dc:creator>
  <cp:lastModifiedBy>Andrew Smith</cp:lastModifiedBy>
  <cp:revision>19</cp:revision>
  <cp:lastPrinted>2016-12-15T22:22:15Z</cp:lastPrinted>
  <dcterms:created xsi:type="dcterms:W3CDTF">2018-11-26T21:21:12Z</dcterms:created>
  <dcterms:modified xsi:type="dcterms:W3CDTF">2018-11-27T08:36:00Z</dcterms:modified>
</cp:coreProperties>
</file>