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0" r:id="rId14"/>
    <p:sldId id="267" r:id="rId15"/>
    <p:sldId id="278" r:id="rId16"/>
    <p:sldId id="300" r:id="rId17"/>
    <p:sldId id="282" r:id="rId18"/>
    <p:sldId id="270" r:id="rId19"/>
    <p:sldId id="302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今井 奎太朗" initials="今井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FC31F"/>
    <a:srgbClr val="FEF9E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32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5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0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93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9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04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60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2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33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4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30B9-FA7B-4ED4-940B-0315F74D3D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8115-37BC-47A5-84FB-3596572DC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45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38" y="0"/>
            <a:ext cx="990352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図 19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9D6764FF-A17D-4620-8765-EC8A057D1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"/>
          <a:stretch/>
        </p:blipFill>
        <p:spPr>
          <a:xfrm>
            <a:off x="20" y="1282"/>
            <a:ext cx="9905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4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低い精度で自動的に生成された説明">
            <a:extLst>
              <a:ext uri="{FF2B5EF4-FFF2-40B4-BE49-F238E27FC236}">
                <a16:creationId xmlns:a16="http://schemas.microsoft.com/office/drawing/2014/main" id="{DA767D1C-02ED-421D-BEB7-3F8FBDEFF1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8" y="2673013"/>
            <a:ext cx="3023951" cy="151197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01D303-CB52-4C61-8B21-6825D35D2BC1}"/>
              </a:ext>
            </a:extLst>
          </p:cNvPr>
          <p:cNvSpPr/>
          <p:nvPr/>
        </p:nvSpPr>
        <p:spPr>
          <a:xfrm flipV="1">
            <a:off x="0" y="-127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E3834C-BB6A-4088-A842-9D6C4518621B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73C2D3-6F93-4EFF-A5D6-B0D48874D290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09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9D0DE8-0D05-49BB-A1BC-9D2ED5ACD17B}"/>
              </a:ext>
            </a:extLst>
          </p:cNvPr>
          <p:cNvSpPr txBox="1"/>
          <p:nvPr/>
        </p:nvSpPr>
        <p:spPr>
          <a:xfrm>
            <a:off x="5444188" y="1276933"/>
            <a:ext cx="1702190" cy="476071"/>
          </a:xfrm>
          <a:prstGeom prst="roundRect">
            <a:avLst>
              <a:gd name="adj" fmla="val 50000"/>
            </a:avLst>
          </a:prstGeom>
          <a:solidFill>
            <a:srgbClr val="8FC31F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600" b="1" spc="150" dirty="0">
                <a:solidFill>
                  <a:schemeClr val="bg1"/>
                </a:solidFill>
                <a:latin typeface="+mn-ea"/>
              </a:rPr>
              <a:t>Appendix</a:t>
            </a:r>
            <a:endParaRPr lang="ja-JP" altLang="en-US" sz="1600" b="1" spc="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21017B-71CA-4323-9E83-01BB40F45A9B}"/>
              </a:ext>
            </a:extLst>
          </p:cNvPr>
          <p:cNvSpPr txBox="1"/>
          <p:nvPr/>
        </p:nvSpPr>
        <p:spPr>
          <a:xfrm>
            <a:off x="5456888" y="1865382"/>
            <a:ext cx="619080" cy="3688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ja-JP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P.10</a:t>
            </a:r>
          </a:p>
          <a:p>
            <a:pPr>
              <a:lnSpc>
                <a:spcPct val="250000"/>
              </a:lnSpc>
            </a:pPr>
            <a:r>
              <a:rPr lang="en-US" altLang="ja-JP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P.11</a:t>
            </a:r>
          </a:p>
          <a:p>
            <a:pPr>
              <a:lnSpc>
                <a:spcPct val="250000"/>
              </a:lnSpc>
            </a:pPr>
            <a:r>
              <a:rPr lang="en-US" altLang="ja-JP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P.12</a:t>
            </a:r>
          </a:p>
          <a:p>
            <a:pPr>
              <a:lnSpc>
                <a:spcPct val="250000"/>
              </a:lnSpc>
            </a:pPr>
            <a:r>
              <a:rPr lang="en-US" altLang="ja-JP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P.13</a:t>
            </a:r>
          </a:p>
          <a:p>
            <a:pPr>
              <a:lnSpc>
                <a:spcPct val="250000"/>
              </a:lnSpc>
            </a:pPr>
            <a:r>
              <a:rPr lang="en-US" altLang="ja-JP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P.14</a:t>
            </a:r>
          </a:p>
          <a:p>
            <a:pPr>
              <a:lnSpc>
                <a:spcPct val="250000"/>
              </a:lnSpc>
            </a:pPr>
            <a:r>
              <a:rPr lang="en-US" altLang="ja-JP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P.15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48DAC-3C1A-4DC4-A5B8-6F8EBB71047B}"/>
              </a:ext>
            </a:extLst>
          </p:cNvPr>
          <p:cNvSpPr txBox="1"/>
          <p:nvPr/>
        </p:nvSpPr>
        <p:spPr>
          <a:xfrm>
            <a:off x="6256234" y="1865382"/>
            <a:ext cx="2646878" cy="375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ja-JP" sz="1600" b="1" dirty="0">
                <a:latin typeface="+mn-ea"/>
              </a:rPr>
              <a:t>About</a:t>
            </a:r>
          </a:p>
          <a:p>
            <a:pPr>
              <a:lnSpc>
                <a:spcPct val="250000"/>
              </a:lnSpc>
            </a:pPr>
            <a:r>
              <a:rPr lang="ja-JP" altLang="en-US" sz="1600" b="1" dirty="0">
                <a:latin typeface="+mn-ea"/>
              </a:rPr>
              <a:t>サービス内容</a:t>
            </a:r>
            <a:endParaRPr lang="en-US" altLang="ja-JP" sz="16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ja-JP" altLang="en-US" sz="1600" b="1" dirty="0">
                <a:latin typeface="+mn-ea"/>
              </a:rPr>
              <a:t>取扱い端末</a:t>
            </a:r>
            <a:endParaRPr lang="en-US" altLang="ja-JP" sz="16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ja-JP" altLang="en-US" sz="1600" b="1" dirty="0">
                <a:latin typeface="+mn-ea"/>
              </a:rPr>
              <a:t>入金フロー</a:t>
            </a:r>
            <a:endParaRPr lang="en-US" altLang="ja-JP" sz="16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ja-JP" altLang="en-US" sz="1600" b="1" dirty="0">
                <a:latin typeface="+mn-ea"/>
              </a:rPr>
              <a:t>お申し込みからご利用まで</a:t>
            </a:r>
            <a:endParaRPr lang="en-US" altLang="ja-JP" sz="16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ja-JP" altLang="en-US" sz="1600" b="1" dirty="0">
                <a:latin typeface="+mn-ea"/>
              </a:rPr>
              <a:t>最後に</a:t>
            </a:r>
            <a:endParaRPr lang="en-US" altLang="ja-JP" sz="1600" b="1" dirty="0">
              <a:latin typeface="+mn-ea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67C9F10-0A35-4DC2-B3E1-42AACB535AD4}"/>
              </a:ext>
            </a:extLst>
          </p:cNvPr>
          <p:cNvCxnSpPr>
            <a:cxnSpLocks/>
          </p:cNvCxnSpPr>
          <p:nvPr/>
        </p:nvCxnSpPr>
        <p:spPr>
          <a:xfrm>
            <a:off x="4699000" y="1004455"/>
            <a:ext cx="0" cy="484909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429FFA4-4616-4870-B624-C3B8AB70C572}"/>
              </a:ext>
            </a:extLst>
          </p:cNvPr>
          <p:cNvSpPr/>
          <p:nvPr/>
        </p:nvSpPr>
        <p:spPr>
          <a:xfrm>
            <a:off x="-1" y="1"/>
            <a:ext cx="4952997" cy="6858000"/>
          </a:xfrm>
          <a:prstGeom prst="rect">
            <a:avLst/>
          </a:prstGeom>
          <a:solidFill>
            <a:srgbClr val="FEF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50A4B9-A82D-4AA3-B980-8E8AA3086693}"/>
              </a:ext>
            </a:extLst>
          </p:cNvPr>
          <p:cNvSpPr txBox="1"/>
          <p:nvPr/>
        </p:nvSpPr>
        <p:spPr>
          <a:xfrm>
            <a:off x="511978" y="1489405"/>
            <a:ext cx="3983821" cy="1773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ja-JP" sz="1000" spc="-110" dirty="0">
                <a:latin typeface="+mn-ea"/>
              </a:rPr>
              <a:t>EPARK</a:t>
            </a:r>
            <a:r>
              <a:rPr lang="ja-JP" altLang="en-US" sz="1000" spc="-110" dirty="0">
                <a:latin typeface="+mn-ea"/>
              </a:rPr>
              <a:t>新規決済サービスとして、</a:t>
            </a:r>
            <a:r>
              <a:rPr lang="ja-JP" altLang="en-US" sz="1000" b="1" spc="-110" dirty="0">
                <a:solidFill>
                  <a:schemeClr val="accent6"/>
                </a:solidFill>
                <a:latin typeface="+mn-ea"/>
              </a:rPr>
              <a:t>リアル店舗向け</a:t>
            </a:r>
            <a:r>
              <a:rPr lang="ja-JP" altLang="en-US" sz="1000" spc="-110" dirty="0">
                <a:latin typeface="+mn-ea"/>
              </a:rPr>
              <a:t>の対面型マルチ決済サービスを提供。</a:t>
            </a:r>
            <a:r>
              <a:rPr lang="en-US" altLang="ja-JP" sz="1000" spc="-110" dirty="0">
                <a:latin typeface="+mn-ea"/>
              </a:rPr>
              <a:t>EPARK</a:t>
            </a:r>
            <a:r>
              <a:rPr lang="ja-JP" altLang="en-US" sz="1000" spc="-110" dirty="0">
                <a:latin typeface="+mn-ea"/>
              </a:rPr>
              <a:t>が加盟店とカード会社・各事業関連会社との間に立ち、</a:t>
            </a:r>
            <a:r>
              <a:rPr lang="ja-JP" altLang="en-US" sz="1000" b="1" spc="-110" dirty="0">
                <a:solidFill>
                  <a:schemeClr val="accent6"/>
                </a:solidFill>
                <a:latin typeface="+mn-ea"/>
              </a:rPr>
              <a:t>審査、登録、端末提供、売上金の入金、運用サポート</a:t>
            </a:r>
            <a:r>
              <a:rPr lang="ja-JP" altLang="en-US" sz="1000" spc="-110" dirty="0">
                <a:latin typeface="+mn-ea"/>
              </a:rPr>
              <a:t>までの業務を担います。お客様への還元・従業員の採用・お店の設備等の費用に、決済導入による</a:t>
            </a:r>
            <a:r>
              <a:rPr lang="ja-JP" altLang="en-US" sz="1000" b="1" spc="-110" dirty="0">
                <a:solidFill>
                  <a:schemeClr val="accent6"/>
                </a:solidFill>
                <a:latin typeface="+mn-ea"/>
              </a:rPr>
              <a:t>コストダウン</a:t>
            </a:r>
            <a:r>
              <a:rPr lang="ja-JP" altLang="en-US" sz="1000" spc="-110" dirty="0">
                <a:latin typeface="+mn-ea"/>
              </a:rPr>
              <a:t>のお手伝いをさせて頂きます。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E780DC-35AE-4C02-96D4-3EEE6D6A1515}"/>
              </a:ext>
            </a:extLst>
          </p:cNvPr>
          <p:cNvSpPr txBox="1"/>
          <p:nvPr/>
        </p:nvSpPr>
        <p:spPr>
          <a:xfrm>
            <a:off x="495940" y="1079008"/>
            <a:ext cx="374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+mn-ea"/>
              </a:rPr>
              <a:t>EPARK</a:t>
            </a:r>
            <a:r>
              <a:rPr lang="ja-JP" altLang="en-US" b="1" dirty="0">
                <a:latin typeface="+mn-ea"/>
              </a:rPr>
              <a:t>ペイメントサービスとは？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2349FBE-4B12-40AC-897B-2EF8DEE41330}"/>
              </a:ext>
            </a:extLst>
          </p:cNvPr>
          <p:cNvSpPr txBox="1"/>
          <p:nvPr/>
        </p:nvSpPr>
        <p:spPr>
          <a:xfrm>
            <a:off x="521340" y="377013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+mn-ea"/>
              </a:rPr>
              <a:t>主なご導入業種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97F0F46-0E9B-4E93-AD5F-C56DABC2D250}"/>
              </a:ext>
            </a:extLst>
          </p:cNvPr>
          <p:cNvSpPr txBox="1"/>
          <p:nvPr/>
        </p:nvSpPr>
        <p:spPr>
          <a:xfrm>
            <a:off x="475468" y="4252766"/>
            <a:ext cx="1261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美容院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EB8CB8-13A0-4E61-A241-6E59F65B0A77}"/>
              </a:ext>
            </a:extLst>
          </p:cNvPr>
          <p:cNvSpPr txBox="1"/>
          <p:nvPr/>
        </p:nvSpPr>
        <p:spPr>
          <a:xfrm>
            <a:off x="3531318" y="425276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飲食店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D2F80EC-671A-42AF-A3C6-9F18A7C7E72F}"/>
              </a:ext>
            </a:extLst>
          </p:cNvPr>
          <p:cNvSpPr txBox="1"/>
          <p:nvPr/>
        </p:nvSpPr>
        <p:spPr>
          <a:xfrm>
            <a:off x="2118606" y="425276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歯科医院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9CBDB7A-ADBD-4B01-A057-926E2367FB95}"/>
              </a:ext>
            </a:extLst>
          </p:cNvPr>
          <p:cNvSpPr txBox="1"/>
          <p:nvPr/>
        </p:nvSpPr>
        <p:spPr>
          <a:xfrm>
            <a:off x="501116" y="525416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リラクゼーション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41E2600-6494-438F-B1E1-BD3B1B701EF6}"/>
              </a:ext>
            </a:extLst>
          </p:cNvPr>
          <p:cNvSpPr txBox="1"/>
          <p:nvPr/>
        </p:nvSpPr>
        <p:spPr>
          <a:xfrm>
            <a:off x="1862125" y="525416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動物病院・サロン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7260747-8769-4589-8ED3-059214EEE541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10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FBBA6AB-363F-4D98-81D0-45740ADAF616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A95D3ED-C477-4714-B79E-58B8D3CE8B5C}"/>
              </a:ext>
            </a:extLst>
          </p:cNvPr>
          <p:cNvSpPr txBox="1"/>
          <p:nvPr/>
        </p:nvSpPr>
        <p:spPr>
          <a:xfrm>
            <a:off x="221009" y="41264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</a:t>
            </a:r>
            <a:endParaRPr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0BF77DE-33CF-4515-9D20-AE860A762C6F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DCD8EE5-E0B8-49EF-83B8-E095A021D494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A8950ED-B701-4985-840F-551A363C2B82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14C4A6D7-EB1F-4A68-BB44-095D1E9CAEDE}"/>
              </a:ext>
            </a:extLst>
          </p:cNvPr>
          <p:cNvCxnSpPr>
            <a:cxnSpLocks/>
          </p:cNvCxnSpPr>
          <p:nvPr/>
        </p:nvCxnSpPr>
        <p:spPr>
          <a:xfrm flipV="1">
            <a:off x="7530217" y="1730118"/>
            <a:ext cx="0" cy="7819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CCC56C98-7003-4C42-9D91-37F20F68C01F}"/>
              </a:ext>
            </a:extLst>
          </p:cNvPr>
          <p:cNvSpPr/>
          <p:nvPr/>
        </p:nvSpPr>
        <p:spPr>
          <a:xfrm>
            <a:off x="6379992" y="1070769"/>
            <a:ext cx="2593333" cy="59504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6A7BAFC3-A8B7-45D4-83FA-F24B0FEB79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19943" y="3245892"/>
            <a:ext cx="0" cy="7819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2257C8F-3A6F-4E60-8C43-C5B2EC263F49}"/>
              </a:ext>
            </a:extLst>
          </p:cNvPr>
          <p:cNvSpPr txBox="1"/>
          <p:nvPr/>
        </p:nvSpPr>
        <p:spPr>
          <a:xfrm>
            <a:off x="7144878" y="1973379"/>
            <a:ext cx="804354" cy="34623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bg1"/>
                </a:solidFill>
                <a:latin typeface="+mn-ea"/>
              </a:rPr>
              <a:t>端末提供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DF712C52-EEEA-4CB5-AC06-1566F06988B2}"/>
              </a:ext>
            </a:extLst>
          </p:cNvPr>
          <p:cNvSpPr/>
          <p:nvPr/>
        </p:nvSpPr>
        <p:spPr>
          <a:xfrm>
            <a:off x="6379993" y="2589082"/>
            <a:ext cx="2593333" cy="59504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7" name="図 86" descr="図形&#10;&#10;中程度の精度で自動的に生成された説明">
            <a:extLst>
              <a:ext uri="{FF2B5EF4-FFF2-40B4-BE49-F238E27FC236}">
                <a16:creationId xmlns:a16="http://schemas.microsoft.com/office/drawing/2014/main" id="{0066BF19-F4AA-4383-AF4B-2032C050E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66" y="2712150"/>
            <a:ext cx="1021185" cy="348905"/>
          </a:xfrm>
          <a:prstGeom prst="rect">
            <a:avLst/>
          </a:prstGeom>
        </p:spPr>
      </p:pic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CDCC629A-6EFD-4F4A-9025-2D86859B5761}"/>
              </a:ext>
            </a:extLst>
          </p:cNvPr>
          <p:cNvSpPr/>
          <p:nvPr/>
        </p:nvSpPr>
        <p:spPr>
          <a:xfrm>
            <a:off x="6379993" y="4107395"/>
            <a:ext cx="2593333" cy="59504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C4AA20-C921-4249-9B4A-72FD09C56649}"/>
              </a:ext>
            </a:extLst>
          </p:cNvPr>
          <p:cNvSpPr txBox="1"/>
          <p:nvPr/>
        </p:nvSpPr>
        <p:spPr>
          <a:xfrm>
            <a:off x="6518029" y="122979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/>
              <a:t>販売店</a:t>
            </a:r>
            <a:r>
              <a:rPr kumimoji="1" lang="en-US" altLang="ja-JP" sz="1200" b="1" dirty="0"/>
              <a:t>(</a:t>
            </a:r>
            <a:r>
              <a:rPr kumimoji="1" lang="ja-JP" altLang="en-US" sz="1200" b="1" dirty="0"/>
              <a:t>店子</a:t>
            </a:r>
            <a:r>
              <a:rPr kumimoji="1" lang="en-US" altLang="ja-JP" sz="1200" b="1" dirty="0"/>
              <a:t>)</a:t>
            </a:r>
            <a:endParaRPr kumimoji="1" lang="ja-JP" altLang="en-US" sz="1200" b="1" dirty="0"/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89F82459-6ABA-4A3E-B15D-4F5A4E3D23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36580" y="1730118"/>
            <a:ext cx="0" cy="7819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7A958EC-5017-483D-B851-344FE69C3BFC}"/>
              </a:ext>
            </a:extLst>
          </p:cNvPr>
          <p:cNvSpPr txBox="1"/>
          <p:nvPr/>
        </p:nvSpPr>
        <p:spPr>
          <a:xfrm>
            <a:off x="7887246" y="12424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/>
              <a:t>決済端末</a:t>
            </a: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E8DF446F-9849-45B0-A02A-3B8B679080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57936" y="4750295"/>
            <a:ext cx="0" cy="7819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7A60E5C2-CF01-4CA9-912E-FFFB3F991102}"/>
              </a:ext>
            </a:extLst>
          </p:cNvPr>
          <p:cNvCxnSpPr>
            <a:cxnSpLocks/>
          </p:cNvCxnSpPr>
          <p:nvPr/>
        </p:nvCxnSpPr>
        <p:spPr>
          <a:xfrm>
            <a:off x="7714758" y="1203023"/>
            <a:ext cx="0" cy="33053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4F99B076-CE92-403B-BCC0-81824836192A}"/>
              </a:ext>
            </a:extLst>
          </p:cNvPr>
          <p:cNvCxnSpPr>
            <a:cxnSpLocks/>
          </p:cNvCxnSpPr>
          <p:nvPr/>
        </p:nvCxnSpPr>
        <p:spPr>
          <a:xfrm flipV="1">
            <a:off x="6657357" y="3245892"/>
            <a:ext cx="0" cy="7819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130FCBF6-AB46-4DED-9BD1-9769CB15FE6B}"/>
              </a:ext>
            </a:extLst>
          </p:cNvPr>
          <p:cNvCxnSpPr>
            <a:cxnSpLocks/>
          </p:cNvCxnSpPr>
          <p:nvPr/>
        </p:nvCxnSpPr>
        <p:spPr>
          <a:xfrm flipV="1">
            <a:off x="6657357" y="1730118"/>
            <a:ext cx="0" cy="7819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FF74AC-30A7-4B09-A9D7-CF39BA33AC9C}"/>
              </a:ext>
            </a:extLst>
          </p:cNvPr>
          <p:cNvSpPr txBox="1"/>
          <p:nvPr/>
        </p:nvSpPr>
        <p:spPr>
          <a:xfrm>
            <a:off x="7199606" y="426641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/>
              <a:t>カード会社</a:t>
            </a: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8DF7E7FA-1DA5-4D08-B3C0-5D6E02493972}"/>
              </a:ext>
            </a:extLst>
          </p:cNvPr>
          <p:cNvSpPr/>
          <p:nvPr/>
        </p:nvSpPr>
        <p:spPr>
          <a:xfrm>
            <a:off x="6379993" y="5625707"/>
            <a:ext cx="2593333" cy="595041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DFC05E6-E8EB-4508-A23D-FA3D4830A29C}"/>
              </a:ext>
            </a:extLst>
          </p:cNvPr>
          <p:cNvSpPr txBox="1"/>
          <p:nvPr/>
        </p:nvSpPr>
        <p:spPr>
          <a:xfrm>
            <a:off x="6968776" y="578203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/>
              <a:t>決済処理センター</a:t>
            </a:r>
          </a:p>
        </p:txBody>
      </p:sp>
      <p:cxnSp>
        <p:nvCxnSpPr>
          <p:cNvPr id="160" name="コネクタ: カギ線 159">
            <a:extLst>
              <a:ext uri="{FF2B5EF4-FFF2-40B4-BE49-F238E27FC236}">
                <a16:creationId xmlns:a16="http://schemas.microsoft.com/office/drawing/2014/main" id="{170035E9-D5CA-4C8A-876B-00A360B603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30172" y="1368289"/>
            <a:ext cx="32940" cy="4554938"/>
          </a:xfrm>
          <a:prstGeom prst="bent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BA7AF91-D64D-41FA-A294-3F819BB4AE58}"/>
              </a:ext>
            </a:extLst>
          </p:cNvPr>
          <p:cNvSpPr txBox="1"/>
          <p:nvPr/>
        </p:nvSpPr>
        <p:spPr>
          <a:xfrm>
            <a:off x="8134403" y="1973379"/>
            <a:ext cx="804354" cy="34623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bg1"/>
                </a:solidFill>
                <a:latin typeface="+mn-ea"/>
              </a:rPr>
              <a:t>利用申込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D87C957-E2AD-4BF4-9C83-23390D0FE972}"/>
              </a:ext>
            </a:extLst>
          </p:cNvPr>
          <p:cNvSpPr txBox="1"/>
          <p:nvPr/>
        </p:nvSpPr>
        <p:spPr>
          <a:xfrm>
            <a:off x="6374341" y="1973379"/>
            <a:ext cx="566032" cy="346234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bg1"/>
                </a:solidFill>
                <a:latin typeface="+mn-ea"/>
              </a:rPr>
              <a:t>入金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A2C8607-050F-4417-A8C7-DA83C7F08D70}"/>
              </a:ext>
            </a:extLst>
          </p:cNvPr>
          <p:cNvSpPr txBox="1"/>
          <p:nvPr/>
        </p:nvSpPr>
        <p:spPr>
          <a:xfrm>
            <a:off x="7153232" y="3489153"/>
            <a:ext cx="1733420" cy="34623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bg1"/>
                </a:solidFill>
                <a:latin typeface="+mn-ea"/>
              </a:rPr>
              <a:t>加盟店審査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67554FC-6E7E-4A93-9C3F-F794C522AB75}"/>
              </a:ext>
            </a:extLst>
          </p:cNvPr>
          <p:cNvSpPr txBox="1"/>
          <p:nvPr/>
        </p:nvSpPr>
        <p:spPr>
          <a:xfrm>
            <a:off x="6374341" y="3489153"/>
            <a:ext cx="566032" cy="346234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bg1"/>
                </a:solidFill>
                <a:latin typeface="+mn-ea"/>
              </a:rPr>
              <a:t>入金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C702FC5-AF0C-481A-AFA0-C494D61CC48F}"/>
              </a:ext>
            </a:extLst>
          </p:cNvPr>
          <p:cNvSpPr txBox="1"/>
          <p:nvPr/>
        </p:nvSpPr>
        <p:spPr>
          <a:xfrm>
            <a:off x="7807857" y="4993557"/>
            <a:ext cx="1115351" cy="34623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bg1"/>
                </a:solidFill>
                <a:latin typeface="+mn-ea"/>
              </a:rPr>
              <a:t>端末接続</a:t>
            </a: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DBDA69C9-984C-466D-AFE9-E0665BBDD247}"/>
              </a:ext>
            </a:extLst>
          </p:cNvPr>
          <p:cNvCxnSpPr>
            <a:cxnSpLocks/>
          </p:cNvCxnSpPr>
          <p:nvPr/>
        </p:nvCxnSpPr>
        <p:spPr>
          <a:xfrm flipV="1">
            <a:off x="6987784" y="4750296"/>
            <a:ext cx="0" cy="7819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5084306-5079-46A6-A302-F77C1A77110A}"/>
              </a:ext>
            </a:extLst>
          </p:cNvPr>
          <p:cNvSpPr txBox="1"/>
          <p:nvPr/>
        </p:nvSpPr>
        <p:spPr>
          <a:xfrm>
            <a:off x="6430109" y="4993557"/>
            <a:ext cx="1115351" cy="346234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bg1"/>
                </a:solidFill>
                <a:latin typeface="+mn-ea"/>
              </a:rPr>
              <a:t>決済情報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640840CE-EE2A-40A1-8290-D5A6F78D5C15}"/>
              </a:ext>
            </a:extLst>
          </p:cNvPr>
          <p:cNvSpPr txBox="1"/>
          <p:nvPr/>
        </p:nvSpPr>
        <p:spPr>
          <a:xfrm>
            <a:off x="5281156" y="3472641"/>
            <a:ext cx="804354" cy="34623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bg1"/>
                </a:solidFill>
                <a:latin typeface="+mn-ea"/>
              </a:rPr>
              <a:t>決済情報</a:t>
            </a:r>
          </a:p>
        </p:txBody>
      </p:sp>
      <p:pic>
        <p:nvPicPr>
          <p:cNvPr id="163" name="図 162" descr="ロゴ&#10;&#10;低い精度で自動的に生成された説明">
            <a:extLst>
              <a:ext uri="{FF2B5EF4-FFF2-40B4-BE49-F238E27FC236}">
                <a16:creationId xmlns:a16="http://schemas.microsoft.com/office/drawing/2014/main" id="{720BAA64-FCA4-4467-9602-D9D1F6085E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5" b="26479"/>
          <a:stretch/>
        </p:blipFill>
        <p:spPr>
          <a:xfrm>
            <a:off x="585749" y="4553553"/>
            <a:ext cx="1044000" cy="502846"/>
          </a:xfrm>
          <a:prstGeom prst="rect">
            <a:avLst/>
          </a:prstGeom>
        </p:spPr>
      </p:pic>
      <p:pic>
        <p:nvPicPr>
          <p:cNvPr id="166" name="図 165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BC0070F7-AE59-4FCA-9748-E35A2AEB37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8" y="4552176"/>
            <a:ext cx="1044000" cy="504223"/>
          </a:xfrm>
          <a:prstGeom prst="rect">
            <a:avLst/>
          </a:prstGeom>
        </p:spPr>
      </p:pic>
      <p:pic>
        <p:nvPicPr>
          <p:cNvPr id="169" name="図 168" descr="ロゴ&#10;&#10;自動的に生成された説明">
            <a:extLst>
              <a:ext uri="{FF2B5EF4-FFF2-40B4-BE49-F238E27FC236}">
                <a16:creationId xmlns:a16="http://schemas.microsoft.com/office/drawing/2014/main" id="{70C5F447-BA5A-43D4-BC08-FDB9523502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1" b="25701"/>
          <a:stretch/>
        </p:blipFill>
        <p:spPr>
          <a:xfrm>
            <a:off x="3292673" y="4549728"/>
            <a:ext cx="1044000" cy="507367"/>
          </a:xfrm>
          <a:prstGeom prst="rect">
            <a:avLst/>
          </a:prstGeom>
        </p:spPr>
      </p:pic>
      <p:pic>
        <p:nvPicPr>
          <p:cNvPr id="172" name="図 171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E33E5B2-E448-4EBB-A4A4-2645DD225A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1" y="5562499"/>
            <a:ext cx="1044000" cy="526894"/>
          </a:xfrm>
          <a:prstGeom prst="rect">
            <a:avLst/>
          </a:prstGeom>
        </p:spPr>
      </p:pic>
      <p:pic>
        <p:nvPicPr>
          <p:cNvPr id="175" name="図 174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73CE5808-C245-4856-8F81-1B50315A97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58" y="5564994"/>
            <a:ext cx="1044000" cy="513054"/>
          </a:xfrm>
          <a:prstGeom prst="rect">
            <a:avLst/>
          </a:prstGeom>
        </p:spPr>
      </p:pic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8422AD7F-234A-4194-B082-15C080D584EB}"/>
              </a:ext>
            </a:extLst>
          </p:cNvPr>
          <p:cNvSpPr/>
          <p:nvPr/>
        </p:nvSpPr>
        <p:spPr>
          <a:xfrm>
            <a:off x="623934" y="3505588"/>
            <a:ext cx="3757481" cy="17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 descr="図形&#10;&#10;中程度の精度で自動的に生成された説明">
            <a:extLst>
              <a:ext uri="{FF2B5EF4-FFF2-40B4-BE49-F238E27FC236}">
                <a16:creationId xmlns:a16="http://schemas.microsoft.com/office/drawing/2014/main" id="{1EBD639D-7616-4C45-8F2D-F8A1129CEF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6EDFC073-75EC-49B0-8836-79E190BCA5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2549" y="5572255"/>
            <a:ext cx="1034124" cy="507367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F29A8F9-C0DC-4161-8F67-636ADDC1FA7F}"/>
              </a:ext>
            </a:extLst>
          </p:cNvPr>
          <p:cNvSpPr txBox="1"/>
          <p:nvPr/>
        </p:nvSpPr>
        <p:spPr>
          <a:xfrm>
            <a:off x="3212326" y="524808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クリニック・病院</a:t>
            </a:r>
          </a:p>
        </p:txBody>
      </p:sp>
    </p:spTree>
    <p:extLst>
      <p:ext uri="{BB962C8B-B14F-4D97-AF65-F5344CB8AC3E}">
        <p14:creationId xmlns:p14="http://schemas.microsoft.com/office/powerpoint/2010/main" val="203848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993A8D-27A0-4D7E-8C29-34BEE318F4B8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11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E46DCA-8E45-42A3-B2DC-115273F42658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7D6FE73D-252E-4178-B3EE-95FA9C190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BDCDC-90B7-4BB6-A16C-2B961203B61E}"/>
              </a:ext>
            </a:extLst>
          </p:cNvPr>
          <p:cNvSpPr txBox="1"/>
          <p:nvPr/>
        </p:nvSpPr>
        <p:spPr>
          <a:xfrm>
            <a:off x="221009" y="4126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サービス内容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F70239-B4C6-48F5-8330-24801DEA8184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E68656-B1C3-4240-84B0-F6A76125D2AA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E0049BC-60B2-4AF1-9004-6DABD55F3D34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graphicFrame>
        <p:nvGraphicFramePr>
          <p:cNvPr id="37" name="表 37">
            <a:extLst>
              <a:ext uri="{FF2B5EF4-FFF2-40B4-BE49-F238E27FC236}">
                <a16:creationId xmlns:a16="http://schemas.microsoft.com/office/drawing/2014/main" id="{6CBE052A-7008-4BE7-91D3-1C33CC3DC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32282"/>
              </p:ext>
            </p:extLst>
          </p:nvPr>
        </p:nvGraphicFramePr>
        <p:xfrm>
          <a:off x="789368" y="1512104"/>
          <a:ext cx="8248502" cy="448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49">
                  <a:extLst>
                    <a:ext uri="{9D8B030D-6E8A-4147-A177-3AD203B41FA5}">
                      <a16:colId xmlns:a16="http://schemas.microsoft.com/office/drawing/2014/main" val="659385361"/>
                    </a:ext>
                  </a:extLst>
                </a:gridCol>
                <a:gridCol w="1490961">
                  <a:extLst>
                    <a:ext uri="{9D8B030D-6E8A-4147-A177-3AD203B41FA5}">
                      <a16:colId xmlns:a16="http://schemas.microsoft.com/office/drawing/2014/main" val="451406133"/>
                    </a:ext>
                  </a:extLst>
                </a:gridCol>
                <a:gridCol w="2571007">
                  <a:extLst>
                    <a:ext uri="{9D8B030D-6E8A-4147-A177-3AD203B41FA5}">
                      <a16:colId xmlns:a16="http://schemas.microsoft.com/office/drawing/2014/main" val="254592286"/>
                    </a:ext>
                  </a:extLst>
                </a:gridCol>
                <a:gridCol w="3154785">
                  <a:extLst>
                    <a:ext uri="{9D8B030D-6E8A-4147-A177-3AD203B41FA5}">
                      <a16:colId xmlns:a16="http://schemas.microsoft.com/office/drawing/2014/main" val="2354730526"/>
                    </a:ext>
                  </a:extLst>
                </a:gridCol>
              </a:tblGrid>
              <a:tr h="498611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354" marR="9235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0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現在の契約</a:t>
                      </a:r>
                    </a:p>
                  </a:txBody>
                  <a:tcPr marL="94211" marR="94211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ゼロプラン</a:t>
                      </a:r>
                    </a:p>
                  </a:txBody>
                  <a:tcPr marL="94211" marR="94211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14790"/>
                  </a:ext>
                </a:extLst>
              </a:tr>
              <a:tr h="498611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加盟店手数料</a:t>
                      </a:r>
                    </a:p>
                  </a:txBody>
                  <a:tcPr marL="92354" marR="9235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4211" marR="94211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3.24 </a:t>
                      </a:r>
                      <a:r>
                        <a:rPr kumimoji="1" lang="ja-JP" altLang="en-US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％</a:t>
                      </a: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％</a:t>
                      </a:r>
                      <a:endParaRPr kumimoji="1" lang="ja-JP" altLang="en-US" sz="1800" b="1" dirty="0">
                        <a:solidFill>
                          <a:srgbClr val="8FC31F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71206"/>
                  </a:ext>
                </a:extLst>
              </a:tr>
              <a:tr h="4986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4211" marR="94211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X.XX %</a:t>
                      </a:r>
                      <a:endParaRPr kumimoji="1" lang="ja-JP" altLang="en-US" sz="10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3.24</a:t>
                      </a:r>
                      <a:r>
                        <a:rPr kumimoji="1" lang="ja-JP" altLang="en-US" sz="1800" b="1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％</a:t>
                      </a:r>
                      <a:endParaRPr kumimoji="1" lang="ja-JP" altLang="en-US" sz="1800" b="1" dirty="0">
                        <a:solidFill>
                          <a:srgbClr val="8FC31F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61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0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4211" marR="94211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X.XX </a:t>
                      </a:r>
                      <a:r>
                        <a:rPr kumimoji="1" lang="ja-JP" altLang="en-US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％</a:t>
                      </a: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％</a:t>
                      </a:r>
                      <a:endParaRPr kumimoji="1" lang="ja-JP" altLang="en-US" sz="1800" b="1" dirty="0">
                        <a:solidFill>
                          <a:srgbClr val="8FC31F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49256"/>
                  </a:ext>
                </a:extLst>
              </a:tr>
              <a:tr h="498611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費用</a:t>
                      </a:r>
                    </a:p>
                  </a:txBody>
                  <a:tcPr marL="92354" marR="9235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初期費用</a:t>
                      </a:r>
                    </a:p>
                  </a:txBody>
                  <a:tcPr marL="94211" marR="94211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-</a:t>
                      </a:r>
                      <a:endParaRPr kumimoji="1" lang="ja-JP" altLang="en-US" sz="10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000" b="0" dirty="0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 円</a:t>
                      </a:r>
                      <a:endParaRPr kumimoji="1" lang="en-US" altLang="ja-JP" sz="1000" b="0" dirty="0">
                        <a:solidFill>
                          <a:srgbClr val="8FC31F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94715"/>
                  </a:ext>
                </a:extLst>
              </a:tr>
              <a:tr h="49861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0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端末費用</a:t>
                      </a:r>
                    </a:p>
                  </a:txBody>
                  <a:tcPr marL="94211" marR="94211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-</a:t>
                      </a:r>
                      <a:endParaRPr kumimoji="1" lang="ja-JP" altLang="en-US" sz="10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en-US" altLang="ja-JP" sz="1000" b="0" dirty="0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ja-JP" altLang="en-US" sz="1000" b="0" dirty="0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円</a:t>
                      </a: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397866"/>
                  </a:ext>
                </a:extLst>
              </a:tr>
              <a:tr h="49861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0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ご利用条件</a:t>
                      </a:r>
                    </a:p>
                  </a:txBody>
                  <a:tcPr marL="94211" marR="94211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-</a:t>
                      </a:r>
                      <a:endParaRPr kumimoji="1" lang="ja-JP" altLang="en-US" sz="10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直近</a:t>
                      </a:r>
                      <a:r>
                        <a:rPr kumimoji="1" lang="en-US" altLang="ja-JP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ヵ月間連続して、カード決済の利用が確認できない場合は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強制解約として端末をご返却いただきます。</a:t>
                      </a: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96634"/>
                  </a:ext>
                </a:extLst>
              </a:tr>
              <a:tr h="49861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入金フロー</a:t>
                      </a:r>
                    </a:p>
                  </a:txBody>
                  <a:tcPr marL="92354" marR="9235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入金回数</a:t>
                      </a:r>
                    </a:p>
                  </a:txBody>
                  <a:tcPr marL="94211" marR="94211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X </a:t>
                      </a:r>
                      <a:r>
                        <a:rPr kumimoji="1" lang="en-US" altLang="ja-JP" sz="105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X</a:t>
                      </a:r>
                      <a:r>
                        <a:rPr kumimoji="1" lang="en-US" altLang="ja-JP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ja-JP" altLang="en-US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回</a:t>
                      </a: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kumimoji="1" lang="ja-JP" altLang="en-US" sz="1000" b="1" dirty="0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b="1" dirty="0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1</a:t>
                      </a:r>
                      <a:r>
                        <a:rPr kumimoji="1" lang="en-US" altLang="ja-JP" sz="1000" b="1" dirty="0">
                          <a:solidFill>
                            <a:srgbClr val="8FC31F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ja-JP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回 </a:t>
                      </a:r>
                      <a:r>
                        <a:rPr kumimoji="1" lang="en-US" altLang="ja-JP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末日</a:t>
                      </a:r>
                      <a:r>
                        <a:rPr kumimoji="1" lang="en-US" altLang="ja-JP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000" b="0" dirty="0">
                        <a:solidFill>
                          <a:srgbClr val="8FC31F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262452"/>
                  </a:ext>
                </a:extLst>
              </a:tr>
              <a:tr h="498611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入金サイト</a:t>
                      </a:r>
                    </a:p>
                  </a:txBody>
                  <a:tcPr marL="94211" marR="94211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X </a:t>
                      </a:r>
                      <a:r>
                        <a:rPr kumimoji="1" lang="en-US" altLang="ja-JP" sz="105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X</a:t>
                      </a:r>
                      <a:r>
                        <a:rPr kumimoji="1" lang="ja-JP" altLang="en-US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 日</a:t>
                      </a: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30</a:t>
                      </a:r>
                      <a:r>
                        <a:rPr kumimoji="1" lang="ja-JP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日サイト</a:t>
                      </a:r>
                      <a:endParaRPr kumimoji="1" lang="ja-JP" altLang="en-US" sz="1000" b="0" dirty="0">
                        <a:solidFill>
                          <a:srgbClr val="8FC31F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0881" marR="90881" marT="44104" marB="44104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12478"/>
                  </a:ext>
                </a:extLst>
              </a:tr>
            </a:tbl>
          </a:graphicData>
        </a:graphic>
      </p:graphicFrame>
      <p:pic>
        <p:nvPicPr>
          <p:cNvPr id="42" name="図 41" descr="ロゴ, 会社名&#10;&#10;自動的に生成された説明">
            <a:extLst>
              <a:ext uri="{FF2B5EF4-FFF2-40B4-BE49-F238E27FC236}">
                <a16:creationId xmlns:a16="http://schemas.microsoft.com/office/drawing/2014/main" id="{F1B712BD-864C-4643-97DC-4084DE7B7C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6" t="15376" r="13190" b="17939"/>
          <a:stretch/>
        </p:blipFill>
        <p:spPr>
          <a:xfrm>
            <a:off x="2409084" y="2648040"/>
            <a:ext cx="242763" cy="217925"/>
          </a:xfrm>
          <a:prstGeom prst="rect">
            <a:avLst/>
          </a:prstGeom>
        </p:spPr>
      </p:pic>
      <p:pic>
        <p:nvPicPr>
          <p:cNvPr id="43" name="図 4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0FE9C47-A894-4B51-ABAB-8AAA97A5CC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14929" r="3548" b="14929"/>
          <a:stretch/>
        </p:blipFill>
        <p:spPr>
          <a:xfrm>
            <a:off x="2784361" y="2625979"/>
            <a:ext cx="328537" cy="248045"/>
          </a:xfrm>
          <a:prstGeom prst="rect">
            <a:avLst/>
          </a:prstGeom>
        </p:spPr>
      </p:pic>
      <p:pic>
        <p:nvPicPr>
          <p:cNvPr id="44" name="図 43" descr="ロゴ&#10;&#10;自動的に生成された説明">
            <a:extLst>
              <a:ext uri="{FF2B5EF4-FFF2-40B4-BE49-F238E27FC236}">
                <a16:creationId xmlns:a16="http://schemas.microsoft.com/office/drawing/2014/main" id="{EAB2D00E-9754-45D8-B952-DDC027569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88" y="2640474"/>
            <a:ext cx="284991" cy="219057"/>
          </a:xfrm>
          <a:prstGeom prst="rect">
            <a:avLst/>
          </a:prstGeom>
        </p:spPr>
      </p:pic>
      <p:pic>
        <p:nvPicPr>
          <p:cNvPr id="45" name="図 4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ADD3085D-8877-4808-A5FD-1127F4059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83" y="2172040"/>
            <a:ext cx="321603" cy="208097"/>
          </a:xfrm>
          <a:prstGeom prst="rect">
            <a:avLst/>
          </a:prstGeom>
        </p:spPr>
      </p:pic>
      <p:pic>
        <p:nvPicPr>
          <p:cNvPr id="46" name="図 45" descr="ロゴ&#10;&#10;自動的に生成された説明">
            <a:extLst>
              <a:ext uri="{FF2B5EF4-FFF2-40B4-BE49-F238E27FC236}">
                <a16:creationId xmlns:a16="http://schemas.microsoft.com/office/drawing/2014/main" id="{12A9093A-DC06-4014-9B2C-702DDC0E8C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18" y="2142327"/>
            <a:ext cx="324087" cy="267524"/>
          </a:xfrm>
          <a:prstGeom prst="rect">
            <a:avLst/>
          </a:prstGeom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5B1F758-0458-45FD-ABA2-B2C0F764ABF3}"/>
              </a:ext>
            </a:extLst>
          </p:cNvPr>
          <p:cNvSpPr/>
          <p:nvPr/>
        </p:nvSpPr>
        <p:spPr>
          <a:xfrm>
            <a:off x="5898993" y="1029148"/>
            <a:ext cx="3138877" cy="4970455"/>
          </a:xfrm>
          <a:prstGeom prst="rect">
            <a:avLst/>
          </a:prstGeom>
          <a:noFill/>
          <a:ln w="38100">
            <a:solidFill>
              <a:srgbClr val="8F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37" y="3064809"/>
            <a:ext cx="1279292" cy="42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図 28" descr="図形&#10;&#10;中程度の精度で自動的に生成された説明">
            <a:extLst>
              <a:ext uri="{FF2B5EF4-FFF2-40B4-BE49-F238E27FC236}">
                <a16:creationId xmlns:a16="http://schemas.microsoft.com/office/drawing/2014/main" id="{7D6FE73D-252E-4178-B3EE-95FA9C1902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57" y="1131472"/>
            <a:ext cx="936148" cy="3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8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E46DCA-8E45-42A3-B2DC-115273F42658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7D6FE73D-252E-4178-B3EE-95FA9C190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BDCDC-90B7-4BB6-A16C-2B961203B61E}"/>
              </a:ext>
            </a:extLst>
          </p:cNvPr>
          <p:cNvSpPr txBox="1"/>
          <p:nvPr/>
        </p:nvSpPr>
        <p:spPr>
          <a:xfrm>
            <a:off x="277571" y="3467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取り扱い端末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F70239-B4C6-48F5-8330-24801DEA8184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E68656-B1C3-4240-84B0-F6A76125D2AA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E0049BC-60B2-4AF1-9004-6DABD55F3D34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D8F69F-8C2E-425D-9AEE-85ADDCA4B6D8}"/>
              </a:ext>
            </a:extLst>
          </p:cNvPr>
          <p:cNvSpPr/>
          <p:nvPr/>
        </p:nvSpPr>
        <p:spPr>
          <a:xfrm>
            <a:off x="6345341" y="1902423"/>
            <a:ext cx="2820744" cy="40950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13F85D1F-5898-4A2C-98A0-F27C5C79E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2368"/>
              </p:ext>
            </p:extLst>
          </p:nvPr>
        </p:nvGraphicFramePr>
        <p:xfrm>
          <a:off x="558340" y="1902422"/>
          <a:ext cx="5524959" cy="4074586"/>
        </p:xfrm>
        <a:graphic>
          <a:graphicData uri="http://schemas.openxmlformats.org/drawingml/2006/table">
            <a:tbl>
              <a:tblPr firstRow="1" bandRow="1"/>
              <a:tblGrid>
                <a:gridCol w="135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47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製品名</a:t>
                      </a:r>
                      <a:endParaRPr kumimoji="1" lang="en-US" altLang="ja-JP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Panasonic</a:t>
                      </a:r>
                      <a:r>
                        <a:rPr lang="ja-JP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ja-JP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JT-C60</a:t>
                      </a: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タイプ</a:t>
                      </a:r>
                      <a:endParaRPr kumimoji="1" lang="en-US" altLang="ja-JP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一括払い</a:t>
                      </a:r>
                      <a:r>
                        <a:rPr kumimoji="1" lang="en-US" altLang="ja-JP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分割払い</a:t>
                      </a:r>
                      <a:r>
                        <a:rPr kumimoji="1" lang="en-US" altLang="ja-JP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ボーナス払い</a:t>
                      </a: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47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接続回線</a:t>
                      </a:r>
                      <a:endParaRPr kumimoji="1" lang="en-US" altLang="ja-JP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有線</a:t>
                      </a:r>
                      <a:r>
                        <a:rPr kumimoji="1" lang="en-US" altLang="ja-JP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LAN</a:t>
                      </a:r>
                      <a:r>
                        <a:rPr kumimoji="1" lang="ja-JP" alt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回線</a:t>
                      </a:r>
                      <a:r>
                        <a:rPr kumimoji="1" lang="en-US" altLang="ja-JP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無線</a:t>
                      </a:r>
                      <a:r>
                        <a:rPr kumimoji="1" lang="en-US" altLang="ja-JP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LAN</a:t>
                      </a:r>
                      <a:r>
                        <a:rPr kumimoji="1" lang="ja-JP" alt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回線</a:t>
                      </a:r>
                      <a:endParaRPr kumimoji="1" lang="en-US" altLang="ja-JP" sz="1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4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レシート処理</a:t>
                      </a:r>
                      <a:endParaRPr kumimoji="1" lang="en-US" altLang="ja-JP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2</a:t>
                      </a:r>
                      <a:r>
                        <a:rPr lang="ja-JP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枚印字（お客様控え</a:t>
                      </a:r>
                      <a:r>
                        <a:rPr lang="en-US" altLang="ja-JP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/</a:t>
                      </a:r>
                      <a:r>
                        <a:rPr lang="ja-JP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加盟店様控え）</a:t>
                      </a:r>
                      <a:endParaRPr kumimoji="1" lang="ja-JP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74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ご利用条件</a:t>
                      </a:r>
                      <a:endParaRPr kumimoji="1" lang="en-US" altLang="ja-JP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直近</a:t>
                      </a:r>
                      <a:r>
                        <a:rPr kumimoji="1" lang="en-US" altLang="ja-JP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ヵ月間連続して、カード決済の利用が確認できない場合は</a:t>
                      </a:r>
                    </a:p>
                    <a:p>
                      <a:pPr algn="l"/>
                      <a:r>
                        <a:rPr kumimoji="1" lang="ja-JP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強制解約として端末をご返却いただきます。</a:t>
                      </a: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74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備考</a:t>
                      </a: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ロール紙 無償</a:t>
                      </a:r>
                      <a:endParaRPr kumimoji="1" lang="en-US" altLang="ja-JP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9043" marR="99043" anchor="ctr">
                    <a:lnL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2F166F-625F-4316-BD46-A9954B5EEDC2}"/>
              </a:ext>
            </a:extLst>
          </p:cNvPr>
          <p:cNvSpPr txBox="1"/>
          <p:nvPr/>
        </p:nvSpPr>
        <p:spPr>
          <a:xfrm>
            <a:off x="4091226" y="1098527"/>
            <a:ext cx="172354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ja-JP" altLang="en-US" sz="2400" b="1" dirty="0">
                <a:solidFill>
                  <a:srgbClr val="8FC31F"/>
                </a:solidFill>
              </a:rPr>
              <a:t>据置型端末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FB872E-11D7-461C-B08F-B252B19E029A}"/>
              </a:ext>
            </a:extLst>
          </p:cNvPr>
          <p:cNvSpPr txBox="1"/>
          <p:nvPr/>
        </p:nvSpPr>
        <p:spPr>
          <a:xfrm>
            <a:off x="7099123" y="428911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  <a:cs typeface="Meiryo UI" panose="020B0604030504040204" pitchFamily="50" charset="-128"/>
              </a:rPr>
              <a:t>取扱可能ブランド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AA4BF61-A69E-4BDD-8416-AF23C4C72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999" y="2887977"/>
            <a:ext cx="1232854" cy="104107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7B5FB2-1BFF-49F1-BCD0-5CE32637F635}"/>
              </a:ext>
            </a:extLst>
          </p:cNvPr>
          <p:cNvSpPr txBox="1"/>
          <p:nvPr/>
        </p:nvSpPr>
        <p:spPr>
          <a:xfrm>
            <a:off x="7079887" y="212409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Panasonic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JT-C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60</a:t>
            </a:r>
          </a:p>
        </p:txBody>
      </p:sp>
      <p:pic>
        <p:nvPicPr>
          <p:cNvPr id="20" name="図 19" descr="ロゴ, 会社名&#10;&#10;自動的に生成された説明">
            <a:extLst>
              <a:ext uri="{FF2B5EF4-FFF2-40B4-BE49-F238E27FC236}">
                <a16:creationId xmlns:a16="http://schemas.microsoft.com/office/drawing/2014/main" id="{06D06BEF-2CB1-4C5A-846E-68125ED5F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39" y="5217436"/>
            <a:ext cx="561915" cy="561915"/>
          </a:xfrm>
          <a:prstGeom prst="rect">
            <a:avLst/>
          </a:prstGeom>
        </p:spPr>
      </p:pic>
      <p:pic>
        <p:nvPicPr>
          <p:cNvPr id="21" name="図 2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193DACA-1728-4DC6-9385-51A21D56F7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24" y="5223253"/>
            <a:ext cx="552778" cy="552778"/>
          </a:xfrm>
          <a:prstGeom prst="rect">
            <a:avLst/>
          </a:prstGeom>
        </p:spPr>
      </p:pic>
      <p:pic>
        <p:nvPicPr>
          <p:cNvPr id="22" name="図 21" descr="ロゴ&#10;&#10;自動的に生成された説明">
            <a:extLst>
              <a:ext uri="{FF2B5EF4-FFF2-40B4-BE49-F238E27FC236}">
                <a16:creationId xmlns:a16="http://schemas.microsoft.com/office/drawing/2014/main" id="{82195DD3-93C2-4C8F-AE89-CB8BED146C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38" y="4706260"/>
            <a:ext cx="490030" cy="376662"/>
          </a:xfrm>
          <a:prstGeom prst="rect">
            <a:avLst/>
          </a:prstGeom>
        </p:spPr>
      </p:pic>
      <p:pic>
        <p:nvPicPr>
          <p:cNvPr id="23" name="図 2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9273F29E-A2B0-4737-B369-F90ADECF2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73" y="4738597"/>
            <a:ext cx="502714" cy="325285"/>
          </a:xfrm>
          <a:prstGeom prst="rect">
            <a:avLst/>
          </a:prstGeom>
        </p:spPr>
      </p:pic>
      <p:pic>
        <p:nvPicPr>
          <p:cNvPr id="24" name="図 23" descr="ロゴ&#10;&#10;自動的に生成された説明">
            <a:extLst>
              <a:ext uri="{FF2B5EF4-FFF2-40B4-BE49-F238E27FC236}">
                <a16:creationId xmlns:a16="http://schemas.microsoft.com/office/drawing/2014/main" id="{A92F3560-C4FE-440F-8DEA-6D4CF85D8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87" y="4671241"/>
            <a:ext cx="557252" cy="45999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D05F039-B51F-4BA8-B86D-42CA6FD099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6763" y="5268675"/>
            <a:ext cx="517053" cy="40863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21C4C9C-3649-4F08-A68A-51A40729E800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12</a:t>
            </a:r>
            <a:endParaRPr kumimoji="1" lang="ja-JP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029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A5D886-5919-46F3-999C-62219EEE7EB6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13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AAA1C5-1FA2-4836-9B37-945243CADADE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pic>
        <p:nvPicPr>
          <p:cNvPr id="6" name="図 5" descr="図形&#10;&#10;中程度の精度で自動的に生成された説明">
            <a:extLst>
              <a:ext uri="{FF2B5EF4-FFF2-40B4-BE49-F238E27FC236}">
                <a16:creationId xmlns:a16="http://schemas.microsoft.com/office/drawing/2014/main" id="{1D8D44A5-8A9B-408F-92E8-D9CD97643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F20718-022E-4C9A-9B07-BFF4640727E1}"/>
              </a:ext>
            </a:extLst>
          </p:cNvPr>
          <p:cNvSpPr txBox="1"/>
          <p:nvPr/>
        </p:nvSpPr>
        <p:spPr>
          <a:xfrm>
            <a:off x="221009" y="4126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入金フロー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EA508A5-7C91-4412-B0CD-D969EF87A393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828D37D-F355-4F6C-9436-FE4A39BDE27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470623" y="2746378"/>
            <a:ext cx="3175" cy="106184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599564-3A63-44A0-9569-E166B6E545C7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D8908E7-12F7-41CC-818E-24DFC2D3FA19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AD8A90-4021-46DB-99CC-FD8570459E3F}"/>
              </a:ext>
            </a:extLst>
          </p:cNvPr>
          <p:cNvSpPr txBox="1"/>
          <p:nvPr/>
        </p:nvSpPr>
        <p:spPr>
          <a:xfrm>
            <a:off x="1016343" y="1186566"/>
            <a:ext cx="2914909" cy="3895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カード会社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D0D83C-EAF0-469A-8752-06B7468F0DFB}"/>
              </a:ext>
            </a:extLst>
          </p:cNvPr>
          <p:cNvSpPr txBox="1"/>
          <p:nvPr/>
        </p:nvSpPr>
        <p:spPr>
          <a:xfrm>
            <a:off x="1016343" y="2356865"/>
            <a:ext cx="2914909" cy="389513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EPARK</a:t>
            </a:r>
            <a:endParaRPr lang="ja-JP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E5A979-065C-4556-91EB-96E50712C4AD}"/>
              </a:ext>
            </a:extLst>
          </p:cNvPr>
          <p:cNvSpPr txBox="1"/>
          <p:nvPr/>
        </p:nvSpPr>
        <p:spPr>
          <a:xfrm>
            <a:off x="1013168" y="3808227"/>
            <a:ext cx="2914909" cy="3895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加盟店様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138B6B-98EA-45E9-BB7B-CE4AB4AEABE3}"/>
              </a:ext>
            </a:extLst>
          </p:cNvPr>
          <p:cNvSpPr txBox="1"/>
          <p:nvPr/>
        </p:nvSpPr>
        <p:spPr>
          <a:xfrm>
            <a:off x="1220818" y="3171978"/>
            <a:ext cx="208709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latin typeface="+mn-ea"/>
              </a:rPr>
              <a:t>売上金の入金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51DDB74-01BE-4E90-98E1-8765F9787DFD}"/>
              </a:ext>
            </a:extLst>
          </p:cNvPr>
          <p:cNvSpPr txBox="1"/>
          <p:nvPr/>
        </p:nvSpPr>
        <p:spPr>
          <a:xfrm>
            <a:off x="1098989" y="3473532"/>
            <a:ext cx="258031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振込手数料 </a:t>
            </a:r>
            <a:r>
              <a:rPr kumimoji="1"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500</a:t>
            </a:r>
            <a:r>
              <a:rPr kumimoji="1"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円</a:t>
            </a:r>
            <a:r>
              <a:rPr kumimoji="1"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kumimoji="1"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回</a:t>
            </a:r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7CCA8624-210A-4E34-A5B4-8DE1561FB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25035"/>
              </p:ext>
            </p:extLst>
          </p:nvPr>
        </p:nvGraphicFramePr>
        <p:xfrm>
          <a:off x="4680719" y="810794"/>
          <a:ext cx="3815719" cy="3481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5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737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9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9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127" marR="83127" marT="50292" marB="50292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EPARK</a:t>
                      </a:r>
                      <a:r>
                        <a:rPr lang="ja-JP" altLang="en-US" sz="9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決済サービス</a:t>
                      </a:r>
                      <a:endParaRPr lang="ja-JP" altLang="en-US" sz="9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127" marR="83127" marT="50292" marB="50292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ja-JP" altLang="en-US" sz="900" b="0" u="none" strike="noStrike" dirty="0">
                          <a:effectLst/>
                          <a:latin typeface="+mn-ea"/>
                          <a:ea typeface="+mn-ea"/>
                        </a:rPr>
                        <a:t>日</a:t>
                      </a:r>
                      <a:r>
                        <a:rPr lang="ja-JP" altLang="en-US" sz="9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サイト</a:t>
                      </a:r>
                      <a:endParaRPr lang="en-US" sz="9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127" marR="83127" marT="50292" marB="50292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3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effectLst/>
                          <a:latin typeface="+mn-ea"/>
                          <a:ea typeface="+mn-ea"/>
                        </a:rPr>
                        <a:t>入金回数</a:t>
                      </a:r>
                      <a:endParaRPr lang="ja-JP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7" marR="8237" marT="13947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ja-JP" altLang="en-US" sz="900" b="0" u="none" strike="noStrike" dirty="0">
                          <a:effectLst/>
                          <a:latin typeface="+mn-ea"/>
                          <a:ea typeface="+mn-ea"/>
                        </a:rPr>
                        <a:t>回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127" marR="83127" marT="50292" marB="50292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3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effectLst/>
                          <a:latin typeface="+mn-ea"/>
                          <a:ea typeface="+mn-ea"/>
                        </a:rPr>
                        <a:t>入金サイト</a:t>
                      </a:r>
                      <a:endParaRPr lang="ja-JP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7" marR="8237" marT="13947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u="none" strike="noStrike" dirty="0"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ja-JP" altLang="en-US" sz="900" b="0" u="none" strike="noStrike" dirty="0">
                          <a:effectLst/>
                          <a:latin typeface="+mn-ea"/>
                          <a:ea typeface="+mn-ea"/>
                        </a:rPr>
                        <a:t>日サイト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127" marR="83127" marT="50292" marB="50292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3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effectLst/>
                          <a:latin typeface="+mn-ea"/>
                          <a:ea typeface="+mn-ea"/>
                        </a:rPr>
                        <a:t>オプションサービス</a:t>
                      </a:r>
                      <a:endParaRPr lang="ja-JP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7" marR="8237" marT="13947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u="none" strike="noStrike" dirty="0">
                          <a:effectLst/>
                          <a:latin typeface="+mn-ea"/>
                          <a:ea typeface="+mn-ea"/>
                        </a:rPr>
                        <a:t>有り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127" marR="83127" marT="50292" marB="50292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3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effectLst/>
                          <a:latin typeface="+mn-ea"/>
                          <a:ea typeface="+mn-ea"/>
                        </a:rPr>
                        <a:t>締め日：例</a:t>
                      </a:r>
                      <a:endParaRPr lang="ja-JP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7" marR="8237" marT="13947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u="none" strike="noStrike" dirty="0">
                          <a:effectLst/>
                          <a:latin typeface="+mn-ea"/>
                          <a:ea typeface="+mn-ea"/>
                        </a:rPr>
                        <a:t>10 / 31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7" marR="8237" marT="13947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u="none" strike="noStrike" dirty="0">
                          <a:effectLst/>
                          <a:latin typeface="+mn-ea"/>
                          <a:ea typeface="+mn-ea"/>
                        </a:rPr>
                        <a:t>11 / 30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7" marR="8237" marT="1394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3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effectLst/>
                          <a:latin typeface="+mn-ea"/>
                          <a:ea typeface="+mn-ea"/>
                        </a:rPr>
                        <a:t>入金日：例</a:t>
                      </a:r>
                      <a:endParaRPr lang="ja-JP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7" marR="8237" marT="13947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u="none" strike="noStrike" dirty="0">
                          <a:effectLst/>
                          <a:latin typeface="+mn-ea"/>
                          <a:ea typeface="+mn-ea"/>
                        </a:rPr>
                        <a:t>11 / 30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7" marR="8237" marT="13947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u="none" strike="noStrike" dirty="0">
                          <a:effectLst/>
                          <a:latin typeface="+mn-ea"/>
                          <a:ea typeface="+mn-ea"/>
                        </a:rPr>
                        <a:t>12 / 31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7" marR="8237" marT="1394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979D19B-0DD7-456C-9FC1-A2A3AF48130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473798" y="1576079"/>
            <a:ext cx="0" cy="7807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B44356-B699-482C-B436-D447932B3697}"/>
              </a:ext>
            </a:extLst>
          </p:cNvPr>
          <p:cNvSpPr txBox="1"/>
          <p:nvPr/>
        </p:nvSpPr>
        <p:spPr>
          <a:xfrm>
            <a:off x="1098989" y="2054731"/>
            <a:ext cx="265819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latin typeface="+mn-ea"/>
              </a:rPr>
              <a:t>加盟店様売上入金</a:t>
            </a: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B3F165C5-D508-4BE9-9BF5-267A2AFF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5059"/>
              </p:ext>
            </p:extLst>
          </p:nvPr>
        </p:nvGraphicFramePr>
        <p:xfrm>
          <a:off x="714957" y="4804363"/>
          <a:ext cx="8476086" cy="122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876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ja-JP" alt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　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N</a:t>
                      </a:r>
                      <a:r>
                        <a:rPr lang="ja-JP" alt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月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N</a:t>
                      </a:r>
                      <a:r>
                        <a:rPr lang="ja-JP" alt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月＋</a:t>
                      </a:r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1</a:t>
                      </a:r>
                      <a:r>
                        <a:rPr lang="ja-JP" alt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月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N</a:t>
                      </a:r>
                      <a:r>
                        <a:rPr lang="ja-JP" alt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月＋</a:t>
                      </a:r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2</a:t>
                      </a:r>
                      <a:r>
                        <a:rPr lang="ja-JP" alt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月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/>
                        </a:rPr>
                        <a:t>　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1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5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10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15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20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25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末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1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5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10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15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20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25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末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1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5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10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15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20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25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eiryo UI"/>
                        </a:rPr>
                        <a:t>末</a:t>
                      </a: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ja-JP" altLang="en-US" sz="9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日サイト</a:t>
                      </a:r>
                      <a:r>
                        <a:rPr lang="en-US" altLang="ja-JP" sz="9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/1</a:t>
                      </a:r>
                      <a:r>
                        <a:rPr lang="ja-JP" altLang="en-US" sz="9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回</a:t>
                      </a:r>
                      <a:endParaRPr lang="ja-JP" altLang="en-US" sz="9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31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eiryo UI"/>
                      </a:endParaRPr>
                    </a:p>
                  </a:txBody>
                  <a:tcPr marL="7979" marR="7979" marT="7979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364167"/>
                  </a:ext>
                </a:extLst>
              </a:tr>
            </a:tbl>
          </a:graphicData>
        </a:graphic>
      </p:graphicFrame>
      <p:sp>
        <p:nvSpPr>
          <p:cNvPr id="57" name="円/楕円 65">
            <a:extLst>
              <a:ext uri="{FF2B5EF4-FFF2-40B4-BE49-F238E27FC236}">
                <a16:creationId xmlns:a16="http://schemas.microsoft.com/office/drawing/2014/main" id="{94A2EF93-8691-411C-841E-52C4DFF6BE77}"/>
              </a:ext>
            </a:extLst>
          </p:cNvPr>
          <p:cNvSpPr/>
          <p:nvPr/>
        </p:nvSpPr>
        <p:spPr>
          <a:xfrm>
            <a:off x="6412489" y="5534992"/>
            <a:ext cx="367420" cy="48685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D7460A3-F7D1-48D2-85FE-C169AD37FC0E}"/>
              </a:ext>
            </a:extLst>
          </p:cNvPr>
          <p:cNvSpPr txBox="1"/>
          <p:nvPr/>
        </p:nvSpPr>
        <p:spPr>
          <a:xfrm>
            <a:off x="6393654" y="5594497"/>
            <a:ext cx="389850" cy="390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ja-JP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 UI" panose="020B0604030504040204" pitchFamily="50" charset="-128"/>
              </a:rPr>
              <a:t>支払</a:t>
            </a:r>
            <a:endParaRPr kumimoji="1" lang="en-US" altLang="ja-JP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eiryo UI" panose="020B0604030504040204" pitchFamily="50" charset="-128"/>
            </a:endParaRPr>
          </a:p>
          <a:p>
            <a:pPr algn="ctr">
              <a:lnSpc>
                <a:spcPts val="1200"/>
              </a:lnSpc>
            </a:pPr>
            <a:r>
              <a:rPr kumimoji="1" lang="ja-JP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 UI" panose="020B0604030504040204" pitchFamily="50" charset="-128"/>
              </a:rPr>
              <a:t>①</a:t>
            </a:r>
          </a:p>
        </p:txBody>
      </p:sp>
      <p:sp>
        <p:nvSpPr>
          <p:cNvPr id="88" name="円/楕円 65">
            <a:extLst>
              <a:ext uri="{FF2B5EF4-FFF2-40B4-BE49-F238E27FC236}">
                <a16:creationId xmlns:a16="http://schemas.microsoft.com/office/drawing/2014/main" id="{F0C3BE24-5976-4FF8-8605-0F50463C02B9}"/>
              </a:ext>
            </a:extLst>
          </p:cNvPr>
          <p:cNvSpPr/>
          <p:nvPr/>
        </p:nvSpPr>
        <p:spPr>
          <a:xfrm>
            <a:off x="3967870" y="5540176"/>
            <a:ext cx="367420" cy="4988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latin typeface="+mn-ea"/>
              <a:cs typeface="Meiryo UI" panose="020B0604030504040204" pitchFamily="50" charset="-128"/>
            </a:endParaRP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B89B849-8B2C-4844-AD0F-32199AA3C6A6}"/>
              </a:ext>
            </a:extLst>
          </p:cNvPr>
          <p:cNvCxnSpPr>
            <a:cxnSpLocks/>
          </p:cNvCxnSpPr>
          <p:nvPr/>
        </p:nvCxnSpPr>
        <p:spPr>
          <a:xfrm>
            <a:off x="4316455" y="5818317"/>
            <a:ext cx="207719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0D4A0A3-540D-4D3E-B80E-D4B69FB15FAE}"/>
              </a:ext>
            </a:extLst>
          </p:cNvPr>
          <p:cNvSpPr txBox="1"/>
          <p:nvPr/>
        </p:nvSpPr>
        <p:spPr>
          <a:xfrm>
            <a:off x="3956655" y="5623200"/>
            <a:ext cx="389850" cy="390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ja-JP" altLang="en-US" sz="800" b="1" dirty="0">
                <a:solidFill>
                  <a:schemeClr val="bg1"/>
                </a:solidFill>
                <a:latin typeface="+mn-ea"/>
                <a:cs typeface="Meiryo UI" panose="020B0604030504040204" pitchFamily="50" charset="-128"/>
              </a:rPr>
              <a:t>売上</a:t>
            </a:r>
            <a:endParaRPr kumimoji="1" lang="en-US" altLang="ja-JP" sz="800" b="1" dirty="0">
              <a:solidFill>
                <a:schemeClr val="bg1"/>
              </a:solidFill>
              <a:latin typeface="+mn-ea"/>
              <a:cs typeface="Meiryo UI" panose="020B0604030504040204" pitchFamily="50" charset="-128"/>
            </a:endParaRPr>
          </a:p>
          <a:p>
            <a:pPr algn="ctr">
              <a:lnSpc>
                <a:spcPts val="1200"/>
              </a:lnSpc>
            </a:pPr>
            <a:r>
              <a:rPr kumimoji="1" lang="ja-JP" altLang="en-US" sz="800" b="1" dirty="0">
                <a:solidFill>
                  <a:schemeClr val="bg1"/>
                </a:solidFill>
                <a:latin typeface="+mn-ea"/>
                <a:cs typeface="Meiryo UI" panose="020B0604030504040204" pitchFamily="50" charset="-128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429135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B90026-BC94-4D59-835E-21FDBB600C96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14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8DED58-5B86-4EB0-9C55-FE2983E2320E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図形&#10;&#10;中程度の精度で自動的に生成された説明">
            <a:extLst>
              <a:ext uri="{FF2B5EF4-FFF2-40B4-BE49-F238E27FC236}">
                <a16:creationId xmlns:a16="http://schemas.microsoft.com/office/drawing/2014/main" id="{798AB2D7-ACAA-444F-ABDE-B38449F95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E4B64F-D4C1-4B0E-A9D2-B2A06C7C2E07}"/>
              </a:ext>
            </a:extLst>
          </p:cNvPr>
          <p:cNvSpPr txBox="1"/>
          <p:nvPr/>
        </p:nvSpPr>
        <p:spPr>
          <a:xfrm>
            <a:off x="221009" y="41264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お申込みからご利用まで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910883-5A87-417B-9BF3-9A44DA62262E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DA1425-184A-4D67-9CEA-CC431ED1A3BC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3345EEE-03F9-4281-B491-B9DAC732CD16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F4EA6-59E6-4179-B2C7-B03E8147DA47}"/>
              </a:ext>
            </a:extLst>
          </p:cNvPr>
          <p:cNvSpPr txBox="1"/>
          <p:nvPr/>
        </p:nvSpPr>
        <p:spPr>
          <a:xfrm>
            <a:off x="641382" y="1016411"/>
            <a:ext cx="8623236" cy="32500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/>
          <a:p>
            <a:pPr algn="ctr">
              <a:defRPr/>
            </a:pPr>
            <a:r>
              <a:rPr lang="ja-JP" altLang="en-US" sz="1600" b="1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 UI" panose="020B0604030504040204" pitchFamily="50" charset="-128"/>
              </a:rPr>
              <a:t>申込み手続きから利用開始まで、</a:t>
            </a:r>
            <a:r>
              <a:rPr lang="ja-JP" altLang="en-US" sz="2400" b="1" spc="120" dirty="0">
                <a:solidFill>
                  <a:srgbClr val="FF0000"/>
                </a:solidFill>
                <a:latin typeface="+mn-ea"/>
                <a:cs typeface="Meiryo UI" panose="020B0604030504040204" pitchFamily="50" charset="-128"/>
              </a:rPr>
              <a:t>約</a:t>
            </a:r>
            <a:r>
              <a:rPr lang="en-US" altLang="ja-JP" sz="2400" b="1" spc="120" dirty="0">
                <a:solidFill>
                  <a:srgbClr val="FF0000"/>
                </a:solidFill>
                <a:latin typeface="+mn-ea"/>
                <a:cs typeface="Meiryo UI" panose="020B0604030504040204" pitchFamily="50" charset="-128"/>
              </a:rPr>
              <a:t>3</a:t>
            </a:r>
            <a:r>
              <a:rPr lang="ja-JP" altLang="en-US" sz="2400" b="1" spc="120" dirty="0">
                <a:solidFill>
                  <a:srgbClr val="FF0000"/>
                </a:solidFill>
                <a:latin typeface="+mn-ea"/>
                <a:cs typeface="Meiryo UI" panose="020B0604030504040204" pitchFamily="50" charset="-128"/>
              </a:rPr>
              <a:t>ヵ月～約</a:t>
            </a:r>
            <a:r>
              <a:rPr lang="en-US" altLang="ja-JP" sz="2400" b="1" spc="120" dirty="0">
                <a:solidFill>
                  <a:srgbClr val="FF0000"/>
                </a:solidFill>
                <a:latin typeface="+mn-ea"/>
                <a:cs typeface="Meiryo UI" panose="020B0604030504040204" pitchFamily="50" charset="-128"/>
              </a:rPr>
              <a:t>4</a:t>
            </a:r>
            <a:r>
              <a:rPr lang="ja-JP" altLang="en-US" sz="2400" b="1" spc="120" dirty="0">
                <a:solidFill>
                  <a:srgbClr val="FF0000"/>
                </a:solidFill>
                <a:latin typeface="+mn-ea"/>
                <a:cs typeface="Meiryo UI" panose="020B0604030504040204" pitchFamily="50" charset="-128"/>
              </a:rPr>
              <a:t>ヵ月</a:t>
            </a:r>
            <a:r>
              <a:rPr lang="ja-JP" altLang="en-US" sz="1600" b="1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 UI" panose="020B0604030504040204" pitchFamily="50" charset="-128"/>
              </a:rPr>
              <a:t>の期間が必要となります。</a:t>
            </a:r>
          </a:p>
        </p:txBody>
      </p:sp>
      <p:sp>
        <p:nvSpPr>
          <p:cNvPr id="33" name="ホームベース 8">
            <a:extLst>
              <a:ext uri="{FF2B5EF4-FFF2-40B4-BE49-F238E27FC236}">
                <a16:creationId xmlns:a16="http://schemas.microsoft.com/office/drawing/2014/main" id="{09CB5DDD-A85C-4E2B-8B58-1AF512DECB4B}"/>
              </a:ext>
            </a:extLst>
          </p:cNvPr>
          <p:cNvSpPr/>
          <p:nvPr/>
        </p:nvSpPr>
        <p:spPr>
          <a:xfrm rot="5400000">
            <a:off x="428649" y="2015936"/>
            <a:ext cx="973844" cy="736985"/>
          </a:xfrm>
          <a:prstGeom prst="homePlate">
            <a:avLst>
              <a:gd name="adj" fmla="val 26501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1050" b="1" spc="300" dirty="0">
                <a:solidFill>
                  <a:schemeClr val="bg1"/>
                </a:solidFill>
                <a:latin typeface="+mn-ea"/>
                <a:cs typeface="Meiryo UI" panose="020B0604030504040204" pitchFamily="50" charset="-128"/>
              </a:rPr>
              <a:t>お申込</a:t>
            </a:r>
            <a:endParaRPr kumimoji="1" lang="ja-JP" altLang="en-US" sz="1050" b="1" spc="300" dirty="0">
              <a:solidFill>
                <a:schemeClr val="bg1"/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7889A0C-C2DD-479D-ADAB-42EA257AAF85}"/>
              </a:ext>
            </a:extLst>
          </p:cNvPr>
          <p:cNvSpPr/>
          <p:nvPr/>
        </p:nvSpPr>
        <p:spPr>
          <a:xfrm>
            <a:off x="1443476" y="1810026"/>
            <a:ext cx="2322993" cy="4563907"/>
          </a:xfrm>
          <a:prstGeom prst="rect">
            <a:avLst/>
          </a:prstGeom>
          <a:solidFill>
            <a:schemeClr val="accent5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14" name="角丸四角形 7">
            <a:extLst>
              <a:ext uri="{FF2B5EF4-FFF2-40B4-BE49-F238E27FC236}">
                <a16:creationId xmlns:a16="http://schemas.microsoft.com/office/drawing/2014/main" id="{42E4F174-9FDF-49C1-B974-DC6EA65BADB3}"/>
              </a:ext>
            </a:extLst>
          </p:cNvPr>
          <p:cNvSpPr/>
          <p:nvPr/>
        </p:nvSpPr>
        <p:spPr>
          <a:xfrm>
            <a:off x="1616991" y="1639382"/>
            <a:ext cx="1975963" cy="395121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>
                <a:latin typeface="+mn-ea"/>
                <a:cs typeface="Meiryo UI" panose="020B0604030504040204" pitchFamily="50" charset="-128"/>
              </a:rPr>
              <a:t>店舗様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1A7A089-AC96-42A1-9660-C4BDF8D9AD29}"/>
              </a:ext>
            </a:extLst>
          </p:cNvPr>
          <p:cNvSpPr txBox="1"/>
          <p:nvPr/>
        </p:nvSpPr>
        <p:spPr>
          <a:xfrm>
            <a:off x="1563550" y="5560545"/>
            <a:ext cx="2029404" cy="6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0" anchor="t">
            <a:noAutofit/>
          </a:bodyPr>
          <a:lstStyle/>
          <a:p>
            <a:pPr algn="ctr">
              <a:defRPr/>
            </a:pPr>
            <a:endParaRPr lang="ja-JP" altLang="en-US" sz="8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167153-FEF7-4594-ACDB-5F1103423D54}"/>
              </a:ext>
            </a:extLst>
          </p:cNvPr>
          <p:cNvSpPr txBox="1"/>
          <p:nvPr/>
        </p:nvSpPr>
        <p:spPr>
          <a:xfrm>
            <a:off x="1590269" y="2187349"/>
            <a:ext cx="2029404" cy="6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0" anchor="t">
            <a:noAutofit/>
          </a:bodyPr>
          <a:lstStyle/>
          <a:p>
            <a:pPr algn="ctr">
              <a:defRPr/>
            </a:pPr>
            <a:endParaRPr lang="ja-JP" altLang="en-US" sz="8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E1F652-09E1-42D7-8407-E48FBB7A9647}"/>
              </a:ext>
            </a:extLst>
          </p:cNvPr>
          <p:cNvSpPr txBox="1"/>
          <p:nvPr/>
        </p:nvSpPr>
        <p:spPr>
          <a:xfrm>
            <a:off x="1904107" y="2252278"/>
            <a:ext cx="1401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Meiryo UI" panose="020B0604030504040204" pitchFamily="50" charset="-128"/>
              </a:rPr>
              <a:t>必要書類の記入・捺印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E333F30-E528-442B-95DA-D0B1C90D012E}"/>
              </a:ext>
            </a:extLst>
          </p:cNvPr>
          <p:cNvSpPr txBox="1"/>
          <p:nvPr/>
        </p:nvSpPr>
        <p:spPr>
          <a:xfrm>
            <a:off x="1794493" y="2437627"/>
            <a:ext cx="1620957" cy="386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ja-JP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eiryo UI" panose="020B0604030504040204" pitchFamily="50" charset="-128"/>
              </a:rPr>
              <a:t>申込書類へ必要事項を記入。</a:t>
            </a:r>
            <a:endParaRPr lang="en-US" altLang="ja-JP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eiryo UI" panose="020B0604030504040204" pitchFamily="50" charset="-128"/>
            </a:endParaRPr>
          </a:p>
          <a:p>
            <a:pPr algn="ctr">
              <a:lnSpc>
                <a:spcPts val="1200"/>
              </a:lnSpc>
              <a:defRPr/>
            </a:pPr>
            <a:r>
              <a:rPr lang="ja-JP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eiryo UI" panose="020B0604030504040204" pitchFamily="50" charset="-128"/>
              </a:rPr>
              <a:t>捺印後の書類を営業担当者が回収。</a:t>
            </a:r>
            <a:endParaRPr lang="en-US" altLang="ja-JP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19174BF-40CC-4A6C-96B7-B6DCD1C40EF0}"/>
              </a:ext>
            </a:extLst>
          </p:cNvPr>
          <p:cNvSpPr txBox="1"/>
          <p:nvPr/>
        </p:nvSpPr>
        <p:spPr>
          <a:xfrm>
            <a:off x="1770608" y="5656324"/>
            <a:ext cx="1651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Meiryo UI" panose="020B0604030504040204" pitchFamily="50" charset="-128"/>
              </a:rPr>
              <a:t>WEB</a:t>
            </a:r>
            <a:r>
              <a:rPr lang="ja-JP" altLang="en-US" sz="1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Meiryo UI" panose="020B0604030504040204" pitchFamily="50" charset="-128"/>
              </a:rPr>
              <a:t>明細の案内書面送付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40F5560-6623-4DDE-A5A6-E8305C9A6F1F}"/>
              </a:ext>
            </a:extLst>
          </p:cNvPr>
          <p:cNvSpPr txBox="1"/>
          <p:nvPr/>
        </p:nvSpPr>
        <p:spPr>
          <a:xfrm>
            <a:off x="1843725" y="5870084"/>
            <a:ext cx="1468672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100"/>
              </a:lnSpc>
              <a:defRPr/>
            </a:pPr>
            <a:r>
              <a:rPr lang="ja-JP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eiryo UI" panose="020B0604030504040204" pitchFamily="50" charset="-128"/>
              </a:rPr>
              <a:t>カード会社審査が完了後に</a:t>
            </a:r>
            <a:endParaRPr lang="en-US" altLang="ja-JP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eiryo UI" panose="020B0604030504040204" pitchFamily="50" charset="-128"/>
            </a:endParaRPr>
          </a:p>
          <a:p>
            <a:pPr algn="ctr">
              <a:lnSpc>
                <a:spcPts val="1100"/>
              </a:lnSpc>
              <a:defRPr/>
            </a:pPr>
            <a:r>
              <a:rPr lang="en-US" altLang="ja-JP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eiryo UI" panose="020B0604030504040204" pitchFamily="50" charset="-128"/>
              </a:rPr>
              <a:t>WEB</a:t>
            </a:r>
            <a:r>
              <a:rPr lang="ja-JP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eiryo UI" panose="020B0604030504040204" pitchFamily="50" charset="-128"/>
              </a:rPr>
              <a:t>明細案内書面が送付される</a:t>
            </a:r>
            <a:endParaRPr lang="en-US" altLang="ja-JP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A4EAC95-7A57-4688-9792-462CA5C2EC51}"/>
              </a:ext>
            </a:extLst>
          </p:cNvPr>
          <p:cNvSpPr/>
          <p:nvPr/>
        </p:nvSpPr>
        <p:spPr>
          <a:xfrm>
            <a:off x="4077507" y="1810026"/>
            <a:ext cx="2322993" cy="4563907"/>
          </a:xfrm>
          <a:prstGeom prst="rect">
            <a:avLst/>
          </a:prstGeom>
          <a:solidFill>
            <a:schemeClr val="accent6">
              <a:lumMod val="40000"/>
              <a:lumOff val="60000"/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57" name="角丸四角形 7">
            <a:extLst>
              <a:ext uri="{FF2B5EF4-FFF2-40B4-BE49-F238E27FC236}">
                <a16:creationId xmlns:a16="http://schemas.microsoft.com/office/drawing/2014/main" id="{086F6E51-F00D-4009-B203-FDD455BB78D2}"/>
              </a:ext>
            </a:extLst>
          </p:cNvPr>
          <p:cNvSpPr/>
          <p:nvPr/>
        </p:nvSpPr>
        <p:spPr>
          <a:xfrm>
            <a:off x="4251022" y="1639382"/>
            <a:ext cx="1975963" cy="395121"/>
          </a:xfrm>
          <a:prstGeom prst="roundRect">
            <a:avLst>
              <a:gd name="adj" fmla="val 50000"/>
            </a:avLst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latin typeface="+mn-ea"/>
                <a:cs typeface="Meiryo UI" panose="020B0604030504040204" pitchFamily="50" charset="-128"/>
              </a:rPr>
              <a:t>EPARK</a:t>
            </a:r>
            <a:endParaRPr kumimoji="1" lang="ja-JP" altLang="en-US" sz="1000" b="1" dirty="0"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CE503C6-B4B5-4ECC-9AEC-87A0B727CD16}"/>
              </a:ext>
            </a:extLst>
          </p:cNvPr>
          <p:cNvSpPr/>
          <p:nvPr/>
        </p:nvSpPr>
        <p:spPr>
          <a:xfrm>
            <a:off x="6787737" y="1810026"/>
            <a:ext cx="2322993" cy="4563907"/>
          </a:xfrm>
          <a:prstGeom prst="rect">
            <a:avLst/>
          </a:prstGeom>
          <a:solidFill>
            <a:schemeClr val="bg2">
              <a:lumMod val="90000"/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342C1B5-6B24-435E-BAA0-6302B0648DED}"/>
              </a:ext>
            </a:extLst>
          </p:cNvPr>
          <p:cNvSpPr txBox="1"/>
          <p:nvPr/>
        </p:nvSpPr>
        <p:spPr>
          <a:xfrm>
            <a:off x="4224300" y="2159824"/>
            <a:ext cx="2029404" cy="38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0" anchor="t">
            <a:noAutofit/>
          </a:bodyPr>
          <a:lstStyle/>
          <a:p>
            <a:pPr algn="ctr">
              <a:defRPr/>
            </a:pPr>
            <a:endParaRPr lang="ja-JP" altLang="en-US" sz="8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C3F1384-146F-4E28-A4AD-1575FB3B9B3F}"/>
              </a:ext>
            </a:extLst>
          </p:cNvPr>
          <p:cNvSpPr txBox="1"/>
          <p:nvPr/>
        </p:nvSpPr>
        <p:spPr>
          <a:xfrm>
            <a:off x="6934530" y="2897231"/>
            <a:ext cx="2029404" cy="134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0" anchor="t">
            <a:noAutofit/>
          </a:bodyPr>
          <a:lstStyle/>
          <a:p>
            <a:pPr algn="ctr">
              <a:defRPr/>
            </a:pPr>
            <a:endParaRPr lang="ja-JP" altLang="en-US" sz="8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BB4E780-4996-4803-A40D-97201CAF8911}"/>
              </a:ext>
            </a:extLst>
          </p:cNvPr>
          <p:cNvSpPr txBox="1"/>
          <p:nvPr/>
        </p:nvSpPr>
        <p:spPr>
          <a:xfrm>
            <a:off x="4538138" y="2227558"/>
            <a:ext cx="140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8FC31F"/>
                </a:solidFill>
                <a:latin typeface="+mn-ea"/>
                <a:cs typeface="Meiryo UI" panose="020B0604030504040204" pitchFamily="50" charset="-128"/>
              </a:rPr>
              <a:t>必要書類郵送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BA483871-71A8-47B7-8426-E0180345384D}"/>
              </a:ext>
            </a:extLst>
          </p:cNvPr>
          <p:cNvCxnSpPr>
            <a:cxnSpLocks/>
            <a:stCxn id="58" idx="2"/>
            <a:endCxn id="101" idx="0"/>
          </p:cNvCxnSpPr>
          <p:nvPr/>
        </p:nvCxnSpPr>
        <p:spPr>
          <a:xfrm>
            <a:off x="5239002" y="2541512"/>
            <a:ext cx="0" cy="2160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D41CBD3-A040-46DA-BEE0-9F5A0E8BC82B}"/>
              </a:ext>
            </a:extLst>
          </p:cNvPr>
          <p:cNvSpPr txBox="1"/>
          <p:nvPr/>
        </p:nvSpPr>
        <p:spPr>
          <a:xfrm>
            <a:off x="7016382" y="3672065"/>
            <a:ext cx="1865703" cy="502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 UI" panose="020B0604030504040204" pitchFamily="50" charset="-128"/>
              </a:rPr>
              <a:t>WEB</a:t>
            </a:r>
            <a:r>
              <a:rPr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 UI" panose="020B0604030504040204" pitchFamily="50" charset="-128"/>
              </a:rPr>
              <a:t>明細の</a:t>
            </a:r>
            <a:endParaRPr lang="en-US" altLang="ja-JP" sz="1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eiryo UI" panose="020B0604030504040204" pitchFamily="50" charset="-128"/>
            </a:endParaRPr>
          </a:p>
          <a:p>
            <a:pPr algn="ctr">
              <a:lnSpc>
                <a:spcPts val="1600"/>
              </a:lnSpc>
            </a:pPr>
            <a:r>
              <a:rPr lang="en-US" altLang="ja-JP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 UI" panose="020B0604030504040204" pitchFamily="50" charset="-128"/>
              </a:rPr>
              <a:t>ID / PASS</a:t>
            </a:r>
            <a:r>
              <a:rPr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 UI" panose="020B0604030504040204" pitchFamily="50" charset="-128"/>
              </a:rPr>
              <a:t>発番</a:t>
            </a:r>
          </a:p>
        </p:txBody>
      </p:sp>
      <p:sp>
        <p:nvSpPr>
          <p:cNvPr id="85" name="角丸四角形 7">
            <a:extLst>
              <a:ext uri="{FF2B5EF4-FFF2-40B4-BE49-F238E27FC236}">
                <a16:creationId xmlns:a16="http://schemas.microsoft.com/office/drawing/2014/main" id="{374E61A1-0B33-4CD8-BE73-5D344386E99E}"/>
              </a:ext>
            </a:extLst>
          </p:cNvPr>
          <p:cNvSpPr/>
          <p:nvPr/>
        </p:nvSpPr>
        <p:spPr>
          <a:xfrm>
            <a:off x="6961252" y="1639382"/>
            <a:ext cx="1975963" cy="39512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>
                <a:latin typeface="+mn-ea"/>
                <a:cs typeface="Meiryo UI" panose="020B0604030504040204" pitchFamily="50" charset="-128"/>
              </a:rPr>
              <a:t>カード会社</a:t>
            </a:r>
            <a:r>
              <a:rPr kumimoji="1" lang="en-US" altLang="ja-JP" sz="1000" b="1" dirty="0">
                <a:latin typeface="+mn-ea"/>
                <a:cs typeface="Meiryo UI" panose="020B0604030504040204" pitchFamily="50" charset="-128"/>
              </a:rPr>
              <a:t>(</a:t>
            </a:r>
            <a:r>
              <a:rPr kumimoji="1" lang="ja-JP" altLang="en-US" sz="1000" b="1" dirty="0">
                <a:latin typeface="+mn-ea"/>
                <a:cs typeface="Meiryo UI" panose="020B0604030504040204" pitchFamily="50" charset="-128"/>
              </a:rPr>
              <a:t>端末運用会社</a:t>
            </a:r>
            <a:r>
              <a:rPr kumimoji="1" lang="en-US" altLang="ja-JP" sz="1000" b="1" dirty="0">
                <a:latin typeface="+mn-ea"/>
                <a:cs typeface="Meiryo UI" panose="020B0604030504040204" pitchFamily="50" charset="-128"/>
              </a:rPr>
              <a:t>)</a:t>
            </a:r>
            <a:endParaRPr kumimoji="1" lang="ja-JP" altLang="en-US" sz="1000" b="1" dirty="0"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EDF1F6D-7421-4CCC-8064-2E535697777B}"/>
              </a:ext>
            </a:extLst>
          </p:cNvPr>
          <p:cNvSpPr txBox="1"/>
          <p:nvPr/>
        </p:nvSpPr>
        <p:spPr>
          <a:xfrm>
            <a:off x="7248368" y="2969204"/>
            <a:ext cx="140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 UI" panose="020B0604030504040204" pitchFamily="50" charset="-128"/>
              </a:rPr>
              <a:t>審査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D3BBEA2-A4A8-4E31-AAF0-37197CA8BB29}"/>
              </a:ext>
            </a:extLst>
          </p:cNvPr>
          <p:cNvSpPr txBox="1"/>
          <p:nvPr/>
        </p:nvSpPr>
        <p:spPr>
          <a:xfrm>
            <a:off x="7248368" y="3303600"/>
            <a:ext cx="140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 UI" panose="020B0604030504040204" pitchFamily="50" charset="-128"/>
              </a:rPr>
              <a:t>端末の登録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EDAA0DB-0F07-4617-B277-D779667D16A2}"/>
              </a:ext>
            </a:extLst>
          </p:cNvPr>
          <p:cNvSpPr txBox="1"/>
          <p:nvPr/>
        </p:nvSpPr>
        <p:spPr>
          <a:xfrm>
            <a:off x="4224300" y="2757532"/>
            <a:ext cx="2029404" cy="69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0" anchor="t">
            <a:noAutofit/>
          </a:bodyPr>
          <a:lstStyle/>
          <a:p>
            <a:pPr algn="ctr">
              <a:defRPr/>
            </a:pPr>
            <a:endParaRPr lang="ja-JP" altLang="en-US" sz="8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EAC507D-97E2-4BDD-895A-D8D03FE31A39}"/>
              </a:ext>
            </a:extLst>
          </p:cNvPr>
          <p:cNvSpPr txBox="1"/>
          <p:nvPr/>
        </p:nvSpPr>
        <p:spPr>
          <a:xfrm>
            <a:off x="4538138" y="2809618"/>
            <a:ext cx="140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8FC31F"/>
                </a:solidFill>
                <a:latin typeface="+mn-ea"/>
                <a:cs typeface="Meiryo UI" panose="020B0604030504040204" pitchFamily="50" charset="-128"/>
              </a:rPr>
              <a:t>社内審査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170A914-B523-4986-A202-1259E9DD5A3D}"/>
              </a:ext>
            </a:extLst>
          </p:cNvPr>
          <p:cNvSpPr txBox="1"/>
          <p:nvPr/>
        </p:nvSpPr>
        <p:spPr>
          <a:xfrm>
            <a:off x="4538138" y="3153205"/>
            <a:ext cx="140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8FC31F"/>
                </a:solidFill>
                <a:latin typeface="+mn-ea"/>
                <a:cs typeface="Meiryo UI" panose="020B0604030504040204" pitchFamily="50" charset="-128"/>
              </a:rPr>
              <a:t>カード会社審査依頼</a:t>
            </a:r>
          </a:p>
        </p:txBody>
      </p: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3EF3A876-56BB-4788-B95C-0BC377BAFC21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 flipV="1">
            <a:off x="3619673" y="2350668"/>
            <a:ext cx="604627" cy="178681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13C0E744-9894-460F-A58C-6A2107EA642E}"/>
              </a:ext>
            </a:extLst>
          </p:cNvPr>
          <p:cNvCxnSpPr>
            <a:cxnSpLocks/>
          </p:cNvCxnSpPr>
          <p:nvPr/>
        </p:nvCxnSpPr>
        <p:spPr>
          <a:xfrm flipH="1">
            <a:off x="4224300" y="3094996"/>
            <a:ext cx="202940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C2A0100-75FC-44E7-8FA1-1C7E6F7A6984}"/>
              </a:ext>
            </a:extLst>
          </p:cNvPr>
          <p:cNvCxnSpPr>
            <a:cxnSpLocks/>
          </p:cNvCxnSpPr>
          <p:nvPr/>
        </p:nvCxnSpPr>
        <p:spPr>
          <a:xfrm flipH="1">
            <a:off x="6934530" y="3242005"/>
            <a:ext cx="202940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2102F634-8DCA-42F7-B958-A2690A7D293D}"/>
              </a:ext>
            </a:extLst>
          </p:cNvPr>
          <p:cNvCxnSpPr>
            <a:cxnSpLocks/>
          </p:cNvCxnSpPr>
          <p:nvPr/>
        </p:nvCxnSpPr>
        <p:spPr>
          <a:xfrm flipH="1">
            <a:off x="6934530" y="3591209"/>
            <a:ext cx="202940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コネクタ: カギ線 121">
            <a:extLst>
              <a:ext uri="{FF2B5EF4-FFF2-40B4-BE49-F238E27FC236}">
                <a16:creationId xmlns:a16="http://schemas.microsoft.com/office/drawing/2014/main" id="{211474A5-6051-416C-B8A6-E52476A4F740}"/>
              </a:ext>
            </a:extLst>
          </p:cNvPr>
          <p:cNvCxnSpPr>
            <a:cxnSpLocks/>
            <a:stCxn id="66" idx="1"/>
            <a:endCxn id="48" idx="3"/>
          </p:cNvCxnSpPr>
          <p:nvPr/>
        </p:nvCxnSpPr>
        <p:spPr>
          <a:xfrm rot="10800000" flipV="1">
            <a:off x="3592955" y="4925115"/>
            <a:ext cx="3341577" cy="9774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コネクタ: カギ線 124">
            <a:extLst>
              <a:ext uri="{FF2B5EF4-FFF2-40B4-BE49-F238E27FC236}">
                <a16:creationId xmlns:a16="http://schemas.microsoft.com/office/drawing/2014/main" id="{5DEFD29A-1961-4258-8441-3F8FC403158C}"/>
              </a:ext>
            </a:extLst>
          </p:cNvPr>
          <p:cNvCxnSpPr>
            <a:cxnSpLocks/>
          </p:cNvCxnSpPr>
          <p:nvPr/>
        </p:nvCxnSpPr>
        <p:spPr>
          <a:xfrm rot="5400000">
            <a:off x="7676977" y="4513832"/>
            <a:ext cx="544511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309E3CF0-25FD-4359-9565-75CA88F1C602}"/>
              </a:ext>
            </a:extLst>
          </p:cNvPr>
          <p:cNvCxnSpPr>
            <a:cxnSpLocks/>
            <a:stCxn id="101" idx="3"/>
            <a:endCxn id="86" idx="0"/>
          </p:cNvCxnSpPr>
          <p:nvPr/>
        </p:nvCxnSpPr>
        <p:spPr>
          <a:xfrm flipV="1">
            <a:off x="6253704" y="2897231"/>
            <a:ext cx="1695528" cy="207290"/>
          </a:xfrm>
          <a:prstGeom prst="bentConnector4">
            <a:avLst>
              <a:gd name="adj1" fmla="val 20077"/>
              <a:gd name="adj2" fmla="val 27767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ホームベース 8">
            <a:extLst>
              <a:ext uri="{FF2B5EF4-FFF2-40B4-BE49-F238E27FC236}">
                <a16:creationId xmlns:a16="http://schemas.microsoft.com/office/drawing/2014/main" id="{85CD2CDD-6001-4116-9928-4046DD779435}"/>
              </a:ext>
            </a:extLst>
          </p:cNvPr>
          <p:cNvSpPr/>
          <p:nvPr/>
        </p:nvSpPr>
        <p:spPr>
          <a:xfrm rot="5400000">
            <a:off x="227540" y="3185052"/>
            <a:ext cx="1376062" cy="736985"/>
          </a:xfrm>
          <a:prstGeom prst="homePlate">
            <a:avLst>
              <a:gd name="adj" fmla="val 26501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1050" b="1" spc="300" dirty="0">
                <a:solidFill>
                  <a:schemeClr val="bg1"/>
                </a:solidFill>
                <a:latin typeface="+mn-ea"/>
                <a:cs typeface="Meiryo UI" panose="020B0604030504040204" pitchFamily="50" charset="-128"/>
              </a:rPr>
              <a:t>審査</a:t>
            </a:r>
            <a:endParaRPr lang="en-US" altLang="ja-JP" sz="1050" b="1" spc="300" dirty="0">
              <a:solidFill>
                <a:schemeClr val="bg1"/>
              </a:solidFill>
              <a:latin typeface="+mn-ea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b="1" spc="300" dirty="0">
                <a:solidFill>
                  <a:schemeClr val="bg1"/>
                </a:solidFill>
                <a:latin typeface="+mn-ea"/>
                <a:cs typeface="Meiryo UI" panose="020B0604030504040204" pitchFamily="50" charset="-128"/>
              </a:rPr>
              <a:t>・</a:t>
            </a:r>
            <a:endParaRPr kumimoji="1" lang="en-US" altLang="ja-JP" sz="1050" b="1" spc="300" dirty="0">
              <a:solidFill>
                <a:schemeClr val="bg1"/>
              </a:solidFill>
              <a:latin typeface="+mn-ea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spc="300" dirty="0">
                <a:solidFill>
                  <a:schemeClr val="bg1"/>
                </a:solidFill>
                <a:latin typeface="+mn-ea"/>
                <a:cs typeface="Meiryo UI" panose="020B0604030504040204" pitchFamily="50" charset="-128"/>
              </a:rPr>
              <a:t>登録</a:t>
            </a:r>
            <a:endParaRPr kumimoji="1" lang="en-US" altLang="ja-JP" sz="1050" b="1" spc="300" dirty="0">
              <a:solidFill>
                <a:schemeClr val="bg1"/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138" name="ホームベース 8">
            <a:extLst>
              <a:ext uri="{FF2B5EF4-FFF2-40B4-BE49-F238E27FC236}">
                <a16:creationId xmlns:a16="http://schemas.microsoft.com/office/drawing/2014/main" id="{E218354E-D277-4BBB-ADC0-529B69BB7A1A}"/>
              </a:ext>
            </a:extLst>
          </p:cNvPr>
          <p:cNvSpPr/>
          <p:nvPr/>
        </p:nvSpPr>
        <p:spPr>
          <a:xfrm rot="5400000">
            <a:off x="-153444" y="4936427"/>
            <a:ext cx="2138029" cy="736985"/>
          </a:xfrm>
          <a:prstGeom prst="homePlate">
            <a:avLst>
              <a:gd name="adj" fmla="val 26501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1050" b="1" spc="300" dirty="0">
                <a:solidFill>
                  <a:schemeClr val="bg1"/>
                </a:solidFill>
                <a:latin typeface="+mn-ea"/>
                <a:cs typeface="Meiryo UI" panose="020B0604030504040204" pitchFamily="50" charset="-128"/>
              </a:rPr>
              <a:t>利用</a:t>
            </a:r>
            <a:endParaRPr kumimoji="1" lang="en-US" altLang="ja-JP" sz="1050" b="1" spc="300" dirty="0">
              <a:solidFill>
                <a:schemeClr val="bg1"/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35980B6-A13D-481B-B5C2-E27274E8DA2B}"/>
              </a:ext>
            </a:extLst>
          </p:cNvPr>
          <p:cNvSpPr txBox="1"/>
          <p:nvPr/>
        </p:nvSpPr>
        <p:spPr>
          <a:xfrm>
            <a:off x="6934531" y="4583116"/>
            <a:ext cx="2029404" cy="6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0" anchor="t">
            <a:noAutofit/>
          </a:bodyPr>
          <a:lstStyle/>
          <a:p>
            <a:pPr algn="ctr">
              <a:defRPr/>
            </a:pPr>
            <a:endParaRPr lang="ja-JP" altLang="en-US" sz="8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5E817C9-216E-4269-8979-F5EA0260033C}"/>
              </a:ext>
            </a:extLst>
          </p:cNvPr>
          <p:cNvSpPr txBox="1"/>
          <p:nvPr/>
        </p:nvSpPr>
        <p:spPr>
          <a:xfrm>
            <a:off x="7311270" y="4662978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  <a:latin typeface="+mn-ea"/>
                <a:cs typeface="Meiryo UI" panose="020B0604030504040204" pitchFamily="50" charset="-128"/>
              </a:rPr>
              <a:t>端末設置アポイント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AFCB262-7482-4CE1-9698-27C3AB1C7876}"/>
              </a:ext>
            </a:extLst>
          </p:cNvPr>
          <p:cNvSpPr txBox="1"/>
          <p:nvPr/>
        </p:nvSpPr>
        <p:spPr>
          <a:xfrm>
            <a:off x="7311270" y="4905695"/>
            <a:ext cx="13003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ja-JP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eiryo UI" panose="020B0604030504040204" pitchFamily="50" charset="-128"/>
              </a:rPr>
              <a:t>カード会社審査</a:t>
            </a:r>
            <a:r>
              <a:rPr lang="en-US" altLang="ja-JP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eiryo UI" panose="020B0604030504040204" pitchFamily="50" charset="-128"/>
              </a:rPr>
              <a:t>OK</a:t>
            </a:r>
            <a:r>
              <a:rPr lang="ja-JP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eiryo UI" panose="020B0604030504040204" pitchFamily="50" charset="-128"/>
              </a:rPr>
              <a:t>ベースで</a:t>
            </a:r>
            <a:endParaRPr lang="en-US" altLang="ja-JP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eiryo UI" panose="020B0604030504040204" pitchFamily="50" charset="-128"/>
            </a:endParaRPr>
          </a:p>
          <a:p>
            <a:pPr algn="ctr">
              <a:lnSpc>
                <a:spcPts val="1200"/>
              </a:lnSpc>
              <a:defRPr/>
            </a:pPr>
            <a:r>
              <a:rPr lang="ja-JP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eiryo UI" panose="020B0604030504040204" pitchFamily="50" charset="-128"/>
              </a:rPr>
              <a:t>端末設置のご連絡</a:t>
            </a:r>
            <a:endParaRPr lang="en-US" altLang="ja-JP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1A7A089-AC96-42A1-9660-C4BDF8D9AD29}"/>
              </a:ext>
            </a:extLst>
          </p:cNvPr>
          <p:cNvSpPr txBox="1"/>
          <p:nvPr/>
        </p:nvSpPr>
        <p:spPr>
          <a:xfrm>
            <a:off x="1565275" y="4631236"/>
            <a:ext cx="2027679" cy="6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0" anchor="t">
            <a:noAutofit/>
          </a:bodyPr>
          <a:lstStyle/>
          <a:p>
            <a:pPr algn="ctr">
              <a:defRPr/>
            </a:pPr>
            <a:endParaRPr lang="ja-JP" altLang="en-US" sz="8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Meiryo UI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5E817C9-216E-4269-8979-F5EA0260033C}"/>
              </a:ext>
            </a:extLst>
          </p:cNvPr>
          <p:cNvSpPr txBox="1"/>
          <p:nvPr/>
        </p:nvSpPr>
        <p:spPr>
          <a:xfrm>
            <a:off x="2229247" y="470915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  <a:latin typeface="+mn-ea"/>
                <a:cs typeface="Meiryo UI" panose="020B0604030504040204" pitchFamily="50" charset="-128"/>
              </a:rPr>
              <a:t>端末設置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AFCB262-7482-4CE1-9698-27C3AB1C7876}"/>
              </a:ext>
            </a:extLst>
          </p:cNvPr>
          <p:cNvSpPr txBox="1"/>
          <p:nvPr/>
        </p:nvSpPr>
        <p:spPr>
          <a:xfrm>
            <a:off x="1992193" y="495348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ja-JP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eiryo UI" panose="020B0604030504040204" pitchFamily="50" charset="-128"/>
              </a:rPr>
              <a:t>メーカーによる訪問設置</a:t>
            </a:r>
            <a:endParaRPr lang="en-US" altLang="ja-JP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eiryo UI" panose="020B0604030504040204" pitchFamily="50" charset="-128"/>
              </a:rPr>
              <a:t>機器設置完了</a:t>
            </a:r>
            <a:endParaRPr lang="en-US" altLang="ja-JP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eiryo UI" panose="020B0604030504040204" pitchFamily="50" charset="-128"/>
            </a:endParaRPr>
          </a:p>
        </p:txBody>
      </p:sp>
      <p:cxnSp>
        <p:nvCxnSpPr>
          <p:cNvPr id="79" name="コネクタ: カギ線 121">
            <a:extLst>
              <a:ext uri="{FF2B5EF4-FFF2-40B4-BE49-F238E27FC236}">
                <a16:creationId xmlns:a16="http://schemas.microsoft.com/office/drawing/2014/main" id="{211474A5-6051-416C-B8A6-E52476A4F740}"/>
              </a:ext>
            </a:extLst>
          </p:cNvPr>
          <p:cNvCxnSpPr>
            <a:cxnSpLocks/>
          </p:cNvCxnSpPr>
          <p:nvPr/>
        </p:nvCxnSpPr>
        <p:spPr>
          <a:xfrm rot="10800000">
            <a:off x="3592954" y="4925120"/>
            <a:ext cx="1652726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4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63B04E3-D11D-4A84-979C-1438925CAE09}"/>
              </a:ext>
            </a:extLst>
          </p:cNvPr>
          <p:cNvSpPr/>
          <p:nvPr/>
        </p:nvSpPr>
        <p:spPr>
          <a:xfrm flipV="1">
            <a:off x="2245130" y="1381806"/>
            <a:ext cx="5185520" cy="8712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F127BF7-2C54-4347-9FC1-72FECCA30349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15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59DFD8-EA21-479E-A2BC-6AEF5E20F635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図形&#10;&#10;中程度の精度で自動的に生成された説明">
            <a:extLst>
              <a:ext uri="{FF2B5EF4-FFF2-40B4-BE49-F238E27FC236}">
                <a16:creationId xmlns:a16="http://schemas.microsoft.com/office/drawing/2014/main" id="{C19C229A-7EB9-4F02-9404-2FF0B9D0C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FBAE76-C20C-4D67-B074-829CB6F29FF0}"/>
              </a:ext>
            </a:extLst>
          </p:cNvPr>
          <p:cNvSpPr txBox="1"/>
          <p:nvPr/>
        </p:nvSpPr>
        <p:spPr>
          <a:xfrm>
            <a:off x="221009" y="412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最後に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416BA4-BCB6-4ECC-AE2B-75D6D9DAD108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253F20E-1999-470D-AA55-6B3714CE1F78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F458FA3-440A-4F7C-A69E-32814CA7633E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24E3ACA-4630-4997-BB9B-8D881E53DC56}"/>
              </a:ext>
            </a:extLst>
          </p:cNvPr>
          <p:cNvSpPr txBox="1"/>
          <p:nvPr/>
        </p:nvSpPr>
        <p:spPr>
          <a:xfrm>
            <a:off x="1167350" y="1084171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今後のサポート連絡先＆端末お届け後の設置について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019CBBC-0F7E-4102-BD49-F0972CBC096E}"/>
              </a:ext>
            </a:extLst>
          </p:cNvPr>
          <p:cNvCxnSpPr>
            <a:cxnSpLocks/>
          </p:cNvCxnSpPr>
          <p:nvPr/>
        </p:nvCxnSpPr>
        <p:spPr>
          <a:xfrm>
            <a:off x="4715607" y="1917754"/>
            <a:ext cx="0" cy="423626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4B0C160-1E3D-45C7-B091-EDEC193F5F8C}"/>
              </a:ext>
            </a:extLst>
          </p:cNvPr>
          <p:cNvSpPr txBox="1"/>
          <p:nvPr/>
        </p:nvSpPr>
        <p:spPr>
          <a:xfrm>
            <a:off x="950588" y="1936926"/>
            <a:ext cx="2880000" cy="576000"/>
          </a:xfrm>
          <a:prstGeom prst="roundRect">
            <a:avLst>
              <a:gd name="adj" fmla="val 50000"/>
            </a:avLst>
          </a:prstGeom>
          <a:solidFill>
            <a:srgbClr val="8FC31F"/>
          </a:solidFill>
          <a:ln w="28575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6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端末お届け後の流れ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99092F8-B6FD-41CA-B952-C1552FF9CF45}"/>
              </a:ext>
            </a:extLst>
          </p:cNvPr>
          <p:cNvSpPr txBox="1"/>
          <p:nvPr/>
        </p:nvSpPr>
        <p:spPr>
          <a:xfrm>
            <a:off x="5908355" y="1939642"/>
            <a:ext cx="2880000" cy="576000"/>
          </a:xfrm>
          <a:prstGeom prst="roundRect">
            <a:avLst>
              <a:gd name="adj" fmla="val 50000"/>
            </a:avLst>
          </a:prstGeom>
          <a:solidFill>
            <a:srgbClr val="8FC31F"/>
          </a:solidFill>
          <a:ln w="28575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6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サポート連絡先</a:t>
            </a:r>
            <a:endParaRPr lang="en-US" altLang="ja-JP" sz="1600" b="1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5206F4-E205-4928-A128-A3633BC74A37}"/>
              </a:ext>
            </a:extLst>
          </p:cNvPr>
          <p:cNvSpPr txBox="1"/>
          <p:nvPr/>
        </p:nvSpPr>
        <p:spPr>
          <a:xfrm>
            <a:off x="503551" y="2700816"/>
            <a:ext cx="3775393" cy="748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端末の設定は設置業者・担当者より</a:t>
            </a:r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>
              <a:lnSpc>
                <a:spcPts val="2700"/>
              </a:lnSpc>
            </a:pP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ご訪問・お電話にて設置をさせて頂きます。</a:t>
            </a: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DDEBC879-E6C3-459A-8AD7-0AA77147B1AC}"/>
              </a:ext>
            </a:extLst>
          </p:cNvPr>
          <p:cNvGrpSpPr/>
          <p:nvPr/>
        </p:nvGrpSpPr>
        <p:grpSpPr>
          <a:xfrm>
            <a:off x="1094581" y="3659569"/>
            <a:ext cx="2593333" cy="540946"/>
            <a:chOff x="1331974" y="3799051"/>
            <a:chExt cx="2593333" cy="491769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84AC624E-F2FB-41FA-ACC8-A1A7A749B311}"/>
                </a:ext>
              </a:extLst>
            </p:cNvPr>
            <p:cNvSpPr/>
            <p:nvPr/>
          </p:nvSpPr>
          <p:spPr>
            <a:xfrm>
              <a:off x="1331974" y="3799051"/>
              <a:ext cx="2593333" cy="491769"/>
            </a:xfrm>
            <a:prstGeom prst="roundRect">
              <a:avLst/>
            </a:prstGeom>
            <a:solidFill>
              <a:srgbClr val="FEF9EE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34FEF94-C3FE-42B9-A259-8FD70957B977}"/>
                </a:ext>
              </a:extLst>
            </p:cNvPr>
            <p:cNvSpPr txBox="1"/>
            <p:nvPr/>
          </p:nvSpPr>
          <p:spPr>
            <a:xfrm>
              <a:off x="1440880" y="3906436"/>
              <a:ext cx="23755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b="1" dirty="0"/>
                <a:t>端末と説明書をお届け！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8494B638-704E-485D-AAE8-F27603DCCFDD}"/>
              </a:ext>
            </a:extLst>
          </p:cNvPr>
          <p:cNvGrpSpPr/>
          <p:nvPr/>
        </p:nvGrpSpPr>
        <p:grpSpPr>
          <a:xfrm>
            <a:off x="862625" y="4585727"/>
            <a:ext cx="3057248" cy="540946"/>
            <a:chOff x="1100018" y="4686117"/>
            <a:chExt cx="3057248" cy="491769"/>
          </a:xfrm>
        </p:grpSpPr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DFDB8B45-6A4E-4EF2-BE76-9D837D01C547}"/>
                </a:ext>
              </a:extLst>
            </p:cNvPr>
            <p:cNvSpPr/>
            <p:nvPr/>
          </p:nvSpPr>
          <p:spPr>
            <a:xfrm>
              <a:off x="1150603" y="4686117"/>
              <a:ext cx="2956074" cy="491769"/>
            </a:xfrm>
            <a:prstGeom prst="roundRect">
              <a:avLst/>
            </a:prstGeom>
            <a:solidFill>
              <a:srgbClr val="FEF9EE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0D027E9E-FCFC-41FA-912F-0115FFE25005}"/>
                </a:ext>
              </a:extLst>
            </p:cNvPr>
            <p:cNvSpPr txBox="1"/>
            <p:nvPr/>
          </p:nvSpPr>
          <p:spPr>
            <a:xfrm>
              <a:off x="1100018" y="4793502"/>
              <a:ext cx="3057248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b="1" dirty="0"/>
                <a:t>ご訪問・お電話にて充実のサポート</a:t>
              </a:r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DDD50C6-EF9D-44F1-8571-D68296E82B18}"/>
              </a:ext>
            </a:extLst>
          </p:cNvPr>
          <p:cNvGrpSpPr/>
          <p:nvPr/>
        </p:nvGrpSpPr>
        <p:grpSpPr>
          <a:xfrm>
            <a:off x="1417043" y="5511883"/>
            <a:ext cx="1948409" cy="540946"/>
            <a:chOff x="1654436" y="5484283"/>
            <a:chExt cx="1948409" cy="491769"/>
          </a:xfrm>
        </p:grpSpPr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C1BA6935-B24E-4955-BDF3-A2FF2B5B518E}"/>
                </a:ext>
              </a:extLst>
            </p:cNvPr>
            <p:cNvSpPr/>
            <p:nvPr/>
          </p:nvSpPr>
          <p:spPr>
            <a:xfrm>
              <a:off x="1654436" y="5484283"/>
              <a:ext cx="1948409" cy="491769"/>
            </a:xfrm>
            <a:prstGeom prst="roundRect">
              <a:avLst/>
            </a:prstGeom>
            <a:solidFill>
              <a:srgbClr val="FEF9EE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9BC58C2-6BAE-48BF-B7EE-1B648E0D4B8B}"/>
                </a:ext>
              </a:extLst>
            </p:cNvPr>
            <p:cNvSpPr txBox="1"/>
            <p:nvPr/>
          </p:nvSpPr>
          <p:spPr>
            <a:xfrm>
              <a:off x="1934605" y="5591668"/>
              <a:ext cx="1388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b="1" dirty="0"/>
                <a:t>ご利用開始！</a:t>
              </a:r>
            </a:p>
          </p:txBody>
        </p:sp>
      </p:grp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8DF19724-0C18-4E96-862D-B7D80D9FEBD1}"/>
              </a:ext>
            </a:extLst>
          </p:cNvPr>
          <p:cNvSpPr/>
          <p:nvPr/>
        </p:nvSpPr>
        <p:spPr>
          <a:xfrm rot="10800000">
            <a:off x="2287385" y="4347174"/>
            <a:ext cx="207725" cy="91894"/>
          </a:xfrm>
          <a:prstGeom prst="triangle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2E51D0F2-5E81-48B5-A8E1-904A23DD80C7}"/>
              </a:ext>
            </a:extLst>
          </p:cNvPr>
          <p:cNvSpPr/>
          <p:nvPr/>
        </p:nvSpPr>
        <p:spPr>
          <a:xfrm rot="10800000">
            <a:off x="2287385" y="5273332"/>
            <a:ext cx="207725" cy="91894"/>
          </a:xfrm>
          <a:prstGeom prst="triangle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BBC1CF6-35D8-42BB-957B-6553A78B78CC}"/>
              </a:ext>
            </a:extLst>
          </p:cNvPr>
          <p:cNvSpPr txBox="1"/>
          <p:nvPr/>
        </p:nvSpPr>
        <p:spPr>
          <a:xfrm>
            <a:off x="4947566" y="3054419"/>
            <a:ext cx="486211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■</a:t>
            </a:r>
            <a:r>
              <a:rPr lang="en-US" altLang="ja-JP" sz="1600" dirty="0"/>
              <a:t>EPARK</a:t>
            </a:r>
            <a:r>
              <a:rPr lang="ja-JP" altLang="en-US" sz="1600" dirty="0"/>
              <a:t>フィナンシャルパートナーズ</a:t>
            </a:r>
          </a:p>
          <a:p>
            <a:r>
              <a:rPr lang="ja-JP" altLang="en-US" sz="1600" dirty="0"/>
              <a:t>▼ご契約内容、入金金額等に関するお問い合わせ</a:t>
            </a:r>
          </a:p>
          <a:p>
            <a:r>
              <a:rPr lang="en-US" altLang="ja-JP" sz="2400" b="1" dirty="0"/>
              <a:t>0570-200-676</a:t>
            </a:r>
            <a:r>
              <a:rPr lang="en-US" altLang="ja-JP" sz="1600" dirty="0"/>
              <a:t> (</a:t>
            </a:r>
            <a:r>
              <a:rPr lang="ja-JP" altLang="en-US" sz="1600" dirty="0"/>
              <a:t>平日</a:t>
            </a:r>
            <a:r>
              <a:rPr lang="en-US" altLang="ja-JP" sz="1600" dirty="0"/>
              <a:t>10</a:t>
            </a:r>
            <a:r>
              <a:rPr lang="ja-JP" altLang="en-US" sz="1600" dirty="0"/>
              <a:t>：</a:t>
            </a:r>
            <a:r>
              <a:rPr lang="en-US" altLang="ja-JP" sz="1600" dirty="0"/>
              <a:t>00</a:t>
            </a:r>
            <a:r>
              <a:rPr lang="ja-JP" altLang="en-US" sz="1600" dirty="0"/>
              <a:t>～</a:t>
            </a:r>
            <a:r>
              <a:rPr lang="en-US" altLang="ja-JP" sz="1600" dirty="0"/>
              <a:t>18</a:t>
            </a:r>
            <a:r>
              <a:rPr lang="ja-JP" altLang="en-US" sz="1600" dirty="0"/>
              <a:t>：</a:t>
            </a:r>
            <a:r>
              <a:rPr lang="en-US" altLang="ja-JP" sz="1600" dirty="0"/>
              <a:t>00</a:t>
            </a:r>
            <a:r>
              <a:rPr lang="ja-JP" altLang="en-US" sz="1600" dirty="0"/>
              <a:t>受付</a:t>
            </a:r>
            <a:r>
              <a:rPr lang="en-US" altLang="ja-JP" sz="1600" dirty="0"/>
              <a:t>)</a:t>
            </a:r>
          </a:p>
          <a:p>
            <a:endParaRPr lang="en-US" altLang="ja-JP" sz="1600" dirty="0"/>
          </a:p>
          <a:p>
            <a:r>
              <a:rPr lang="en-US" altLang="ja-JP" sz="1600" dirty="0"/>
              <a:t>■JT-C60</a:t>
            </a:r>
            <a:r>
              <a:rPr lang="ja-JP" altLang="en-US" sz="1600" dirty="0"/>
              <a:t>（三井住友）</a:t>
            </a:r>
          </a:p>
          <a:p>
            <a:r>
              <a:rPr lang="ja-JP" altLang="en-US" sz="1600" dirty="0"/>
              <a:t>▼故障・操作方法などのお問い合わせ</a:t>
            </a:r>
          </a:p>
          <a:p>
            <a:r>
              <a:rPr lang="en-US" altLang="ja-JP" sz="2400" b="1" dirty="0"/>
              <a:t>0120-044-877</a:t>
            </a:r>
            <a:r>
              <a:rPr lang="ja-JP" altLang="en-US" sz="1600" dirty="0"/>
              <a:t>　：</a:t>
            </a:r>
            <a:r>
              <a:rPr lang="en-US" altLang="ja-JP" sz="1600" dirty="0"/>
              <a:t>24</a:t>
            </a:r>
            <a:r>
              <a:rPr lang="ja-JP" altLang="en-US" sz="1600" dirty="0"/>
              <a:t>時間（年中無休）</a:t>
            </a:r>
          </a:p>
        </p:txBody>
      </p:sp>
    </p:spTree>
    <p:extLst>
      <p:ext uri="{BB962C8B-B14F-4D97-AF65-F5344CB8AC3E}">
        <p14:creationId xmlns:p14="http://schemas.microsoft.com/office/powerpoint/2010/main" val="246629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BE0FE72-D7A7-45F6-A63E-FF5004187361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01</a:t>
            </a:r>
            <a:endParaRPr kumimoji="1" lang="ja-JP" altLang="en-US" sz="1200" b="1" dirty="0">
              <a:latin typeface="+mn-ea"/>
            </a:endParaRPr>
          </a:p>
        </p:txBody>
      </p:sp>
      <p:pic>
        <p:nvPicPr>
          <p:cNvPr id="28" name="図 27" descr="図形&#10;&#10;中程度の精度で自動的に生成された説明">
            <a:extLst>
              <a:ext uri="{FF2B5EF4-FFF2-40B4-BE49-F238E27FC236}">
                <a16:creationId xmlns:a16="http://schemas.microsoft.com/office/drawing/2014/main" id="{C8E34673-D38E-4023-A732-EDC0708CB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F14FDE-4DBE-4355-9BAA-4E421943F656}"/>
              </a:ext>
            </a:extLst>
          </p:cNvPr>
          <p:cNvSpPr txBox="1"/>
          <p:nvPr/>
        </p:nvSpPr>
        <p:spPr>
          <a:xfrm>
            <a:off x="221009" y="4126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現状の把握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C42124-DE1F-46F2-81CB-1821680C33F9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BA8F78-5DD7-4037-818A-21E854468BEC}"/>
              </a:ext>
            </a:extLst>
          </p:cNvPr>
          <p:cNvSpPr txBox="1"/>
          <p:nvPr/>
        </p:nvSpPr>
        <p:spPr>
          <a:xfrm>
            <a:off x="831833" y="2528218"/>
            <a:ext cx="3416320" cy="829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ひと月に</a:t>
            </a:r>
            <a:r>
              <a:rPr lang="en-US" altLang="ja-JP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回以上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>
              <a:lnSpc>
                <a:spcPts val="3000"/>
              </a:lnSpc>
            </a:pPr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クレジットカードを使ってる人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2FCE39B-4B23-4C6C-8C44-9DFE480200ED}"/>
              </a:ext>
            </a:extLst>
          </p:cNvPr>
          <p:cNvSpPr txBox="1"/>
          <p:nvPr/>
        </p:nvSpPr>
        <p:spPr>
          <a:xfrm>
            <a:off x="1445537" y="3365707"/>
            <a:ext cx="172996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0" b="1" dirty="0">
                <a:solidFill>
                  <a:schemeClr val="accent1"/>
                </a:solidFill>
                <a:latin typeface="+mn-ea"/>
              </a:rPr>
              <a:t>88</a:t>
            </a:r>
            <a:endParaRPr lang="ja-JP" altLang="en-US" sz="105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918938-138D-4339-9CA1-576630F4FEC8}"/>
              </a:ext>
            </a:extLst>
          </p:cNvPr>
          <p:cNvSpPr txBox="1"/>
          <p:nvPr/>
        </p:nvSpPr>
        <p:spPr>
          <a:xfrm>
            <a:off x="2967890" y="3883026"/>
            <a:ext cx="832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%</a:t>
            </a:r>
            <a:endParaRPr lang="ja-JP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BBA39AE-B732-4C48-A5F7-764DEEB4617C}"/>
              </a:ext>
            </a:extLst>
          </p:cNvPr>
          <p:cNvSpPr txBox="1"/>
          <p:nvPr/>
        </p:nvSpPr>
        <p:spPr>
          <a:xfrm>
            <a:off x="5631285" y="2550092"/>
            <a:ext cx="3185487" cy="829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カードが使えるかどうかを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>
              <a:lnSpc>
                <a:spcPts val="3000"/>
              </a:lnSpc>
            </a:pPr>
            <a:r>
              <a:rPr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お店選びの基準にしている人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01FB6D-C828-4212-AA9F-131F2BAFF51C}"/>
              </a:ext>
            </a:extLst>
          </p:cNvPr>
          <p:cNvSpPr txBox="1"/>
          <p:nvPr/>
        </p:nvSpPr>
        <p:spPr>
          <a:xfrm>
            <a:off x="6147653" y="3365707"/>
            <a:ext cx="165301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0" b="1" spc="-300" dirty="0">
                <a:solidFill>
                  <a:schemeClr val="accent1"/>
                </a:solidFill>
                <a:latin typeface="+mn-ea"/>
              </a:rPr>
              <a:t>74</a:t>
            </a:r>
            <a:endParaRPr lang="ja-JP" altLang="en-US" sz="10500" b="1" spc="-3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B45D2A-F80C-41DA-80F6-54B8116F92FB}"/>
              </a:ext>
            </a:extLst>
          </p:cNvPr>
          <p:cNvSpPr txBox="1"/>
          <p:nvPr/>
        </p:nvSpPr>
        <p:spPr>
          <a:xfrm>
            <a:off x="7656638" y="3883026"/>
            <a:ext cx="750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%</a:t>
            </a:r>
            <a:endParaRPr lang="ja-JP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6D6F6BE-0882-4478-B470-71ADA566EA2B}"/>
              </a:ext>
            </a:extLst>
          </p:cNvPr>
          <p:cNvCxnSpPr>
            <a:cxnSpLocks/>
          </p:cNvCxnSpPr>
          <p:nvPr/>
        </p:nvCxnSpPr>
        <p:spPr>
          <a:xfrm>
            <a:off x="4953000" y="1778285"/>
            <a:ext cx="0" cy="295968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64B6B3E-6DF8-4F5B-9F26-A65CD7CF076E}"/>
              </a:ext>
            </a:extLst>
          </p:cNvPr>
          <p:cNvSpPr/>
          <p:nvPr/>
        </p:nvSpPr>
        <p:spPr>
          <a:xfrm>
            <a:off x="1948432" y="1935255"/>
            <a:ext cx="1159567" cy="40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DAB4DBC-3444-4C1F-88A9-9D6C334B42F5}"/>
              </a:ext>
            </a:extLst>
          </p:cNvPr>
          <p:cNvSpPr txBox="1"/>
          <p:nvPr/>
        </p:nvSpPr>
        <p:spPr>
          <a:xfrm>
            <a:off x="2004333" y="1967016"/>
            <a:ext cx="107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spc="200" dirty="0">
                <a:solidFill>
                  <a:schemeClr val="bg1"/>
                </a:solidFill>
              </a:rPr>
              <a:t>CHECK 1</a:t>
            </a:r>
            <a:endParaRPr kumimoji="1" lang="ja-JP" altLang="en-US" sz="1600" b="1" spc="200" dirty="0">
              <a:solidFill>
                <a:schemeClr val="bg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D3D52D3-A69B-4AA3-9F4F-8931A8072C87}"/>
              </a:ext>
            </a:extLst>
          </p:cNvPr>
          <p:cNvSpPr/>
          <p:nvPr/>
        </p:nvSpPr>
        <p:spPr>
          <a:xfrm>
            <a:off x="6644245" y="1935255"/>
            <a:ext cx="1159567" cy="40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0FD1D1F-DBC8-4997-A219-FCEE5B339853}"/>
              </a:ext>
            </a:extLst>
          </p:cNvPr>
          <p:cNvSpPr txBox="1"/>
          <p:nvPr/>
        </p:nvSpPr>
        <p:spPr>
          <a:xfrm>
            <a:off x="6700145" y="1967016"/>
            <a:ext cx="107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spc="200" dirty="0">
                <a:solidFill>
                  <a:schemeClr val="bg1"/>
                </a:solidFill>
              </a:rPr>
              <a:t>CHECK 2</a:t>
            </a:r>
            <a:endParaRPr kumimoji="1" lang="ja-JP" altLang="en-US" sz="1600" b="1" spc="200" dirty="0">
              <a:solidFill>
                <a:schemeClr val="bg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8202258-1B45-466E-8BE2-DE1AD3FEAE59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E09FC11-CC63-46E2-854A-6E8A5D4EC981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2DBAD85-81CB-4ECD-9AEF-AC001BA3F8C4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775EBB6-3527-45EB-9A0E-0FF0D9BF8681}"/>
              </a:ext>
            </a:extLst>
          </p:cNvPr>
          <p:cNvSpPr txBox="1"/>
          <p:nvPr/>
        </p:nvSpPr>
        <p:spPr>
          <a:xfrm>
            <a:off x="450444" y="6283692"/>
            <a:ext cx="8400055" cy="332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「クレジットカード非対応がもたらす機会損失に関する調査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2014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」の調査概要実施期間：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2014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年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8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月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27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日～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28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日　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N=2,566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名　調査機関：株式会社マクロミル</a:t>
            </a:r>
          </a:p>
        </p:txBody>
      </p:sp>
    </p:spTree>
    <p:extLst>
      <p:ext uri="{BB962C8B-B14F-4D97-AF65-F5344CB8AC3E}">
        <p14:creationId xmlns:p14="http://schemas.microsoft.com/office/powerpoint/2010/main" val="174070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75717B-263B-4B82-BE4B-2AB8383E0D53}"/>
              </a:ext>
            </a:extLst>
          </p:cNvPr>
          <p:cNvSpPr txBox="1"/>
          <p:nvPr/>
        </p:nvSpPr>
        <p:spPr>
          <a:xfrm>
            <a:off x="2610051" y="1240582"/>
            <a:ext cx="4685898" cy="1117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ja-JP" altLang="en-US" sz="2700" b="1" dirty="0">
                <a:solidFill>
                  <a:srgbClr val="C00000"/>
                </a:solidFill>
                <a:latin typeface="+mn-ea"/>
              </a:rPr>
              <a:t>クレジットカード非対応店が</a:t>
            </a:r>
            <a:endParaRPr lang="en-US" altLang="ja-JP" sz="2700" b="1" dirty="0">
              <a:solidFill>
                <a:srgbClr val="C0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700" b="1" dirty="0">
                <a:solidFill>
                  <a:srgbClr val="C00000"/>
                </a:solidFill>
                <a:latin typeface="+mn-ea"/>
              </a:rPr>
              <a:t>失っている潜在顧客の割合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F5287E8-AF50-4341-B0D8-ADB1F417279E}"/>
              </a:ext>
            </a:extLst>
          </p:cNvPr>
          <p:cNvSpPr/>
          <p:nvPr/>
        </p:nvSpPr>
        <p:spPr>
          <a:xfrm>
            <a:off x="1412511" y="4123733"/>
            <a:ext cx="7080978" cy="1311162"/>
          </a:xfrm>
          <a:prstGeom prst="roundRect">
            <a:avLst/>
          </a:prstGeom>
          <a:solidFill>
            <a:srgbClr val="FEF9EE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822908-93F4-4975-A923-E176DB49C1D5}"/>
              </a:ext>
            </a:extLst>
          </p:cNvPr>
          <p:cNvSpPr txBox="1"/>
          <p:nvPr/>
        </p:nvSpPr>
        <p:spPr>
          <a:xfrm>
            <a:off x="1705958" y="4267615"/>
            <a:ext cx="6494085" cy="89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・やむを得ずクレジットカードが使える別の店を選んだ経験のある人（</a:t>
            </a:r>
            <a:r>
              <a:rPr lang="en-US" altLang="ja-JP" sz="1400" b="1" dirty="0">
                <a:solidFill>
                  <a:srgbClr val="C00000"/>
                </a:solidFill>
                <a:latin typeface="+mn-ea"/>
              </a:rPr>
              <a:t>18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％）</a:t>
            </a:r>
          </a:p>
          <a:p>
            <a:pPr>
              <a:lnSpc>
                <a:spcPct val="200000"/>
              </a:lnSpc>
            </a:pP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・非対応と知らずに入ったが、二度と来店しないか、来店回数が減る（</a:t>
            </a:r>
            <a:r>
              <a:rPr lang="en-US" altLang="ja-JP" sz="1400" b="1" dirty="0">
                <a:solidFill>
                  <a:srgbClr val="C00000"/>
                </a:solidFill>
                <a:latin typeface="+mn-ea"/>
              </a:rPr>
              <a:t>3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％）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17E7227-A40D-4339-BDAF-00DD88BBFB6E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02</a:t>
            </a:r>
            <a:endParaRPr kumimoji="1" lang="ja-JP" altLang="en-US" sz="1200" b="1" dirty="0">
              <a:latin typeface="+mn-ea"/>
            </a:endParaRPr>
          </a:p>
        </p:txBody>
      </p:sp>
      <p:pic>
        <p:nvPicPr>
          <p:cNvPr id="21" name="図 20" descr="図形&#10;&#10;中程度の精度で自動的に生成された説明">
            <a:extLst>
              <a:ext uri="{FF2B5EF4-FFF2-40B4-BE49-F238E27FC236}">
                <a16:creationId xmlns:a16="http://schemas.microsoft.com/office/drawing/2014/main" id="{10618D8B-6FD3-4695-9AB1-410277607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23FFEB-C817-4BEA-804C-8D8436788295}"/>
              </a:ext>
            </a:extLst>
          </p:cNvPr>
          <p:cNvSpPr txBox="1"/>
          <p:nvPr/>
        </p:nvSpPr>
        <p:spPr>
          <a:xfrm>
            <a:off x="4345667" y="2573811"/>
            <a:ext cx="3992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>
                <a:solidFill>
                  <a:srgbClr val="C00000"/>
                </a:solidFill>
                <a:latin typeface="+mn-ea"/>
              </a:rPr>
              <a:t>機会損失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A49047-CAC6-4FD5-8F77-F9870AB6DC7F}"/>
              </a:ext>
            </a:extLst>
          </p:cNvPr>
          <p:cNvSpPr txBox="1"/>
          <p:nvPr/>
        </p:nvSpPr>
        <p:spPr>
          <a:xfrm>
            <a:off x="1660282" y="2493816"/>
            <a:ext cx="18034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b="1" dirty="0">
                <a:solidFill>
                  <a:srgbClr val="C00000"/>
                </a:solidFill>
                <a:latin typeface="+mn-ea"/>
              </a:rPr>
              <a:t>21</a:t>
            </a:r>
            <a:endParaRPr lang="ja-JP" altLang="en-US" sz="8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036033-0770-437C-A3C3-D9DF3FF70EF0}"/>
              </a:ext>
            </a:extLst>
          </p:cNvPr>
          <p:cNvSpPr txBox="1"/>
          <p:nvPr/>
        </p:nvSpPr>
        <p:spPr>
          <a:xfrm>
            <a:off x="2943166" y="2809590"/>
            <a:ext cx="1017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rgbClr val="C00000"/>
                </a:solidFill>
                <a:latin typeface="+mn-ea"/>
              </a:rPr>
              <a:t>%</a:t>
            </a:r>
            <a:endParaRPr lang="ja-JP" altLang="en-US" sz="6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EB8D9931-7E2E-4493-9741-A7F7C63B3EC0}"/>
              </a:ext>
            </a:extLst>
          </p:cNvPr>
          <p:cNvSpPr/>
          <p:nvPr/>
        </p:nvSpPr>
        <p:spPr>
          <a:xfrm rot="5400000">
            <a:off x="3975647" y="2998771"/>
            <a:ext cx="321938" cy="23616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solidFill>
                <a:srgbClr val="C0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1B37093-4C58-4DEC-AAC0-01191067A60E}"/>
              </a:ext>
            </a:extLst>
          </p:cNvPr>
          <p:cNvSpPr txBox="1"/>
          <p:nvPr/>
        </p:nvSpPr>
        <p:spPr>
          <a:xfrm>
            <a:off x="221009" y="4126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現状の課題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408FB82-096D-4166-B051-CB30F290B921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95A43D6-AFD1-4189-B4CF-1B4423C98151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A38F99E-EAC5-477E-9621-E32907AD7659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5FA9A78-8431-46DB-85F4-520E5BF36765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A61F9E6-4176-4F72-A9B6-1C2FFF850E2C}"/>
              </a:ext>
            </a:extLst>
          </p:cNvPr>
          <p:cNvSpPr txBox="1"/>
          <p:nvPr/>
        </p:nvSpPr>
        <p:spPr>
          <a:xfrm>
            <a:off x="450444" y="6283692"/>
            <a:ext cx="8400055" cy="332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「クレジットカード非対応がもたらす機会損失に関する調査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2014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」の調査概要実施期間：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2014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年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8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月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27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日～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28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日　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N=2,566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名　調査機関：株式会社マクロミル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AB4878F-7F78-4D64-81E7-8014639AEAE3}"/>
              </a:ext>
            </a:extLst>
          </p:cNvPr>
          <p:cNvGrpSpPr/>
          <p:nvPr/>
        </p:nvGrpSpPr>
        <p:grpSpPr>
          <a:xfrm>
            <a:off x="1646100" y="1395357"/>
            <a:ext cx="6613801" cy="854227"/>
            <a:chOff x="1614350" y="1420757"/>
            <a:chExt cx="6613801" cy="854227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BBE7847A-390E-42D9-A7CE-0FF9734C5EF3}"/>
                </a:ext>
              </a:extLst>
            </p:cNvPr>
            <p:cNvGrpSpPr/>
            <p:nvPr/>
          </p:nvGrpSpPr>
          <p:grpSpPr>
            <a:xfrm>
              <a:off x="7245923" y="1420757"/>
              <a:ext cx="982228" cy="854227"/>
              <a:chOff x="7245923" y="1420757"/>
              <a:chExt cx="982228" cy="854227"/>
            </a:xfrm>
          </p:grpSpPr>
          <p:sp>
            <p:nvSpPr>
              <p:cNvPr id="19" name="稲妻 18">
                <a:extLst>
                  <a:ext uri="{FF2B5EF4-FFF2-40B4-BE49-F238E27FC236}">
                    <a16:creationId xmlns:a16="http://schemas.microsoft.com/office/drawing/2014/main" id="{C6B355EE-D956-4C4A-972F-C89010F8C77A}"/>
                  </a:ext>
                </a:extLst>
              </p:cNvPr>
              <p:cNvSpPr/>
              <p:nvPr/>
            </p:nvSpPr>
            <p:spPr>
              <a:xfrm flipH="1">
                <a:off x="7245923" y="1493766"/>
                <a:ext cx="380005" cy="530408"/>
              </a:xfrm>
              <a:prstGeom prst="lightningBolt">
                <a:avLst/>
              </a:prstGeom>
              <a:solidFill>
                <a:srgbClr val="C0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稲妻 19">
                <a:extLst>
                  <a:ext uri="{FF2B5EF4-FFF2-40B4-BE49-F238E27FC236}">
                    <a16:creationId xmlns:a16="http://schemas.microsoft.com/office/drawing/2014/main" id="{A34D0E72-B07F-4FD2-8A60-01C912016FCF}"/>
                  </a:ext>
                </a:extLst>
              </p:cNvPr>
              <p:cNvSpPr/>
              <p:nvPr/>
            </p:nvSpPr>
            <p:spPr>
              <a:xfrm rot="900000" flipH="1">
                <a:off x="7544151" y="1420757"/>
                <a:ext cx="684000" cy="854227"/>
              </a:xfrm>
              <a:prstGeom prst="lightningBolt">
                <a:avLst/>
              </a:prstGeom>
              <a:solidFill>
                <a:srgbClr val="C0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4748775-0A73-4BB8-AD87-7C7F6CCE6D5A}"/>
                </a:ext>
              </a:extLst>
            </p:cNvPr>
            <p:cNvGrpSpPr/>
            <p:nvPr/>
          </p:nvGrpSpPr>
          <p:grpSpPr>
            <a:xfrm>
              <a:off x="1614350" y="1420757"/>
              <a:ext cx="982228" cy="854227"/>
              <a:chOff x="1614350" y="1420757"/>
              <a:chExt cx="982228" cy="854227"/>
            </a:xfrm>
          </p:grpSpPr>
          <p:sp>
            <p:nvSpPr>
              <p:cNvPr id="3" name="稲妻 2">
                <a:extLst>
                  <a:ext uri="{FF2B5EF4-FFF2-40B4-BE49-F238E27FC236}">
                    <a16:creationId xmlns:a16="http://schemas.microsoft.com/office/drawing/2014/main" id="{8F456980-B9C0-495B-97F2-7D3EDC569F0F}"/>
                  </a:ext>
                </a:extLst>
              </p:cNvPr>
              <p:cNvSpPr/>
              <p:nvPr/>
            </p:nvSpPr>
            <p:spPr>
              <a:xfrm>
                <a:off x="2216573" y="1493766"/>
                <a:ext cx="380005" cy="530408"/>
              </a:xfrm>
              <a:prstGeom prst="lightningBolt">
                <a:avLst/>
              </a:prstGeom>
              <a:solidFill>
                <a:srgbClr val="C0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稲妻 21">
                <a:extLst>
                  <a:ext uri="{FF2B5EF4-FFF2-40B4-BE49-F238E27FC236}">
                    <a16:creationId xmlns:a16="http://schemas.microsoft.com/office/drawing/2014/main" id="{D1F765A3-66F7-4BA4-820D-F058C897AED4}"/>
                  </a:ext>
                </a:extLst>
              </p:cNvPr>
              <p:cNvSpPr/>
              <p:nvPr/>
            </p:nvSpPr>
            <p:spPr>
              <a:xfrm rot="20700000">
                <a:off x="1614350" y="1420757"/>
                <a:ext cx="684000" cy="854227"/>
              </a:xfrm>
              <a:prstGeom prst="lightningBolt">
                <a:avLst/>
              </a:prstGeom>
              <a:solidFill>
                <a:srgbClr val="C0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2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714630-A576-4F7B-B5E3-4C05E747E7A5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03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BE0B88D-8430-4073-B728-1E0543B9B7D5}"/>
              </a:ext>
            </a:extLst>
          </p:cNvPr>
          <p:cNvSpPr txBox="1"/>
          <p:nvPr/>
        </p:nvSpPr>
        <p:spPr>
          <a:xfrm>
            <a:off x="450444" y="6283692"/>
            <a:ext cx="8400055" cy="332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「クレジットカード非対応がもたらす機会損失に関する調査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2014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」の調査概要実施期間：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2014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年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8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月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27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日～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28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日　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N=2,566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名　調査機関：株式会社マクロミル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A802CF-73BE-4B6C-8407-0181C0704677}"/>
              </a:ext>
            </a:extLst>
          </p:cNvPr>
          <p:cNvSpPr txBox="1"/>
          <p:nvPr/>
        </p:nvSpPr>
        <p:spPr>
          <a:xfrm>
            <a:off x="221009" y="4126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現状の課題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352336F-EC36-4689-BD0D-0F00EC827A25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D1993F3-AE68-41C9-BF3F-73915EAC159F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E01BFA9-7E34-43D3-AFFD-BF1F3C551CEE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 descr="図形&#10;&#10;中程度の精度で自動的に生成された説明">
            <a:extLst>
              <a:ext uri="{FF2B5EF4-FFF2-40B4-BE49-F238E27FC236}">
                <a16:creationId xmlns:a16="http://schemas.microsoft.com/office/drawing/2014/main" id="{A3DE4B31-2306-492F-89FB-8AD5B85ECC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77F2CC-81C0-4468-AB59-FAF5DD3AA86A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CBFF846-82B5-4313-A46E-E68BD3E6AA91}"/>
              </a:ext>
            </a:extLst>
          </p:cNvPr>
          <p:cNvSpPr txBox="1"/>
          <p:nvPr/>
        </p:nvSpPr>
        <p:spPr>
          <a:xfrm>
            <a:off x="1510978" y="5516287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chemeClr val="accent1"/>
                </a:solidFill>
                <a:latin typeface="+mn-ea"/>
              </a:rPr>
              <a:t>ひと月に</a:t>
            </a:r>
            <a:r>
              <a:rPr lang="en-US" altLang="ja-JP" sz="1050" b="1" dirty="0">
                <a:solidFill>
                  <a:schemeClr val="accent1"/>
                </a:solidFill>
                <a:latin typeface="+mn-ea"/>
              </a:rPr>
              <a:t>1</a:t>
            </a:r>
            <a:r>
              <a:rPr lang="ja-JP" altLang="en-US" sz="1050" b="1" dirty="0">
                <a:solidFill>
                  <a:schemeClr val="accent1"/>
                </a:solidFill>
                <a:latin typeface="+mn-ea"/>
              </a:rPr>
              <a:t>回以上</a:t>
            </a:r>
            <a:endParaRPr lang="en-US" altLang="ja-JP" sz="1050" b="1" dirty="0">
              <a:solidFill>
                <a:schemeClr val="accent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chemeClr val="accent1"/>
                </a:solidFill>
                <a:latin typeface="+mn-ea"/>
              </a:rPr>
              <a:t>カードを使うお客さま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EF7AA0-A04F-4E69-B787-67536A3CEED6}"/>
              </a:ext>
            </a:extLst>
          </p:cNvPr>
          <p:cNvSpPr txBox="1"/>
          <p:nvPr/>
        </p:nvSpPr>
        <p:spPr>
          <a:xfrm>
            <a:off x="3696599" y="5516287"/>
            <a:ext cx="1935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chemeClr val="accent1"/>
                </a:solidFill>
                <a:latin typeface="+mn-ea"/>
              </a:rPr>
              <a:t>事前にカード対応確認しない</a:t>
            </a:r>
            <a:endParaRPr lang="en-US" altLang="ja-JP" sz="1050" b="1" dirty="0">
              <a:solidFill>
                <a:schemeClr val="accent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chemeClr val="accent1"/>
                </a:solidFill>
                <a:latin typeface="+mn-ea"/>
              </a:rPr>
              <a:t>または非対応でも来店する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38FCBB-0C29-4A75-9066-194666CDEEF9}"/>
              </a:ext>
            </a:extLst>
          </p:cNvPr>
          <p:cNvSpPr txBox="1"/>
          <p:nvPr/>
        </p:nvSpPr>
        <p:spPr>
          <a:xfrm>
            <a:off x="6488156" y="5516287"/>
            <a:ext cx="1127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chemeClr val="accent1"/>
                </a:solidFill>
                <a:latin typeface="+mn-ea"/>
              </a:rPr>
              <a:t>いずれにしても</a:t>
            </a:r>
            <a:endParaRPr lang="en-US" altLang="ja-JP" sz="1050" b="1" dirty="0">
              <a:solidFill>
                <a:schemeClr val="accent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chemeClr val="accent1"/>
                </a:solidFill>
                <a:latin typeface="+mn-ea"/>
              </a:rPr>
              <a:t>お店に行く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8A201C-9724-406C-8C25-136F7DB8915C}"/>
              </a:ext>
            </a:extLst>
          </p:cNvPr>
          <p:cNvSpPr txBox="1"/>
          <p:nvPr/>
        </p:nvSpPr>
        <p:spPr>
          <a:xfrm>
            <a:off x="2637451" y="3923506"/>
            <a:ext cx="1665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rgbClr val="C00000"/>
                </a:solidFill>
                <a:latin typeface="+mn-ea"/>
              </a:rPr>
              <a:t>事前にカード非対応が</a:t>
            </a:r>
            <a:endParaRPr lang="en-US" altLang="ja-JP" sz="1050" b="1" dirty="0">
              <a:solidFill>
                <a:srgbClr val="C0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rgbClr val="C00000"/>
                </a:solidFill>
                <a:latin typeface="+mn-ea"/>
              </a:rPr>
              <a:t>分かると来店しなかった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2EA332E-17B9-46C2-9568-80DAEA4E6514}"/>
              </a:ext>
            </a:extLst>
          </p:cNvPr>
          <p:cNvSpPr txBox="1"/>
          <p:nvPr/>
        </p:nvSpPr>
        <p:spPr>
          <a:xfrm>
            <a:off x="5092378" y="3967996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お店がカード非対応で</a:t>
            </a:r>
            <a:endParaRPr lang="en-US" altLang="ja-JP" sz="105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困った経験がある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25F3EBD-4BA6-464F-A775-1B5FEFEA6300}"/>
              </a:ext>
            </a:extLst>
          </p:cNvPr>
          <p:cNvSpPr txBox="1"/>
          <p:nvPr/>
        </p:nvSpPr>
        <p:spPr>
          <a:xfrm>
            <a:off x="7416986" y="4029367"/>
            <a:ext cx="1665842" cy="796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rgbClr val="C00000"/>
                </a:solidFill>
                <a:latin typeface="+mn-ea"/>
              </a:rPr>
              <a:t>困った結果二度と</a:t>
            </a:r>
            <a:endParaRPr lang="en-US" altLang="ja-JP" sz="1050" b="1" dirty="0">
              <a:solidFill>
                <a:srgbClr val="C0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rgbClr val="C00000"/>
                </a:solidFill>
                <a:latin typeface="+mn-ea"/>
              </a:rPr>
              <a:t>行かなくなった</a:t>
            </a:r>
            <a:endParaRPr lang="en-US" altLang="ja-JP" sz="1050" b="1" dirty="0">
              <a:solidFill>
                <a:srgbClr val="C0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050" b="1" dirty="0">
                <a:solidFill>
                  <a:srgbClr val="C00000"/>
                </a:solidFill>
                <a:latin typeface="+mn-ea"/>
              </a:rPr>
              <a:t>または行く回数が減った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C7ECC9C-9177-4704-BCC7-CC08F13CBC9E}"/>
              </a:ext>
            </a:extLst>
          </p:cNvPr>
          <p:cNvSpPr/>
          <p:nvPr/>
        </p:nvSpPr>
        <p:spPr>
          <a:xfrm>
            <a:off x="2065742" y="2736039"/>
            <a:ext cx="421661" cy="2618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8FC31F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42BC0CE-FE5B-4B94-8EF4-7E4A4CAD1DA4}"/>
              </a:ext>
            </a:extLst>
          </p:cNvPr>
          <p:cNvSpPr/>
          <p:nvPr/>
        </p:nvSpPr>
        <p:spPr>
          <a:xfrm>
            <a:off x="3259542" y="4896039"/>
            <a:ext cx="421661" cy="4581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967991D-EFDD-4765-A1BD-FADF2FF34448}"/>
              </a:ext>
            </a:extLst>
          </p:cNvPr>
          <p:cNvSpPr/>
          <p:nvPr/>
        </p:nvSpPr>
        <p:spPr>
          <a:xfrm>
            <a:off x="4453342" y="3259676"/>
            <a:ext cx="421661" cy="2094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8FC31F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1D89CD8-4093-4668-9D95-5A2EFB08E1B9}"/>
              </a:ext>
            </a:extLst>
          </p:cNvPr>
          <p:cNvSpPr/>
          <p:nvPr/>
        </p:nvSpPr>
        <p:spPr>
          <a:xfrm>
            <a:off x="5647142" y="4960844"/>
            <a:ext cx="421661" cy="393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E90797D-4B05-47CB-BAF5-F6FD825DB439}"/>
              </a:ext>
            </a:extLst>
          </p:cNvPr>
          <p:cNvSpPr/>
          <p:nvPr/>
        </p:nvSpPr>
        <p:spPr>
          <a:xfrm>
            <a:off x="6840942" y="3292403"/>
            <a:ext cx="421661" cy="2061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8FC31F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975FDBD-0B58-4642-93FC-2AE57AF6EAFD}"/>
              </a:ext>
            </a:extLst>
          </p:cNvPr>
          <p:cNvSpPr/>
          <p:nvPr/>
        </p:nvSpPr>
        <p:spPr>
          <a:xfrm>
            <a:off x="8034742" y="5256039"/>
            <a:ext cx="421661" cy="981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BE9D923-8A31-400B-AD5C-D541A078F611}"/>
              </a:ext>
            </a:extLst>
          </p:cNvPr>
          <p:cNvSpPr/>
          <p:nvPr/>
        </p:nvSpPr>
        <p:spPr>
          <a:xfrm>
            <a:off x="1400999" y="5354221"/>
            <a:ext cx="7560000" cy="32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D9DA828-4EEB-4534-AB5C-E5CB8D452CE1}"/>
              </a:ext>
            </a:extLst>
          </p:cNvPr>
          <p:cNvSpPr/>
          <p:nvPr/>
        </p:nvSpPr>
        <p:spPr>
          <a:xfrm rot="5400000">
            <a:off x="93545" y="4043494"/>
            <a:ext cx="2650909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E82B2B-5574-41EF-9B85-00293EDF8BD3}"/>
              </a:ext>
            </a:extLst>
          </p:cNvPr>
          <p:cNvSpPr txBox="1"/>
          <p:nvPr/>
        </p:nvSpPr>
        <p:spPr>
          <a:xfrm>
            <a:off x="1934848" y="2300613"/>
            <a:ext cx="708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1"/>
                </a:solidFill>
                <a:latin typeface="+mn-ea"/>
              </a:rPr>
              <a:t>100%</a:t>
            </a:r>
            <a:endParaRPr lang="ja-JP" altLang="en-US" sz="1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B3B1DA1-286B-4798-97FF-B53FDA73F714}"/>
              </a:ext>
            </a:extLst>
          </p:cNvPr>
          <p:cNvSpPr txBox="1"/>
          <p:nvPr/>
        </p:nvSpPr>
        <p:spPr>
          <a:xfrm>
            <a:off x="3144530" y="4477014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C00000"/>
                </a:solidFill>
                <a:latin typeface="+mn-ea"/>
              </a:rPr>
              <a:t>18%</a:t>
            </a:r>
            <a:endParaRPr lang="ja-JP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BAC75AC-CB8A-49C9-9DA1-31D05C0C65ED}"/>
              </a:ext>
            </a:extLst>
          </p:cNvPr>
          <p:cNvSpPr txBox="1"/>
          <p:nvPr/>
        </p:nvSpPr>
        <p:spPr>
          <a:xfrm>
            <a:off x="5570230" y="454272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17%</a:t>
            </a:r>
            <a:endParaRPr lang="ja-JP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4D33FD-4A15-4789-834F-9F32C8A17D00}"/>
              </a:ext>
            </a:extLst>
          </p:cNvPr>
          <p:cNvSpPr txBox="1"/>
          <p:nvPr/>
        </p:nvSpPr>
        <p:spPr>
          <a:xfrm>
            <a:off x="7999994" y="4834787"/>
            <a:ext cx="4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C00000"/>
                </a:solidFill>
                <a:latin typeface="+mn-ea"/>
              </a:rPr>
              <a:t>3%</a:t>
            </a:r>
            <a:endParaRPr lang="ja-JP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B2F8661-7A25-480F-8169-EF124114B710}"/>
              </a:ext>
            </a:extLst>
          </p:cNvPr>
          <p:cNvSpPr/>
          <p:nvPr/>
        </p:nvSpPr>
        <p:spPr>
          <a:xfrm>
            <a:off x="1256999" y="2736039"/>
            <a:ext cx="180000" cy="32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DCDF0C3-F79E-48E2-AB7A-040FE85DBD0A}"/>
              </a:ext>
            </a:extLst>
          </p:cNvPr>
          <p:cNvSpPr/>
          <p:nvPr/>
        </p:nvSpPr>
        <p:spPr>
          <a:xfrm>
            <a:off x="1256999" y="2997857"/>
            <a:ext cx="180000" cy="32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0387DC5-65D8-4325-A15A-95429C374E45}"/>
              </a:ext>
            </a:extLst>
          </p:cNvPr>
          <p:cNvSpPr/>
          <p:nvPr/>
        </p:nvSpPr>
        <p:spPr>
          <a:xfrm>
            <a:off x="1256999" y="3259676"/>
            <a:ext cx="180000" cy="32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23DC4AD-D99A-4C97-9452-65829CE6072F}"/>
              </a:ext>
            </a:extLst>
          </p:cNvPr>
          <p:cNvSpPr/>
          <p:nvPr/>
        </p:nvSpPr>
        <p:spPr>
          <a:xfrm>
            <a:off x="1256999" y="3521494"/>
            <a:ext cx="180000" cy="32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DC0A706-1D6D-4089-B6F8-D70492F974BA}"/>
              </a:ext>
            </a:extLst>
          </p:cNvPr>
          <p:cNvSpPr/>
          <p:nvPr/>
        </p:nvSpPr>
        <p:spPr>
          <a:xfrm>
            <a:off x="1256999" y="3783312"/>
            <a:ext cx="180000" cy="32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4A2977D-37AB-4A53-8618-9C1194EAB816}"/>
              </a:ext>
            </a:extLst>
          </p:cNvPr>
          <p:cNvSpPr/>
          <p:nvPr/>
        </p:nvSpPr>
        <p:spPr>
          <a:xfrm>
            <a:off x="1256999" y="4045130"/>
            <a:ext cx="180000" cy="32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D76903B-3BAF-41E6-B3F1-AA9164AE4BC3}"/>
              </a:ext>
            </a:extLst>
          </p:cNvPr>
          <p:cNvSpPr/>
          <p:nvPr/>
        </p:nvSpPr>
        <p:spPr>
          <a:xfrm>
            <a:off x="1256999" y="4306948"/>
            <a:ext cx="180000" cy="32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112C2F2-B990-4BFF-A409-2229ABCDC93B}"/>
              </a:ext>
            </a:extLst>
          </p:cNvPr>
          <p:cNvSpPr/>
          <p:nvPr/>
        </p:nvSpPr>
        <p:spPr>
          <a:xfrm>
            <a:off x="1256999" y="4568766"/>
            <a:ext cx="180000" cy="32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D489EDF-3ED3-4037-8344-FF1B522AB433}"/>
              </a:ext>
            </a:extLst>
          </p:cNvPr>
          <p:cNvSpPr/>
          <p:nvPr/>
        </p:nvSpPr>
        <p:spPr>
          <a:xfrm>
            <a:off x="1256999" y="4830585"/>
            <a:ext cx="180000" cy="32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77E3981-4764-4BE5-8114-05E437EFC3DA}"/>
              </a:ext>
            </a:extLst>
          </p:cNvPr>
          <p:cNvSpPr/>
          <p:nvPr/>
        </p:nvSpPr>
        <p:spPr>
          <a:xfrm>
            <a:off x="1256999" y="5092403"/>
            <a:ext cx="180000" cy="32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26E9AD2-C693-4B47-A9FB-05DDB7598331}"/>
              </a:ext>
            </a:extLst>
          </p:cNvPr>
          <p:cNvSpPr txBox="1"/>
          <p:nvPr/>
        </p:nvSpPr>
        <p:spPr>
          <a:xfrm>
            <a:off x="858440" y="2637663"/>
            <a:ext cx="381836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100</a:t>
            </a:r>
            <a:endParaRPr lang="ja-JP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B645F0-EF90-4079-B4B0-5AF97F066D1C}"/>
              </a:ext>
            </a:extLst>
          </p:cNvPr>
          <p:cNvSpPr txBox="1"/>
          <p:nvPr/>
        </p:nvSpPr>
        <p:spPr>
          <a:xfrm>
            <a:off x="891302" y="2897953"/>
            <a:ext cx="316112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90</a:t>
            </a:r>
            <a:endParaRPr lang="ja-JP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4DC94DE-6196-4DE4-AB9C-C1A54E3A2E36}"/>
              </a:ext>
            </a:extLst>
          </p:cNvPr>
          <p:cNvSpPr txBox="1"/>
          <p:nvPr/>
        </p:nvSpPr>
        <p:spPr>
          <a:xfrm>
            <a:off x="891302" y="3158243"/>
            <a:ext cx="316112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80</a:t>
            </a:r>
            <a:endParaRPr lang="ja-JP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F882BC4-95E6-484B-B1A0-36B47DB686A4}"/>
              </a:ext>
            </a:extLst>
          </p:cNvPr>
          <p:cNvSpPr txBox="1"/>
          <p:nvPr/>
        </p:nvSpPr>
        <p:spPr>
          <a:xfrm>
            <a:off x="891302" y="3418533"/>
            <a:ext cx="316112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70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004A53D-3ED4-4782-AF30-5A147F407DD0}"/>
              </a:ext>
            </a:extLst>
          </p:cNvPr>
          <p:cNvSpPr txBox="1"/>
          <p:nvPr/>
        </p:nvSpPr>
        <p:spPr>
          <a:xfrm>
            <a:off x="891302" y="3678823"/>
            <a:ext cx="316112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60</a:t>
            </a:r>
            <a:endParaRPr lang="ja-JP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431693C-B195-415A-83B7-475609C0D02D}"/>
              </a:ext>
            </a:extLst>
          </p:cNvPr>
          <p:cNvSpPr txBox="1"/>
          <p:nvPr/>
        </p:nvSpPr>
        <p:spPr>
          <a:xfrm>
            <a:off x="891302" y="3939113"/>
            <a:ext cx="316112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50</a:t>
            </a:r>
            <a:endParaRPr lang="ja-JP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41329A4-47F7-4C8D-AE05-332F892A082C}"/>
              </a:ext>
            </a:extLst>
          </p:cNvPr>
          <p:cNvSpPr txBox="1"/>
          <p:nvPr/>
        </p:nvSpPr>
        <p:spPr>
          <a:xfrm>
            <a:off x="891302" y="4199403"/>
            <a:ext cx="316112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40</a:t>
            </a:r>
            <a:endParaRPr lang="ja-JP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D6C31AE-530E-409E-95AF-CB34890AD07D}"/>
              </a:ext>
            </a:extLst>
          </p:cNvPr>
          <p:cNvSpPr txBox="1"/>
          <p:nvPr/>
        </p:nvSpPr>
        <p:spPr>
          <a:xfrm>
            <a:off x="891302" y="4459693"/>
            <a:ext cx="316112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30</a:t>
            </a:r>
            <a:endParaRPr lang="ja-JP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F6458EE-03B5-4E49-9452-D20509ADB1B8}"/>
              </a:ext>
            </a:extLst>
          </p:cNvPr>
          <p:cNvSpPr txBox="1"/>
          <p:nvPr/>
        </p:nvSpPr>
        <p:spPr>
          <a:xfrm>
            <a:off x="891302" y="4719983"/>
            <a:ext cx="316112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</a:t>
            </a:r>
            <a:endParaRPr lang="ja-JP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A96BDC7-4972-446E-AD1D-EE0C83263268}"/>
              </a:ext>
            </a:extLst>
          </p:cNvPr>
          <p:cNvSpPr txBox="1"/>
          <p:nvPr/>
        </p:nvSpPr>
        <p:spPr>
          <a:xfrm>
            <a:off x="891302" y="4980273"/>
            <a:ext cx="316112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</a:t>
            </a:r>
            <a:endParaRPr lang="ja-JP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3000DF2-D07D-482A-8751-C0CEB5CE7785}"/>
              </a:ext>
            </a:extLst>
          </p:cNvPr>
          <p:cNvSpPr txBox="1"/>
          <p:nvPr/>
        </p:nvSpPr>
        <p:spPr>
          <a:xfrm>
            <a:off x="908133" y="5240561"/>
            <a:ext cx="282450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%</a:t>
            </a:r>
            <a:endParaRPr lang="ja-JP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25E6285-5761-485A-A7D8-EA8C8AF5DCCF}"/>
              </a:ext>
            </a:extLst>
          </p:cNvPr>
          <p:cNvSpPr txBox="1"/>
          <p:nvPr/>
        </p:nvSpPr>
        <p:spPr>
          <a:xfrm>
            <a:off x="4368257" y="284792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1"/>
                </a:solidFill>
                <a:latin typeface="+mn-ea"/>
              </a:rPr>
              <a:t>82%</a:t>
            </a:r>
            <a:endParaRPr lang="ja-JP" altLang="en-US" sz="1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190E46D-0A86-455C-AD72-F4F03522E8EB}"/>
              </a:ext>
            </a:extLst>
          </p:cNvPr>
          <p:cNvSpPr txBox="1"/>
          <p:nvPr/>
        </p:nvSpPr>
        <p:spPr>
          <a:xfrm>
            <a:off x="6755857" y="2883333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1"/>
                </a:solidFill>
                <a:latin typeface="+mn-ea"/>
              </a:rPr>
              <a:t>79%</a:t>
            </a:r>
            <a:endParaRPr lang="ja-JP" altLang="en-US" sz="1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F775CEB-10DD-4D0F-8390-D5F81E628BF1}"/>
              </a:ext>
            </a:extLst>
          </p:cNvPr>
          <p:cNvSpPr txBox="1"/>
          <p:nvPr/>
        </p:nvSpPr>
        <p:spPr>
          <a:xfrm>
            <a:off x="2860120" y="95717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カード非対応店舗の機会損失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E1528DF-0E52-4E21-9C52-5D1D6D00C655}"/>
              </a:ext>
            </a:extLst>
          </p:cNvPr>
          <p:cNvSpPr txBox="1"/>
          <p:nvPr/>
        </p:nvSpPr>
        <p:spPr>
          <a:xfrm>
            <a:off x="3196872" y="1434646"/>
            <a:ext cx="1407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b="1" dirty="0">
                <a:solidFill>
                  <a:srgbClr val="C00000"/>
                </a:solidFill>
                <a:latin typeface="+mn-ea"/>
              </a:rPr>
              <a:t>21%</a:t>
            </a:r>
            <a:endParaRPr lang="ja-JP" altLang="en-US" sz="4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0AF69CA3-56E5-46F0-8A9C-FE5EB39E8CB8}"/>
              </a:ext>
            </a:extLst>
          </p:cNvPr>
          <p:cNvSpPr txBox="1"/>
          <p:nvPr/>
        </p:nvSpPr>
        <p:spPr>
          <a:xfrm>
            <a:off x="4587415" y="1486712"/>
            <a:ext cx="2185214" cy="619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b="1" dirty="0">
                <a:solidFill>
                  <a:srgbClr val="C00000"/>
                </a:solidFill>
                <a:latin typeface="+mn-ea"/>
              </a:rPr>
              <a:t>クレジットカード非対応店が</a:t>
            </a:r>
            <a:endParaRPr lang="en-US" altLang="ja-JP" sz="1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200" b="1" dirty="0">
                <a:solidFill>
                  <a:srgbClr val="C00000"/>
                </a:solidFill>
                <a:latin typeface="+mn-ea"/>
              </a:rPr>
              <a:t>失っている潜在顧客の割合</a:t>
            </a:r>
            <a:r>
              <a:rPr lang="en-US" altLang="ja-JP" sz="1200" b="1" dirty="0">
                <a:solidFill>
                  <a:srgbClr val="C00000"/>
                </a:solidFill>
                <a:latin typeface="+mn-ea"/>
              </a:rPr>
              <a:t>…</a:t>
            </a:r>
            <a:endParaRPr lang="ja-JP" altLang="en-US" sz="12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72EDDD-143B-43F4-8A8C-6887F2BB258A}"/>
              </a:ext>
            </a:extLst>
          </p:cNvPr>
          <p:cNvSpPr txBox="1"/>
          <p:nvPr/>
        </p:nvSpPr>
        <p:spPr>
          <a:xfrm>
            <a:off x="3347903" y="2524125"/>
            <a:ext cx="3210197" cy="904875"/>
          </a:xfrm>
          <a:prstGeom prst="roundRect">
            <a:avLst/>
          </a:prstGeom>
          <a:solidFill>
            <a:srgbClr val="FEF9EE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2400" b="1" dirty="0"/>
              <a:t>① 手数料が高い</a:t>
            </a:r>
            <a:r>
              <a:rPr lang="en-US" altLang="ja-JP" sz="2400" b="1" dirty="0"/>
              <a:t>…</a:t>
            </a:r>
            <a:endParaRPr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C9E3-0384-4546-8039-8DCD99EBE66D}"/>
              </a:ext>
            </a:extLst>
          </p:cNvPr>
          <p:cNvSpPr txBox="1"/>
          <p:nvPr/>
        </p:nvSpPr>
        <p:spPr>
          <a:xfrm>
            <a:off x="2595880" y="3766438"/>
            <a:ext cx="4714241" cy="904875"/>
          </a:xfrm>
          <a:prstGeom prst="roundRect">
            <a:avLst/>
          </a:prstGeom>
          <a:solidFill>
            <a:srgbClr val="FEF9EE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2400" b="1" dirty="0"/>
              <a:t>② レジ周りがごちゃつく</a:t>
            </a:r>
            <a:r>
              <a:rPr lang="en-US" altLang="ja-JP" sz="2400" b="1" dirty="0"/>
              <a:t>…</a:t>
            </a:r>
            <a:endParaRPr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43D25D-4128-4296-9FCA-9D0AA8EF64DA}"/>
              </a:ext>
            </a:extLst>
          </p:cNvPr>
          <p:cNvSpPr txBox="1"/>
          <p:nvPr/>
        </p:nvSpPr>
        <p:spPr>
          <a:xfrm>
            <a:off x="3347903" y="5008751"/>
            <a:ext cx="3210197" cy="904875"/>
          </a:xfrm>
          <a:prstGeom prst="roundRect">
            <a:avLst/>
          </a:prstGeom>
          <a:solidFill>
            <a:srgbClr val="FEF9EE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2400" b="1" dirty="0"/>
              <a:t>③ 導入後が不安</a:t>
            </a:r>
            <a:r>
              <a:rPr lang="en-US" altLang="ja-JP" sz="2400" b="1" dirty="0"/>
              <a:t>…</a:t>
            </a:r>
            <a:endParaRPr lang="ja-JP" altLang="en-US" sz="24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7386670-7C4E-4D4E-9160-EC46A5E752C8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04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DE8798-8ED7-473F-B6E8-8AA06994A76B}"/>
              </a:ext>
            </a:extLst>
          </p:cNvPr>
          <p:cNvSpPr txBox="1"/>
          <p:nvPr/>
        </p:nvSpPr>
        <p:spPr>
          <a:xfrm>
            <a:off x="221009" y="4126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決済端末導入の課題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C1AA173-6C4C-459C-AF9E-8C18E2B7526C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D224513-5D64-43EB-AB01-645D1659F501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3187083-F6C4-4FEE-98D2-35B8A28B9289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図形&#10;&#10;中程度の精度で自動的に生成された説明">
            <a:extLst>
              <a:ext uri="{FF2B5EF4-FFF2-40B4-BE49-F238E27FC236}">
                <a16:creationId xmlns:a16="http://schemas.microsoft.com/office/drawing/2014/main" id="{83F89DAA-2A85-4ABB-8EAF-88E3A9EAE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27F1250-CFB6-4CDF-9638-028881D9370E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911F50-B90B-46C3-8B7B-263C1F5D1EA0}"/>
              </a:ext>
            </a:extLst>
          </p:cNvPr>
          <p:cNvSpPr txBox="1"/>
          <p:nvPr/>
        </p:nvSpPr>
        <p:spPr>
          <a:xfrm>
            <a:off x="2757561" y="1224179"/>
            <a:ext cx="4390881" cy="96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altLang="ja-JP" sz="2400" b="1" dirty="0"/>
              <a:t>EPARK</a:t>
            </a:r>
            <a:r>
              <a:rPr lang="ja-JP" altLang="en-US" sz="2400" b="1" dirty="0"/>
              <a:t>ペイメントサービスなら</a:t>
            </a:r>
            <a:endParaRPr lang="en-US" altLang="ja-JP" sz="2400" b="1" dirty="0"/>
          </a:p>
          <a:p>
            <a:pPr algn="ctr">
              <a:lnSpc>
                <a:spcPts val="3500"/>
              </a:lnSpc>
            </a:pPr>
            <a:r>
              <a:rPr lang="ja-JP" altLang="en-US" sz="2400" b="1" dirty="0"/>
              <a:t>これらの課題を解決！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1762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0286248F-7551-465B-AD22-E5124D538A10}"/>
              </a:ext>
            </a:extLst>
          </p:cNvPr>
          <p:cNvSpPr/>
          <p:nvPr/>
        </p:nvSpPr>
        <p:spPr>
          <a:xfrm>
            <a:off x="6518658" y="3355895"/>
            <a:ext cx="2380165" cy="2380165"/>
          </a:xfrm>
          <a:prstGeom prst="roundRect">
            <a:avLst>
              <a:gd name="adj" fmla="val 9786"/>
            </a:avLst>
          </a:prstGeom>
          <a:solidFill>
            <a:srgbClr val="FEF9EE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28782CC8-490D-4145-8118-52230CBFB7BF}"/>
              </a:ext>
            </a:extLst>
          </p:cNvPr>
          <p:cNvSpPr/>
          <p:nvPr/>
        </p:nvSpPr>
        <p:spPr>
          <a:xfrm>
            <a:off x="7337007" y="2964675"/>
            <a:ext cx="743467" cy="743467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96303ED-E4AA-42AA-A753-4FD3F966AE0F}"/>
              </a:ext>
            </a:extLst>
          </p:cNvPr>
          <p:cNvSpPr txBox="1"/>
          <p:nvPr/>
        </p:nvSpPr>
        <p:spPr>
          <a:xfrm>
            <a:off x="7415908" y="3135243"/>
            <a:ext cx="611065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1" kern="9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POINT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8A434B0-23E8-4658-B57D-CDC1A9AF8011}"/>
              </a:ext>
            </a:extLst>
          </p:cNvPr>
          <p:cNvSpPr txBox="1"/>
          <p:nvPr/>
        </p:nvSpPr>
        <p:spPr>
          <a:xfrm>
            <a:off x="7483358" y="32417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kern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B699FE8-8B1F-49B4-9216-46802BDC7B79}"/>
              </a:ext>
            </a:extLst>
          </p:cNvPr>
          <p:cNvSpPr/>
          <p:nvPr/>
        </p:nvSpPr>
        <p:spPr>
          <a:xfrm>
            <a:off x="3762918" y="3355895"/>
            <a:ext cx="2380165" cy="2380165"/>
          </a:xfrm>
          <a:prstGeom prst="roundRect">
            <a:avLst>
              <a:gd name="adj" fmla="val 9786"/>
            </a:avLst>
          </a:prstGeom>
          <a:solidFill>
            <a:srgbClr val="FEF9EE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E6D1F2F-FBFF-4859-9F2D-6A9D1CE09CFC}"/>
              </a:ext>
            </a:extLst>
          </p:cNvPr>
          <p:cNvSpPr/>
          <p:nvPr/>
        </p:nvSpPr>
        <p:spPr>
          <a:xfrm>
            <a:off x="4581267" y="2964675"/>
            <a:ext cx="743467" cy="743467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C173D8-6816-4E93-B773-21A0BBF4139B}"/>
              </a:ext>
            </a:extLst>
          </p:cNvPr>
          <p:cNvSpPr txBox="1"/>
          <p:nvPr/>
        </p:nvSpPr>
        <p:spPr>
          <a:xfrm>
            <a:off x="4660168" y="3135243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1" kern="9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POINT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6BBB70C-A34B-404B-860F-615A9DE03674}"/>
              </a:ext>
            </a:extLst>
          </p:cNvPr>
          <p:cNvSpPr txBox="1"/>
          <p:nvPr/>
        </p:nvSpPr>
        <p:spPr>
          <a:xfrm>
            <a:off x="4727618" y="32417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kern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CDD9C76-DE8D-4040-BAD7-6E2A241C231F}"/>
              </a:ext>
            </a:extLst>
          </p:cNvPr>
          <p:cNvSpPr/>
          <p:nvPr/>
        </p:nvSpPr>
        <p:spPr>
          <a:xfrm>
            <a:off x="1032578" y="3355895"/>
            <a:ext cx="2380165" cy="2380165"/>
          </a:xfrm>
          <a:prstGeom prst="roundRect">
            <a:avLst>
              <a:gd name="adj" fmla="val 9786"/>
            </a:avLst>
          </a:prstGeom>
          <a:solidFill>
            <a:srgbClr val="FEF9EE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1169174-CDE5-4A24-A0B2-C7FF04A4B733}"/>
              </a:ext>
            </a:extLst>
          </p:cNvPr>
          <p:cNvSpPr/>
          <p:nvPr/>
        </p:nvSpPr>
        <p:spPr>
          <a:xfrm>
            <a:off x="1850927" y="2964675"/>
            <a:ext cx="743467" cy="743467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98E51B-2E2E-4EB8-86D1-22D437B1010E}"/>
              </a:ext>
            </a:extLst>
          </p:cNvPr>
          <p:cNvSpPr txBox="1"/>
          <p:nvPr/>
        </p:nvSpPr>
        <p:spPr>
          <a:xfrm>
            <a:off x="1929828" y="3135243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1" kern="9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POINT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FAE9EB-6C18-493D-9618-BBE7F59453E9}"/>
              </a:ext>
            </a:extLst>
          </p:cNvPr>
          <p:cNvSpPr txBox="1"/>
          <p:nvPr/>
        </p:nvSpPr>
        <p:spPr>
          <a:xfrm>
            <a:off x="1997278" y="32417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kern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E7DE17-0971-4F4A-8A6B-8F2EDF3A6B4A}"/>
              </a:ext>
            </a:extLst>
          </p:cNvPr>
          <p:cNvSpPr txBox="1"/>
          <p:nvPr/>
        </p:nvSpPr>
        <p:spPr>
          <a:xfrm>
            <a:off x="4399002" y="3939468"/>
            <a:ext cx="1107996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b="1" dirty="0"/>
              <a:t>初期費用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C5F19B-9418-46A6-A60F-E2D9D553BA94}"/>
              </a:ext>
            </a:extLst>
          </p:cNvPr>
          <p:cNvSpPr txBox="1"/>
          <p:nvPr/>
        </p:nvSpPr>
        <p:spPr>
          <a:xfrm>
            <a:off x="2647754" y="1441820"/>
            <a:ext cx="461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/>
              <a:t>EPARK</a:t>
            </a:r>
            <a:r>
              <a:rPr lang="ja-JP" altLang="en-US" sz="2400" b="1" dirty="0"/>
              <a:t>ペイメントサービスなら</a:t>
            </a:r>
            <a:r>
              <a:rPr lang="en-US" altLang="ja-JP" sz="2400" b="1" dirty="0"/>
              <a:t>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05D20A-C7B3-4894-B482-A34E4C78BF75}"/>
              </a:ext>
            </a:extLst>
          </p:cNvPr>
          <p:cNvSpPr txBox="1"/>
          <p:nvPr/>
        </p:nvSpPr>
        <p:spPr>
          <a:xfrm>
            <a:off x="1437830" y="3939468"/>
            <a:ext cx="156966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b="1" dirty="0"/>
              <a:t>加盟店手数料</a:t>
            </a:r>
            <a:endParaRPr lang="en-US" altLang="ja-JP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1D4FA4-C881-4C3B-93A0-0511F5CE95F8}"/>
              </a:ext>
            </a:extLst>
          </p:cNvPr>
          <p:cNvSpPr txBox="1"/>
          <p:nvPr/>
        </p:nvSpPr>
        <p:spPr>
          <a:xfrm>
            <a:off x="7154742" y="3939468"/>
            <a:ext cx="1107996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b="1" dirty="0"/>
              <a:t>月額費用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B6F31B-5653-4FE6-B1F7-C483E5F0A879}"/>
              </a:ext>
            </a:extLst>
          </p:cNvPr>
          <p:cNvSpPr txBox="1"/>
          <p:nvPr/>
        </p:nvSpPr>
        <p:spPr>
          <a:xfrm>
            <a:off x="2036560" y="439298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spc="-150">
                <a:solidFill>
                  <a:schemeClr val="accent6"/>
                </a:solidFill>
                <a:latin typeface="+mn-ea"/>
              </a:rPr>
              <a:t>％</a:t>
            </a:r>
            <a:endParaRPr lang="en-US" altLang="ja-JP" b="1" spc="-15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38066-8E24-4479-87DA-7B30B5952B22}"/>
              </a:ext>
            </a:extLst>
          </p:cNvPr>
          <p:cNvSpPr txBox="1"/>
          <p:nvPr/>
        </p:nvSpPr>
        <p:spPr>
          <a:xfrm>
            <a:off x="4459917" y="4380954"/>
            <a:ext cx="986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b="1" spc="300" dirty="0">
                <a:solidFill>
                  <a:schemeClr val="accent6"/>
                </a:solidFill>
                <a:latin typeface="+mn-ea"/>
              </a:rPr>
              <a:t>\</a:t>
            </a:r>
            <a:r>
              <a:rPr lang="en-US" altLang="ja-JP" sz="6000" b="1" spc="300" dirty="0">
                <a:solidFill>
                  <a:schemeClr val="accent6"/>
                </a:solidFill>
                <a:latin typeface="+mn-ea"/>
              </a:rPr>
              <a:t>0</a:t>
            </a:r>
            <a:endParaRPr lang="en-US" altLang="ja-JP" sz="7200" b="1" spc="3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7F813E-B539-4398-BF5C-DB370E1811C4}"/>
              </a:ext>
            </a:extLst>
          </p:cNvPr>
          <p:cNvSpPr txBox="1"/>
          <p:nvPr/>
        </p:nvSpPr>
        <p:spPr>
          <a:xfrm>
            <a:off x="7215657" y="4380954"/>
            <a:ext cx="986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b="1" spc="300" dirty="0">
                <a:solidFill>
                  <a:schemeClr val="accent6"/>
                </a:solidFill>
                <a:latin typeface="+mn-ea"/>
              </a:rPr>
              <a:t>\</a:t>
            </a:r>
            <a:r>
              <a:rPr lang="en-US" altLang="ja-JP" sz="6000" b="1" spc="300" dirty="0">
                <a:solidFill>
                  <a:schemeClr val="accent6"/>
                </a:solidFill>
                <a:latin typeface="+mn-ea"/>
              </a:rPr>
              <a:t>0</a:t>
            </a:r>
            <a:endParaRPr lang="en-US" altLang="ja-JP" sz="7200" b="1" spc="3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91BBF73-BB8F-4777-B55D-DF84FEED2E10}"/>
              </a:ext>
            </a:extLst>
          </p:cNvPr>
          <p:cNvSpPr txBox="1"/>
          <p:nvPr/>
        </p:nvSpPr>
        <p:spPr>
          <a:xfrm>
            <a:off x="3244840" y="202711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/>
              <a:t>こんなに</a:t>
            </a:r>
            <a:r>
              <a:rPr lang="ja-JP" altLang="en-US" sz="3600" b="1" dirty="0">
                <a:solidFill>
                  <a:srgbClr val="FFC000"/>
                </a:solidFill>
              </a:rPr>
              <a:t>安い！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3350BBA-9A21-4254-ADD9-1A6B7C26F07C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05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9D9B7B4-B4F3-4285-84D8-3F6F3DB71D80}"/>
              </a:ext>
            </a:extLst>
          </p:cNvPr>
          <p:cNvSpPr txBox="1"/>
          <p:nvPr/>
        </p:nvSpPr>
        <p:spPr>
          <a:xfrm>
            <a:off x="221009" y="412648"/>
            <a:ext cx="2262158" cy="619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決済端末導入の課題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① 手数料が高い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9F482F5-03D2-42AA-8E34-6FBF911B12B1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45768A7-D06B-4ADA-AC6D-77596AD14C83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2749509-D205-4754-AEAC-F41178F47A04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 descr="図形&#10;&#10;中程度の精度で自動的に生成された説明">
            <a:extLst>
              <a:ext uri="{FF2B5EF4-FFF2-40B4-BE49-F238E27FC236}">
                <a16:creationId xmlns:a16="http://schemas.microsoft.com/office/drawing/2014/main" id="{8CE3A5D3-66DC-47E2-9CD0-F3CF894F5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0713E00-D233-4C95-AE06-65CBF13E1A12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65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BBAAF45-E167-4756-B8C9-036446CBE138}"/>
              </a:ext>
            </a:extLst>
          </p:cNvPr>
          <p:cNvSpPr txBox="1"/>
          <p:nvPr/>
        </p:nvSpPr>
        <p:spPr>
          <a:xfrm>
            <a:off x="2647754" y="1441820"/>
            <a:ext cx="461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/>
              <a:t>EPARK</a:t>
            </a:r>
            <a:r>
              <a:rPr lang="ja-JP" altLang="en-US" sz="2400" b="1" dirty="0"/>
              <a:t>ペイメントサービスなら</a:t>
            </a:r>
            <a:r>
              <a:rPr lang="en-US" altLang="ja-JP" sz="2400" b="1" dirty="0"/>
              <a:t>…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9378CD7-C284-4C82-93C1-4DA5E9A16711}"/>
              </a:ext>
            </a:extLst>
          </p:cNvPr>
          <p:cNvSpPr txBox="1"/>
          <p:nvPr/>
        </p:nvSpPr>
        <p:spPr>
          <a:xfrm>
            <a:off x="3014009" y="202711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/>
              <a:t>レジが</a:t>
            </a:r>
            <a:r>
              <a:rPr lang="ja-JP" altLang="en-US" sz="3600" b="1" dirty="0">
                <a:solidFill>
                  <a:srgbClr val="FFC000"/>
                </a:solidFill>
              </a:rPr>
              <a:t>スッキリ！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7ECEFF7-1BC2-4968-BE0E-1CAEB151D636}"/>
              </a:ext>
            </a:extLst>
          </p:cNvPr>
          <p:cNvSpPr/>
          <p:nvPr/>
        </p:nvSpPr>
        <p:spPr>
          <a:xfrm>
            <a:off x="5123038" y="3355895"/>
            <a:ext cx="3662559" cy="2380165"/>
          </a:xfrm>
          <a:prstGeom prst="roundRect">
            <a:avLst>
              <a:gd name="adj" fmla="val 9786"/>
            </a:avLst>
          </a:prstGeom>
          <a:solidFill>
            <a:srgbClr val="FEF9EE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36BB347-98F0-4DF1-A141-37A6AA4D726A}"/>
              </a:ext>
            </a:extLst>
          </p:cNvPr>
          <p:cNvSpPr/>
          <p:nvPr/>
        </p:nvSpPr>
        <p:spPr>
          <a:xfrm>
            <a:off x="6582584" y="2964675"/>
            <a:ext cx="743467" cy="743467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9CD7E2B-0284-4BF0-9F7C-17EE846CF937}"/>
              </a:ext>
            </a:extLst>
          </p:cNvPr>
          <p:cNvSpPr txBox="1"/>
          <p:nvPr/>
        </p:nvSpPr>
        <p:spPr>
          <a:xfrm>
            <a:off x="6661485" y="3135243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1" kern="9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POINT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3231C60-DA3F-494A-87DE-AC717A14AE63}"/>
              </a:ext>
            </a:extLst>
          </p:cNvPr>
          <p:cNvSpPr txBox="1"/>
          <p:nvPr/>
        </p:nvSpPr>
        <p:spPr>
          <a:xfrm>
            <a:off x="6728935" y="32417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kern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DD1AF4A-526A-44D2-AF56-E6098F356DA1}"/>
              </a:ext>
            </a:extLst>
          </p:cNvPr>
          <p:cNvSpPr/>
          <p:nvPr/>
        </p:nvSpPr>
        <p:spPr>
          <a:xfrm>
            <a:off x="1120404" y="3355895"/>
            <a:ext cx="3662559" cy="2380165"/>
          </a:xfrm>
          <a:prstGeom prst="roundRect">
            <a:avLst>
              <a:gd name="adj" fmla="val 9786"/>
            </a:avLst>
          </a:prstGeom>
          <a:solidFill>
            <a:srgbClr val="FEF9EE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6A4865C-4CF6-4303-A821-2C252CDFBB18}"/>
              </a:ext>
            </a:extLst>
          </p:cNvPr>
          <p:cNvSpPr/>
          <p:nvPr/>
        </p:nvSpPr>
        <p:spPr>
          <a:xfrm>
            <a:off x="2579950" y="2964675"/>
            <a:ext cx="743467" cy="743467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3670FFE-DB5B-4A2E-B98A-7BF89484119C}"/>
              </a:ext>
            </a:extLst>
          </p:cNvPr>
          <p:cNvSpPr txBox="1"/>
          <p:nvPr/>
        </p:nvSpPr>
        <p:spPr>
          <a:xfrm>
            <a:off x="2658851" y="3135243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1" kern="9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958FED2-B437-45B6-8933-AFA68F81A166}"/>
              </a:ext>
            </a:extLst>
          </p:cNvPr>
          <p:cNvSpPr txBox="1"/>
          <p:nvPr/>
        </p:nvSpPr>
        <p:spPr>
          <a:xfrm>
            <a:off x="2726301" y="32417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kern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4A6ACAC-B981-4A61-B0E8-DDBA6A33EB00}"/>
              </a:ext>
            </a:extLst>
          </p:cNvPr>
          <p:cNvSpPr txBox="1"/>
          <p:nvPr/>
        </p:nvSpPr>
        <p:spPr>
          <a:xfrm>
            <a:off x="1589771" y="3880518"/>
            <a:ext cx="2723823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b="1" dirty="0"/>
              <a:t>一体型・モバイル型など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600666F-023C-4191-A495-F53F072FDBB8}"/>
              </a:ext>
            </a:extLst>
          </p:cNvPr>
          <p:cNvSpPr txBox="1"/>
          <p:nvPr/>
        </p:nvSpPr>
        <p:spPr>
          <a:xfrm>
            <a:off x="1500005" y="4406107"/>
            <a:ext cx="2903359" cy="56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ja-JP" altLang="en-US" sz="3600" b="1" dirty="0">
                <a:solidFill>
                  <a:schemeClr val="accent6"/>
                </a:solidFill>
              </a:rPr>
              <a:t>多彩</a:t>
            </a:r>
            <a:r>
              <a:rPr lang="ja-JP" altLang="en-US" sz="2800" b="1" dirty="0"/>
              <a:t>な決済端末</a:t>
            </a:r>
            <a:endParaRPr lang="en-US" altLang="ja-JP" sz="28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6E7F2B8-CA37-4453-9EEB-06F6B3C6B40C}"/>
              </a:ext>
            </a:extLst>
          </p:cNvPr>
          <p:cNvSpPr txBox="1"/>
          <p:nvPr/>
        </p:nvSpPr>
        <p:spPr>
          <a:xfrm>
            <a:off x="2282270" y="4922918"/>
            <a:ext cx="1338828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b="1" dirty="0"/>
              <a:t>をご用意！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1CD296D-1037-48AB-9DF4-A2D87A8D8F17}"/>
              </a:ext>
            </a:extLst>
          </p:cNvPr>
          <p:cNvSpPr txBox="1"/>
          <p:nvPr/>
        </p:nvSpPr>
        <p:spPr>
          <a:xfrm>
            <a:off x="5513061" y="3886204"/>
            <a:ext cx="2882520" cy="829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ja-JP" altLang="en-US" b="1" dirty="0"/>
              <a:t>カード 決済</a:t>
            </a:r>
            <a:r>
              <a:rPr lang="en-US" altLang="ja-JP" b="1" dirty="0"/>
              <a:t> </a:t>
            </a:r>
            <a:r>
              <a:rPr lang="ja-JP" altLang="en-US" b="1" dirty="0"/>
              <a:t>、スマホ決済</a:t>
            </a:r>
            <a:r>
              <a:rPr lang="en-US" altLang="ja-JP" b="1" dirty="0"/>
              <a:t> </a:t>
            </a:r>
          </a:p>
          <a:p>
            <a:pPr algn="ctr">
              <a:lnSpc>
                <a:spcPts val="3000"/>
              </a:lnSpc>
            </a:pPr>
            <a:r>
              <a:rPr lang="ja-JP" altLang="en-US" b="1" dirty="0"/>
              <a:t>電子マネー決済に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598390A-654D-47C6-8D23-B55EF3C62800}"/>
              </a:ext>
            </a:extLst>
          </p:cNvPr>
          <p:cNvSpPr txBox="1"/>
          <p:nvPr/>
        </p:nvSpPr>
        <p:spPr>
          <a:xfrm>
            <a:off x="5836063" y="473365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6"/>
                </a:solidFill>
              </a:rPr>
              <a:t>幅広く対応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CEC89DF-D95D-4F67-8431-8E72BB64D506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06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03BD40A-8F9F-4961-8DCD-0579F4B04B66}"/>
              </a:ext>
            </a:extLst>
          </p:cNvPr>
          <p:cNvSpPr txBox="1"/>
          <p:nvPr/>
        </p:nvSpPr>
        <p:spPr>
          <a:xfrm>
            <a:off x="221009" y="412648"/>
            <a:ext cx="2262158" cy="619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決済端末導入の課題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② レジ周りがごちゃつく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C1CDF45-6588-4AA8-A898-D9A324D0E2F5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716BFA6-B5CE-4A0E-B176-B9CE6D5EA370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0070E06-06AB-4B9C-8E2C-FF7F10371541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図 63" descr="図形&#10;&#10;中程度の精度で自動的に生成された説明">
            <a:extLst>
              <a:ext uri="{FF2B5EF4-FFF2-40B4-BE49-F238E27FC236}">
                <a16:creationId xmlns:a16="http://schemas.microsoft.com/office/drawing/2014/main" id="{1964CC4A-BBD3-49B9-B6FB-E75DB570D9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1111A8C-CC1E-4407-8F78-2B40DB63C623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13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FD7F3F3-FC8A-488A-8917-514B4466E35A}"/>
              </a:ext>
            </a:extLst>
          </p:cNvPr>
          <p:cNvSpPr/>
          <p:nvPr/>
        </p:nvSpPr>
        <p:spPr>
          <a:xfrm>
            <a:off x="6518658" y="3355895"/>
            <a:ext cx="2380165" cy="2380165"/>
          </a:xfrm>
          <a:prstGeom prst="roundRect">
            <a:avLst>
              <a:gd name="adj" fmla="val 9786"/>
            </a:avLst>
          </a:prstGeom>
          <a:solidFill>
            <a:srgbClr val="FEF9EE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E8726A9-0134-48C1-A39D-3B9191651686}"/>
              </a:ext>
            </a:extLst>
          </p:cNvPr>
          <p:cNvSpPr/>
          <p:nvPr/>
        </p:nvSpPr>
        <p:spPr>
          <a:xfrm>
            <a:off x="7337007" y="2977375"/>
            <a:ext cx="743467" cy="743467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43F7AC-C44C-4047-AA28-6A264B5BB8BE}"/>
              </a:ext>
            </a:extLst>
          </p:cNvPr>
          <p:cNvSpPr txBox="1"/>
          <p:nvPr/>
        </p:nvSpPr>
        <p:spPr>
          <a:xfrm>
            <a:off x="7415908" y="3135243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1" kern="9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POINT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3D2E95-3216-4D52-8D51-59C8C7F5F980}"/>
              </a:ext>
            </a:extLst>
          </p:cNvPr>
          <p:cNvSpPr txBox="1"/>
          <p:nvPr/>
        </p:nvSpPr>
        <p:spPr>
          <a:xfrm>
            <a:off x="7483358" y="32417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kern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8AA8238-D2C5-4A82-8B11-C7C4A4C35E61}"/>
              </a:ext>
            </a:extLst>
          </p:cNvPr>
          <p:cNvSpPr/>
          <p:nvPr/>
        </p:nvSpPr>
        <p:spPr>
          <a:xfrm>
            <a:off x="3762918" y="3355895"/>
            <a:ext cx="2380165" cy="2380165"/>
          </a:xfrm>
          <a:prstGeom prst="roundRect">
            <a:avLst>
              <a:gd name="adj" fmla="val 9786"/>
            </a:avLst>
          </a:prstGeom>
          <a:solidFill>
            <a:srgbClr val="FEF9EE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F7D3139-5855-4C7E-9D84-9F62A8AA1DC3}"/>
              </a:ext>
            </a:extLst>
          </p:cNvPr>
          <p:cNvSpPr/>
          <p:nvPr/>
        </p:nvSpPr>
        <p:spPr>
          <a:xfrm>
            <a:off x="4581267" y="2977375"/>
            <a:ext cx="743467" cy="743467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E98A23-7FFA-4C94-8D4C-E52156F2B244}"/>
              </a:ext>
            </a:extLst>
          </p:cNvPr>
          <p:cNvSpPr txBox="1"/>
          <p:nvPr/>
        </p:nvSpPr>
        <p:spPr>
          <a:xfrm>
            <a:off x="4660168" y="3135243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1" kern="9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POINT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9D4A60-7B71-4505-A5D6-34AA1488D75A}"/>
              </a:ext>
            </a:extLst>
          </p:cNvPr>
          <p:cNvSpPr txBox="1"/>
          <p:nvPr/>
        </p:nvSpPr>
        <p:spPr>
          <a:xfrm>
            <a:off x="4727618" y="32417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kern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F773768-9A79-41E0-9160-B2E6CBA9D0AC}"/>
              </a:ext>
            </a:extLst>
          </p:cNvPr>
          <p:cNvSpPr/>
          <p:nvPr/>
        </p:nvSpPr>
        <p:spPr>
          <a:xfrm>
            <a:off x="1032578" y="3355895"/>
            <a:ext cx="2380165" cy="2380165"/>
          </a:xfrm>
          <a:prstGeom prst="roundRect">
            <a:avLst>
              <a:gd name="adj" fmla="val 9786"/>
            </a:avLst>
          </a:prstGeom>
          <a:solidFill>
            <a:srgbClr val="FEF9EE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E85AA8C-6FDF-4DF7-AC34-AFB10089BD59}"/>
              </a:ext>
            </a:extLst>
          </p:cNvPr>
          <p:cNvSpPr/>
          <p:nvPr/>
        </p:nvSpPr>
        <p:spPr>
          <a:xfrm>
            <a:off x="1850927" y="2977375"/>
            <a:ext cx="743467" cy="743467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76D0ACA-B288-4ADF-9A00-91414ED6E828}"/>
              </a:ext>
            </a:extLst>
          </p:cNvPr>
          <p:cNvSpPr txBox="1"/>
          <p:nvPr/>
        </p:nvSpPr>
        <p:spPr>
          <a:xfrm>
            <a:off x="1929828" y="3135243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1" kern="9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POINT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2ADE0D8-9CEC-483C-B57A-D7D5BA85FC83}"/>
              </a:ext>
            </a:extLst>
          </p:cNvPr>
          <p:cNvSpPr txBox="1"/>
          <p:nvPr/>
        </p:nvSpPr>
        <p:spPr>
          <a:xfrm>
            <a:off x="1997278" y="32417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kern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EAFE3FB-5D71-419F-94D4-902F35621CAC}"/>
              </a:ext>
            </a:extLst>
          </p:cNvPr>
          <p:cNvSpPr txBox="1"/>
          <p:nvPr/>
        </p:nvSpPr>
        <p:spPr>
          <a:xfrm>
            <a:off x="2647754" y="1441820"/>
            <a:ext cx="461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/>
              <a:t>EPARK</a:t>
            </a:r>
            <a:r>
              <a:rPr lang="ja-JP" altLang="en-US" sz="2400" b="1" dirty="0"/>
              <a:t>ペイメントサービスなら</a:t>
            </a:r>
            <a:r>
              <a:rPr lang="en-US" altLang="ja-JP" sz="2400" b="1" dirty="0"/>
              <a:t>…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98E8A5-BBED-4E9F-B99D-4573BE45BDC2}"/>
              </a:ext>
            </a:extLst>
          </p:cNvPr>
          <p:cNvSpPr txBox="1"/>
          <p:nvPr/>
        </p:nvSpPr>
        <p:spPr>
          <a:xfrm>
            <a:off x="1553247" y="3984823"/>
            <a:ext cx="1338828" cy="716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ja-JP" altLang="en-US" b="1" dirty="0"/>
              <a:t>国内決済</a:t>
            </a:r>
            <a:endParaRPr lang="en-US" altLang="ja-JP" b="1" dirty="0"/>
          </a:p>
          <a:p>
            <a:pPr algn="ctr">
              <a:lnSpc>
                <a:spcPts val="2500"/>
              </a:lnSpc>
            </a:pPr>
            <a:r>
              <a:rPr lang="ja-JP" altLang="en-US" b="1" dirty="0"/>
              <a:t>代行会社で</a:t>
            </a:r>
            <a:endParaRPr lang="en-US" altLang="ja-JP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E56F97E-BE66-415B-8806-1260346C1FDD}"/>
              </a:ext>
            </a:extLst>
          </p:cNvPr>
          <p:cNvSpPr txBox="1"/>
          <p:nvPr/>
        </p:nvSpPr>
        <p:spPr>
          <a:xfrm>
            <a:off x="7039326" y="3883227"/>
            <a:ext cx="1338828" cy="71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b="1" dirty="0">
                <a:latin typeface="+mn-ea"/>
              </a:rPr>
              <a:t>EPARK</a:t>
            </a:r>
          </a:p>
          <a:p>
            <a:pPr algn="ctr">
              <a:lnSpc>
                <a:spcPts val="2500"/>
              </a:lnSpc>
            </a:pPr>
            <a:r>
              <a:rPr lang="ja-JP" altLang="en-US" b="1" dirty="0">
                <a:latin typeface="+mn-ea"/>
              </a:rPr>
              <a:t>グループで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C9E489-170B-4E18-A5AB-8FFF918249F3}"/>
              </a:ext>
            </a:extLst>
          </p:cNvPr>
          <p:cNvSpPr txBox="1"/>
          <p:nvPr/>
        </p:nvSpPr>
        <p:spPr>
          <a:xfrm>
            <a:off x="1168528" y="4698454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6"/>
                </a:solidFill>
              </a:rPr>
              <a:t>安</a:t>
            </a:r>
            <a:r>
              <a:rPr lang="ja-JP" altLang="en-US" sz="3200" b="1" spc="-300" dirty="0">
                <a:solidFill>
                  <a:schemeClr val="accent6"/>
                </a:solidFill>
              </a:rPr>
              <a:t>心</a:t>
            </a:r>
            <a:r>
              <a:rPr lang="ja-JP" altLang="en-US" sz="2800" b="1" spc="-300" dirty="0">
                <a:solidFill>
                  <a:schemeClr val="accent6"/>
                </a:solidFill>
              </a:rPr>
              <a:t>・</a:t>
            </a:r>
            <a:r>
              <a:rPr lang="ja-JP" altLang="en-US" sz="3200" b="1" dirty="0">
                <a:solidFill>
                  <a:schemeClr val="accent6"/>
                </a:solidFill>
              </a:rPr>
              <a:t>安全</a:t>
            </a:r>
            <a:endParaRPr lang="en-US" altLang="ja-JP" sz="1000" b="1" spc="-15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9EE910-82EE-43B1-BDF4-D4996B473DBE}"/>
              </a:ext>
            </a:extLst>
          </p:cNvPr>
          <p:cNvSpPr txBox="1"/>
          <p:nvPr/>
        </p:nvSpPr>
        <p:spPr>
          <a:xfrm>
            <a:off x="4189933" y="4342856"/>
            <a:ext cx="1500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000" b="1" dirty="0">
                <a:solidFill>
                  <a:schemeClr val="accent6"/>
                </a:solidFill>
                <a:latin typeface="+mn-ea"/>
              </a:rPr>
              <a:t>6,000</a:t>
            </a:r>
            <a:endParaRPr lang="en-US" altLang="ja-JP" sz="80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AF5852E-D5C9-4944-AE52-F05CE5B4AEEB}"/>
              </a:ext>
            </a:extLst>
          </p:cNvPr>
          <p:cNvSpPr txBox="1"/>
          <p:nvPr/>
        </p:nvSpPr>
        <p:spPr>
          <a:xfrm>
            <a:off x="7000854" y="456963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6"/>
                </a:solidFill>
              </a:rPr>
              <a:t>信頼性</a:t>
            </a:r>
            <a:endParaRPr lang="en-US" altLang="ja-JP" sz="6600" b="1" spc="3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78318BA-8488-4573-A798-496DEB8315C9}"/>
              </a:ext>
            </a:extLst>
          </p:cNvPr>
          <p:cNvSpPr txBox="1"/>
          <p:nvPr/>
        </p:nvSpPr>
        <p:spPr>
          <a:xfrm>
            <a:off x="3014009" y="202711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/>
              <a:t>どこよりも</a:t>
            </a:r>
            <a:r>
              <a:rPr lang="ja-JP" altLang="en-US" sz="3600" b="1" dirty="0">
                <a:solidFill>
                  <a:srgbClr val="FFC000"/>
                </a:solidFill>
              </a:rPr>
              <a:t>安心！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90B1484-D46C-42E5-8BF8-8308439118AF}"/>
              </a:ext>
            </a:extLst>
          </p:cNvPr>
          <p:cNvSpPr txBox="1"/>
          <p:nvPr/>
        </p:nvSpPr>
        <p:spPr>
          <a:xfrm>
            <a:off x="4460686" y="4897426"/>
            <a:ext cx="1107996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b="1" dirty="0"/>
              <a:t>店以上！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CD91E54-AF63-4293-B66D-D94D5246012A}"/>
              </a:ext>
            </a:extLst>
          </p:cNvPr>
          <p:cNvSpPr txBox="1"/>
          <p:nvPr/>
        </p:nvSpPr>
        <p:spPr>
          <a:xfrm>
            <a:off x="4052753" y="3923136"/>
            <a:ext cx="1800493" cy="444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ja-JP" altLang="en-US" b="1" dirty="0"/>
              <a:t>ご利用加盟店様</a:t>
            </a:r>
            <a:endParaRPr lang="en-US" altLang="ja-JP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CB42754-E288-4F68-A0B5-185794AFB79A}"/>
              </a:ext>
            </a:extLst>
          </p:cNvPr>
          <p:cNvSpPr txBox="1"/>
          <p:nvPr/>
        </p:nvSpPr>
        <p:spPr>
          <a:xfrm>
            <a:off x="7282859" y="5118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/>
              <a:t>が高い</a:t>
            </a:r>
            <a:endParaRPr lang="en-US" altLang="ja-JP" sz="4400" b="1" spc="3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EC3D51E-3230-4E75-A8A2-5D7DBF344731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07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FFD94C-312B-490C-B807-8F2B3F2E5F34}"/>
              </a:ext>
            </a:extLst>
          </p:cNvPr>
          <p:cNvSpPr txBox="1"/>
          <p:nvPr/>
        </p:nvSpPr>
        <p:spPr>
          <a:xfrm>
            <a:off x="221009" y="412648"/>
            <a:ext cx="2262158" cy="619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決済端末導入の課題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③ 導入後が不安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BB71648-4CA2-4C44-9CD1-0D0857B2BB9D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26CE59C-AFD7-4F8E-8723-1D07F0CC7E10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9CA9712-B852-452C-B201-D0E636715574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 descr="図形&#10;&#10;中程度の精度で自動的に生成された説明">
            <a:extLst>
              <a:ext uri="{FF2B5EF4-FFF2-40B4-BE49-F238E27FC236}">
                <a16:creationId xmlns:a16="http://schemas.microsoft.com/office/drawing/2014/main" id="{E4E4F72D-6B73-434E-8DB9-86B949CC6F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85D5606-E370-4844-A665-212BDAF9AF0C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2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A0BA6D-0215-44D5-9E5B-B707ACD27972}"/>
              </a:ext>
            </a:extLst>
          </p:cNvPr>
          <p:cNvSpPr txBox="1"/>
          <p:nvPr/>
        </p:nvSpPr>
        <p:spPr>
          <a:xfrm>
            <a:off x="4927599" y="1140589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 dirty="0">
                <a:solidFill>
                  <a:srgbClr val="8FC31F"/>
                </a:solidFill>
              </a:rPr>
              <a:t>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5782A6-196E-4CC7-805D-9169919F863F}"/>
              </a:ext>
            </a:extLst>
          </p:cNvPr>
          <p:cNvSpPr txBox="1"/>
          <p:nvPr/>
        </p:nvSpPr>
        <p:spPr>
          <a:xfrm>
            <a:off x="2652567" y="185098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800" b="1" dirty="0"/>
              <a:t>機会損失</a:t>
            </a:r>
            <a:endParaRPr lang="ja-JP" altLang="en-US" sz="4800" b="1" dirty="0">
              <a:solidFill>
                <a:srgbClr val="FFC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52F593-14D6-434A-BA9F-883969C621DC}"/>
              </a:ext>
            </a:extLst>
          </p:cNvPr>
          <p:cNvSpPr txBox="1"/>
          <p:nvPr/>
        </p:nvSpPr>
        <p:spPr>
          <a:xfrm>
            <a:off x="6208500" y="177472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 dirty="0"/>
              <a:t>％</a:t>
            </a:r>
            <a:endParaRPr lang="ja-JP" altLang="en-US" sz="5400" b="1" dirty="0">
              <a:solidFill>
                <a:srgbClr val="FFC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FA5E34-6050-4479-9244-9121DE317147}"/>
              </a:ext>
            </a:extLst>
          </p:cNvPr>
          <p:cNvSpPr/>
          <p:nvPr/>
        </p:nvSpPr>
        <p:spPr>
          <a:xfrm>
            <a:off x="9366000" y="6318000"/>
            <a:ext cx="540000" cy="540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latin typeface="+mn-ea"/>
              </a:rPr>
              <a:t>08</a:t>
            </a:r>
            <a:endParaRPr kumimoji="1" lang="ja-JP" altLang="en-US" sz="1200" b="1" dirty="0">
              <a:latin typeface="+mn-ea"/>
            </a:endParaRPr>
          </a:p>
        </p:txBody>
      </p:sp>
      <p:pic>
        <p:nvPicPr>
          <p:cNvPr id="17" name="図 16" descr="図形&#10;&#10;中程度の精度で自動的に生成された説明">
            <a:extLst>
              <a:ext uri="{FF2B5EF4-FFF2-40B4-BE49-F238E27FC236}">
                <a16:creationId xmlns:a16="http://schemas.microsoft.com/office/drawing/2014/main" id="{6919643D-EEA9-47F0-BE32-0526E485B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3" y="232931"/>
            <a:ext cx="1235634" cy="42217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E6DBAA-846F-4C03-A99E-5AAE58B463CB}"/>
              </a:ext>
            </a:extLst>
          </p:cNvPr>
          <p:cNvSpPr txBox="1"/>
          <p:nvPr/>
        </p:nvSpPr>
        <p:spPr>
          <a:xfrm>
            <a:off x="221009" y="4126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念い、理念。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DACF3F-2B35-4090-AF78-39837D491B20}"/>
              </a:ext>
            </a:extLst>
          </p:cNvPr>
          <p:cNvSpPr/>
          <p:nvPr/>
        </p:nvSpPr>
        <p:spPr>
          <a:xfrm>
            <a:off x="1056536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4DCA112-B892-472B-987A-ABA289943E9A}"/>
              </a:ext>
            </a:extLst>
          </p:cNvPr>
          <p:cNvSpPr/>
          <p:nvPr/>
        </p:nvSpPr>
        <p:spPr>
          <a:xfrm>
            <a:off x="320152" y="271031"/>
            <a:ext cx="6120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F10E5D2-AD55-4891-A06A-A692839F2ED8}"/>
              </a:ext>
            </a:extLst>
          </p:cNvPr>
          <p:cNvSpPr/>
          <p:nvPr/>
        </p:nvSpPr>
        <p:spPr>
          <a:xfrm>
            <a:off x="980343" y="271031"/>
            <a:ext cx="36000" cy="36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9F9C0E5-AB61-4574-929B-4D76E2EAEE3F}"/>
              </a:ext>
            </a:extLst>
          </p:cNvPr>
          <p:cNvSpPr/>
          <p:nvPr/>
        </p:nvSpPr>
        <p:spPr>
          <a:xfrm flipV="1">
            <a:off x="0" y="6786000"/>
            <a:ext cx="9906000" cy="72000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5FC1DCF-C560-48C3-B398-18C4DD81C373}"/>
              </a:ext>
            </a:extLst>
          </p:cNvPr>
          <p:cNvSpPr txBox="1"/>
          <p:nvPr/>
        </p:nvSpPr>
        <p:spPr>
          <a:xfrm>
            <a:off x="2448949" y="5492470"/>
            <a:ext cx="5008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/>
              <a:t>決済端末を通じて、末長いお付き合いを</a:t>
            </a:r>
            <a:r>
              <a:rPr lang="en-US" altLang="ja-JP" sz="2000" b="1" dirty="0"/>
              <a:t>…</a:t>
            </a:r>
            <a:endParaRPr lang="ja-JP" altLang="en-US" sz="20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E8F8C8-5150-4A7F-A670-419074E67BCA}"/>
              </a:ext>
            </a:extLst>
          </p:cNvPr>
          <p:cNvSpPr txBox="1"/>
          <p:nvPr/>
        </p:nvSpPr>
        <p:spPr>
          <a:xfrm>
            <a:off x="3046308" y="3729960"/>
            <a:ext cx="3813382" cy="6481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>
                <a:latin typeface="+mn-ea"/>
              </a:rPr>
              <a:t>EPARK</a:t>
            </a:r>
            <a:r>
              <a:rPr lang="ja-JP" altLang="en-US" sz="2000" b="1" dirty="0">
                <a:latin typeface="+mn-ea"/>
              </a:rPr>
              <a:t>が大切にする価値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CECA59E-CC9B-4974-8917-59EF9C303B01}"/>
              </a:ext>
            </a:extLst>
          </p:cNvPr>
          <p:cNvSpPr txBox="1"/>
          <p:nvPr/>
        </p:nvSpPr>
        <p:spPr>
          <a:xfrm>
            <a:off x="1282179" y="4622976"/>
            <a:ext cx="751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8FC31F"/>
                </a:solidFill>
              </a:rPr>
              <a:t>一回のお客様を、一生のお客様に。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9804079-5B6C-407F-BE7C-ABD9707D9D26}"/>
              </a:ext>
            </a:extLst>
          </p:cNvPr>
          <p:cNvCxnSpPr>
            <a:cxnSpLocks/>
          </p:cNvCxnSpPr>
          <p:nvPr/>
        </p:nvCxnSpPr>
        <p:spPr>
          <a:xfrm>
            <a:off x="1193279" y="3251200"/>
            <a:ext cx="7519443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4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a2a638-1399-4c4d-96de-a2de912edcff" xsi:nil="true"/>
    <lcf76f155ced4ddcb4097134ff3c332f xmlns="25adad4c-903e-4155-b211-cf7d145fbe2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827E52A2F804E4AA71AAA1184CE8843" ma:contentTypeVersion="13" ma:contentTypeDescription="新しいドキュメントを作成します。" ma:contentTypeScope="" ma:versionID="f42c240857127ef35c7d1e2d57910269">
  <xsd:schema xmlns:xsd="http://www.w3.org/2001/XMLSchema" xmlns:xs="http://www.w3.org/2001/XMLSchema" xmlns:p="http://schemas.microsoft.com/office/2006/metadata/properties" xmlns:ns2="25adad4c-903e-4155-b211-cf7d145fbe26" xmlns:ns3="a6a2a638-1399-4c4d-96de-a2de912edcff" targetNamespace="http://schemas.microsoft.com/office/2006/metadata/properties" ma:root="true" ma:fieldsID="1ee45a3377437a81c63da2c087b7edbe" ns2:_="" ns3:_="">
    <xsd:import namespace="25adad4c-903e-4155-b211-cf7d145fbe26"/>
    <xsd:import namespace="a6a2a638-1399-4c4d-96de-a2de912edc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dad4c-903e-4155-b211-cf7d145fbe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72be24fb-00a4-4010-9a86-e2c92bfaa1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2a638-1399-4c4d-96de-a2de912edcf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2f6b111-9341-4b18-a76e-21dbc0d142dd}" ma:internalName="TaxCatchAll" ma:showField="CatchAllData" ma:web="a6a2a638-1399-4c4d-96de-a2de912edc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409001-F35A-4EBB-AFAF-DC92FC7F1DF9}">
  <ds:schemaRefs>
    <ds:schemaRef ds:uri="http://schemas.microsoft.com/office/2006/metadata/properties"/>
    <ds:schemaRef ds:uri="http://schemas.microsoft.com/office/infopath/2007/PartnerControls"/>
    <ds:schemaRef ds:uri="a6a2a638-1399-4c4d-96de-a2de912edcff"/>
    <ds:schemaRef ds:uri="25adad4c-903e-4155-b211-cf7d145fbe26"/>
  </ds:schemaRefs>
</ds:datastoreItem>
</file>

<file path=customXml/itemProps2.xml><?xml version="1.0" encoding="utf-8"?>
<ds:datastoreItem xmlns:ds="http://schemas.openxmlformats.org/officeDocument/2006/customXml" ds:itemID="{32C1A3C3-AA32-4617-A459-50F14D9A28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F7497D-CFDB-4F7F-80B0-2D63AF1EB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adad4c-903e-4155-b211-cf7d145fbe26"/>
    <ds:schemaRef ds:uri="a6a2a638-1399-4c4d-96de-a2de912edc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13422</TotalTime>
  <Words>1159</Words>
  <Application>Microsoft Macintosh PowerPoint</Application>
  <PresentationFormat>A4 210 x 297 mm</PresentationFormat>
  <Paragraphs>314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Meiryo UI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EPARKペイメントサービス</dc:title>
  <dc:creator>今井 奎太朗</dc:creator>
  <cp:lastModifiedBy>Microsoft Office User</cp:lastModifiedBy>
  <cp:revision>368</cp:revision>
  <dcterms:created xsi:type="dcterms:W3CDTF">2021-03-08T06:45:27Z</dcterms:created>
  <dcterms:modified xsi:type="dcterms:W3CDTF">2023-07-27T08:42:23Z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0x0101005827E52A2F804E4AA71AAA1184CE8843</vt:lpwstr>
  </property>
</Properties>
</file>