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90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EB3880-699F-D04D-EB4F-9AA5DC591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A311648-65C0-E577-6DBA-673AF5F17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61F92B-C3E2-1B75-4615-39E39DD3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2E0E-9F61-4FE6-BE3B-EEC32517EA58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C39088-B6BE-42F4-DEA7-93F6BD57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DD2499-BA28-59F6-C542-99B3A9D1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E5F3-F049-4B0F-A74E-81CB06D4D3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23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903FA2-A4F0-4245-D60B-9D9E8CA5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21996F0-3AE7-2B22-EFCD-308C5DE75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39916B-0B8B-F570-EBC8-ACE160195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2E0E-9F61-4FE6-BE3B-EEC32517EA58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EDCDF5-8C4E-07A5-0DAA-AAB2F010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E03035-9E27-AB9E-EA53-89A10F6F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E5F3-F049-4B0F-A74E-81CB06D4D3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637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EA22031-F97C-BBBE-13C4-BEC50A73D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063DA1-5325-56FE-B627-B085BDBBC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877444-0D9E-7332-AF46-15832B67D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2E0E-9F61-4FE6-BE3B-EEC32517EA58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B52431-FF28-6ABB-4C4F-44F2D694F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F6AB8D-FBE9-D13D-DDED-CC21E56FD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E5F3-F049-4B0F-A74E-81CB06D4D3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54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E7B068-F5F0-A410-0EF1-9731D98B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AF579C-0A68-4615-A31D-4BDE5A105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0B5E0E-65D4-AEBE-977B-3076D98C0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2E0E-9F61-4FE6-BE3B-EEC32517EA58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C75CF9-6299-1BB4-6B59-C9CF0261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5EF024-E8F6-7E26-68BC-A13CEA9F5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E5F3-F049-4B0F-A74E-81CB06D4D3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77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310492-4D5A-0410-94CA-69A1D1FBC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31D213-374F-67B2-B2FF-8FDC03137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50BCC7-4A02-07D7-D85F-B0132EC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2E0E-9F61-4FE6-BE3B-EEC32517EA58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2C491C-2E0A-BB29-4455-2A2B025C9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228440-F229-934A-ADB0-B0FA09D0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E5F3-F049-4B0F-A74E-81CB06D4D3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1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13A38E-4BD0-8B2C-E06D-C58B38F4D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893B8B-2E2F-D9A5-AE27-252C77F48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97495E-3A81-3F7C-91F6-DE61E56A5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68DAB1-6D00-0BAC-7469-7379AE76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2E0E-9F61-4FE6-BE3B-EEC32517EA58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B571B5-E12F-A224-8210-3C742401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EFE4D9-52CB-C53F-307E-E071DC9E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E5F3-F049-4B0F-A74E-81CB06D4D3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45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6D1EE0-CDDE-1FBB-E0F5-4D4DDF8C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11CD1E-F87F-7019-7DF9-568919981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229F9A2-437B-024F-2AF5-6DF2F456B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11D45D9-1D2F-1B34-BB28-15AE05F57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ADE2567-58B4-5486-ED2A-8870FB019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C1347B2-0D22-926E-CD07-29A140AB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2E0E-9F61-4FE6-BE3B-EEC32517EA58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0320525-7D46-5968-2484-048668B37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D80FEEB-E91A-0F60-9620-77BEF91F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E5F3-F049-4B0F-A74E-81CB06D4D3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09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2824BD-9BE8-6D45-37E3-08C080E7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A465A37-204A-6DA8-307B-E31BA6D19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2E0E-9F61-4FE6-BE3B-EEC32517EA58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4488A1A-87C8-2FA5-DE60-356A82F0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6A826B6-B859-E326-345A-767F772E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E5F3-F049-4B0F-A74E-81CB06D4D3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02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0E365AD-BC27-5FFC-F738-5F27DF48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2E0E-9F61-4FE6-BE3B-EEC32517EA58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8B52446-6A1E-5908-C074-127934A8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53DA4E-DC5D-780F-46B5-2E06FFB1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E5F3-F049-4B0F-A74E-81CB06D4D3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80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919D80-4639-FC31-4D4D-5C468F97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14370E-76E8-81BB-B3EA-FD720D5B7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DB5B74-630A-20D6-B7D4-03FD11061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01D427-4232-4A22-4B6D-493A06271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2E0E-9F61-4FE6-BE3B-EEC32517EA58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C6427D-8FC3-7849-A9BF-07E85ECA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2285A5-5768-769F-B3FF-80DD66FE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E5F3-F049-4B0F-A74E-81CB06D4D3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68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29840-B0DF-E962-0C83-F3AC959A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E3B5CE9-CEA3-2C21-013A-D706E1E49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1B936A-00DC-4598-28DE-9BEDA7BB6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0AA054-F426-A6E6-1785-084B3A54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2E0E-9F61-4FE6-BE3B-EEC32517EA58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5B9FAB-EF66-BAE4-3082-14B4B3C1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5A65C8-3EE3-CA91-8E68-771D8ADF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E5F3-F049-4B0F-A74E-81CB06D4D3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83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43EA5A1-1FE3-B6E4-B8AA-270809C23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9539B3-7295-DD49-8F1E-5008DF61B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18B469-BBD7-088B-A988-A0AE3F645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32E0E-9F61-4FE6-BE3B-EEC32517EA58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4BC89D-5221-B54E-48D8-B733D9C74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1B5B95-40EB-8DFB-D28D-F33E20D66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3E5F3-F049-4B0F-A74E-81CB06D4D3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矢印: 右 20">
            <a:extLst>
              <a:ext uri="{FF2B5EF4-FFF2-40B4-BE49-F238E27FC236}">
                <a16:creationId xmlns:a16="http://schemas.microsoft.com/office/drawing/2014/main" id="{6BE8D2B9-8D05-FEC0-0BFB-DDF03459223B}"/>
              </a:ext>
            </a:extLst>
          </p:cNvPr>
          <p:cNvSpPr/>
          <p:nvPr/>
        </p:nvSpPr>
        <p:spPr>
          <a:xfrm rot="20005533">
            <a:off x="2090744" y="3436314"/>
            <a:ext cx="3106252" cy="24019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38388F7-449D-5B5E-7CF5-2917F7C41F32}"/>
              </a:ext>
            </a:extLst>
          </p:cNvPr>
          <p:cNvSpPr txBox="1">
            <a:spLocks/>
          </p:cNvSpPr>
          <p:nvPr/>
        </p:nvSpPr>
        <p:spPr>
          <a:xfrm>
            <a:off x="542717" y="73857"/>
            <a:ext cx="11295530" cy="904552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800" dirty="0"/>
              <a:t>一任勘定とは</a:t>
            </a:r>
            <a:endParaRPr lang="en-US" altLang="ja-JP" sz="4800" dirty="0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8153618C-9D6B-9EDE-2823-255A570AA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842" y="4016153"/>
            <a:ext cx="2771274" cy="2771274"/>
          </a:xfrm>
          <a:prstGeom prst="rect">
            <a:avLst/>
          </a:prstGeom>
        </p:spPr>
      </p:pic>
      <p:sp>
        <p:nvSpPr>
          <p:cNvPr id="6" name="タイトル 1">
            <a:extLst>
              <a:ext uri="{FF2B5EF4-FFF2-40B4-BE49-F238E27FC236}">
                <a16:creationId xmlns:a16="http://schemas.microsoft.com/office/drawing/2014/main" id="{C908A1DD-6819-ECEA-B721-3287760FB372}"/>
              </a:ext>
            </a:extLst>
          </p:cNvPr>
          <p:cNvSpPr txBox="1">
            <a:spLocks/>
          </p:cNvSpPr>
          <p:nvPr/>
        </p:nvSpPr>
        <p:spPr>
          <a:xfrm>
            <a:off x="1103521" y="6062010"/>
            <a:ext cx="1205915" cy="1138890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b="1" dirty="0"/>
              <a:t>投資家</a:t>
            </a:r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4B8BB061-59CF-207A-F74D-5A826651B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72174" y="4396114"/>
            <a:ext cx="3037147" cy="2018437"/>
          </a:xfrm>
          <a:prstGeom prst="rect">
            <a:avLst/>
          </a:prstGeom>
        </p:spPr>
      </p:pic>
      <p:sp>
        <p:nvSpPr>
          <p:cNvPr id="9" name="タイトル 1">
            <a:extLst>
              <a:ext uri="{FF2B5EF4-FFF2-40B4-BE49-F238E27FC236}">
                <a16:creationId xmlns:a16="http://schemas.microsoft.com/office/drawing/2014/main" id="{2D5B1ADB-3E20-63A7-0A74-A5541D2566AC}"/>
              </a:ext>
            </a:extLst>
          </p:cNvPr>
          <p:cNvSpPr txBox="1">
            <a:spLocks/>
          </p:cNvSpPr>
          <p:nvPr/>
        </p:nvSpPr>
        <p:spPr>
          <a:xfrm>
            <a:off x="9287789" y="6062010"/>
            <a:ext cx="1692606" cy="1138890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b="1" dirty="0"/>
              <a:t>金融機関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87C09F2-6EBF-A56A-6979-AFBE7C2738BC}"/>
              </a:ext>
            </a:extLst>
          </p:cNvPr>
          <p:cNvSpPr/>
          <p:nvPr/>
        </p:nvSpPr>
        <p:spPr>
          <a:xfrm>
            <a:off x="2759242" y="4834690"/>
            <a:ext cx="5325979" cy="1227320"/>
          </a:xfrm>
          <a:prstGeom prst="rightArrow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76000">
                <a:schemeClr val="bg1"/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クレジットカードによる積立</a:t>
            </a:r>
          </a:p>
        </p:txBody>
      </p:sp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A4BB6553-3E10-1407-971F-310898DCA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6899" y="1208233"/>
            <a:ext cx="2772000" cy="2772000"/>
          </a:xfrm>
          <a:prstGeom prst="rect">
            <a:avLst/>
          </a:prstGeom>
        </p:spPr>
      </p:pic>
      <p:sp>
        <p:nvSpPr>
          <p:cNvPr id="13" name="タイトル 1">
            <a:extLst>
              <a:ext uri="{FF2B5EF4-FFF2-40B4-BE49-F238E27FC236}">
                <a16:creationId xmlns:a16="http://schemas.microsoft.com/office/drawing/2014/main" id="{FEAF7718-8918-98AE-424F-2811FCECCA2F}"/>
              </a:ext>
            </a:extLst>
          </p:cNvPr>
          <p:cNvSpPr txBox="1">
            <a:spLocks/>
          </p:cNvSpPr>
          <p:nvPr/>
        </p:nvSpPr>
        <p:spPr>
          <a:xfrm>
            <a:off x="6459102" y="2139665"/>
            <a:ext cx="1913072" cy="1138890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b="1" dirty="0"/>
              <a:t>運用のプロ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B211707-F6C7-B49D-6D7D-DF0B298593BA}"/>
              </a:ext>
            </a:extLst>
          </p:cNvPr>
          <p:cNvSpPr txBox="1"/>
          <p:nvPr/>
        </p:nvSpPr>
        <p:spPr>
          <a:xfrm>
            <a:off x="1582533" y="1758416"/>
            <a:ext cx="2771274" cy="830997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bg1"/>
              </a:gs>
            </a:gsLst>
            <a:lin ang="1620000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運用のイメージを伝える</a:t>
            </a:r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BB966CDD-7BCE-6F7C-A4AD-ACD34D9A25F6}"/>
              </a:ext>
            </a:extLst>
          </p:cNvPr>
          <p:cNvSpPr/>
          <p:nvPr/>
        </p:nvSpPr>
        <p:spPr>
          <a:xfrm rot="2360693">
            <a:off x="6477267" y="3785299"/>
            <a:ext cx="2379053" cy="34865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98EEAC-7473-6C9E-61BA-5FE91A43D781}"/>
              </a:ext>
            </a:extLst>
          </p:cNvPr>
          <p:cNvSpPr txBox="1"/>
          <p:nvPr/>
        </p:nvSpPr>
        <p:spPr>
          <a:xfrm>
            <a:off x="6287984" y="3581418"/>
            <a:ext cx="2771274" cy="461665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76000">
                <a:schemeClr val="bg1"/>
              </a:gs>
            </a:gsLst>
            <a:lin ang="1620000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運用指示</a:t>
            </a:r>
          </a:p>
        </p:txBody>
      </p:sp>
      <p:sp>
        <p:nvSpPr>
          <p:cNvPr id="24" name="タイトル 1">
            <a:extLst>
              <a:ext uri="{FF2B5EF4-FFF2-40B4-BE49-F238E27FC236}">
                <a16:creationId xmlns:a16="http://schemas.microsoft.com/office/drawing/2014/main" id="{5E6A8C08-F0BE-D1B3-DA7B-6B47107354C7}"/>
              </a:ext>
            </a:extLst>
          </p:cNvPr>
          <p:cNvSpPr txBox="1">
            <a:spLocks/>
          </p:cNvSpPr>
          <p:nvPr/>
        </p:nvSpPr>
        <p:spPr>
          <a:xfrm>
            <a:off x="493588" y="806946"/>
            <a:ext cx="13077309" cy="1327091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/>
              <a:t>資産運用会社のプロ集団が世界のマーケットを見ながら決める</a:t>
            </a:r>
            <a:endParaRPr lang="en-US" altLang="ja-JP" sz="3200" dirty="0"/>
          </a:p>
        </p:txBody>
      </p:sp>
      <p:sp>
        <p:nvSpPr>
          <p:cNvPr id="25" name="タイトル 1">
            <a:extLst>
              <a:ext uri="{FF2B5EF4-FFF2-40B4-BE49-F238E27FC236}">
                <a16:creationId xmlns:a16="http://schemas.microsoft.com/office/drawing/2014/main" id="{8FC2360A-76D9-7959-1CE0-345E198267C5}"/>
              </a:ext>
            </a:extLst>
          </p:cNvPr>
          <p:cNvSpPr txBox="1">
            <a:spLocks/>
          </p:cNvSpPr>
          <p:nvPr/>
        </p:nvSpPr>
        <p:spPr>
          <a:xfrm>
            <a:off x="864491" y="6169600"/>
            <a:ext cx="10463018" cy="1327091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76000">
                <a:schemeClr val="bg1"/>
              </a:gs>
            </a:gsLst>
            <a:lin ang="16200000" scaled="1"/>
          </a:gradFill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200" dirty="0"/>
              <a:t>一任勘定サービス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64650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" grpId="0"/>
      <p:bldP spid="9" grpId="0"/>
      <p:bldP spid="10" grpId="0" animBg="1"/>
      <p:bldP spid="13" grpId="0"/>
      <p:bldP spid="15" grpId="0" animBg="1"/>
      <p:bldP spid="23" grpId="0" animBg="1"/>
      <p:bldP spid="22" grpId="0" animBg="1"/>
      <p:bldP spid="24" grpId="0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3A017AEA-C538-192E-3AA7-97AB8DB05F46}"/>
              </a:ext>
            </a:extLst>
          </p:cNvPr>
          <p:cNvSpPr/>
          <p:nvPr/>
        </p:nvSpPr>
        <p:spPr>
          <a:xfrm>
            <a:off x="7579036" y="2003336"/>
            <a:ext cx="3037147" cy="19330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55DEDEB7-1557-D767-EE51-D06D384F7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7865" y="2344137"/>
            <a:ext cx="1688904" cy="1688904"/>
          </a:xfrm>
          <a:prstGeom prst="rect">
            <a:avLst/>
          </a:prstGeom>
        </p:spPr>
      </p:pic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B58D9058-6435-ACE7-AF8D-A28FBC153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03" y="2344137"/>
            <a:ext cx="1688904" cy="1688904"/>
          </a:xfrm>
          <a:prstGeom prst="rect">
            <a:avLst/>
          </a:prstGeom>
        </p:spPr>
      </p:pic>
      <p:sp>
        <p:nvSpPr>
          <p:cNvPr id="4" name="タイトル 1">
            <a:extLst>
              <a:ext uri="{FF2B5EF4-FFF2-40B4-BE49-F238E27FC236}">
                <a16:creationId xmlns:a16="http://schemas.microsoft.com/office/drawing/2014/main" id="{538388F7-449D-5B5E-7CF5-2917F7C41F32}"/>
              </a:ext>
            </a:extLst>
          </p:cNvPr>
          <p:cNvSpPr txBox="1">
            <a:spLocks/>
          </p:cNvSpPr>
          <p:nvPr/>
        </p:nvSpPr>
        <p:spPr>
          <a:xfrm>
            <a:off x="542717" y="73857"/>
            <a:ext cx="11295530" cy="904552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800" dirty="0"/>
              <a:t>日本の投資信託の場合</a:t>
            </a:r>
            <a:endParaRPr lang="en-US" altLang="ja-JP" sz="4800" dirty="0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8153618C-9D6B-9EDE-2823-255A570AA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7406" y="1541548"/>
            <a:ext cx="2771274" cy="2771274"/>
          </a:xfrm>
          <a:prstGeom prst="rect">
            <a:avLst/>
          </a:prstGeom>
        </p:spPr>
      </p:pic>
      <p:sp>
        <p:nvSpPr>
          <p:cNvPr id="6" name="タイトル 1">
            <a:extLst>
              <a:ext uri="{FF2B5EF4-FFF2-40B4-BE49-F238E27FC236}">
                <a16:creationId xmlns:a16="http://schemas.microsoft.com/office/drawing/2014/main" id="{C908A1DD-6819-ECEA-B721-3287760FB372}"/>
              </a:ext>
            </a:extLst>
          </p:cNvPr>
          <p:cNvSpPr txBox="1">
            <a:spLocks/>
          </p:cNvSpPr>
          <p:nvPr/>
        </p:nvSpPr>
        <p:spPr>
          <a:xfrm>
            <a:off x="738116" y="3743377"/>
            <a:ext cx="1205915" cy="1138890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b="1" dirty="0"/>
              <a:t>投資家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2D5B1ADB-3E20-63A7-0A74-A5541D2566AC}"/>
              </a:ext>
            </a:extLst>
          </p:cNvPr>
          <p:cNvSpPr txBox="1">
            <a:spLocks/>
          </p:cNvSpPr>
          <p:nvPr/>
        </p:nvSpPr>
        <p:spPr>
          <a:xfrm>
            <a:off x="6414776" y="3743377"/>
            <a:ext cx="1692606" cy="1138890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b="1" dirty="0"/>
              <a:t>金融機関</a:t>
            </a:r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9243F303-CA83-1B4F-21D0-37B2D38399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0686" y="1917966"/>
            <a:ext cx="3037147" cy="2018437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8F61A510-1D55-AEB2-85DB-D3BAE345C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6360" y="2507713"/>
            <a:ext cx="1688904" cy="1688904"/>
          </a:xfrm>
          <a:prstGeom prst="rect">
            <a:avLst/>
          </a:prstGeom>
        </p:spPr>
      </p:pic>
      <p:sp>
        <p:nvSpPr>
          <p:cNvPr id="26" name="矢印: 右 25">
            <a:extLst>
              <a:ext uri="{FF2B5EF4-FFF2-40B4-BE49-F238E27FC236}">
                <a16:creationId xmlns:a16="http://schemas.microsoft.com/office/drawing/2014/main" id="{A10AF16D-E223-D56A-A9E6-D917EA88C85E}"/>
              </a:ext>
            </a:extLst>
          </p:cNvPr>
          <p:cNvSpPr/>
          <p:nvPr/>
        </p:nvSpPr>
        <p:spPr>
          <a:xfrm>
            <a:off x="1901394" y="2548788"/>
            <a:ext cx="3612438" cy="1227320"/>
          </a:xfrm>
          <a:prstGeom prst="rightArrow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76000">
                <a:schemeClr val="bg1"/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クレジットカードによる積立</a:t>
            </a:r>
          </a:p>
        </p:txBody>
      </p:sp>
      <p:sp>
        <p:nvSpPr>
          <p:cNvPr id="28" name="タイトル 1">
            <a:extLst>
              <a:ext uri="{FF2B5EF4-FFF2-40B4-BE49-F238E27FC236}">
                <a16:creationId xmlns:a16="http://schemas.microsoft.com/office/drawing/2014/main" id="{65F0E338-9118-4932-EED7-3F2E17B4C0AC}"/>
              </a:ext>
            </a:extLst>
          </p:cNvPr>
          <p:cNvSpPr txBox="1">
            <a:spLocks/>
          </p:cNvSpPr>
          <p:nvPr/>
        </p:nvSpPr>
        <p:spPr>
          <a:xfrm>
            <a:off x="8778649" y="3743377"/>
            <a:ext cx="1205915" cy="1138890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b="1" dirty="0"/>
              <a:t>投資家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4EA9169-B2DF-74D2-8620-F82B7653B267}"/>
              </a:ext>
            </a:extLst>
          </p:cNvPr>
          <p:cNvSpPr txBox="1">
            <a:spLocks/>
          </p:cNvSpPr>
          <p:nvPr/>
        </p:nvSpPr>
        <p:spPr>
          <a:xfrm>
            <a:off x="8408423" y="1832974"/>
            <a:ext cx="2207760" cy="1138890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b="1" dirty="0"/>
              <a:t>ファンドマネージャ</a:t>
            </a: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980085D9-C628-29E4-2E5B-3B4F5FFB18CC}"/>
              </a:ext>
            </a:extLst>
          </p:cNvPr>
          <p:cNvSpPr txBox="1">
            <a:spLocks/>
          </p:cNvSpPr>
          <p:nvPr/>
        </p:nvSpPr>
        <p:spPr>
          <a:xfrm>
            <a:off x="6531316" y="4373842"/>
            <a:ext cx="2681099" cy="1197278"/>
          </a:xfrm>
          <a:prstGeom prst="rect">
            <a:avLst/>
          </a:prstGeom>
          <a:ln w="158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b="1" dirty="0"/>
              <a:t>※</a:t>
            </a:r>
            <a:r>
              <a:rPr lang="ja-JP" altLang="en-US" sz="2000" b="1" dirty="0"/>
              <a:t>野村○券</a:t>
            </a:r>
            <a:endParaRPr lang="en-US" altLang="ja-JP" sz="2000" b="1" dirty="0"/>
          </a:p>
          <a:p>
            <a:r>
              <a:rPr lang="en-US" altLang="ja-JP" sz="2000" b="1" dirty="0"/>
              <a:t>※</a:t>
            </a:r>
            <a:r>
              <a:rPr lang="ja-JP" altLang="en-US" sz="2000" b="1" dirty="0"/>
              <a:t>大和○券</a:t>
            </a:r>
            <a:endParaRPr lang="en-US" altLang="ja-JP" sz="2000" b="1" dirty="0"/>
          </a:p>
          <a:p>
            <a:r>
              <a:rPr lang="en-US" altLang="ja-JP" sz="2000" b="1" dirty="0"/>
              <a:t>※SMBC</a:t>
            </a:r>
            <a:r>
              <a:rPr lang="ja-JP" altLang="en-US" sz="2000" b="1" dirty="0"/>
              <a:t>日興○券</a:t>
            </a:r>
          </a:p>
        </p:txBody>
      </p:sp>
    </p:spTree>
    <p:extLst>
      <p:ext uri="{BB962C8B-B14F-4D97-AF65-F5344CB8AC3E}">
        <p14:creationId xmlns:p14="http://schemas.microsoft.com/office/powerpoint/2010/main" val="148341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5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26" grpId="0" animBg="1"/>
      <p:bldP spid="28" grpId="0"/>
      <p:bldP spid="2" grpId="0"/>
      <p:bldP spid="8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22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65</Words>
  <Application>Microsoft Office PowerPoint</Application>
  <PresentationFormat>ワイド画面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60歳まで4000万円貯めるには 月々いくら貯めれば良い？</dc:title>
  <dc:creator>惇史 山本</dc:creator>
  <cp:lastModifiedBy>惇史 山本</cp:lastModifiedBy>
  <cp:revision>303</cp:revision>
  <dcterms:created xsi:type="dcterms:W3CDTF">2022-10-24T10:42:39Z</dcterms:created>
  <dcterms:modified xsi:type="dcterms:W3CDTF">2023-06-05T10:33:36Z</dcterms:modified>
</cp:coreProperties>
</file>