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B3880-699F-D04D-EB4F-9AA5DC59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311648-65C0-E577-6DBA-673AF5F1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1F92B-C3E2-1B75-4615-39E39DD3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39088-B6BE-42F4-DEA7-93F6BD5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D2499-BA28-59F6-C542-99B3A9D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03FA2-A4F0-4245-D60B-9D9E8CA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1996F0-3AE7-2B22-EFCD-308C5DE7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9916B-0B8B-F570-EBC8-ACE1601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DCDF5-8C4E-07A5-0DAA-AAB2F01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03035-9E27-AB9E-EA53-89A10F6F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A22031-F97C-BBBE-13C4-BEC50A73D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063DA1-5325-56FE-B627-B085BDBB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77444-0D9E-7332-AF46-15832B67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52431-FF28-6ABB-4C4F-44F2D694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6AB8D-FBE9-D13D-DDED-CC21E56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B068-F5F0-A410-0EF1-9731D98B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AF579C-0A68-4615-A31D-4BDE5A10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B5E0E-65D4-AEBE-977B-3076D98C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75CF9-6299-1BB4-6B59-C9CF0261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EF024-E8F6-7E26-68BC-A13CEA9F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10492-4D5A-0410-94CA-69A1D1FB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1D213-374F-67B2-B2FF-8FDC0313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50BCC7-4A02-07D7-D85F-B0132EC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C491C-2E0A-BB29-4455-2A2B025C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28440-F229-934A-ADB0-B0FA09D0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3A38E-4BD0-8B2C-E06D-C58B38F4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93B8B-2E2F-D9A5-AE27-252C77F48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7495E-3A81-3F7C-91F6-DE61E56A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68DAB1-6D00-0BAC-7469-7379AE7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571B5-E12F-A224-8210-3C742401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EFE4D9-52CB-C53F-307E-E071DC9E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45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D1EE0-CDDE-1FBB-E0F5-4D4DDF8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11CD1E-F87F-7019-7DF9-56891998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29F9A2-437B-024F-2AF5-6DF2F456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1D45D9-1D2F-1B34-BB28-15AE05F57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DE2567-58B4-5486-ED2A-8870FB019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1347B2-0D22-926E-CD07-29A140AB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320525-7D46-5968-2484-048668B3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0FEEB-E91A-0F60-9620-77BEF91F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9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24BD-9BE8-6D45-37E3-08C080E7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465A37-204A-6DA8-307B-E31BA6D1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488A1A-87C8-2FA5-DE60-356A82F0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A826B6-B859-E326-345A-767F772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E365AD-BC27-5FFC-F738-5F27DF4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B52446-6A1E-5908-C074-127934A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3DA4E-DC5D-780F-46B5-2E06FFB1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19D80-4639-FC31-4D4D-5C468F9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4370E-76E8-81BB-B3EA-FD720D5B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DB5B74-630A-20D6-B7D4-03FD11061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01D427-4232-4A22-4B6D-493A062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C6427D-8FC3-7849-A9BF-07E85ECA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285A5-5768-769F-B3FF-80DD66F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6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29840-B0DF-E962-0C83-F3AC959A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3B5CE9-CEA3-2C21-013A-D706E1E4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B936A-00DC-4598-28DE-9BEDA7BB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AA054-F426-A6E6-1785-084B3A54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B9FAB-EF66-BAE4-3082-14B4B3C1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A65C8-3EE3-CA91-8E68-771D8AD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3EA5A1-1FE3-B6E4-B8AA-270809C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539B3-7295-DD49-8F1E-5008DF61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8B469-BBD7-088B-A988-A0AE3F645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2E0E-9F61-4FE6-BE3B-EEC32517EA58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4BC89D-5221-B54E-48D8-B733D9C7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B5B95-40EB-8DFB-D28D-F33E20D6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C188C-99F4-19CA-5AF2-28E87BC2B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17" y="216928"/>
            <a:ext cx="11295530" cy="1499577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/>
              <a:t>60</a:t>
            </a:r>
            <a:r>
              <a:rPr kumimoji="1" lang="ja-JP" altLang="en-US" sz="4800" dirty="0"/>
              <a:t>歳まで</a:t>
            </a:r>
            <a:r>
              <a:rPr kumimoji="1" lang="en-US" altLang="ja-JP" sz="4800" dirty="0"/>
              <a:t>4000</a:t>
            </a:r>
            <a:r>
              <a:rPr kumimoji="1" lang="ja-JP" altLang="en-US" sz="4800" dirty="0"/>
              <a:t>万円貯めるには</a:t>
            </a:r>
            <a:br>
              <a:rPr kumimoji="1" lang="en-US" altLang="ja-JP" sz="4800" dirty="0"/>
            </a:br>
            <a:r>
              <a:rPr lang="ja-JP" altLang="en-US" sz="4800" dirty="0"/>
              <a:t>月々いくら貯めれば良い？</a:t>
            </a:r>
            <a:endParaRPr kumimoji="1" lang="ja-JP" altLang="en-US" sz="4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9E3A840-01B3-82C5-DBA1-1110A9E0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49" y="2059640"/>
            <a:ext cx="9671102" cy="27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②貯蓄型</a:t>
            </a:r>
            <a:endParaRPr lang="en-US" altLang="ja-JP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51395F-8172-D5F9-234C-F50A089C5DE0}"/>
              </a:ext>
            </a:extLst>
          </p:cNvPr>
          <p:cNvSpPr txBox="1"/>
          <p:nvPr/>
        </p:nvSpPr>
        <p:spPr>
          <a:xfrm>
            <a:off x="1689830" y="4174286"/>
            <a:ext cx="109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30</a:t>
            </a:r>
            <a:r>
              <a:rPr kumimoji="1" lang="ja-JP" altLang="en-US" sz="2400" dirty="0"/>
              <a:t>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299BFC-5D76-C3ED-F714-C8651F95E9EB}"/>
              </a:ext>
            </a:extLst>
          </p:cNvPr>
          <p:cNvSpPr txBox="1"/>
          <p:nvPr/>
        </p:nvSpPr>
        <p:spPr>
          <a:xfrm>
            <a:off x="9008225" y="4204523"/>
            <a:ext cx="109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60</a:t>
            </a:r>
            <a:r>
              <a:rPr lang="ja-JP" altLang="en-US" sz="2400" dirty="0"/>
              <a:t>歳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806CC1-34BB-88A7-6D17-982E52FDD844}"/>
              </a:ext>
            </a:extLst>
          </p:cNvPr>
          <p:cNvSpPr txBox="1"/>
          <p:nvPr/>
        </p:nvSpPr>
        <p:spPr>
          <a:xfrm>
            <a:off x="4823460" y="4160124"/>
            <a:ext cx="2248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50,000</a:t>
            </a:r>
            <a:r>
              <a:rPr lang="ja-JP" altLang="en-US" sz="2800" dirty="0"/>
              <a:t>円</a:t>
            </a:r>
            <a:r>
              <a:rPr lang="en-US" altLang="ja-JP" sz="2800" dirty="0"/>
              <a:t>/</a:t>
            </a:r>
            <a:r>
              <a:rPr lang="ja-JP" altLang="en-US" sz="2800" dirty="0"/>
              <a:t>月</a:t>
            </a:r>
            <a:endParaRPr kumimoji="1" lang="ja-JP" altLang="en-US" sz="2800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D83D86E-69F6-6A8B-C001-0780A1A5AA77}"/>
              </a:ext>
            </a:extLst>
          </p:cNvPr>
          <p:cNvSpPr/>
          <p:nvPr/>
        </p:nvSpPr>
        <p:spPr>
          <a:xfrm>
            <a:off x="7972917" y="4017011"/>
            <a:ext cx="780146" cy="688033"/>
          </a:xfrm>
          <a:prstGeom prst="triangle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63DF0-00A0-08E2-1983-3C80AE13DE7E}"/>
              </a:ext>
            </a:extLst>
          </p:cNvPr>
          <p:cNvSpPr txBox="1"/>
          <p:nvPr/>
        </p:nvSpPr>
        <p:spPr>
          <a:xfrm>
            <a:off x="7933726" y="4828181"/>
            <a:ext cx="93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50</a:t>
            </a:r>
            <a:r>
              <a:rPr lang="ja-JP" altLang="en-US" sz="2400" dirty="0"/>
              <a:t>歳</a:t>
            </a:r>
            <a:endParaRPr kumimoji="1" lang="ja-JP" altLang="en-US" sz="24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193C55C-BF16-1600-6265-B2BFEAE48FCA}"/>
              </a:ext>
            </a:extLst>
          </p:cNvPr>
          <p:cNvSpPr txBox="1">
            <a:spLocks/>
          </p:cNvSpPr>
          <p:nvPr/>
        </p:nvSpPr>
        <p:spPr>
          <a:xfrm>
            <a:off x="555561" y="4842336"/>
            <a:ext cx="8817039" cy="1720921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死亡：</a:t>
            </a:r>
            <a:r>
              <a:rPr lang="en-US" altLang="ja-JP" sz="2800" b="1" dirty="0"/>
              <a:t>1,000</a:t>
            </a:r>
            <a:r>
              <a:rPr lang="ja-JP" altLang="en-US" sz="2800" b="1" dirty="0"/>
              <a:t>万円～</a:t>
            </a:r>
            <a:r>
              <a:rPr lang="en-US" altLang="ja-JP" sz="2800" b="1" dirty="0"/>
              <a:t>1,500</a:t>
            </a:r>
            <a:r>
              <a:rPr lang="ja-JP" altLang="en-US" sz="2800" b="1" dirty="0"/>
              <a:t>万円</a:t>
            </a:r>
            <a:endParaRPr lang="en-US" altLang="ja-JP" sz="2800" b="1" dirty="0"/>
          </a:p>
          <a:p>
            <a:r>
              <a:rPr lang="ja-JP" altLang="en-US" sz="2800" b="1" dirty="0"/>
              <a:t>生きていたら：</a:t>
            </a:r>
            <a:r>
              <a:rPr lang="en-US" altLang="ja-JP" sz="2800" b="1" dirty="0"/>
              <a:t>1000</a:t>
            </a:r>
            <a:r>
              <a:rPr lang="ja-JP" altLang="en-US" sz="2800" b="1" dirty="0"/>
              <a:t>万円～</a:t>
            </a:r>
            <a:r>
              <a:rPr lang="en-US" altLang="ja-JP" sz="2800" b="1" dirty="0"/>
              <a:t>1500</a:t>
            </a:r>
            <a:r>
              <a:rPr lang="ja-JP" altLang="en-US" sz="2800" b="1" dirty="0"/>
              <a:t>万円＋</a:t>
            </a:r>
            <a:r>
              <a:rPr lang="en-US" altLang="ja-JP" sz="2800" b="1" dirty="0"/>
              <a:t>α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15E3CECC-1999-63C9-F1C8-7CEBFB95AC91}"/>
              </a:ext>
            </a:extLst>
          </p:cNvPr>
          <p:cNvSpPr/>
          <p:nvPr/>
        </p:nvSpPr>
        <p:spPr>
          <a:xfrm flipV="1">
            <a:off x="2053389" y="1568153"/>
            <a:ext cx="7459580" cy="234403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6E9DDFDF-E6A8-FD51-29AF-8E1F9E831181}"/>
              </a:ext>
            </a:extLst>
          </p:cNvPr>
          <p:cNvSpPr/>
          <p:nvPr/>
        </p:nvSpPr>
        <p:spPr>
          <a:xfrm flipH="1">
            <a:off x="2053388" y="1568154"/>
            <a:ext cx="7459580" cy="23440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5"/>
            <a:ext cx="11295530" cy="1490969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③掛け捨て＋資産形成</a:t>
            </a:r>
            <a:endParaRPr lang="en-US" altLang="ja-JP" sz="4800" dirty="0"/>
          </a:p>
          <a:p>
            <a:pPr algn="ctr"/>
            <a:r>
              <a:rPr lang="ja-JP" altLang="en-US" sz="4800" dirty="0"/>
              <a:t>～死亡した場合～</a:t>
            </a:r>
            <a:endParaRPr lang="en-US" altLang="ja-JP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51395F-8172-D5F9-234C-F50A089C5DE0}"/>
              </a:ext>
            </a:extLst>
          </p:cNvPr>
          <p:cNvSpPr txBox="1"/>
          <p:nvPr/>
        </p:nvSpPr>
        <p:spPr>
          <a:xfrm>
            <a:off x="6190482" y="3981895"/>
            <a:ext cx="10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299BFC-5D76-C3ED-F714-C8651F95E9EB}"/>
              </a:ext>
            </a:extLst>
          </p:cNvPr>
          <p:cNvSpPr txBox="1"/>
          <p:nvPr/>
        </p:nvSpPr>
        <p:spPr>
          <a:xfrm>
            <a:off x="11446339" y="3964713"/>
            <a:ext cx="73420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lang="ja-JP" altLang="en-US" dirty="0"/>
              <a:t>歳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806CC1-34BB-88A7-6D17-982E52FDD844}"/>
              </a:ext>
            </a:extLst>
          </p:cNvPr>
          <p:cNvSpPr txBox="1"/>
          <p:nvPr/>
        </p:nvSpPr>
        <p:spPr>
          <a:xfrm>
            <a:off x="8753063" y="3981895"/>
            <a:ext cx="224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45,000</a:t>
            </a:r>
            <a:r>
              <a:rPr lang="ja-JP" altLang="en-US" dirty="0"/>
              <a:t>円</a:t>
            </a:r>
            <a:r>
              <a:rPr lang="en-US" altLang="ja-JP" dirty="0"/>
              <a:t>/</a:t>
            </a:r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D83D86E-69F6-6A8B-C001-0780A1A5AA77}"/>
              </a:ext>
            </a:extLst>
          </p:cNvPr>
          <p:cNvSpPr/>
          <p:nvPr/>
        </p:nvSpPr>
        <p:spPr>
          <a:xfrm>
            <a:off x="3366651" y="3886908"/>
            <a:ext cx="545651" cy="512445"/>
          </a:xfrm>
          <a:prstGeom prst="triangle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63DF0-00A0-08E2-1983-3C80AE13DE7E}"/>
              </a:ext>
            </a:extLst>
          </p:cNvPr>
          <p:cNvSpPr txBox="1"/>
          <p:nvPr/>
        </p:nvSpPr>
        <p:spPr>
          <a:xfrm>
            <a:off x="3300114" y="4425777"/>
            <a:ext cx="9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193C55C-BF16-1600-6265-B2BFEAE48FCA}"/>
              </a:ext>
            </a:extLst>
          </p:cNvPr>
          <p:cNvSpPr txBox="1">
            <a:spLocks/>
          </p:cNvSpPr>
          <p:nvPr/>
        </p:nvSpPr>
        <p:spPr>
          <a:xfrm>
            <a:off x="334127" y="4539046"/>
            <a:ext cx="4417492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死亡：</a:t>
            </a:r>
            <a:r>
              <a:rPr lang="en-US" altLang="ja-JP" sz="2400" b="1" dirty="0"/>
              <a:t>1,000</a:t>
            </a:r>
            <a:r>
              <a:rPr lang="ja-JP" altLang="en-US" sz="2400" b="1" dirty="0"/>
              <a:t>万円～</a:t>
            </a:r>
            <a:r>
              <a:rPr lang="en-US" altLang="ja-JP" sz="2400" b="1" dirty="0"/>
              <a:t>1,500</a:t>
            </a:r>
            <a:r>
              <a:rPr lang="ja-JP" altLang="en-US" sz="2400" b="1" dirty="0"/>
              <a:t>万円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6E9DDFDF-E6A8-FD51-29AF-8E1F9E831181}"/>
              </a:ext>
            </a:extLst>
          </p:cNvPr>
          <p:cNvSpPr/>
          <p:nvPr/>
        </p:nvSpPr>
        <p:spPr>
          <a:xfrm flipH="1">
            <a:off x="6545178" y="1812758"/>
            <a:ext cx="5293066" cy="2099433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B93B5D-DF9B-B915-B53E-A0F02F4C7789}"/>
              </a:ext>
            </a:extLst>
          </p:cNvPr>
          <p:cNvSpPr txBox="1">
            <a:spLocks/>
          </p:cNvSpPr>
          <p:nvPr/>
        </p:nvSpPr>
        <p:spPr>
          <a:xfrm>
            <a:off x="353756" y="1812758"/>
            <a:ext cx="4250328" cy="20994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D3D4A1-82E7-C8EE-408A-EB3D1805F162}"/>
              </a:ext>
            </a:extLst>
          </p:cNvPr>
          <p:cNvSpPr txBox="1"/>
          <p:nvPr/>
        </p:nvSpPr>
        <p:spPr>
          <a:xfrm>
            <a:off x="164989" y="3964714"/>
            <a:ext cx="10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8353A7-5BB1-3098-E0F1-893A343C9A05}"/>
              </a:ext>
            </a:extLst>
          </p:cNvPr>
          <p:cNvSpPr txBox="1"/>
          <p:nvPr/>
        </p:nvSpPr>
        <p:spPr>
          <a:xfrm>
            <a:off x="4025740" y="3981895"/>
            <a:ext cx="10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lang="ja-JP" altLang="en-US" dirty="0"/>
              <a:t>歳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4FDA36-2481-DB1A-D136-7A141F990EF5}"/>
              </a:ext>
            </a:extLst>
          </p:cNvPr>
          <p:cNvSpPr txBox="1"/>
          <p:nvPr/>
        </p:nvSpPr>
        <p:spPr>
          <a:xfrm>
            <a:off x="1601528" y="3981895"/>
            <a:ext cx="20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5,000</a:t>
            </a:r>
            <a:r>
              <a:rPr lang="ja-JP" altLang="en-US" dirty="0"/>
              <a:t>円</a:t>
            </a:r>
            <a:r>
              <a:rPr lang="en-US" altLang="ja-JP" dirty="0"/>
              <a:t>/</a:t>
            </a:r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15" name="加算記号 14">
            <a:extLst>
              <a:ext uri="{FF2B5EF4-FFF2-40B4-BE49-F238E27FC236}">
                <a16:creationId xmlns:a16="http://schemas.microsoft.com/office/drawing/2014/main" id="{22FBD2F2-44AA-BFB7-AC3E-C7AEA51AB93C}"/>
              </a:ext>
            </a:extLst>
          </p:cNvPr>
          <p:cNvSpPr/>
          <p:nvPr/>
        </p:nvSpPr>
        <p:spPr>
          <a:xfrm>
            <a:off x="5348837" y="2477057"/>
            <a:ext cx="841645" cy="798095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6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2947990C-7052-6779-06A6-F4E7709E5737}"/>
              </a:ext>
            </a:extLst>
          </p:cNvPr>
          <p:cNvSpPr/>
          <p:nvPr/>
        </p:nvSpPr>
        <p:spPr>
          <a:xfrm>
            <a:off x="10600813" y="3886908"/>
            <a:ext cx="545651" cy="512445"/>
          </a:xfrm>
          <a:prstGeom prst="triangle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F2F0F4-CE77-8F32-8794-58AEA28A38AB}"/>
              </a:ext>
            </a:extLst>
          </p:cNvPr>
          <p:cNvSpPr txBox="1"/>
          <p:nvPr/>
        </p:nvSpPr>
        <p:spPr>
          <a:xfrm>
            <a:off x="10534276" y="4425777"/>
            <a:ext cx="9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kumimoji="1" lang="ja-JP" altLang="en-US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18F9910C-2336-4A37-5C39-A6D4F9F3BA6E}"/>
              </a:ext>
            </a:extLst>
          </p:cNvPr>
          <p:cNvSpPr txBox="1">
            <a:spLocks/>
          </p:cNvSpPr>
          <p:nvPr/>
        </p:nvSpPr>
        <p:spPr>
          <a:xfrm>
            <a:off x="6465237" y="4712735"/>
            <a:ext cx="5452947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資産形成：</a:t>
            </a:r>
            <a:r>
              <a:rPr lang="en-US" altLang="ja-JP" sz="2400" b="1" dirty="0"/>
              <a:t>1,080</a:t>
            </a:r>
            <a:r>
              <a:rPr lang="ja-JP" altLang="en-US" sz="2400" b="1" dirty="0"/>
              <a:t>万円</a:t>
            </a:r>
            <a:endParaRPr lang="en-US" altLang="ja-JP" sz="2400" b="1" dirty="0"/>
          </a:p>
          <a:p>
            <a:r>
              <a:rPr lang="ja-JP" altLang="en-US" sz="2400" b="1" dirty="0"/>
              <a:t>→年</a:t>
            </a:r>
            <a:r>
              <a:rPr lang="en-US" altLang="ja-JP" sz="2400" b="1" dirty="0"/>
              <a:t>8</a:t>
            </a:r>
            <a:r>
              <a:rPr lang="ja-JP" altLang="en-US" sz="2400" b="1" dirty="0"/>
              <a:t>％で運用した場合　約</a:t>
            </a:r>
            <a:r>
              <a:rPr lang="en-US" altLang="ja-JP" sz="2400" b="1" dirty="0"/>
              <a:t>2,000</a:t>
            </a:r>
            <a:r>
              <a:rPr lang="ja-JP" altLang="en-US" sz="2400" b="1" dirty="0"/>
              <a:t>万円</a:t>
            </a:r>
            <a:endParaRPr lang="en-US" altLang="ja-JP" sz="2400" b="1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7753A855-D104-894A-8706-D65FEDADE073}"/>
              </a:ext>
            </a:extLst>
          </p:cNvPr>
          <p:cNvSpPr txBox="1">
            <a:spLocks/>
          </p:cNvSpPr>
          <p:nvPr/>
        </p:nvSpPr>
        <p:spPr>
          <a:xfrm>
            <a:off x="3206141" y="5467684"/>
            <a:ext cx="5779718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合計</a:t>
            </a:r>
            <a:r>
              <a:rPr lang="en-US" altLang="ja-JP" sz="3600" b="1" dirty="0">
                <a:solidFill>
                  <a:srgbClr val="FF0000"/>
                </a:solidFill>
              </a:rPr>
              <a:t>3,000</a:t>
            </a:r>
            <a:r>
              <a:rPr lang="ja-JP" altLang="en-US" sz="3600" b="1" dirty="0">
                <a:solidFill>
                  <a:srgbClr val="FF0000"/>
                </a:solidFill>
              </a:rPr>
              <a:t>万円～</a:t>
            </a:r>
            <a:r>
              <a:rPr lang="en-US" altLang="ja-JP" sz="3600" b="1" dirty="0">
                <a:solidFill>
                  <a:srgbClr val="FF0000"/>
                </a:solidFill>
              </a:rPr>
              <a:t>3,500</a:t>
            </a:r>
            <a:r>
              <a:rPr lang="ja-JP" altLang="en-US" sz="3600" b="1" dirty="0">
                <a:solidFill>
                  <a:srgbClr val="FF0000"/>
                </a:solidFill>
              </a:rPr>
              <a:t>万円</a:t>
            </a:r>
          </a:p>
        </p:txBody>
      </p:sp>
    </p:spTree>
    <p:extLst>
      <p:ext uri="{BB962C8B-B14F-4D97-AF65-F5344CB8AC3E}">
        <p14:creationId xmlns:p14="http://schemas.microsoft.com/office/powerpoint/2010/main" val="15757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6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5"/>
            <a:ext cx="11295530" cy="1490969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③掛け捨て＋資産形成</a:t>
            </a:r>
            <a:endParaRPr lang="en-US" altLang="ja-JP" sz="4800" dirty="0"/>
          </a:p>
          <a:p>
            <a:pPr algn="ctr"/>
            <a:r>
              <a:rPr lang="ja-JP" altLang="en-US" sz="4800" dirty="0"/>
              <a:t>～生きていた場合～</a:t>
            </a:r>
            <a:endParaRPr lang="en-US" altLang="ja-JP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51395F-8172-D5F9-234C-F50A089C5DE0}"/>
              </a:ext>
            </a:extLst>
          </p:cNvPr>
          <p:cNvSpPr txBox="1"/>
          <p:nvPr/>
        </p:nvSpPr>
        <p:spPr>
          <a:xfrm>
            <a:off x="6190482" y="3981895"/>
            <a:ext cx="10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299BFC-5D76-C3ED-F714-C8651F95E9EB}"/>
              </a:ext>
            </a:extLst>
          </p:cNvPr>
          <p:cNvSpPr txBox="1"/>
          <p:nvPr/>
        </p:nvSpPr>
        <p:spPr>
          <a:xfrm>
            <a:off x="11446339" y="3964713"/>
            <a:ext cx="73420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lang="ja-JP" altLang="en-US" dirty="0"/>
              <a:t>歳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806CC1-34BB-88A7-6D17-982E52FDD844}"/>
              </a:ext>
            </a:extLst>
          </p:cNvPr>
          <p:cNvSpPr txBox="1"/>
          <p:nvPr/>
        </p:nvSpPr>
        <p:spPr>
          <a:xfrm>
            <a:off x="8753063" y="4160124"/>
            <a:ext cx="224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45,000</a:t>
            </a:r>
            <a:r>
              <a:rPr lang="ja-JP" altLang="en-US" dirty="0"/>
              <a:t>円</a:t>
            </a:r>
            <a:r>
              <a:rPr lang="en-US" altLang="ja-JP" dirty="0"/>
              <a:t>/</a:t>
            </a:r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193C55C-BF16-1600-6265-B2BFEAE48FCA}"/>
              </a:ext>
            </a:extLst>
          </p:cNvPr>
          <p:cNvSpPr txBox="1">
            <a:spLocks/>
          </p:cNvSpPr>
          <p:nvPr/>
        </p:nvSpPr>
        <p:spPr>
          <a:xfrm>
            <a:off x="1472191" y="4502483"/>
            <a:ext cx="1831557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死亡：</a:t>
            </a:r>
            <a:r>
              <a:rPr lang="en-US" altLang="ja-JP" sz="2400" b="1" dirty="0"/>
              <a:t>0</a:t>
            </a:r>
            <a:r>
              <a:rPr lang="ja-JP" altLang="en-US" sz="2400" b="1" dirty="0"/>
              <a:t>円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6E9DDFDF-E6A8-FD51-29AF-8E1F9E831181}"/>
              </a:ext>
            </a:extLst>
          </p:cNvPr>
          <p:cNvSpPr/>
          <p:nvPr/>
        </p:nvSpPr>
        <p:spPr>
          <a:xfrm flipH="1">
            <a:off x="6545178" y="1812758"/>
            <a:ext cx="5293066" cy="2099433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B93B5D-DF9B-B915-B53E-A0F02F4C7789}"/>
              </a:ext>
            </a:extLst>
          </p:cNvPr>
          <p:cNvSpPr txBox="1">
            <a:spLocks/>
          </p:cNvSpPr>
          <p:nvPr/>
        </p:nvSpPr>
        <p:spPr>
          <a:xfrm>
            <a:off x="353756" y="1812758"/>
            <a:ext cx="4250328" cy="20994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D3D4A1-82E7-C8EE-408A-EB3D1805F162}"/>
              </a:ext>
            </a:extLst>
          </p:cNvPr>
          <p:cNvSpPr txBox="1"/>
          <p:nvPr/>
        </p:nvSpPr>
        <p:spPr>
          <a:xfrm>
            <a:off x="164989" y="3964714"/>
            <a:ext cx="10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8353A7-5BB1-3098-E0F1-893A343C9A05}"/>
              </a:ext>
            </a:extLst>
          </p:cNvPr>
          <p:cNvSpPr txBox="1"/>
          <p:nvPr/>
        </p:nvSpPr>
        <p:spPr>
          <a:xfrm>
            <a:off x="4025740" y="3981895"/>
            <a:ext cx="10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lang="ja-JP" altLang="en-US" dirty="0"/>
              <a:t>歳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4FDA36-2481-DB1A-D136-7A141F990EF5}"/>
              </a:ext>
            </a:extLst>
          </p:cNvPr>
          <p:cNvSpPr txBox="1"/>
          <p:nvPr/>
        </p:nvSpPr>
        <p:spPr>
          <a:xfrm>
            <a:off x="1601528" y="3981895"/>
            <a:ext cx="20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5,000</a:t>
            </a:r>
            <a:r>
              <a:rPr lang="ja-JP" altLang="en-US" dirty="0"/>
              <a:t>円</a:t>
            </a:r>
            <a:r>
              <a:rPr lang="en-US" altLang="ja-JP" dirty="0"/>
              <a:t>/</a:t>
            </a:r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15" name="加算記号 14">
            <a:extLst>
              <a:ext uri="{FF2B5EF4-FFF2-40B4-BE49-F238E27FC236}">
                <a16:creationId xmlns:a16="http://schemas.microsoft.com/office/drawing/2014/main" id="{22FBD2F2-44AA-BFB7-AC3E-C7AEA51AB93C}"/>
              </a:ext>
            </a:extLst>
          </p:cNvPr>
          <p:cNvSpPr/>
          <p:nvPr/>
        </p:nvSpPr>
        <p:spPr>
          <a:xfrm>
            <a:off x="5348837" y="2477057"/>
            <a:ext cx="841645" cy="798095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6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18F9910C-2336-4A37-5C39-A6D4F9F3BA6E}"/>
              </a:ext>
            </a:extLst>
          </p:cNvPr>
          <p:cNvSpPr txBox="1">
            <a:spLocks/>
          </p:cNvSpPr>
          <p:nvPr/>
        </p:nvSpPr>
        <p:spPr>
          <a:xfrm>
            <a:off x="6465237" y="4632586"/>
            <a:ext cx="5452947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資産形成：</a:t>
            </a:r>
            <a:r>
              <a:rPr lang="en-US" altLang="ja-JP" sz="2400" b="1" dirty="0"/>
              <a:t>1,620</a:t>
            </a:r>
            <a:r>
              <a:rPr lang="ja-JP" altLang="en-US" sz="2400" b="1" dirty="0"/>
              <a:t>万円</a:t>
            </a:r>
            <a:endParaRPr lang="en-US" altLang="ja-JP" sz="2400" b="1" dirty="0"/>
          </a:p>
          <a:p>
            <a:r>
              <a:rPr lang="ja-JP" altLang="en-US" sz="2400" b="1" dirty="0"/>
              <a:t>→年</a:t>
            </a:r>
            <a:r>
              <a:rPr lang="en-US" altLang="ja-JP" sz="2400" b="1" dirty="0"/>
              <a:t>8</a:t>
            </a:r>
            <a:r>
              <a:rPr lang="ja-JP" altLang="en-US" sz="2400" b="1" dirty="0"/>
              <a:t>％で運用した場合　</a:t>
            </a:r>
            <a:r>
              <a:rPr lang="ja-JP" altLang="en-US" sz="2400" b="1" dirty="0">
                <a:solidFill>
                  <a:srgbClr val="FF0000"/>
                </a:solidFill>
              </a:rPr>
              <a:t>約</a:t>
            </a:r>
            <a:r>
              <a:rPr lang="en-US" altLang="ja-JP" sz="2400" b="1" dirty="0">
                <a:solidFill>
                  <a:srgbClr val="FF0000"/>
                </a:solidFill>
              </a:rPr>
              <a:t>3,800</a:t>
            </a:r>
            <a:r>
              <a:rPr lang="ja-JP" altLang="en-US" sz="2400" b="1" dirty="0">
                <a:solidFill>
                  <a:srgbClr val="FF0000"/>
                </a:solidFill>
              </a:rPr>
              <a:t>万円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79E2B-D64D-56E6-7139-44C0BBF5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968" y="2514766"/>
            <a:ext cx="9605211" cy="1325563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34017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メリット</a:t>
            </a:r>
            <a:endParaRPr lang="en-US" altLang="ja-JP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D62C1C-CCED-EB05-F6A5-B004D168D0AC}"/>
              </a:ext>
            </a:extLst>
          </p:cNvPr>
          <p:cNvSpPr txBox="1">
            <a:spLocks/>
          </p:cNvSpPr>
          <p:nvPr/>
        </p:nvSpPr>
        <p:spPr>
          <a:xfrm>
            <a:off x="972367" y="1540045"/>
            <a:ext cx="10865880" cy="2550692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・ファイナンシャルフリーダム　利息で生活する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・ドル資産を作れる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・停止、増額、減額、取り崩し、可能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・老後不安解消　長生き安心！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14107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なんでそんなに運用がいいの？</a:t>
            </a:r>
            <a:endParaRPr lang="en-US" altLang="ja-JP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D62C1C-CCED-EB05-F6A5-B004D168D0AC}"/>
              </a:ext>
            </a:extLst>
          </p:cNvPr>
          <p:cNvSpPr txBox="1">
            <a:spLocks/>
          </p:cNvSpPr>
          <p:nvPr/>
        </p:nvSpPr>
        <p:spPr>
          <a:xfrm>
            <a:off x="972367" y="1540045"/>
            <a:ext cx="10865880" cy="2550692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①運用はプロにお任せ</a:t>
            </a:r>
            <a:endParaRPr lang="en-US" altLang="ja-JP" sz="3600" dirty="0"/>
          </a:p>
          <a:p>
            <a:r>
              <a:rPr lang="ja-JP" altLang="en-US" sz="3600" dirty="0"/>
              <a:t>（一任勘定サービス）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②ドルコスト平均法</a:t>
            </a:r>
            <a:endParaRPr lang="en-US" altLang="ja-JP" sz="3600" dirty="0"/>
          </a:p>
          <a:p>
            <a:r>
              <a:rPr lang="ja-JP" altLang="en-US" sz="3600" dirty="0"/>
              <a:t>（積立投資）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26966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矢印: 右 20">
            <a:extLst>
              <a:ext uri="{FF2B5EF4-FFF2-40B4-BE49-F238E27FC236}">
                <a16:creationId xmlns:a16="http://schemas.microsoft.com/office/drawing/2014/main" id="{6BE8D2B9-8D05-FEC0-0BFB-DDF03459223B}"/>
              </a:ext>
            </a:extLst>
          </p:cNvPr>
          <p:cNvSpPr/>
          <p:nvPr/>
        </p:nvSpPr>
        <p:spPr>
          <a:xfrm rot="20005533">
            <a:off x="2090744" y="3436314"/>
            <a:ext cx="3106252" cy="240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一任勘定とは</a:t>
            </a:r>
            <a:endParaRPr lang="en-US" altLang="ja-JP" sz="4800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153618C-9D6B-9EDE-2823-255A570A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42" y="4016153"/>
            <a:ext cx="2771274" cy="277127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C908A1DD-6819-ECEA-B721-3287760FB372}"/>
              </a:ext>
            </a:extLst>
          </p:cNvPr>
          <p:cNvSpPr txBox="1">
            <a:spLocks/>
          </p:cNvSpPr>
          <p:nvPr/>
        </p:nvSpPr>
        <p:spPr>
          <a:xfrm>
            <a:off x="1103521" y="6062010"/>
            <a:ext cx="1205915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投資家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4B8BB061-59CF-207A-F74D-5A826651B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2174" y="4396114"/>
            <a:ext cx="3037147" cy="2018437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2D5B1ADB-3E20-63A7-0A74-A5541D2566AC}"/>
              </a:ext>
            </a:extLst>
          </p:cNvPr>
          <p:cNvSpPr txBox="1">
            <a:spLocks/>
          </p:cNvSpPr>
          <p:nvPr/>
        </p:nvSpPr>
        <p:spPr>
          <a:xfrm>
            <a:off x="9287789" y="6062010"/>
            <a:ext cx="1692606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金融機関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7C09F2-6EBF-A56A-6979-AFBE7C2738BC}"/>
              </a:ext>
            </a:extLst>
          </p:cNvPr>
          <p:cNvSpPr/>
          <p:nvPr/>
        </p:nvSpPr>
        <p:spPr>
          <a:xfrm>
            <a:off x="2759242" y="4834690"/>
            <a:ext cx="5325979" cy="1227320"/>
          </a:xfrm>
          <a:prstGeom prst="right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6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クレジットカードによる積立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A4BB6553-3E10-1407-971F-310898DC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6899" y="1208233"/>
            <a:ext cx="2772000" cy="2772000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FEAF7718-8918-98AE-424F-2811FCECCA2F}"/>
              </a:ext>
            </a:extLst>
          </p:cNvPr>
          <p:cNvSpPr txBox="1">
            <a:spLocks/>
          </p:cNvSpPr>
          <p:nvPr/>
        </p:nvSpPr>
        <p:spPr>
          <a:xfrm>
            <a:off x="6459102" y="2139665"/>
            <a:ext cx="1913072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運用のプロ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211707-F6C7-B49D-6D7D-DF0B298593BA}"/>
              </a:ext>
            </a:extLst>
          </p:cNvPr>
          <p:cNvSpPr txBox="1"/>
          <p:nvPr/>
        </p:nvSpPr>
        <p:spPr>
          <a:xfrm>
            <a:off x="1737360" y="3063240"/>
            <a:ext cx="2771274" cy="83099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bg1"/>
              </a:gs>
            </a:gsLst>
            <a:lin ang="162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運用のイメージを伝える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B966CDD-7BCE-6F7C-A4AD-ACD34D9A25F6}"/>
              </a:ext>
            </a:extLst>
          </p:cNvPr>
          <p:cNvSpPr/>
          <p:nvPr/>
        </p:nvSpPr>
        <p:spPr>
          <a:xfrm rot="2360693">
            <a:off x="6477267" y="3785299"/>
            <a:ext cx="2379053" cy="3486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98EEAC-7473-6C9E-61BA-5FE91A43D781}"/>
              </a:ext>
            </a:extLst>
          </p:cNvPr>
          <p:cNvSpPr txBox="1"/>
          <p:nvPr/>
        </p:nvSpPr>
        <p:spPr>
          <a:xfrm>
            <a:off x="6287984" y="3581418"/>
            <a:ext cx="2771274" cy="461665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76000">
                <a:schemeClr val="bg1"/>
              </a:gs>
            </a:gsLst>
            <a:lin ang="162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運用指示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5E6A8C08-F0BE-D1B3-DA7B-6B47107354C7}"/>
              </a:ext>
            </a:extLst>
          </p:cNvPr>
          <p:cNvSpPr txBox="1">
            <a:spLocks/>
          </p:cNvSpPr>
          <p:nvPr/>
        </p:nvSpPr>
        <p:spPr>
          <a:xfrm>
            <a:off x="493588" y="806946"/>
            <a:ext cx="13077309" cy="1327091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資産運用会社のプロ集団が世界のマーケットを見ながら決める</a:t>
            </a:r>
            <a:endParaRPr lang="en-US" altLang="ja-JP" sz="3200" dirty="0"/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FC2360A-76D9-7959-1CE0-345E198267C5}"/>
              </a:ext>
            </a:extLst>
          </p:cNvPr>
          <p:cNvSpPr txBox="1">
            <a:spLocks/>
          </p:cNvSpPr>
          <p:nvPr/>
        </p:nvSpPr>
        <p:spPr>
          <a:xfrm>
            <a:off x="864491" y="2822425"/>
            <a:ext cx="10463018" cy="1327091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6000">
                <a:schemeClr val="bg1"/>
              </a:gs>
            </a:gsLst>
            <a:lin ang="16200000" scaled="1"/>
          </a:gra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/>
              <a:t>一任勘定サービス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465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  <p:bldP spid="9" grpId="0"/>
      <p:bldP spid="10" grpId="0" animBg="1"/>
      <p:bldP spid="13" grpId="0"/>
      <p:bldP spid="15" grpId="0" animBg="1"/>
      <p:bldP spid="23" grpId="0" animBg="1"/>
      <p:bldP spid="22" grpId="0" animBg="1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ドルコスト平均法とは</a:t>
            </a:r>
            <a:endParaRPr lang="en-US" altLang="ja-JP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D62C1C-CCED-EB05-F6A5-B004D168D0AC}"/>
              </a:ext>
            </a:extLst>
          </p:cNvPr>
          <p:cNvSpPr txBox="1">
            <a:spLocks/>
          </p:cNvSpPr>
          <p:nvPr/>
        </p:nvSpPr>
        <p:spPr>
          <a:xfrm>
            <a:off x="6190482" y="1268332"/>
            <a:ext cx="1199333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毎月</a:t>
            </a:r>
            <a:endParaRPr lang="en-US" altLang="ja-JP" sz="3600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45735F01-739F-7EE0-0BBE-F5DD4E144404}"/>
              </a:ext>
            </a:extLst>
          </p:cNvPr>
          <p:cNvSpPr txBox="1">
            <a:spLocks/>
          </p:cNvSpPr>
          <p:nvPr/>
        </p:nvSpPr>
        <p:spPr>
          <a:xfrm>
            <a:off x="7389815" y="1401682"/>
            <a:ext cx="2228035" cy="9605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一定金額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FF1BAEB-D5A3-7967-CD2E-70F8DE2F0F6B}"/>
              </a:ext>
            </a:extLst>
          </p:cNvPr>
          <p:cNvSpPr txBox="1">
            <a:spLocks/>
          </p:cNvSpPr>
          <p:nvPr/>
        </p:nvSpPr>
        <p:spPr>
          <a:xfrm>
            <a:off x="9617850" y="1401682"/>
            <a:ext cx="875483" cy="9605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の</a:t>
            </a:r>
            <a:endParaRPr lang="en-US" altLang="ja-JP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1AB34FE-D36C-ED52-A8E2-81598E9C8672}"/>
              </a:ext>
            </a:extLst>
          </p:cNvPr>
          <p:cNvSpPr/>
          <p:nvPr/>
        </p:nvSpPr>
        <p:spPr>
          <a:xfrm>
            <a:off x="542717" y="2362200"/>
            <a:ext cx="1981200" cy="1219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株式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E909EAA-2AA9-BF87-9CCA-D1BDCB78289B}"/>
              </a:ext>
            </a:extLst>
          </p:cNvPr>
          <p:cNvSpPr/>
          <p:nvPr/>
        </p:nvSpPr>
        <p:spPr>
          <a:xfrm>
            <a:off x="2647334" y="2362200"/>
            <a:ext cx="2953366" cy="1219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ファンド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DB69284-6A0A-5405-819C-88BBBE519F33}"/>
              </a:ext>
            </a:extLst>
          </p:cNvPr>
          <p:cNvSpPr/>
          <p:nvPr/>
        </p:nvSpPr>
        <p:spPr>
          <a:xfrm>
            <a:off x="5748566" y="2362200"/>
            <a:ext cx="1199333" cy="1219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金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B8D13E7E-2582-417F-7016-DEEB5802A96F}"/>
              </a:ext>
            </a:extLst>
          </p:cNvPr>
          <p:cNvSpPr txBox="1">
            <a:spLocks/>
          </p:cNvSpPr>
          <p:nvPr/>
        </p:nvSpPr>
        <p:spPr>
          <a:xfrm>
            <a:off x="7095766" y="2362200"/>
            <a:ext cx="4296134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などを</a:t>
            </a:r>
            <a:r>
              <a:rPr lang="ja-JP" altLang="en-US" sz="3600" dirty="0">
                <a:solidFill>
                  <a:srgbClr val="FF0000"/>
                </a:solidFill>
              </a:rPr>
              <a:t>積立投資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5585738-3F4C-44B8-3EE9-9FA7C1270D3F}"/>
              </a:ext>
            </a:extLst>
          </p:cNvPr>
          <p:cNvSpPr/>
          <p:nvPr/>
        </p:nvSpPr>
        <p:spPr>
          <a:xfrm>
            <a:off x="1152317" y="4057649"/>
            <a:ext cx="828883" cy="90754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45F4DB7-BFAC-1157-CD5E-6FFAB1D3873D}"/>
              </a:ext>
            </a:extLst>
          </p:cNvPr>
          <p:cNvSpPr txBox="1">
            <a:spLocks/>
          </p:cNvSpPr>
          <p:nvPr/>
        </p:nvSpPr>
        <p:spPr>
          <a:xfrm>
            <a:off x="2142917" y="3897810"/>
            <a:ext cx="5856498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rgbClr val="0070C0"/>
                </a:solidFill>
              </a:rPr>
              <a:t>平均取得単価（コスト）</a:t>
            </a:r>
            <a:endParaRPr lang="en-US" altLang="ja-JP" sz="3600" dirty="0">
              <a:solidFill>
                <a:srgbClr val="0070C0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6298450-E6FD-616E-38A3-8AC99E5E7129}"/>
              </a:ext>
            </a:extLst>
          </p:cNvPr>
          <p:cNvSpPr/>
          <p:nvPr/>
        </p:nvSpPr>
        <p:spPr>
          <a:xfrm rot="5400000">
            <a:off x="6935927" y="4256818"/>
            <a:ext cx="1227218" cy="907541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76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6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平均取得コストとは？</a:t>
            </a:r>
            <a:endParaRPr lang="en-US" altLang="ja-JP" sz="4800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E05AAEA0-32FB-04F6-2160-BBEDC003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418902"/>
            <a:ext cx="6691314" cy="3154968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F19E479-5CF5-CF3F-7AAA-3CF8728AA529}"/>
              </a:ext>
            </a:extLst>
          </p:cNvPr>
          <p:cNvCxnSpPr>
            <a:cxnSpLocks/>
          </p:cNvCxnSpPr>
          <p:nvPr/>
        </p:nvCxnSpPr>
        <p:spPr>
          <a:xfrm flipH="1" flipV="1">
            <a:off x="2376487" y="1418902"/>
            <a:ext cx="0" cy="3154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23FC897-9B34-902A-7463-D07EAF9E211A}"/>
              </a:ext>
            </a:extLst>
          </p:cNvPr>
          <p:cNvCxnSpPr/>
          <p:nvPr/>
        </p:nvCxnSpPr>
        <p:spPr>
          <a:xfrm>
            <a:off x="2370137" y="4573870"/>
            <a:ext cx="669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タイトル 1">
            <a:extLst>
              <a:ext uri="{FF2B5EF4-FFF2-40B4-BE49-F238E27FC236}">
                <a16:creationId xmlns:a16="http://schemas.microsoft.com/office/drawing/2014/main" id="{0B41734C-33AC-09D6-21C0-BE15F2E7ACEE}"/>
              </a:ext>
            </a:extLst>
          </p:cNvPr>
          <p:cNvSpPr txBox="1">
            <a:spLocks/>
          </p:cNvSpPr>
          <p:nvPr/>
        </p:nvSpPr>
        <p:spPr>
          <a:xfrm>
            <a:off x="1241733" y="1418902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10,000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5515A6C5-D77A-51B9-030D-0FA4751FC1CD}"/>
              </a:ext>
            </a:extLst>
          </p:cNvPr>
          <p:cNvSpPr/>
          <p:nvPr/>
        </p:nvSpPr>
        <p:spPr>
          <a:xfrm>
            <a:off x="3196863" y="1230861"/>
            <a:ext cx="1832338" cy="360000"/>
          </a:xfrm>
          <a:prstGeom prst="wedgeRoundRectCallout">
            <a:avLst>
              <a:gd name="adj1" fmla="val -59670"/>
              <a:gd name="adj2" fmla="val 3604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10,000</a:t>
            </a:r>
            <a:r>
              <a:rPr kumimoji="1" lang="ja-JP" altLang="en-US" dirty="0">
                <a:solidFill>
                  <a:schemeClr val="tx1"/>
                </a:solidFill>
              </a:rPr>
              <a:t>円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毎月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82AE271-D578-D63F-2D8F-C758F983465C}"/>
              </a:ext>
            </a:extLst>
          </p:cNvPr>
          <p:cNvCxnSpPr>
            <a:cxnSpLocks/>
          </p:cNvCxnSpPr>
          <p:nvPr/>
        </p:nvCxnSpPr>
        <p:spPr>
          <a:xfrm>
            <a:off x="2729711" y="1669233"/>
            <a:ext cx="506164" cy="7739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タイトル 1">
            <a:extLst>
              <a:ext uri="{FF2B5EF4-FFF2-40B4-BE49-F238E27FC236}">
                <a16:creationId xmlns:a16="http://schemas.microsoft.com/office/drawing/2014/main" id="{E5144F7F-83D0-D587-C065-4261E0CD52CA}"/>
              </a:ext>
            </a:extLst>
          </p:cNvPr>
          <p:cNvSpPr txBox="1">
            <a:spLocks/>
          </p:cNvSpPr>
          <p:nvPr/>
        </p:nvSpPr>
        <p:spPr>
          <a:xfrm>
            <a:off x="2928757" y="1536230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1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51" name="タイトル 1">
            <a:extLst>
              <a:ext uri="{FF2B5EF4-FFF2-40B4-BE49-F238E27FC236}">
                <a16:creationId xmlns:a16="http://schemas.microsoft.com/office/drawing/2014/main" id="{6A75FAFD-F926-DBB1-041F-48DD37502E26}"/>
              </a:ext>
            </a:extLst>
          </p:cNvPr>
          <p:cNvSpPr txBox="1">
            <a:spLocks/>
          </p:cNvSpPr>
          <p:nvPr/>
        </p:nvSpPr>
        <p:spPr>
          <a:xfrm>
            <a:off x="1241733" y="2230120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5,000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959B7694-7B81-92DD-F3A0-0D1E04550265}"/>
              </a:ext>
            </a:extLst>
          </p:cNvPr>
          <p:cNvSpPr txBox="1">
            <a:spLocks/>
          </p:cNvSpPr>
          <p:nvPr/>
        </p:nvSpPr>
        <p:spPr>
          <a:xfrm>
            <a:off x="3463726" y="2011949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2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63" name="タイトル 1">
            <a:extLst>
              <a:ext uri="{FF2B5EF4-FFF2-40B4-BE49-F238E27FC236}">
                <a16:creationId xmlns:a16="http://schemas.microsoft.com/office/drawing/2014/main" id="{F061361F-8BAC-77C9-4A4C-B11DB382E7EF}"/>
              </a:ext>
            </a:extLst>
          </p:cNvPr>
          <p:cNvSpPr txBox="1">
            <a:spLocks/>
          </p:cNvSpPr>
          <p:nvPr/>
        </p:nvSpPr>
        <p:spPr>
          <a:xfrm>
            <a:off x="3994924" y="3092743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4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359AC5-D47B-DDF5-D644-80129F2C8F88}"/>
              </a:ext>
            </a:extLst>
          </p:cNvPr>
          <p:cNvCxnSpPr>
            <a:cxnSpLocks/>
          </p:cNvCxnSpPr>
          <p:nvPr/>
        </p:nvCxnSpPr>
        <p:spPr>
          <a:xfrm>
            <a:off x="3250235" y="2479780"/>
            <a:ext cx="456176" cy="5834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05463034-C39A-F6A4-00E7-486B5220E5C7}"/>
              </a:ext>
            </a:extLst>
          </p:cNvPr>
          <p:cNvSpPr/>
          <p:nvPr/>
        </p:nvSpPr>
        <p:spPr>
          <a:xfrm>
            <a:off x="3599193" y="3025322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タイトル 1">
            <a:extLst>
              <a:ext uri="{FF2B5EF4-FFF2-40B4-BE49-F238E27FC236}">
                <a16:creationId xmlns:a16="http://schemas.microsoft.com/office/drawing/2014/main" id="{06B26170-7133-113D-C6E7-08FA47FA3DAD}"/>
              </a:ext>
            </a:extLst>
          </p:cNvPr>
          <p:cNvSpPr txBox="1">
            <a:spLocks/>
          </p:cNvSpPr>
          <p:nvPr/>
        </p:nvSpPr>
        <p:spPr>
          <a:xfrm>
            <a:off x="1238157" y="2993670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2,500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4D5F466A-C239-0236-8D0C-E28D06028BBA}"/>
              </a:ext>
            </a:extLst>
          </p:cNvPr>
          <p:cNvSpPr/>
          <p:nvPr/>
        </p:nvSpPr>
        <p:spPr>
          <a:xfrm>
            <a:off x="2609850" y="1507606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8717BC07-5C96-A400-0B61-55AAE5DBAF9B}"/>
              </a:ext>
            </a:extLst>
          </p:cNvPr>
          <p:cNvSpPr/>
          <p:nvPr/>
        </p:nvSpPr>
        <p:spPr>
          <a:xfrm>
            <a:off x="3070235" y="2299780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タイトル 1">
            <a:extLst>
              <a:ext uri="{FF2B5EF4-FFF2-40B4-BE49-F238E27FC236}">
                <a16:creationId xmlns:a16="http://schemas.microsoft.com/office/drawing/2014/main" id="{DC05FC49-1366-F0C2-9E35-F9619CE7613F}"/>
              </a:ext>
            </a:extLst>
          </p:cNvPr>
          <p:cNvSpPr txBox="1">
            <a:spLocks/>
          </p:cNvSpPr>
          <p:nvPr/>
        </p:nvSpPr>
        <p:spPr>
          <a:xfrm>
            <a:off x="1188304" y="4925635"/>
            <a:ext cx="1141105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＝</a:t>
            </a:r>
            <a:endParaRPr lang="en-US" altLang="ja-JP" sz="2800" dirty="0"/>
          </a:p>
        </p:txBody>
      </p:sp>
      <p:sp>
        <p:nvSpPr>
          <p:cNvPr id="80" name="タイトル 1">
            <a:extLst>
              <a:ext uri="{FF2B5EF4-FFF2-40B4-BE49-F238E27FC236}">
                <a16:creationId xmlns:a16="http://schemas.microsoft.com/office/drawing/2014/main" id="{7B89AA1C-342A-81F9-7265-924159D9816A}"/>
              </a:ext>
            </a:extLst>
          </p:cNvPr>
          <p:cNvSpPr txBox="1">
            <a:spLocks/>
          </p:cNvSpPr>
          <p:nvPr/>
        </p:nvSpPr>
        <p:spPr>
          <a:xfrm>
            <a:off x="1829576" y="4614318"/>
            <a:ext cx="3882717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/>
              <a:t>積立額　</a:t>
            </a:r>
            <a:r>
              <a:rPr lang="en-US" altLang="ja-JP" sz="2800" dirty="0"/>
              <a:t>30,000</a:t>
            </a:r>
            <a:r>
              <a:rPr lang="ja-JP" altLang="en-US" sz="2800" dirty="0"/>
              <a:t>円</a:t>
            </a:r>
            <a:endParaRPr lang="en-US" altLang="ja-JP" sz="2800" dirty="0"/>
          </a:p>
        </p:txBody>
      </p:sp>
      <p:sp>
        <p:nvSpPr>
          <p:cNvPr id="81" name="タイトル 1">
            <a:extLst>
              <a:ext uri="{FF2B5EF4-FFF2-40B4-BE49-F238E27FC236}">
                <a16:creationId xmlns:a16="http://schemas.microsoft.com/office/drawing/2014/main" id="{B9070813-7B60-CB52-EFCE-DA2CA5CB38CE}"/>
              </a:ext>
            </a:extLst>
          </p:cNvPr>
          <p:cNvSpPr txBox="1">
            <a:spLocks/>
          </p:cNvSpPr>
          <p:nvPr/>
        </p:nvSpPr>
        <p:spPr>
          <a:xfrm>
            <a:off x="1829576" y="5264967"/>
            <a:ext cx="3882717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取得株数（</a:t>
            </a:r>
            <a:r>
              <a:rPr lang="en-US" altLang="ja-JP" sz="2800" dirty="0"/>
              <a:t>1+2+4</a:t>
            </a:r>
            <a:r>
              <a:rPr lang="ja-JP" altLang="en-US" sz="2800" dirty="0"/>
              <a:t>）株</a:t>
            </a:r>
            <a:endParaRPr lang="en-US" altLang="ja-JP" sz="28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99FE57-E329-E5AC-3C89-A6887867B8FE}"/>
              </a:ext>
            </a:extLst>
          </p:cNvPr>
          <p:cNvCxnSpPr/>
          <p:nvPr/>
        </p:nvCxnSpPr>
        <p:spPr>
          <a:xfrm>
            <a:off x="1829576" y="5328467"/>
            <a:ext cx="4114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タイトル 1">
            <a:extLst>
              <a:ext uri="{FF2B5EF4-FFF2-40B4-BE49-F238E27FC236}">
                <a16:creationId xmlns:a16="http://schemas.microsoft.com/office/drawing/2014/main" id="{C0A4E3D0-D091-76F3-64DF-2A358558E3FB}"/>
              </a:ext>
            </a:extLst>
          </p:cNvPr>
          <p:cNvSpPr txBox="1">
            <a:spLocks/>
          </p:cNvSpPr>
          <p:nvPr/>
        </p:nvSpPr>
        <p:spPr>
          <a:xfrm>
            <a:off x="6014319" y="4925635"/>
            <a:ext cx="1141105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≒</a:t>
            </a:r>
            <a:endParaRPr lang="en-US" altLang="ja-JP" sz="2800" dirty="0"/>
          </a:p>
        </p:txBody>
      </p:sp>
      <p:sp>
        <p:nvSpPr>
          <p:cNvPr id="85" name="タイトル 1">
            <a:extLst>
              <a:ext uri="{FF2B5EF4-FFF2-40B4-BE49-F238E27FC236}">
                <a16:creationId xmlns:a16="http://schemas.microsoft.com/office/drawing/2014/main" id="{B658640C-85B3-FD51-5792-E37D38162072}"/>
              </a:ext>
            </a:extLst>
          </p:cNvPr>
          <p:cNvSpPr txBox="1">
            <a:spLocks/>
          </p:cNvSpPr>
          <p:nvPr/>
        </p:nvSpPr>
        <p:spPr>
          <a:xfrm>
            <a:off x="6729464" y="4925635"/>
            <a:ext cx="1538236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solidFill>
                  <a:srgbClr val="FF0000"/>
                </a:solidFill>
              </a:rPr>
              <a:t>4,285</a:t>
            </a:r>
            <a:r>
              <a:rPr lang="ja-JP" altLang="en-US" sz="2800" dirty="0">
                <a:solidFill>
                  <a:srgbClr val="FF0000"/>
                </a:solidFill>
              </a:rPr>
              <a:t>円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3" grpId="1" animBg="1"/>
      <p:bldP spid="43" grpId="2" animBg="1"/>
      <p:bldP spid="50" grpId="0"/>
      <p:bldP spid="51" grpId="0"/>
      <p:bldP spid="62" grpId="0"/>
      <p:bldP spid="63" grpId="0"/>
      <p:bldP spid="69" grpId="0" animBg="1"/>
      <p:bldP spid="70" grpId="0"/>
      <p:bldP spid="41" grpId="0" animBg="1"/>
      <p:bldP spid="56" grpId="0" animBg="1"/>
      <p:bldP spid="79" grpId="0"/>
      <p:bldP spid="80" grpId="0"/>
      <p:bldP spid="81" grpId="1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平均取得コストとは？</a:t>
            </a:r>
            <a:endParaRPr lang="en-US" altLang="ja-JP" sz="4800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E05AAEA0-32FB-04F6-2160-BBEDC003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6" y="1418902"/>
            <a:ext cx="7589237" cy="3154968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F19E479-5CF5-CF3F-7AAA-3CF8728AA529}"/>
              </a:ext>
            </a:extLst>
          </p:cNvPr>
          <p:cNvCxnSpPr>
            <a:cxnSpLocks/>
          </p:cNvCxnSpPr>
          <p:nvPr/>
        </p:nvCxnSpPr>
        <p:spPr>
          <a:xfrm flipH="1" flipV="1">
            <a:off x="2376487" y="1418902"/>
            <a:ext cx="0" cy="3154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23FC897-9B34-902A-7463-D07EAF9E211A}"/>
              </a:ext>
            </a:extLst>
          </p:cNvPr>
          <p:cNvCxnSpPr>
            <a:cxnSpLocks/>
          </p:cNvCxnSpPr>
          <p:nvPr/>
        </p:nvCxnSpPr>
        <p:spPr>
          <a:xfrm>
            <a:off x="2370137" y="4573870"/>
            <a:ext cx="75908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タイトル 1">
            <a:extLst>
              <a:ext uri="{FF2B5EF4-FFF2-40B4-BE49-F238E27FC236}">
                <a16:creationId xmlns:a16="http://schemas.microsoft.com/office/drawing/2014/main" id="{0B41734C-33AC-09D6-21C0-BE15F2E7ACEE}"/>
              </a:ext>
            </a:extLst>
          </p:cNvPr>
          <p:cNvSpPr txBox="1">
            <a:spLocks/>
          </p:cNvSpPr>
          <p:nvPr/>
        </p:nvSpPr>
        <p:spPr>
          <a:xfrm>
            <a:off x="1241733" y="1418902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10,000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5515A6C5-D77A-51B9-030D-0FA4751FC1CD}"/>
              </a:ext>
            </a:extLst>
          </p:cNvPr>
          <p:cNvSpPr/>
          <p:nvPr/>
        </p:nvSpPr>
        <p:spPr>
          <a:xfrm>
            <a:off x="3196863" y="1230861"/>
            <a:ext cx="1832338" cy="360000"/>
          </a:xfrm>
          <a:prstGeom prst="wedgeRoundRectCallout">
            <a:avLst>
              <a:gd name="adj1" fmla="val -59670"/>
              <a:gd name="adj2" fmla="val 3604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10,000</a:t>
            </a:r>
            <a:r>
              <a:rPr kumimoji="1" lang="ja-JP" altLang="en-US" dirty="0">
                <a:solidFill>
                  <a:schemeClr val="tx1"/>
                </a:solidFill>
              </a:rPr>
              <a:t>円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毎月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82AE271-D578-D63F-2D8F-C758F983465C}"/>
              </a:ext>
            </a:extLst>
          </p:cNvPr>
          <p:cNvCxnSpPr>
            <a:cxnSpLocks/>
          </p:cNvCxnSpPr>
          <p:nvPr/>
        </p:nvCxnSpPr>
        <p:spPr>
          <a:xfrm>
            <a:off x="2729711" y="1669233"/>
            <a:ext cx="506164" cy="7739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タイトル 1">
            <a:extLst>
              <a:ext uri="{FF2B5EF4-FFF2-40B4-BE49-F238E27FC236}">
                <a16:creationId xmlns:a16="http://schemas.microsoft.com/office/drawing/2014/main" id="{E5144F7F-83D0-D587-C065-4261E0CD52CA}"/>
              </a:ext>
            </a:extLst>
          </p:cNvPr>
          <p:cNvSpPr txBox="1">
            <a:spLocks/>
          </p:cNvSpPr>
          <p:nvPr/>
        </p:nvSpPr>
        <p:spPr>
          <a:xfrm>
            <a:off x="2928757" y="1536230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1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51" name="タイトル 1">
            <a:extLst>
              <a:ext uri="{FF2B5EF4-FFF2-40B4-BE49-F238E27FC236}">
                <a16:creationId xmlns:a16="http://schemas.microsoft.com/office/drawing/2014/main" id="{6A75FAFD-F926-DBB1-041F-48DD37502E26}"/>
              </a:ext>
            </a:extLst>
          </p:cNvPr>
          <p:cNvSpPr txBox="1">
            <a:spLocks/>
          </p:cNvSpPr>
          <p:nvPr/>
        </p:nvSpPr>
        <p:spPr>
          <a:xfrm>
            <a:off x="1241733" y="2230120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5,000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959B7694-7B81-92DD-F3A0-0D1E04550265}"/>
              </a:ext>
            </a:extLst>
          </p:cNvPr>
          <p:cNvSpPr txBox="1">
            <a:spLocks/>
          </p:cNvSpPr>
          <p:nvPr/>
        </p:nvSpPr>
        <p:spPr>
          <a:xfrm>
            <a:off x="3463726" y="2011949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2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63" name="タイトル 1">
            <a:extLst>
              <a:ext uri="{FF2B5EF4-FFF2-40B4-BE49-F238E27FC236}">
                <a16:creationId xmlns:a16="http://schemas.microsoft.com/office/drawing/2014/main" id="{F061361F-8BAC-77C9-4A4C-B11DB382E7EF}"/>
              </a:ext>
            </a:extLst>
          </p:cNvPr>
          <p:cNvSpPr txBox="1">
            <a:spLocks/>
          </p:cNvSpPr>
          <p:nvPr/>
        </p:nvSpPr>
        <p:spPr>
          <a:xfrm>
            <a:off x="3994924" y="3092743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4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359AC5-D47B-DDF5-D644-80129F2C8F88}"/>
              </a:ext>
            </a:extLst>
          </p:cNvPr>
          <p:cNvCxnSpPr>
            <a:cxnSpLocks/>
          </p:cNvCxnSpPr>
          <p:nvPr/>
        </p:nvCxnSpPr>
        <p:spPr>
          <a:xfrm>
            <a:off x="3250235" y="2479780"/>
            <a:ext cx="456176" cy="5834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05463034-C39A-F6A4-00E7-486B5220E5C7}"/>
              </a:ext>
            </a:extLst>
          </p:cNvPr>
          <p:cNvSpPr/>
          <p:nvPr/>
        </p:nvSpPr>
        <p:spPr>
          <a:xfrm>
            <a:off x="3599193" y="3025322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タイトル 1">
            <a:extLst>
              <a:ext uri="{FF2B5EF4-FFF2-40B4-BE49-F238E27FC236}">
                <a16:creationId xmlns:a16="http://schemas.microsoft.com/office/drawing/2014/main" id="{06B26170-7133-113D-C6E7-08FA47FA3DAD}"/>
              </a:ext>
            </a:extLst>
          </p:cNvPr>
          <p:cNvSpPr txBox="1">
            <a:spLocks/>
          </p:cNvSpPr>
          <p:nvPr/>
        </p:nvSpPr>
        <p:spPr>
          <a:xfrm>
            <a:off x="1238157" y="2993670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2,500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4D5F466A-C239-0236-8D0C-E28D06028BBA}"/>
              </a:ext>
            </a:extLst>
          </p:cNvPr>
          <p:cNvSpPr/>
          <p:nvPr/>
        </p:nvSpPr>
        <p:spPr>
          <a:xfrm>
            <a:off x="2609850" y="1507606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8717BC07-5C96-A400-0B61-55AAE5DBAF9B}"/>
              </a:ext>
            </a:extLst>
          </p:cNvPr>
          <p:cNvSpPr/>
          <p:nvPr/>
        </p:nvSpPr>
        <p:spPr>
          <a:xfrm>
            <a:off x="3070235" y="2299780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タイトル 1">
            <a:extLst>
              <a:ext uri="{FF2B5EF4-FFF2-40B4-BE49-F238E27FC236}">
                <a16:creationId xmlns:a16="http://schemas.microsoft.com/office/drawing/2014/main" id="{DC05FC49-1366-F0C2-9E35-F9619CE7613F}"/>
              </a:ext>
            </a:extLst>
          </p:cNvPr>
          <p:cNvSpPr txBox="1">
            <a:spLocks/>
          </p:cNvSpPr>
          <p:nvPr/>
        </p:nvSpPr>
        <p:spPr>
          <a:xfrm>
            <a:off x="1188304" y="4925635"/>
            <a:ext cx="1141105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58164F-236D-3EFA-4611-EC6E40BB7F60}"/>
              </a:ext>
            </a:extLst>
          </p:cNvPr>
          <p:cNvSpPr txBox="1">
            <a:spLocks/>
          </p:cNvSpPr>
          <p:nvPr/>
        </p:nvSpPr>
        <p:spPr>
          <a:xfrm>
            <a:off x="1238157" y="3517133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2,000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5D2983D-95CB-D4E9-7DCA-283A0E065E59}"/>
              </a:ext>
            </a:extLst>
          </p:cNvPr>
          <p:cNvSpPr txBox="1">
            <a:spLocks/>
          </p:cNvSpPr>
          <p:nvPr/>
        </p:nvSpPr>
        <p:spPr>
          <a:xfrm>
            <a:off x="1238157" y="3992928"/>
            <a:ext cx="1141105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800" dirty="0"/>
              <a:t>1,250</a:t>
            </a:r>
            <a:r>
              <a:rPr lang="ja-JP" altLang="en-US" sz="1800" dirty="0"/>
              <a:t>円</a:t>
            </a:r>
            <a:endParaRPr lang="en-US" altLang="ja-JP" sz="1800" dirty="0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A2CF56B7-3836-D1F2-DDC8-F4168B221F83}"/>
              </a:ext>
            </a:extLst>
          </p:cNvPr>
          <p:cNvSpPr/>
          <p:nvPr/>
        </p:nvSpPr>
        <p:spPr>
          <a:xfrm>
            <a:off x="3590844" y="3027951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64E6813-89B9-9468-60D5-9B099D0DCE26}"/>
              </a:ext>
            </a:extLst>
          </p:cNvPr>
          <p:cNvSpPr txBox="1">
            <a:spLocks/>
          </p:cNvSpPr>
          <p:nvPr/>
        </p:nvSpPr>
        <p:spPr>
          <a:xfrm>
            <a:off x="3950844" y="3992161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5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B2976C20-6FAB-1B67-435C-9FAB7D2F8ED3}"/>
              </a:ext>
            </a:extLst>
          </p:cNvPr>
          <p:cNvSpPr txBox="1">
            <a:spLocks/>
          </p:cNvSpPr>
          <p:nvPr/>
        </p:nvSpPr>
        <p:spPr>
          <a:xfrm>
            <a:off x="5029201" y="3092743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4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7AD2C1CF-A116-834A-1386-FA0BC4841D8F}"/>
              </a:ext>
            </a:extLst>
          </p:cNvPr>
          <p:cNvSpPr txBox="1">
            <a:spLocks/>
          </p:cNvSpPr>
          <p:nvPr/>
        </p:nvSpPr>
        <p:spPr>
          <a:xfrm>
            <a:off x="5029201" y="3992161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5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4627F1D0-9979-49E9-8FDD-A27655B6914D}"/>
              </a:ext>
            </a:extLst>
          </p:cNvPr>
          <p:cNvSpPr txBox="1">
            <a:spLocks/>
          </p:cNvSpPr>
          <p:nvPr/>
        </p:nvSpPr>
        <p:spPr>
          <a:xfrm>
            <a:off x="6114415" y="2011949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2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D82ACAA2-A2EE-1891-1892-82A6157DF655}"/>
              </a:ext>
            </a:extLst>
          </p:cNvPr>
          <p:cNvSpPr txBox="1">
            <a:spLocks/>
          </p:cNvSpPr>
          <p:nvPr/>
        </p:nvSpPr>
        <p:spPr>
          <a:xfrm>
            <a:off x="6161181" y="4439860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8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FEC63BD-4286-5B3B-3F78-52E6CEAC2B73}"/>
              </a:ext>
            </a:extLst>
          </p:cNvPr>
          <p:cNvSpPr txBox="1">
            <a:spLocks/>
          </p:cNvSpPr>
          <p:nvPr/>
        </p:nvSpPr>
        <p:spPr>
          <a:xfrm>
            <a:off x="6835458" y="3992161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5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57C1C39-9EB8-977A-09C8-90A851241FBB}"/>
              </a:ext>
            </a:extLst>
          </p:cNvPr>
          <p:cNvSpPr txBox="1">
            <a:spLocks/>
          </p:cNvSpPr>
          <p:nvPr/>
        </p:nvSpPr>
        <p:spPr>
          <a:xfrm>
            <a:off x="7442407" y="4439860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8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FA7BA75E-BD0A-D516-FC55-362E98E40810}"/>
              </a:ext>
            </a:extLst>
          </p:cNvPr>
          <p:cNvSpPr txBox="1">
            <a:spLocks/>
          </p:cNvSpPr>
          <p:nvPr/>
        </p:nvSpPr>
        <p:spPr>
          <a:xfrm>
            <a:off x="7983243" y="4439860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8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868E978D-ED25-9AA0-FD7A-5AEF543435DE}"/>
              </a:ext>
            </a:extLst>
          </p:cNvPr>
          <p:cNvSpPr txBox="1">
            <a:spLocks/>
          </p:cNvSpPr>
          <p:nvPr/>
        </p:nvSpPr>
        <p:spPr>
          <a:xfrm>
            <a:off x="8521336" y="4439860"/>
            <a:ext cx="614236" cy="5755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8</a:t>
            </a:r>
            <a:r>
              <a:rPr lang="ja-JP" altLang="en-US" sz="1800" dirty="0"/>
              <a:t>株</a:t>
            </a:r>
            <a:endParaRPr lang="en-US" altLang="ja-JP" sz="18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7F9614B-5C37-88FA-9218-28F016790AD3}"/>
              </a:ext>
            </a:extLst>
          </p:cNvPr>
          <p:cNvCxnSpPr>
            <a:cxnSpLocks/>
          </p:cNvCxnSpPr>
          <p:nvPr/>
        </p:nvCxnSpPr>
        <p:spPr>
          <a:xfrm>
            <a:off x="3884944" y="3341683"/>
            <a:ext cx="271913" cy="512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EF2612E-9FD2-1368-22BB-DD9EAEDB7477}"/>
              </a:ext>
            </a:extLst>
          </p:cNvPr>
          <p:cNvCxnSpPr>
            <a:cxnSpLocks/>
          </p:cNvCxnSpPr>
          <p:nvPr/>
        </p:nvCxnSpPr>
        <p:spPr>
          <a:xfrm flipV="1">
            <a:off x="4200937" y="3221593"/>
            <a:ext cx="625366" cy="6566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81DC2A3E-D6E5-A551-7867-03B297C46886}"/>
              </a:ext>
            </a:extLst>
          </p:cNvPr>
          <p:cNvSpPr/>
          <p:nvPr/>
        </p:nvSpPr>
        <p:spPr>
          <a:xfrm>
            <a:off x="3994924" y="3684673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DCDE166-24A8-2FA1-DE73-157E3F4E5A52}"/>
              </a:ext>
            </a:extLst>
          </p:cNvPr>
          <p:cNvCxnSpPr>
            <a:cxnSpLocks/>
          </p:cNvCxnSpPr>
          <p:nvPr/>
        </p:nvCxnSpPr>
        <p:spPr>
          <a:xfrm>
            <a:off x="4871460" y="3243174"/>
            <a:ext cx="329429" cy="6109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4D2E87-93A2-9585-C914-AA69913BDB6C}"/>
              </a:ext>
            </a:extLst>
          </p:cNvPr>
          <p:cNvCxnSpPr>
            <a:cxnSpLocks/>
          </p:cNvCxnSpPr>
          <p:nvPr/>
        </p:nvCxnSpPr>
        <p:spPr>
          <a:xfrm flipV="1">
            <a:off x="5283437" y="2450064"/>
            <a:ext cx="573565" cy="14584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9B7D7C1-938A-9DFE-DD77-80766A8F8A6B}"/>
              </a:ext>
            </a:extLst>
          </p:cNvPr>
          <p:cNvCxnSpPr>
            <a:cxnSpLocks/>
          </p:cNvCxnSpPr>
          <p:nvPr/>
        </p:nvCxnSpPr>
        <p:spPr>
          <a:xfrm>
            <a:off x="5890493" y="2502710"/>
            <a:ext cx="503530" cy="18096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9412B7E-978B-B2B0-F2E2-58EA3DD667F2}"/>
              </a:ext>
            </a:extLst>
          </p:cNvPr>
          <p:cNvCxnSpPr>
            <a:cxnSpLocks/>
          </p:cNvCxnSpPr>
          <p:nvPr/>
        </p:nvCxnSpPr>
        <p:spPr>
          <a:xfrm flipV="1">
            <a:off x="6421533" y="3864673"/>
            <a:ext cx="625713" cy="441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D344122-C5A4-6CB8-A26E-D916B9CA682B}"/>
              </a:ext>
            </a:extLst>
          </p:cNvPr>
          <p:cNvCxnSpPr>
            <a:cxnSpLocks/>
          </p:cNvCxnSpPr>
          <p:nvPr/>
        </p:nvCxnSpPr>
        <p:spPr>
          <a:xfrm>
            <a:off x="7074756" y="3893749"/>
            <a:ext cx="622787" cy="4342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A6BD011-64D5-9F4D-E515-DCE3DEA79AFA}"/>
              </a:ext>
            </a:extLst>
          </p:cNvPr>
          <p:cNvCxnSpPr>
            <a:cxnSpLocks/>
          </p:cNvCxnSpPr>
          <p:nvPr/>
        </p:nvCxnSpPr>
        <p:spPr>
          <a:xfrm>
            <a:off x="7697543" y="4321807"/>
            <a:ext cx="549591" cy="61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6FF2DE7-0150-95A8-1DCF-BA8801C5D999}"/>
              </a:ext>
            </a:extLst>
          </p:cNvPr>
          <p:cNvCxnSpPr>
            <a:cxnSpLocks/>
          </p:cNvCxnSpPr>
          <p:nvPr/>
        </p:nvCxnSpPr>
        <p:spPr>
          <a:xfrm>
            <a:off x="8281528" y="4321807"/>
            <a:ext cx="549591" cy="61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03617B1D-BD27-8572-0F5C-D06021513C90}"/>
              </a:ext>
            </a:extLst>
          </p:cNvPr>
          <p:cNvSpPr/>
          <p:nvPr/>
        </p:nvSpPr>
        <p:spPr>
          <a:xfrm>
            <a:off x="4669201" y="3027951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B986FAA9-8CD5-A836-32CE-CFD36E75D59D}"/>
              </a:ext>
            </a:extLst>
          </p:cNvPr>
          <p:cNvSpPr/>
          <p:nvPr/>
        </p:nvSpPr>
        <p:spPr>
          <a:xfrm>
            <a:off x="5073281" y="3684673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39EC946D-57F2-DB1E-CBAD-33EBE00FAB81}"/>
              </a:ext>
            </a:extLst>
          </p:cNvPr>
          <p:cNvSpPr/>
          <p:nvPr/>
        </p:nvSpPr>
        <p:spPr>
          <a:xfrm>
            <a:off x="5720924" y="2299780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3BDE7669-CC62-5531-BA2C-6599160A5957}"/>
              </a:ext>
            </a:extLst>
          </p:cNvPr>
          <p:cNvSpPr/>
          <p:nvPr/>
        </p:nvSpPr>
        <p:spPr>
          <a:xfrm>
            <a:off x="6205261" y="4132372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D4523833-3BDC-9440-3D5B-69FC0B998052}"/>
              </a:ext>
            </a:extLst>
          </p:cNvPr>
          <p:cNvSpPr/>
          <p:nvPr/>
        </p:nvSpPr>
        <p:spPr>
          <a:xfrm>
            <a:off x="6879538" y="3684673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AB6C4AA1-0B05-23DA-338B-703CA1558596}"/>
              </a:ext>
            </a:extLst>
          </p:cNvPr>
          <p:cNvSpPr/>
          <p:nvPr/>
        </p:nvSpPr>
        <p:spPr>
          <a:xfrm>
            <a:off x="7486487" y="4132372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E6D4A3C3-8B5D-F344-5F8E-C39241729B03}"/>
              </a:ext>
            </a:extLst>
          </p:cNvPr>
          <p:cNvSpPr/>
          <p:nvPr/>
        </p:nvSpPr>
        <p:spPr>
          <a:xfrm>
            <a:off x="8027323" y="4132372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タイトル 1">
            <a:extLst>
              <a:ext uri="{FF2B5EF4-FFF2-40B4-BE49-F238E27FC236}">
                <a16:creationId xmlns:a16="http://schemas.microsoft.com/office/drawing/2014/main" id="{6AE95827-2EDB-075B-430B-AD007416BA29}"/>
              </a:ext>
            </a:extLst>
          </p:cNvPr>
          <p:cNvSpPr txBox="1">
            <a:spLocks/>
          </p:cNvSpPr>
          <p:nvPr/>
        </p:nvSpPr>
        <p:spPr>
          <a:xfrm>
            <a:off x="1039464" y="4925635"/>
            <a:ext cx="1141105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＝</a:t>
            </a:r>
            <a:endParaRPr lang="en-US" altLang="ja-JP" sz="2800" dirty="0"/>
          </a:p>
        </p:txBody>
      </p:sp>
      <p:sp>
        <p:nvSpPr>
          <p:cNvPr id="87" name="タイトル 1">
            <a:extLst>
              <a:ext uri="{FF2B5EF4-FFF2-40B4-BE49-F238E27FC236}">
                <a16:creationId xmlns:a16="http://schemas.microsoft.com/office/drawing/2014/main" id="{A179ED4C-B791-79A4-4517-B4A5AEC23D91}"/>
              </a:ext>
            </a:extLst>
          </p:cNvPr>
          <p:cNvSpPr txBox="1">
            <a:spLocks/>
          </p:cNvSpPr>
          <p:nvPr/>
        </p:nvSpPr>
        <p:spPr>
          <a:xfrm>
            <a:off x="1693519" y="4614318"/>
            <a:ext cx="7479524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/>
              <a:t>積立額　</a:t>
            </a:r>
            <a:r>
              <a:rPr lang="en-US" altLang="ja-JP" sz="2800" dirty="0"/>
              <a:t>120,000</a:t>
            </a:r>
            <a:r>
              <a:rPr lang="ja-JP" altLang="en-US" sz="2800" dirty="0"/>
              <a:t>円</a:t>
            </a:r>
            <a:endParaRPr lang="en-US" altLang="ja-JP" sz="2800" dirty="0"/>
          </a:p>
        </p:txBody>
      </p:sp>
      <p:sp>
        <p:nvSpPr>
          <p:cNvPr id="88" name="タイトル 1">
            <a:extLst>
              <a:ext uri="{FF2B5EF4-FFF2-40B4-BE49-F238E27FC236}">
                <a16:creationId xmlns:a16="http://schemas.microsoft.com/office/drawing/2014/main" id="{EDD630BC-3DA9-8CE2-4D07-759AB49FE857}"/>
              </a:ext>
            </a:extLst>
          </p:cNvPr>
          <p:cNvSpPr txBox="1">
            <a:spLocks/>
          </p:cNvSpPr>
          <p:nvPr/>
        </p:nvSpPr>
        <p:spPr>
          <a:xfrm>
            <a:off x="1693518" y="5264967"/>
            <a:ext cx="7767165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取得株数（</a:t>
            </a:r>
            <a:r>
              <a:rPr lang="en-US" altLang="ja-JP" sz="2800" dirty="0"/>
              <a:t>1+2+4+5+4+5+2+8+5+8+8+8</a:t>
            </a:r>
            <a:r>
              <a:rPr lang="ja-JP" altLang="en-US" sz="2800" dirty="0"/>
              <a:t>）株</a:t>
            </a:r>
            <a:endParaRPr lang="en-US" altLang="ja-JP" sz="2800" dirty="0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75872E5-F490-139C-2BEA-944E72E93EFF}"/>
              </a:ext>
            </a:extLst>
          </p:cNvPr>
          <p:cNvCxnSpPr>
            <a:cxnSpLocks/>
          </p:cNvCxnSpPr>
          <p:nvPr/>
        </p:nvCxnSpPr>
        <p:spPr>
          <a:xfrm>
            <a:off x="1693519" y="5328467"/>
            <a:ext cx="74795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タイトル 1">
            <a:extLst>
              <a:ext uri="{FF2B5EF4-FFF2-40B4-BE49-F238E27FC236}">
                <a16:creationId xmlns:a16="http://schemas.microsoft.com/office/drawing/2014/main" id="{407AD6D0-9BF1-1CDB-22CA-DACBFC3CABDC}"/>
              </a:ext>
            </a:extLst>
          </p:cNvPr>
          <p:cNvSpPr txBox="1">
            <a:spLocks/>
          </p:cNvSpPr>
          <p:nvPr/>
        </p:nvSpPr>
        <p:spPr>
          <a:xfrm>
            <a:off x="9519433" y="4925635"/>
            <a:ext cx="1141105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/>
              <a:t>=</a:t>
            </a:r>
          </a:p>
        </p:txBody>
      </p:sp>
      <p:sp>
        <p:nvSpPr>
          <p:cNvPr id="91" name="タイトル 1">
            <a:extLst>
              <a:ext uri="{FF2B5EF4-FFF2-40B4-BE49-F238E27FC236}">
                <a16:creationId xmlns:a16="http://schemas.microsoft.com/office/drawing/2014/main" id="{775C2265-0A4F-200C-B8AD-04CA9435E44C}"/>
              </a:ext>
            </a:extLst>
          </p:cNvPr>
          <p:cNvSpPr txBox="1">
            <a:spLocks/>
          </p:cNvSpPr>
          <p:nvPr/>
        </p:nvSpPr>
        <p:spPr>
          <a:xfrm>
            <a:off x="9965727" y="4925635"/>
            <a:ext cx="1538236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solidFill>
                  <a:srgbClr val="FF0000"/>
                </a:solidFill>
              </a:rPr>
              <a:t>2,000</a:t>
            </a:r>
            <a:r>
              <a:rPr lang="ja-JP" altLang="en-US" sz="2800" dirty="0">
                <a:solidFill>
                  <a:srgbClr val="FF0000"/>
                </a:solidFill>
              </a:rPr>
              <a:t>円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404C7878-D136-8242-E04F-2317B6BEC199}"/>
              </a:ext>
            </a:extLst>
          </p:cNvPr>
          <p:cNvSpPr/>
          <p:nvPr/>
        </p:nvSpPr>
        <p:spPr>
          <a:xfrm>
            <a:off x="3327400" y="5419139"/>
            <a:ext cx="6120583" cy="523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29AE3FA2-8F34-D831-36BF-ED57D1443F93}"/>
              </a:ext>
            </a:extLst>
          </p:cNvPr>
          <p:cNvSpPr/>
          <p:nvPr/>
        </p:nvSpPr>
        <p:spPr>
          <a:xfrm>
            <a:off x="5570219" y="5994777"/>
            <a:ext cx="1138096" cy="3009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タイトル 1">
            <a:extLst>
              <a:ext uri="{FF2B5EF4-FFF2-40B4-BE49-F238E27FC236}">
                <a16:creationId xmlns:a16="http://schemas.microsoft.com/office/drawing/2014/main" id="{EFCC175A-0AE5-57F2-F530-CF8EE73E4007}"/>
              </a:ext>
            </a:extLst>
          </p:cNvPr>
          <p:cNvSpPr txBox="1">
            <a:spLocks/>
          </p:cNvSpPr>
          <p:nvPr/>
        </p:nvSpPr>
        <p:spPr>
          <a:xfrm>
            <a:off x="5421364" y="6170802"/>
            <a:ext cx="1538236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dirty="0">
                <a:solidFill>
                  <a:srgbClr val="FF0000"/>
                </a:solidFill>
              </a:rPr>
              <a:t>60</a:t>
            </a:r>
            <a:r>
              <a:rPr lang="ja-JP" altLang="en-US" sz="2800" dirty="0">
                <a:solidFill>
                  <a:srgbClr val="FF0000"/>
                </a:solidFill>
              </a:rPr>
              <a:t>株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3D04C555-2771-04E5-2284-5EE5B9703224}"/>
              </a:ext>
            </a:extLst>
          </p:cNvPr>
          <p:cNvCxnSpPr/>
          <p:nvPr/>
        </p:nvCxnSpPr>
        <p:spPr>
          <a:xfrm>
            <a:off x="2382838" y="3854169"/>
            <a:ext cx="73961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122A38C-9FE6-6C5D-323E-AD8DE5CE15EB}"/>
              </a:ext>
            </a:extLst>
          </p:cNvPr>
          <p:cNvSpPr txBox="1"/>
          <p:nvPr/>
        </p:nvSpPr>
        <p:spPr>
          <a:xfrm>
            <a:off x="9779000" y="3641598"/>
            <a:ext cx="168882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平均取得単価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CD1A55C0-78CD-CB17-2F65-B06AA4BE2AF2}"/>
              </a:ext>
            </a:extLst>
          </p:cNvPr>
          <p:cNvCxnSpPr>
            <a:cxnSpLocks/>
          </p:cNvCxnSpPr>
          <p:nvPr/>
        </p:nvCxnSpPr>
        <p:spPr>
          <a:xfrm flipV="1">
            <a:off x="8775572" y="2993670"/>
            <a:ext cx="397471" cy="13125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A3E873FC-D245-1A5D-7E43-3791FC47CA97}"/>
              </a:ext>
            </a:extLst>
          </p:cNvPr>
          <p:cNvSpPr/>
          <p:nvPr/>
        </p:nvSpPr>
        <p:spPr>
          <a:xfrm>
            <a:off x="8565416" y="4132372"/>
            <a:ext cx="360000" cy="36000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21C517BA-890C-4871-96C1-B41EFA6D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52" y="1918958"/>
            <a:ext cx="778261" cy="10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16" grpId="0"/>
      <p:bldP spid="19" grpId="0"/>
      <p:bldP spid="21" grpId="0"/>
      <p:bldP spid="22" grpId="0"/>
      <p:bldP spid="25" grpId="0"/>
      <p:bldP spid="27" grpId="0"/>
      <p:bldP spid="29" grpId="0"/>
      <p:bldP spid="31" grpId="0"/>
      <p:bldP spid="33" grpId="0"/>
      <p:bldP spid="10" grpId="0" animBg="1"/>
      <p:bldP spid="17" grpId="0" animBg="1"/>
      <p:bldP spid="20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86" grpId="0"/>
      <p:bldP spid="87" grpId="0"/>
      <p:bldP spid="88" grpId="0"/>
      <p:bldP spid="90" grpId="0"/>
      <p:bldP spid="91" grpId="0"/>
      <p:bldP spid="94" grpId="0" animBg="1"/>
      <p:bldP spid="95" grpId="0" animBg="1"/>
      <p:bldP spid="96" grpId="0"/>
      <p:bldP spid="100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7D98C54-F3F6-A7C2-8FD6-D9792B7E4722}"/>
              </a:ext>
            </a:extLst>
          </p:cNvPr>
          <p:cNvSpPr txBox="1">
            <a:spLocks/>
          </p:cNvSpPr>
          <p:nvPr/>
        </p:nvSpPr>
        <p:spPr>
          <a:xfrm>
            <a:off x="542717" y="216928"/>
            <a:ext cx="11295530" cy="109852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②インフレとは</a:t>
            </a:r>
            <a:endParaRPr lang="en-US" altLang="ja-JP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D39F96-394F-1EE0-5BA0-35C6C0EF44DA}"/>
              </a:ext>
            </a:extLst>
          </p:cNvPr>
          <p:cNvSpPr txBox="1"/>
          <p:nvPr/>
        </p:nvSpPr>
        <p:spPr>
          <a:xfrm>
            <a:off x="673767" y="3118338"/>
            <a:ext cx="595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ガチャガチャ　</a:t>
            </a:r>
            <a:r>
              <a:rPr kumimoji="1" lang="en-US" altLang="ja-JP" sz="2800" dirty="0"/>
              <a:t>100</a:t>
            </a:r>
            <a:r>
              <a:rPr kumimoji="1" lang="ja-JP" altLang="en-US" sz="2800" dirty="0"/>
              <a:t>円～</a:t>
            </a:r>
            <a:r>
              <a:rPr kumimoji="1" lang="en-US" altLang="ja-JP" sz="2800" dirty="0"/>
              <a:t>200</a:t>
            </a:r>
            <a:r>
              <a:rPr kumimoji="1" lang="ja-JP" altLang="en-US" sz="2800" dirty="0"/>
              <a:t>円　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E749AA-0C7F-F07B-5F7D-D2E1525809E8}"/>
              </a:ext>
            </a:extLst>
          </p:cNvPr>
          <p:cNvSpPr txBox="1"/>
          <p:nvPr/>
        </p:nvSpPr>
        <p:spPr>
          <a:xfrm>
            <a:off x="673766" y="3824191"/>
            <a:ext cx="632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軽自動車　　</a:t>
            </a:r>
            <a:r>
              <a:rPr kumimoji="1" lang="en-US" altLang="ja-JP" sz="2800" dirty="0"/>
              <a:t>70</a:t>
            </a:r>
            <a:r>
              <a:rPr kumimoji="1" lang="ja-JP" altLang="en-US" sz="2800" dirty="0"/>
              <a:t>万円～</a:t>
            </a:r>
            <a:r>
              <a:rPr kumimoji="1" lang="en-US" altLang="ja-JP" sz="2800" dirty="0"/>
              <a:t>80</a:t>
            </a:r>
            <a:r>
              <a:rPr lang="ja-JP" altLang="en-US" sz="2800" dirty="0"/>
              <a:t>万</a:t>
            </a:r>
            <a:r>
              <a:rPr kumimoji="1" lang="ja-JP" altLang="en-US" sz="2800" dirty="0"/>
              <a:t>円　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D340DF-7EAF-DE5C-1F04-6EA0AD052341}"/>
              </a:ext>
            </a:extLst>
          </p:cNvPr>
          <p:cNvSpPr txBox="1"/>
          <p:nvPr/>
        </p:nvSpPr>
        <p:spPr>
          <a:xfrm>
            <a:off x="136358" y="1813048"/>
            <a:ext cx="11919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</a:rPr>
              <a:t>物価の値段が上がり、お金の価値が下がること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540326-E88C-2692-D847-880D99FA4C46}"/>
              </a:ext>
            </a:extLst>
          </p:cNvPr>
          <p:cNvSpPr txBox="1"/>
          <p:nvPr/>
        </p:nvSpPr>
        <p:spPr>
          <a:xfrm>
            <a:off x="6625389" y="3824191"/>
            <a:ext cx="335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100</a:t>
            </a:r>
            <a:r>
              <a:rPr kumimoji="1" lang="ja-JP" altLang="en-US" sz="2800" dirty="0"/>
              <a:t>万円～</a:t>
            </a:r>
            <a:r>
              <a:rPr kumimoji="1" lang="en-US" altLang="ja-JP" sz="2800" dirty="0"/>
              <a:t>150</a:t>
            </a:r>
            <a:r>
              <a:rPr kumimoji="1" lang="ja-JP" altLang="en-US" sz="2800" dirty="0"/>
              <a:t>万円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5219DA-E51B-99A8-416A-E4E364DB757B}"/>
              </a:ext>
            </a:extLst>
          </p:cNvPr>
          <p:cNvSpPr txBox="1"/>
          <p:nvPr/>
        </p:nvSpPr>
        <p:spPr>
          <a:xfrm>
            <a:off x="6625389" y="3080084"/>
            <a:ext cx="335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300</a:t>
            </a:r>
            <a:r>
              <a:rPr kumimoji="1" lang="ja-JP" altLang="en-US" sz="2800" dirty="0"/>
              <a:t>円～</a:t>
            </a:r>
            <a:r>
              <a:rPr kumimoji="1" lang="en-US" altLang="ja-JP" sz="2800" dirty="0"/>
              <a:t>400</a:t>
            </a:r>
            <a:r>
              <a:rPr kumimoji="1" lang="ja-JP" altLang="en-US" sz="2800" dirty="0"/>
              <a:t>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91F3B5-7619-6248-BCE2-715C8BE44BB5}"/>
              </a:ext>
            </a:extLst>
          </p:cNvPr>
          <p:cNvSpPr txBox="1"/>
          <p:nvPr/>
        </p:nvSpPr>
        <p:spPr>
          <a:xfrm>
            <a:off x="4072263" y="4652427"/>
            <a:ext cx="776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日本政府は、年２％インフレへ誘導！！</a:t>
            </a:r>
          </a:p>
        </p:txBody>
      </p:sp>
    </p:spTree>
    <p:extLst>
      <p:ext uri="{BB962C8B-B14F-4D97-AF65-F5344CB8AC3E}">
        <p14:creationId xmlns:p14="http://schemas.microsoft.com/office/powerpoint/2010/main" val="34259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dirty="0"/>
              <a:t>600</a:t>
            </a:r>
            <a:r>
              <a:rPr lang="ja-JP" altLang="en-US" sz="4800" dirty="0"/>
              <a:t>万円を一括投資した場合</a:t>
            </a:r>
            <a:endParaRPr lang="en-US" altLang="ja-JP" sz="4800" dirty="0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CF9D7CA1-303A-7D9F-2C70-54095BE8E914}"/>
              </a:ext>
            </a:extLst>
          </p:cNvPr>
          <p:cNvSpPr txBox="1">
            <a:spLocks/>
          </p:cNvSpPr>
          <p:nvPr/>
        </p:nvSpPr>
        <p:spPr>
          <a:xfrm>
            <a:off x="-91768" y="1292413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2000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B0B510C-2AA8-C96D-5A4D-17DC7CD8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7" y="1296987"/>
            <a:ext cx="7167563" cy="3097213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4948F967-D644-6EC2-E907-9239748E8CCB}"/>
              </a:ext>
            </a:extLst>
          </p:cNvPr>
          <p:cNvSpPr txBox="1">
            <a:spLocks/>
          </p:cNvSpPr>
          <p:nvPr/>
        </p:nvSpPr>
        <p:spPr>
          <a:xfrm>
            <a:off x="-91768" y="157429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1800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E6DA6443-01DB-B893-E03A-879731B70D3F}"/>
              </a:ext>
            </a:extLst>
          </p:cNvPr>
          <p:cNvSpPr txBox="1">
            <a:spLocks/>
          </p:cNvSpPr>
          <p:nvPr/>
        </p:nvSpPr>
        <p:spPr>
          <a:xfrm>
            <a:off x="-91768" y="1867469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1600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FB65B7AD-95F8-CD25-05CE-35042D18108C}"/>
              </a:ext>
            </a:extLst>
          </p:cNvPr>
          <p:cNvSpPr txBox="1">
            <a:spLocks/>
          </p:cNvSpPr>
          <p:nvPr/>
        </p:nvSpPr>
        <p:spPr>
          <a:xfrm>
            <a:off x="-91768" y="2172553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1400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A16826DD-8937-CAE4-3A56-DBBCBA6B65B5}"/>
              </a:ext>
            </a:extLst>
          </p:cNvPr>
          <p:cNvSpPr txBox="1">
            <a:spLocks/>
          </p:cNvSpPr>
          <p:nvPr/>
        </p:nvSpPr>
        <p:spPr>
          <a:xfrm>
            <a:off x="-91768" y="248646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1200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67E4DBBE-F01C-DB02-4046-372AED97BE04}"/>
              </a:ext>
            </a:extLst>
          </p:cNvPr>
          <p:cNvSpPr txBox="1">
            <a:spLocks/>
          </p:cNvSpPr>
          <p:nvPr/>
        </p:nvSpPr>
        <p:spPr>
          <a:xfrm>
            <a:off x="-91768" y="279807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1000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CD44077B-D1B8-F4C0-0D7E-09B4FCA07928}"/>
              </a:ext>
            </a:extLst>
          </p:cNvPr>
          <p:cNvSpPr txBox="1">
            <a:spLocks/>
          </p:cNvSpPr>
          <p:nvPr/>
        </p:nvSpPr>
        <p:spPr>
          <a:xfrm>
            <a:off x="-91768" y="3081336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800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2E7947B2-749F-3411-D11D-0028C6C0CC2B}"/>
              </a:ext>
            </a:extLst>
          </p:cNvPr>
          <p:cNvSpPr txBox="1">
            <a:spLocks/>
          </p:cNvSpPr>
          <p:nvPr/>
        </p:nvSpPr>
        <p:spPr>
          <a:xfrm>
            <a:off x="-91768" y="3354846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600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3ACD95C-5D92-B811-7831-3F773CF139BA}"/>
              </a:ext>
            </a:extLst>
          </p:cNvPr>
          <p:cNvSpPr txBox="1">
            <a:spLocks/>
          </p:cNvSpPr>
          <p:nvPr/>
        </p:nvSpPr>
        <p:spPr>
          <a:xfrm>
            <a:off x="-91768" y="360483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400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18A6158A-29DA-B699-54BE-47F8C3F587F7}"/>
              </a:ext>
            </a:extLst>
          </p:cNvPr>
          <p:cNvSpPr txBox="1">
            <a:spLocks/>
          </p:cNvSpPr>
          <p:nvPr/>
        </p:nvSpPr>
        <p:spPr>
          <a:xfrm>
            <a:off x="-91768" y="3899923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200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4DD4E6C8-CBBB-9D60-BAD0-8B5730D350EC}"/>
              </a:ext>
            </a:extLst>
          </p:cNvPr>
          <p:cNvSpPr txBox="1">
            <a:spLocks/>
          </p:cNvSpPr>
          <p:nvPr/>
        </p:nvSpPr>
        <p:spPr>
          <a:xfrm>
            <a:off x="-91768" y="418231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0</a:t>
            </a:r>
            <a:endParaRPr lang="en-US" altLang="ja-JP" sz="1600" dirty="0"/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2AD3FAE8-8336-7AC3-E0BF-BFDE98194112}"/>
              </a:ext>
            </a:extLst>
          </p:cNvPr>
          <p:cNvSpPr txBox="1">
            <a:spLocks/>
          </p:cNvSpPr>
          <p:nvPr/>
        </p:nvSpPr>
        <p:spPr>
          <a:xfrm>
            <a:off x="73331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1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9E2621B6-1229-88AB-52B4-BE2E1B6D3AB5}"/>
              </a:ext>
            </a:extLst>
          </p:cNvPr>
          <p:cNvSpPr txBox="1">
            <a:spLocks/>
          </p:cNvSpPr>
          <p:nvPr/>
        </p:nvSpPr>
        <p:spPr>
          <a:xfrm>
            <a:off x="776760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2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EA01557E-9EDD-402C-5FE2-BA1B2798CF90}"/>
              </a:ext>
            </a:extLst>
          </p:cNvPr>
          <p:cNvSpPr txBox="1">
            <a:spLocks/>
          </p:cNvSpPr>
          <p:nvPr/>
        </p:nvSpPr>
        <p:spPr>
          <a:xfrm>
            <a:off x="1599581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3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708BBA46-A008-B347-F37F-7FC16F1AC70A}"/>
              </a:ext>
            </a:extLst>
          </p:cNvPr>
          <p:cNvSpPr txBox="1">
            <a:spLocks/>
          </p:cNvSpPr>
          <p:nvPr/>
        </p:nvSpPr>
        <p:spPr>
          <a:xfrm>
            <a:off x="2373925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4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14B05A73-48F4-B86D-3039-C0F54369A4BB}"/>
              </a:ext>
            </a:extLst>
          </p:cNvPr>
          <p:cNvSpPr txBox="1">
            <a:spLocks/>
          </p:cNvSpPr>
          <p:nvPr/>
        </p:nvSpPr>
        <p:spPr>
          <a:xfrm>
            <a:off x="3241645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5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4D3C77D9-FFBC-AC33-B881-554B3FD989E2}"/>
              </a:ext>
            </a:extLst>
          </p:cNvPr>
          <p:cNvSpPr txBox="1">
            <a:spLocks/>
          </p:cNvSpPr>
          <p:nvPr/>
        </p:nvSpPr>
        <p:spPr>
          <a:xfrm>
            <a:off x="4107053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6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28B95EDF-CCD4-3638-920F-33ED09A184D9}"/>
              </a:ext>
            </a:extLst>
          </p:cNvPr>
          <p:cNvSpPr txBox="1">
            <a:spLocks/>
          </p:cNvSpPr>
          <p:nvPr/>
        </p:nvSpPr>
        <p:spPr>
          <a:xfrm>
            <a:off x="4910156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7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62F72467-50CA-16C6-6794-BC6CE4E10B08}"/>
              </a:ext>
            </a:extLst>
          </p:cNvPr>
          <p:cNvSpPr txBox="1">
            <a:spLocks/>
          </p:cNvSpPr>
          <p:nvPr/>
        </p:nvSpPr>
        <p:spPr>
          <a:xfrm>
            <a:off x="5678796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8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2" name="タイトル 1">
            <a:extLst>
              <a:ext uri="{FF2B5EF4-FFF2-40B4-BE49-F238E27FC236}">
                <a16:creationId xmlns:a16="http://schemas.microsoft.com/office/drawing/2014/main" id="{74C92045-4902-3629-0B76-449194A37FEB}"/>
              </a:ext>
            </a:extLst>
          </p:cNvPr>
          <p:cNvSpPr txBox="1">
            <a:spLocks/>
          </p:cNvSpPr>
          <p:nvPr/>
        </p:nvSpPr>
        <p:spPr>
          <a:xfrm>
            <a:off x="6426824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9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84E199D-A563-2281-BACD-92F06A03052D}"/>
              </a:ext>
            </a:extLst>
          </p:cNvPr>
          <p:cNvSpPr txBox="1">
            <a:spLocks/>
          </p:cNvSpPr>
          <p:nvPr/>
        </p:nvSpPr>
        <p:spPr>
          <a:xfrm>
            <a:off x="7251076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10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B569870D-4522-5585-93A6-B7703952AF36}"/>
              </a:ext>
            </a:extLst>
          </p:cNvPr>
          <p:cNvSpPr txBox="1">
            <a:spLocks/>
          </p:cNvSpPr>
          <p:nvPr/>
        </p:nvSpPr>
        <p:spPr>
          <a:xfrm>
            <a:off x="9514195" y="1058958"/>
            <a:ext cx="1257924" cy="35074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800" dirty="0">
                <a:solidFill>
                  <a:schemeClr val="bg1"/>
                </a:solidFill>
              </a:rPr>
              <a:t>10</a:t>
            </a:r>
            <a:r>
              <a:rPr lang="ja-JP" altLang="en-US" sz="1800" dirty="0">
                <a:solidFill>
                  <a:schemeClr val="bg1"/>
                </a:solidFill>
              </a:rPr>
              <a:t>年後</a:t>
            </a:r>
            <a:endParaRPr lang="en-US" altLang="ja-JP" sz="1800" dirty="0">
              <a:solidFill>
                <a:schemeClr val="bg1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53B5E1C-6E75-40AD-E512-B06C5E8D9BFD}"/>
              </a:ext>
            </a:extLst>
          </p:cNvPr>
          <p:cNvCxnSpPr>
            <a:cxnSpLocks/>
          </p:cNvCxnSpPr>
          <p:nvPr/>
        </p:nvCxnSpPr>
        <p:spPr>
          <a:xfrm flipV="1">
            <a:off x="1049337" y="1574291"/>
            <a:ext cx="7167563" cy="191539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2CCCE9D5-E7C2-F938-2CAA-A1BA4FBFE849}"/>
              </a:ext>
            </a:extLst>
          </p:cNvPr>
          <p:cNvSpPr/>
          <p:nvPr/>
        </p:nvSpPr>
        <p:spPr>
          <a:xfrm>
            <a:off x="987912" y="3411488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F62451B6-8D03-1EF7-3D6B-70EC45B33EFF}"/>
              </a:ext>
            </a:extLst>
          </p:cNvPr>
          <p:cNvSpPr/>
          <p:nvPr/>
        </p:nvSpPr>
        <p:spPr>
          <a:xfrm>
            <a:off x="1635509" y="3244755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フローチャート: 結合子 51">
            <a:extLst>
              <a:ext uri="{FF2B5EF4-FFF2-40B4-BE49-F238E27FC236}">
                <a16:creationId xmlns:a16="http://schemas.microsoft.com/office/drawing/2014/main" id="{118033BB-07FA-2079-7605-6C5E029CCC8A}"/>
              </a:ext>
            </a:extLst>
          </p:cNvPr>
          <p:cNvSpPr/>
          <p:nvPr/>
        </p:nvSpPr>
        <p:spPr>
          <a:xfrm>
            <a:off x="2414559" y="3028386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00DE6B61-380A-1F53-6745-7327FA6D9C07}"/>
              </a:ext>
            </a:extLst>
          </p:cNvPr>
          <p:cNvSpPr/>
          <p:nvPr/>
        </p:nvSpPr>
        <p:spPr>
          <a:xfrm>
            <a:off x="3169645" y="2826543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2FBCCCB6-12A3-907D-17BB-1465805CF82B}"/>
              </a:ext>
            </a:extLst>
          </p:cNvPr>
          <p:cNvSpPr/>
          <p:nvPr/>
        </p:nvSpPr>
        <p:spPr>
          <a:xfrm>
            <a:off x="4054103" y="2595673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01090562-099D-B9B7-ABF5-AB6925A6288B}"/>
              </a:ext>
            </a:extLst>
          </p:cNvPr>
          <p:cNvSpPr/>
          <p:nvPr/>
        </p:nvSpPr>
        <p:spPr>
          <a:xfrm>
            <a:off x="4891106" y="2371709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51D34A49-C1E0-6807-26D4-F74EA3582499}"/>
              </a:ext>
            </a:extLst>
          </p:cNvPr>
          <p:cNvSpPr/>
          <p:nvPr/>
        </p:nvSpPr>
        <p:spPr>
          <a:xfrm>
            <a:off x="5726421" y="2152202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937C68D7-DA2A-EF05-8661-05DC6CB1FDFF}"/>
              </a:ext>
            </a:extLst>
          </p:cNvPr>
          <p:cNvSpPr/>
          <p:nvPr/>
        </p:nvSpPr>
        <p:spPr>
          <a:xfrm>
            <a:off x="6500720" y="1930313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5BE7858D-BC5B-4C5F-5CFA-9E5E93E3D5CD}"/>
              </a:ext>
            </a:extLst>
          </p:cNvPr>
          <p:cNvSpPr/>
          <p:nvPr/>
        </p:nvSpPr>
        <p:spPr>
          <a:xfrm>
            <a:off x="7261071" y="1742519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A3FDD7B5-3273-5D4C-FCBE-2E1E26762A62}"/>
              </a:ext>
            </a:extLst>
          </p:cNvPr>
          <p:cNvSpPr/>
          <p:nvPr/>
        </p:nvSpPr>
        <p:spPr>
          <a:xfrm>
            <a:off x="8134325" y="1515246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894302ED-A328-8687-BB94-914DE363E692}"/>
              </a:ext>
            </a:extLst>
          </p:cNvPr>
          <p:cNvSpPr txBox="1">
            <a:spLocks/>
          </p:cNvSpPr>
          <p:nvPr/>
        </p:nvSpPr>
        <p:spPr>
          <a:xfrm>
            <a:off x="8305175" y="1463662"/>
            <a:ext cx="2277099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F0000"/>
                </a:solidFill>
              </a:rPr>
              <a:t>A </a:t>
            </a:r>
            <a:r>
              <a:rPr lang="ja-JP" altLang="en-US" sz="1600" dirty="0"/>
              <a:t>右肩上がりで</a:t>
            </a:r>
            <a:r>
              <a:rPr lang="en-US" altLang="ja-JP" sz="1600" dirty="0"/>
              <a:t>3</a:t>
            </a:r>
            <a:r>
              <a:rPr lang="ja-JP" altLang="en-US" sz="1600" dirty="0"/>
              <a:t>倍増加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5CB1EEC6-96F1-F85E-82F5-C95329ECEF33}"/>
              </a:ext>
            </a:extLst>
          </p:cNvPr>
          <p:cNvSpPr/>
          <p:nvPr/>
        </p:nvSpPr>
        <p:spPr>
          <a:xfrm>
            <a:off x="987912" y="3411488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73481D6E-A370-20A0-FD7A-B3012FEB3908}"/>
              </a:ext>
            </a:extLst>
          </p:cNvPr>
          <p:cNvSpPr/>
          <p:nvPr/>
        </p:nvSpPr>
        <p:spPr>
          <a:xfrm>
            <a:off x="1635509" y="3621061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CA4D765F-80A0-64E6-E2E1-6EDF654A26A3}"/>
              </a:ext>
            </a:extLst>
          </p:cNvPr>
          <p:cNvSpPr/>
          <p:nvPr/>
        </p:nvSpPr>
        <p:spPr>
          <a:xfrm>
            <a:off x="2414559" y="3327765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00CC3182-C9E6-67C8-3EED-424688581AE2}"/>
              </a:ext>
            </a:extLst>
          </p:cNvPr>
          <p:cNvSpPr/>
          <p:nvPr/>
        </p:nvSpPr>
        <p:spPr>
          <a:xfrm>
            <a:off x="8126563" y="2458255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143B821A-7ACA-8B7E-7629-8E1FA1F54FF7}"/>
              </a:ext>
            </a:extLst>
          </p:cNvPr>
          <p:cNvSpPr/>
          <p:nvPr/>
        </p:nvSpPr>
        <p:spPr>
          <a:xfrm>
            <a:off x="3169645" y="3081897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10F0804C-3760-A620-B153-BAD2B5F07743}"/>
              </a:ext>
            </a:extLst>
          </p:cNvPr>
          <p:cNvSpPr/>
          <p:nvPr/>
        </p:nvSpPr>
        <p:spPr>
          <a:xfrm>
            <a:off x="4054103" y="2252609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2004A2EB-7F46-F79B-3B8D-BCECB2160997}"/>
              </a:ext>
            </a:extLst>
          </p:cNvPr>
          <p:cNvSpPr/>
          <p:nvPr/>
        </p:nvSpPr>
        <p:spPr>
          <a:xfrm>
            <a:off x="4891106" y="2762287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フローチャート: 結合子 67">
            <a:extLst>
              <a:ext uri="{FF2B5EF4-FFF2-40B4-BE49-F238E27FC236}">
                <a16:creationId xmlns:a16="http://schemas.microsoft.com/office/drawing/2014/main" id="{5537928E-5291-CF94-A9D4-426F61C90CA4}"/>
              </a:ext>
            </a:extLst>
          </p:cNvPr>
          <p:cNvSpPr/>
          <p:nvPr/>
        </p:nvSpPr>
        <p:spPr>
          <a:xfrm>
            <a:off x="5726421" y="3174685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52EFA1EA-C5FE-06EC-45F8-F465F8D17AD8}"/>
              </a:ext>
            </a:extLst>
          </p:cNvPr>
          <p:cNvSpPr/>
          <p:nvPr/>
        </p:nvSpPr>
        <p:spPr>
          <a:xfrm>
            <a:off x="6500720" y="2898543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フローチャート: 結合子 69">
            <a:extLst>
              <a:ext uri="{FF2B5EF4-FFF2-40B4-BE49-F238E27FC236}">
                <a16:creationId xmlns:a16="http://schemas.microsoft.com/office/drawing/2014/main" id="{44BCAA91-0F90-2A75-59C0-9FF2F5ECD1CD}"/>
              </a:ext>
            </a:extLst>
          </p:cNvPr>
          <p:cNvSpPr/>
          <p:nvPr/>
        </p:nvSpPr>
        <p:spPr>
          <a:xfrm>
            <a:off x="7261071" y="3144180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AF38F08-6E82-C653-DE58-C3B189CCCA0A}"/>
              </a:ext>
            </a:extLst>
          </p:cNvPr>
          <p:cNvCxnSpPr>
            <a:cxnSpLocks/>
          </p:cNvCxnSpPr>
          <p:nvPr/>
        </p:nvCxnSpPr>
        <p:spPr>
          <a:xfrm>
            <a:off x="1035443" y="3487648"/>
            <a:ext cx="730172" cy="21286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5225A2A-F563-B2B7-7BA6-8E4B710663D6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635509" y="3426867"/>
            <a:ext cx="800138" cy="26619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36BB4C4-028E-3156-679E-AFC3BA57EF61}"/>
              </a:ext>
            </a:extLst>
          </p:cNvPr>
          <p:cNvCxnSpPr>
            <a:cxnSpLocks/>
          </p:cNvCxnSpPr>
          <p:nvPr/>
        </p:nvCxnSpPr>
        <p:spPr>
          <a:xfrm flipV="1">
            <a:off x="2476580" y="3148423"/>
            <a:ext cx="792000" cy="26279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91D2D72-4B01-D4A9-B13E-A1155A12A20B}"/>
              </a:ext>
            </a:extLst>
          </p:cNvPr>
          <p:cNvCxnSpPr>
            <a:cxnSpLocks/>
          </p:cNvCxnSpPr>
          <p:nvPr/>
        </p:nvCxnSpPr>
        <p:spPr>
          <a:xfrm flipV="1">
            <a:off x="3241645" y="2307397"/>
            <a:ext cx="900000" cy="83753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AB02EF7-4A97-AF56-D75B-DC1B32384563}"/>
              </a:ext>
            </a:extLst>
          </p:cNvPr>
          <p:cNvCxnSpPr>
            <a:cxnSpLocks/>
          </p:cNvCxnSpPr>
          <p:nvPr/>
        </p:nvCxnSpPr>
        <p:spPr>
          <a:xfrm>
            <a:off x="4123061" y="2350591"/>
            <a:ext cx="792000" cy="44387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7B48C50-0F89-433C-0B9B-9356CA3A5D3D}"/>
              </a:ext>
            </a:extLst>
          </p:cNvPr>
          <p:cNvCxnSpPr>
            <a:cxnSpLocks/>
          </p:cNvCxnSpPr>
          <p:nvPr/>
        </p:nvCxnSpPr>
        <p:spPr>
          <a:xfrm>
            <a:off x="4953581" y="2818648"/>
            <a:ext cx="792000" cy="39435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A36F16A-CFCE-61CD-C420-48694F7AACEC}"/>
              </a:ext>
            </a:extLst>
          </p:cNvPr>
          <p:cNvCxnSpPr>
            <a:cxnSpLocks/>
          </p:cNvCxnSpPr>
          <p:nvPr/>
        </p:nvCxnSpPr>
        <p:spPr>
          <a:xfrm flipV="1">
            <a:off x="5798421" y="2963866"/>
            <a:ext cx="792000" cy="29082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7CAA00-3958-6CB4-ADD7-E80AA977AE50}"/>
              </a:ext>
            </a:extLst>
          </p:cNvPr>
          <p:cNvCxnSpPr>
            <a:cxnSpLocks/>
          </p:cNvCxnSpPr>
          <p:nvPr/>
        </p:nvCxnSpPr>
        <p:spPr>
          <a:xfrm>
            <a:off x="6572720" y="2971951"/>
            <a:ext cx="730172" cy="21286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BC8E9F37-B803-C9F5-F361-2B6EF06C7BB4}"/>
              </a:ext>
            </a:extLst>
          </p:cNvPr>
          <p:cNvCxnSpPr>
            <a:cxnSpLocks/>
          </p:cNvCxnSpPr>
          <p:nvPr/>
        </p:nvCxnSpPr>
        <p:spPr>
          <a:xfrm flipV="1">
            <a:off x="7328427" y="2515709"/>
            <a:ext cx="900000" cy="7020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タイトル 1">
            <a:extLst>
              <a:ext uri="{FF2B5EF4-FFF2-40B4-BE49-F238E27FC236}">
                <a16:creationId xmlns:a16="http://schemas.microsoft.com/office/drawing/2014/main" id="{EB96F8AF-34AD-37F7-3244-118B7B6A30D7}"/>
              </a:ext>
            </a:extLst>
          </p:cNvPr>
          <p:cNvSpPr txBox="1">
            <a:spLocks/>
          </p:cNvSpPr>
          <p:nvPr/>
        </p:nvSpPr>
        <p:spPr>
          <a:xfrm>
            <a:off x="8278325" y="2430307"/>
            <a:ext cx="2277099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0070C0"/>
                </a:solidFill>
              </a:rPr>
              <a:t>B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ja-JP" altLang="en-US" sz="1600" dirty="0"/>
              <a:t>乱高下しながら</a:t>
            </a:r>
            <a:r>
              <a:rPr lang="en-US" altLang="ja-JP" sz="1600" dirty="0"/>
              <a:t>2</a:t>
            </a:r>
            <a:r>
              <a:rPr lang="ja-JP" altLang="en-US" sz="1600" dirty="0"/>
              <a:t>倍増加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087B946B-C6F9-FB2B-CB3F-E036ADF581E5}"/>
              </a:ext>
            </a:extLst>
          </p:cNvPr>
          <p:cNvSpPr/>
          <p:nvPr/>
        </p:nvSpPr>
        <p:spPr>
          <a:xfrm>
            <a:off x="989781" y="3410184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6EA6B8B4-8B1F-4F9F-AFD7-A20EB10A905B}"/>
              </a:ext>
            </a:extLst>
          </p:cNvPr>
          <p:cNvSpPr/>
          <p:nvPr/>
        </p:nvSpPr>
        <p:spPr>
          <a:xfrm>
            <a:off x="1635509" y="3523324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DD5C626B-BF2D-6784-082C-4E698EE20704}"/>
              </a:ext>
            </a:extLst>
          </p:cNvPr>
          <p:cNvSpPr/>
          <p:nvPr/>
        </p:nvSpPr>
        <p:spPr>
          <a:xfrm>
            <a:off x="2416853" y="3665703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D1B85BC9-1078-1F45-D49F-59919B4E6A92}"/>
              </a:ext>
            </a:extLst>
          </p:cNvPr>
          <p:cNvSpPr/>
          <p:nvPr/>
        </p:nvSpPr>
        <p:spPr>
          <a:xfrm>
            <a:off x="3169645" y="3763520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CB5CF4B7-930A-251E-57FC-1E980F9F6309}"/>
              </a:ext>
            </a:extLst>
          </p:cNvPr>
          <p:cNvSpPr/>
          <p:nvPr/>
        </p:nvSpPr>
        <p:spPr>
          <a:xfrm>
            <a:off x="4051061" y="3878038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9B6965A9-9107-3586-A35A-26606B91F61E}"/>
              </a:ext>
            </a:extLst>
          </p:cNvPr>
          <p:cNvSpPr/>
          <p:nvPr/>
        </p:nvSpPr>
        <p:spPr>
          <a:xfrm>
            <a:off x="4891106" y="3887561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B3E67291-1C4B-B582-4C6D-311B0151087F}"/>
              </a:ext>
            </a:extLst>
          </p:cNvPr>
          <p:cNvSpPr/>
          <p:nvPr/>
        </p:nvSpPr>
        <p:spPr>
          <a:xfrm>
            <a:off x="5730177" y="3792629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725A9534-E0F2-B0E0-095F-49718955E4D3}"/>
              </a:ext>
            </a:extLst>
          </p:cNvPr>
          <p:cNvSpPr/>
          <p:nvPr/>
        </p:nvSpPr>
        <p:spPr>
          <a:xfrm>
            <a:off x="7261598" y="3522828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7B28FDDC-021A-404F-03D6-0B60CA0D87B6}"/>
              </a:ext>
            </a:extLst>
          </p:cNvPr>
          <p:cNvSpPr/>
          <p:nvPr/>
        </p:nvSpPr>
        <p:spPr>
          <a:xfrm>
            <a:off x="8134859" y="3343275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E4F23E4C-292B-42F0-24CA-2282888A76B6}"/>
              </a:ext>
            </a:extLst>
          </p:cNvPr>
          <p:cNvSpPr/>
          <p:nvPr/>
        </p:nvSpPr>
        <p:spPr>
          <a:xfrm>
            <a:off x="6500720" y="3720629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426D92A-F371-3039-1303-67556239D942}"/>
              </a:ext>
            </a:extLst>
          </p:cNvPr>
          <p:cNvCxnSpPr>
            <a:cxnSpLocks/>
          </p:cNvCxnSpPr>
          <p:nvPr/>
        </p:nvCxnSpPr>
        <p:spPr>
          <a:xfrm>
            <a:off x="1031365" y="3468225"/>
            <a:ext cx="684000" cy="130637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9B5A8A7-F5E0-7E50-59E9-23C227CEAADF}"/>
              </a:ext>
            </a:extLst>
          </p:cNvPr>
          <p:cNvCxnSpPr>
            <a:cxnSpLocks/>
          </p:cNvCxnSpPr>
          <p:nvPr/>
        </p:nvCxnSpPr>
        <p:spPr>
          <a:xfrm>
            <a:off x="1644578" y="3584112"/>
            <a:ext cx="864000" cy="145688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F4C6420-92B2-8038-BF3C-302180D512B8}"/>
              </a:ext>
            </a:extLst>
          </p:cNvPr>
          <p:cNvCxnSpPr>
            <a:cxnSpLocks/>
            <a:endCxn id="125" idx="6"/>
          </p:cNvCxnSpPr>
          <p:nvPr/>
        </p:nvCxnSpPr>
        <p:spPr>
          <a:xfrm>
            <a:off x="2454933" y="3714581"/>
            <a:ext cx="828000" cy="12093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B708B870-FB92-F288-B88E-AFAFAE6E485C}"/>
              </a:ext>
            </a:extLst>
          </p:cNvPr>
          <p:cNvCxnSpPr>
            <a:cxnSpLocks/>
            <a:endCxn id="126" idx="6"/>
          </p:cNvCxnSpPr>
          <p:nvPr/>
        </p:nvCxnSpPr>
        <p:spPr>
          <a:xfrm>
            <a:off x="3222491" y="3828924"/>
            <a:ext cx="900000" cy="121114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56720237-407F-3DC8-7FE1-E94525793FB3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4130852" y="3950265"/>
            <a:ext cx="864000" cy="929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FDF41862-945B-DA62-12DD-D0B033AA3B1C}"/>
              </a:ext>
            </a:extLst>
          </p:cNvPr>
          <p:cNvCxnSpPr>
            <a:cxnSpLocks/>
            <a:endCxn id="128" idx="6"/>
          </p:cNvCxnSpPr>
          <p:nvPr/>
        </p:nvCxnSpPr>
        <p:spPr>
          <a:xfrm flipV="1">
            <a:off x="4953581" y="3864629"/>
            <a:ext cx="864000" cy="9209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140426D7-D7B9-FACE-1179-63331FC7C42C}"/>
              </a:ext>
            </a:extLst>
          </p:cNvPr>
          <p:cNvCxnSpPr>
            <a:cxnSpLocks/>
            <a:endCxn id="131" idx="6"/>
          </p:cNvCxnSpPr>
          <p:nvPr/>
        </p:nvCxnSpPr>
        <p:spPr>
          <a:xfrm flipV="1">
            <a:off x="5798421" y="3792629"/>
            <a:ext cx="792000" cy="7789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0ECD7371-9B99-9DC5-2376-157370A0E5B1}"/>
              </a:ext>
            </a:extLst>
          </p:cNvPr>
          <p:cNvCxnSpPr>
            <a:cxnSpLocks/>
            <a:endCxn id="129" idx="6"/>
          </p:cNvCxnSpPr>
          <p:nvPr/>
        </p:nvCxnSpPr>
        <p:spPr>
          <a:xfrm flipV="1">
            <a:off x="6586607" y="3594828"/>
            <a:ext cx="756000" cy="1968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FACB376-E313-BCBA-D8AD-46F6CFBF6DDF}"/>
              </a:ext>
            </a:extLst>
          </p:cNvPr>
          <p:cNvCxnSpPr>
            <a:cxnSpLocks/>
            <a:endCxn id="130" idx="6"/>
          </p:cNvCxnSpPr>
          <p:nvPr/>
        </p:nvCxnSpPr>
        <p:spPr>
          <a:xfrm flipV="1">
            <a:off x="7328427" y="3415275"/>
            <a:ext cx="900000" cy="164974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タイトル 1">
            <a:extLst>
              <a:ext uri="{FF2B5EF4-FFF2-40B4-BE49-F238E27FC236}">
                <a16:creationId xmlns:a16="http://schemas.microsoft.com/office/drawing/2014/main" id="{8CF158EC-8562-0BD5-973C-2ACE5894B344}"/>
              </a:ext>
            </a:extLst>
          </p:cNvPr>
          <p:cNvSpPr txBox="1">
            <a:spLocks/>
          </p:cNvSpPr>
          <p:nvPr/>
        </p:nvSpPr>
        <p:spPr>
          <a:xfrm>
            <a:off x="8278325" y="3316755"/>
            <a:ext cx="2644233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FC000"/>
                </a:solidFill>
              </a:rPr>
              <a:t>C </a:t>
            </a:r>
            <a:r>
              <a:rPr lang="ja-JP" altLang="en-US" sz="1600" dirty="0"/>
              <a:t>一度下落して元の価格に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2ACC3DED-48F7-9100-A84F-E65879552BDF}"/>
              </a:ext>
            </a:extLst>
          </p:cNvPr>
          <p:cNvSpPr/>
          <p:nvPr/>
        </p:nvSpPr>
        <p:spPr>
          <a:xfrm>
            <a:off x="1635509" y="3691520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37805721-4609-298A-35C5-75629391957E}"/>
              </a:ext>
            </a:extLst>
          </p:cNvPr>
          <p:cNvSpPr/>
          <p:nvPr/>
        </p:nvSpPr>
        <p:spPr>
          <a:xfrm>
            <a:off x="2411083" y="377399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フローチャート: 結合子 162">
            <a:extLst>
              <a:ext uri="{FF2B5EF4-FFF2-40B4-BE49-F238E27FC236}">
                <a16:creationId xmlns:a16="http://schemas.microsoft.com/office/drawing/2014/main" id="{3751A87D-7310-4F15-756B-08F31C4ED457}"/>
              </a:ext>
            </a:extLst>
          </p:cNvPr>
          <p:cNvSpPr/>
          <p:nvPr/>
        </p:nvSpPr>
        <p:spPr>
          <a:xfrm>
            <a:off x="3172492" y="3861179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4" name="フローチャート: 結合子 163">
            <a:extLst>
              <a:ext uri="{FF2B5EF4-FFF2-40B4-BE49-F238E27FC236}">
                <a16:creationId xmlns:a16="http://schemas.microsoft.com/office/drawing/2014/main" id="{124F609D-7FE2-F993-A4B8-42D7A02F0B20}"/>
              </a:ext>
            </a:extLst>
          </p:cNvPr>
          <p:cNvSpPr/>
          <p:nvPr/>
        </p:nvSpPr>
        <p:spPr>
          <a:xfrm>
            <a:off x="4048534" y="399252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5" name="フローチャート: 結合子 164">
            <a:extLst>
              <a:ext uri="{FF2B5EF4-FFF2-40B4-BE49-F238E27FC236}">
                <a16:creationId xmlns:a16="http://schemas.microsoft.com/office/drawing/2014/main" id="{A872FA81-F5E0-F404-DC98-4C1CAEA795EA}"/>
              </a:ext>
            </a:extLst>
          </p:cNvPr>
          <p:cNvSpPr/>
          <p:nvPr/>
        </p:nvSpPr>
        <p:spPr>
          <a:xfrm>
            <a:off x="4892431" y="4078644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6" name="フローチャート: 結合子 165">
            <a:extLst>
              <a:ext uri="{FF2B5EF4-FFF2-40B4-BE49-F238E27FC236}">
                <a16:creationId xmlns:a16="http://schemas.microsoft.com/office/drawing/2014/main" id="{A2FAFB2A-71D4-0746-DD47-115702B06F23}"/>
              </a:ext>
            </a:extLst>
          </p:cNvPr>
          <p:cNvSpPr/>
          <p:nvPr/>
        </p:nvSpPr>
        <p:spPr>
          <a:xfrm>
            <a:off x="5727402" y="405316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4729908F-63C5-8ECD-B167-4A44A31A3063}"/>
              </a:ext>
            </a:extLst>
          </p:cNvPr>
          <p:cNvSpPr/>
          <p:nvPr/>
        </p:nvSpPr>
        <p:spPr>
          <a:xfrm>
            <a:off x="6506947" y="399252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9" name="フローチャート: 結合子 168">
            <a:extLst>
              <a:ext uri="{FF2B5EF4-FFF2-40B4-BE49-F238E27FC236}">
                <a16:creationId xmlns:a16="http://schemas.microsoft.com/office/drawing/2014/main" id="{5D8F83F7-C880-73B8-71ED-3B9ACC688564}"/>
              </a:ext>
            </a:extLst>
          </p:cNvPr>
          <p:cNvSpPr/>
          <p:nvPr/>
        </p:nvSpPr>
        <p:spPr>
          <a:xfrm>
            <a:off x="7264677" y="3974161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0" name="フローチャート: 結合子 169">
            <a:extLst>
              <a:ext uri="{FF2B5EF4-FFF2-40B4-BE49-F238E27FC236}">
                <a16:creationId xmlns:a16="http://schemas.microsoft.com/office/drawing/2014/main" id="{57A8F0BA-38B7-A8ED-3540-EE1AA80DCFB4}"/>
              </a:ext>
            </a:extLst>
          </p:cNvPr>
          <p:cNvSpPr/>
          <p:nvPr/>
        </p:nvSpPr>
        <p:spPr>
          <a:xfrm>
            <a:off x="8134325" y="3907520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96BA9DA5-DE5C-D05F-916F-53E8ECA5218D}"/>
              </a:ext>
            </a:extLst>
          </p:cNvPr>
          <p:cNvCxnSpPr>
            <a:cxnSpLocks/>
            <a:endCxn id="161" idx="6"/>
          </p:cNvCxnSpPr>
          <p:nvPr/>
        </p:nvCxnSpPr>
        <p:spPr>
          <a:xfrm>
            <a:off x="1022988" y="3475635"/>
            <a:ext cx="684000" cy="287885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フローチャート: 結合子 159">
            <a:extLst>
              <a:ext uri="{FF2B5EF4-FFF2-40B4-BE49-F238E27FC236}">
                <a16:creationId xmlns:a16="http://schemas.microsoft.com/office/drawing/2014/main" id="{6DBD93FD-9D21-538E-443B-C0788197029C}"/>
              </a:ext>
            </a:extLst>
          </p:cNvPr>
          <p:cNvSpPr/>
          <p:nvPr/>
        </p:nvSpPr>
        <p:spPr>
          <a:xfrm>
            <a:off x="990097" y="3411147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AFEC4CA6-1568-A3DC-2004-75115615B8FB}"/>
              </a:ext>
            </a:extLst>
          </p:cNvPr>
          <p:cNvCxnSpPr>
            <a:cxnSpLocks/>
            <a:endCxn id="162" idx="6"/>
          </p:cNvCxnSpPr>
          <p:nvPr/>
        </p:nvCxnSpPr>
        <p:spPr>
          <a:xfrm>
            <a:off x="1701799" y="3750990"/>
            <a:ext cx="792000" cy="9500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7692AEC5-7FDB-F659-684A-A0639E89C38C}"/>
              </a:ext>
            </a:extLst>
          </p:cNvPr>
          <p:cNvCxnSpPr>
            <a:cxnSpLocks/>
            <a:endCxn id="163" idx="6"/>
          </p:cNvCxnSpPr>
          <p:nvPr/>
        </p:nvCxnSpPr>
        <p:spPr>
          <a:xfrm>
            <a:off x="2476722" y="3846665"/>
            <a:ext cx="792000" cy="86514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AAD742C0-7874-484A-F5DE-79BBC9855D59}"/>
              </a:ext>
            </a:extLst>
          </p:cNvPr>
          <p:cNvCxnSpPr>
            <a:cxnSpLocks/>
            <a:endCxn id="164" idx="6"/>
          </p:cNvCxnSpPr>
          <p:nvPr/>
        </p:nvCxnSpPr>
        <p:spPr>
          <a:xfrm>
            <a:off x="3273482" y="3924192"/>
            <a:ext cx="864000" cy="140336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77BC31EE-68F9-1238-0B6A-7237C88A451A}"/>
              </a:ext>
            </a:extLst>
          </p:cNvPr>
          <p:cNvCxnSpPr>
            <a:cxnSpLocks/>
            <a:endCxn id="165" idx="6"/>
          </p:cNvCxnSpPr>
          <p:nvPr/>
        </p:nvCxnSpPr>
        <p:spPr>
          <a:xfrm>
            <a:off x="4088107" y="4045200"/>
            <a:ext cx="900000" cy="105444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3F5D8AC5-8AE8-AFCD-AC3B-22E7BADF188D}"/>
              </a:ext>
            </a:extLst>
          </p:cNvPr>
          <p:cNvCxnSpPr>
            <a:cxnSpLocks/>
            <a:endCxn id="166" idx="6"/>
          </p:cNvCxnSpPr>
          <p:nvPr/>
        </p:nvCxnSpPr>
        <p:spPr>
          <a:xfrm>
            <a:off x="4944368" y="4125168"/>
            <a:ext cx="864000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CCF14DC6-B96C-FCE6-B346-6EF20578568E}"/>
              </a:ext>
            </a:extLst>
          </p:cNvPr>
          <p:cNvCxnSpPr>
            <a:cxnSpLocks/>
            <a:endCxn id="168" idx="6"/>
          </p:cNvCxnSpPr>
          <p:nvPr/>
        </p:nvCxnSpPr>
        <p:spPr>
          <a:xfrm flipV="1">
            <a:off x="5798421" y="4064528"/>
            <a:ext cx="792000" cy="6064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697FAC9-D5E6-745C-B539-A9CF809D8A0D}"/>
              </a:ext>
            </a:extLst>
          </p:cNvPr>
          <p:cNvCxnSpPr>
            <a:cxnSpLocks/>
          </p:cNvCxnSpPr>
          <p:nvPr/>
        </p:nvCxnSpPr>
        <p:spPr>
          <a:xfrm flipV="1">
            <a:off x="6519252" y="4045200"/>
            <a:ext cx="828000" cy="4334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00B6D4A1-D58E-C2AD-D7B7-358C7114CBA9}"/>
              </a:ext>
            </a:extLst>
          </p:cNvPr>
          <p:cNvCxnSpPr>
            <a:cxnSpLocks/>
            <a:endCxn id="170" idx="6"/>
          </p:cNvCxnSpPr>
          <p:nvPr/>
        </p:nvCxnSpPr>
        <p:spPr>
          <a:xfrm flipV="1">
            <a:off x="7302892" y="3979520"/>
            <a:ext cx="900000" cy="49659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タイトル 1">
            <a:extLst>
              <a:ext uri="{FF2B5EF4-FFF2-40B4-BE49-F238E27FC236}">
                <a16:creationId xmlns:a16="http://schemas.microsoft.com/office/drawing/2014/main" id="{2824294F-0378-3AD4-391B-087903625E1D}"/>
              </a:ext>
            </a:extLst>
          </p:cNvPr>
          <p:cNvSpPr txBox="1">
            <a:spLocks/>
          </p:cNvSpPr>
          <p:nvPr/>
        </p:nvSpPr>
        <p:spPr>
          <a:xfrm>
            <a:off x="8278325" y="3864926"/>
            <a:ext cx="2644233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92D050"/>
                </a:solidFill>
              </a:rPr>
              <a:t>D</a:t>
            </a:r>
            <a:r>
              <a:rPr lang="ja-JP" altLang="en-US" sz="1600" dirty="0">
                <a:solidFill>
                  <a:srgbClr val="92D050"/>
                </a:solidFill>
              </a:rPr>
              <a:t> </a:t>
            </a:r>
            <a:r>
              <a:rPr lang="ja-JP" altLang="en-US" sz="1600" dirty="0"/>
              <a:t>下落して半分の価格に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96" name="タイトル 1">
            <a:extLst>
              <a:ext uri="{FF2B5EF4-FFF2-40B4-BE49-F238E27FC236}">
                <a16:creationId xmlns:a16="http://schemas.microsoft.com/office/drawing/2014/main" id="{03EC705F-51EE-9950-6191-D963A8C1C2BC}"/>
              </a:ext>
            </a:extLst>
          </p:cNvPr>
          <p:cNvSpPr txBox="1">
            <a:spLocks/>
          </p:cNvSpPr>
          <p:nvPr/>
        </p:nvSpPr>
        <p:spPr>
          <a:xfrm>
            <a:off x="2508578" y="4837550"/>
            <a:ext cx="40503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FF0000"/>
                </a:solidFill>
              </a:rPr>
              <a:t>A</a:t>
            </a:r>
            <a:r>
              <a:rPr lang="ja-JP" altLang="en-US" sz="1500" dirty="0">
                <a:solidFill>
                  <a:srgbClr val="FF0000"/>
                </a:solidFill>
              </a:rPr>
              <a:t> ：</a:t>
            </a:r>
            <a:r>
              <a:rPr lang="en-US" altLang="ja-JP" sz="1500" dirty="0">
                <a:solidFill>
                  <a:srgbClr val="FF0000"/>
                </a:solidFill>
              </a:rPr>
              <a:t>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</a:t>
            </a:r>
            <a:r>
              <a:rPr lang="en-US" altLang="ja-JP" sz="1500" dirty="0"/>
              <a:t>×3</a:t>
            </a:r>
            <a:r>
              <a:rPr lang="ja-JP" altLang="en-US" sz="1500" dirty="0"/>
              <a:t>＝</a:t>
            </a:r>
            <a:r>
              <a:rPr lang="en-US" altLang="ja-JP" sz="1500" dirty="0"/>
              <a:t>1,800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11.61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197" name="タイトル 1">
            <a:extLst>
              <a:ext uri="{FF2B5EF4-FFF2-40B4-BE49-F238E27FC236}">
                <a16:creationId xmlns:a16="http://schemas.microsoft.com/office/drawing/2014/main" id="{E5188F2B-8344-AF09-0662-5E562C75B0B8}"/>
              </a:ext>
            </a:extLst>
          </p:cNvPr>
          <p:cNvSpPr txBox="1">
            <a:spLocks/>
          </p:cNvSpPr>
          <p:nvPr/>
        </p:nvSpPr>
        <p:spPr>
          <a:xfrm>
            <a:off x="2499918" y="5116111"/>
            <a:ext cx="6371636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0070C0"/>
                </a:solidFill>
              </a:rPr>
              <a:t>B</a:t>
            </a:r>
            <a:r>
              <a:rPr lang="ja-JP" altLang="en-US" sz="1500" dirty="0">
                <a:solidFill>
                  <a:srgbClr val="0070C0"/>
                </a:solidFill>
              </a:rPr>
              <a:t> ：</a:t>
            </a:r>
            <a:r>
              <a:rPr lang="en-US" altLang="ja-JP" sz="1500" dirty="0">
                <a:solidFill>
                  <a:srgbClr val="FF0000"/>
                </a:solidFill>
              </a:rPr>
              <a:t>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</a:t>
            </a:r>
            <a:r>
              <a:rPr lang="en-US" altLang="ja-JP" sz="1500" dirty="0"/>
              <a:t>×2</a:t>
            </a:r>
            <a:r>
              <a:rPr lang="ja-JP" altLang="en-US" sz="1500" dirty="0"/>
              <a:t>＝</a:t>
            </a:r>
            <a:r>
              <a:rPr lang="en-US" altLang="ja-JP" sz="1500" dirty="0"/>
              <a:t>1,200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7.17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198" name="タイトル 1">
            <a:extLst>
              <a:ext uri="{FF2B5EF4-FFF2-40B4-BE49-F238E27FC236}">
                <a16:creationId xmlns:a16="http://schemas.microsoft.com/office/drawing/2014/main" id="{B31E906A-D367-618C-1DFA-0E1AD2AC2D67}"/>
              </a:ext>
            </a:extLst>
          </p:cNvPr>
          <p:cNvSpPr txBox="1">
            <a:spLocks/>
          </p:cNvSpPr>
          <p:nvPr/>
        </p:nvSpPr>
        <p:spPr>
          <a:xfrm>
            <a:off x="2488368" y="5391743"/>
            <a:ext cx="5262189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FFC000"/>
                </a:solidFill>
              </a:rPr>
              <a:t>C</a:t>
            </a:r>
            <a:r>
              <a:rPr lang="ja-JP" altLang="en-US" sz="1500" dirty="0">
                <a:solidFill>
                  <a:srgbClr val="FFC000"/>
                </a:solidFill>
              </a:rPr>
              <a:t> ：</a:t>
            </a:r>
            <a:r>
              <a:rPr lang="en-US" altLang="ja-JP" sz="1500" dirty="0">
                <a:solidFill>
                  <a:srgbClr val="FFC000"/>
                </a:solidFill>
              </a:rPr>
              <a:t>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</a:t>
            </a:r>
            <a:r>
              <a:rPr lang="en-US" altLang="ja-JP" sz="1500" dirty="0"/>
              <a:t>×1</a:t>
            </a:r>
            <a:r>
              <a:rPr lang="ja-JP" altLang="en-US" sz="1500" dirty="0"/>
              <a:t>＝</a:t>
            </a:r>
            <a:r>
              <a:rPr lang="en-US" altLang="ja-JP" sz="1500" dirty="0"/>
              <a:t>600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0.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199" name="タイトル 1">
            <a:extLst>
              <a:ext uri="{FF2B5EF4-FFF2-40B4-BE49-F238E27FC236}">
                <a16:creationId xmlns:a16="http://schemas.microsoft.com/office/drawing/2014/main" id="{2E40CF5E-9EA6-BC13-E128-4156B3ED2944}"/>
              </a:ext>
            </a:extLst>
          </p:cNvPr>
          <p:cNvSpPr txBox="1">
            <a:spLocks/>
          </p:cNvSpPr>
          <p:nvPr/>
        </p:nvSpPr>
        <p:spPr>
          <a:xfrm>
            <a:off x="2478843" y="5655930"/>
            <a:ext cx="4850886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92D050"/>
                </a:solidFill>
              </a:rPr>
              <a:t>D</a:t>
            </a:r>
            <a:r>
              <a:rPr lang="ja-JP" altLang="en-US" sz="1500" dirty="0">
                <a:solidFill>
                  <a:srgbClr val="92D050"/>
                </a:solidFill>
              </a:rPr>
              <a:t> ：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</a:t>
            </a:r>
            <a:r>
              <a:rPr lang="en-US" altLang="ja-JP" sz="1500" dirty="0"/>
              <a:t>×0.5</a:t>
            </a:r>
            <a:r>
              <a:rPr lang="ja-JP" altLang="en-US" sz="1500" dirty="0"/>
              <a:t>＝</a:t>
            </a:r>
            <a:r>
              <a:rPr lang="en-US" altLang="ja-JP" sz="1500" dirty="0"/>
              <a:t>300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年率▲</a:t>
            </a:r>
            <a:r>
              <a:rPr lang="en-US" altLang="ja-JP" sz="1500" dirty="0"/>
              <a:t>4.13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120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59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60" grpId="0" animBg="1"/>
      <p:bldP spid="195" grpId="0"/>
      <p:bldP spid="196" grpId="0"/>
      <p:bldP spid="197" grpId="0"/>
      <p:bldP spid="198" grpId="0"/>
      <p:bldP spid="1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毎月</a:t>
            </a:r>
            <a:r>
              <a:rPr lang="en-US" altLang="ja-JP" sz="4800" dirty="0"/>
              <a:t>5</a:t>
            </a:r>
            <a:r>
              <a:rPr lang="ja-JP" altLang="en-US" sz="4800" dirty="0"/>
              <a:t>万円を</a:t>
            </a:r>
            <a:r>
              <a:rPr lang="en-US" altLang="ja-JP" sz="4800" dirty="0"/>
              <a:t>10</a:t>
            </a:r>
            <a:r>
              <a:rPr lang="ja-JP" altLang="en-US" sz="4800" dirty="0"/>
              <a:t>年間</a:t>
            </a:r>
            <a:r>
              <a:rPr lang="ja-JP" altLang="en-US" sz="4800" dirty="0">
                <a:solidFill>
                  <a:srgbClr val="FF0000"/>
                </a:solidFill>
              </a:rPr>
              <a:t>積立投資した場合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CF9D7CA1-303A-7D9F-2C70-54095BE8E914}"/>
              </a:ext>
            </a:extLst>
          </p:cNvPr>
          <p:cNvSpPr txBox="1">
            <a:spLocks/>
          </p:cNvSpPr>
          <p:nvPr/>
        </p:nvSpPr>
        <p:spPr>
          <a:xfrm>
            <a:off x="-91768" y="1292413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2000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B0B510C-2AA8-C96D-5A4D-17DC7CD8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7" y="1296987"/>
            <a:ext cx="7167563" cy="3097213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4948F967-D644-6EC2-E907-9239748E8CCB}"/>
              </a:ext>
            </a:extLst>
          </p:cNvPr>
          <p:cNvSpPr txBox="1">
            <a:spLocks/>
          </p:cNvSpPr>
          <p:nvPr/>
        </p:nvSpPr>
        <p:spPr>
          <a:xfrm>
            <a:off x="-91768" y="157429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1800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E6DA6443-01DB-B893-E03A-879731B70D3F}"/>
              </a:ext>
            </a:extLst>
          </p:cNvPr>
          <p:cNvSpPr txBox="1">
            <a:spLocks/>
          </p:cNvSpPr>
          <p:nvPr/>
        </p:nvSpPr>
        <p:spPr>
          <a:xfrm>
            <a:off x="-91768" y="1867469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1600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FB65B7AD-95F8-CD25-05CE-35042D18108C}"/>
              </a:ext>
            </a:extLst>
          </p:cNvPr>
          <p:cNvSpPr txBox="1">
            <a:spLocks/>
          </p:cNvSpPr>
          <p:nvPr/>
        </p:nvSpPr>
        <p:spPr>
          <a:xfrm>
            <a:off x="-91768" y="2172553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1400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A16826DD-8937-CAE4-3A56-DBBCBA6B65B5}"/>
              </a:ext>
            </a:extLst>
          </p:cNvPr>
          <p:cNvSpPr txBox="1">
            <a:spLocks/>
          </p:cNvSpPr>
          <p:nvPr/>
        </p:nvSpPr>
        <p:spPr>
          <a:xfrm>
            <a:off x="-91768" y="248646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1200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67E4DBBE-F01C-DB02-4046-372AED97BE04}"/>
              </a:ext>
            </a:extLst>
          </p:cNvPr>
          <p:cNvSpPr txBox="1">
            <a:spLocks/>
          </p:cNvSpPr>
          <p:nvPr/>
        </p:nvSpPr>
        <p:spPr>
          <a:xfrm>
            <a:off x="-91768" y="279807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1000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CD44077B-D1B8-F4C0-0D7E-09B4FCA07928}"/>
              </a:ext>
            </a:extLst>
          </p:cNvPr>
          <p:cNvSpPr txBox="1">
            <a:spLocks/>
          </p:cNvSpPr>
          <p:nvPr/>
        </p:nvSpPr>
        <p:spPr>
          <a:xfrm>
            <a:off x="-91768" y="3081336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800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2E7947B2-749F-3411-D11D-0028C6C0CC2B}"/>
              </a:ext>
            </a:extLst>
          </p:cNvPr>
          <p:cNvSpPr txBox="1">
            <a:spLocks/>
          </p:cNvSpPr>
          <p:nvPr/>
        </p:nvSpPr>
        <p:spPr>
          <a:xfrm>
            <a:off x="-91768" y="3354846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600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3ACD95C-5D92-B811-7831-3F773CF139BA}"/>
              </a:ext>
            </a:extLst>
          </p:cNvPr>
          <p:cNvSpPr txBox="1">
            <a:spLocks/>
          </p:cNvSpPr>
          <p:nvPr/>
        </p:nvSpPr>
        <p:spPr>
          <a:xfrm>
            <a:off x="-91768" y="360483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400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18A6158A-29DA-B699-54BE-47F8C3F587F7}"/>
              </a:ext>
            </a:extLst>
          </p:cNvPr>
          <p:cNvSpPr txBox="1">
            <a:spLocks/>
          </p:cNvSpPr>
          <p:nvPr/>
        </p:nvSpPr>
        <p:spPr>
          <a:xfrm>
            <a:off x="-91768" y="3899923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200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4DD4E6C8-CBBB-9D60-BAD0-8B5730D350EC}"/>
              </a:ext>
            </a:extLst>
          </p:cNvPr>
          <p:cNvSpPr txBox="1">
            <a:spLocks/>
          </p:cNvSpPr>
          <p:nvPr/>
        </p:nvSpPr>
        <p:spPr>
          <a:xfrm>
            <a:off x="-91768" y="4182311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400" dirty="0"/>
              <a:t>0</a:t>
            </a:r>
            <a:endParaRPr lang="en-US" altLang="ja-JP" sz="1600" dirty="0"/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2AD3FAE8-8336-7AC3-E0BF-BFDE98194112}"/>
              </a:ext>
            </a:extLst>
          </p:cNvPr>
          <p:cNvSpPr txBox="1">
            <a:spLocks/>
          </p:cNvSpPr>
          <p:nvPr/>
        </p:nvSpPr>
        <p:spPr>
          <a:xfrm>
            <a:off x="73331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1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9E2621B6-1229-88AB-52B4-BE2E1B6D3AB5}"/>
              </a:ext>
            </a:extLst>
          </p:cNvPr>
          <p:cNvSpPr txBox="1">
            <a:spLocks/>
          </p:cNvSpPr>
          <p:nvPr/>
        </p:nvSpPr>
        <p:spPr>
          <a:xfrm>
            <a:off x="776760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2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EA01557E-9EDD-402C-5FE2-BA1B2798CF90}"/>
              </a:ext>
            </a:extLst>
          </p:cNvPr>
          <p:cNvSpPr txBox="1">
            <a:spLocks/>
          </p:cNvSpPr>
          <p:nvPr/>
        </p:nvSpPr>
        <p:spPr>
          <a:xfrm>
            <a:off x="1599581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3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708BBA46-A008-B347-F37F-7FC16F1AC70A}"/>
              </a:ext>
            </a:extLst>
          </p:cNvPr>
          <p:cNvSpPr txBox="1">
            <a:spLocks/>
          </p:cNvSpPr>
          <p:nvPr/>
        </p:nvSpPr>
        <p:spPr>
          <a:xfrm>
            <a:off x="2373925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4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14B05A73-48F4-B86D-3039-C0F54369A4BB}"/>
              </a:ext>
            </a:extLst>
          </p:cNvPr>
          <p:cNvSpPr txBox="1">
            <a:spLocks/>
          </p:cNvSpPr>
          <p:nvPr/>
        </p:nvSpPr>
        <p:spPr>
          <a:xfrm>
            <a:off x="3241645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5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4D3C77D9-FFBC-AC33-B881-554B3FD989E2}"/>
              </a:ext>
            </a:extLst>
          </p:cNvPr>
          <p:cNvSpPr txBox="1">
            <a:spLocks/>
          </p:cNvSpPr>
          <p:nvPr/>
        </p:nvSpPr>
        <p:spPr>
          <a:xfrm>
            <a:off x="4107053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6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28B95EDF-CCD4-3638-920F-33ED09A184D9}"/>
              </a:ext>
            </a:extLst>
          </p:cNvPr>
          <p:cNvSpPr txBox="1">
            <a:spLocks/>
          </p:cNvSpPr>
          <p:nvPr/>
        </p:nvSpPr>
        <p:spPr>
          <a:xfrm>
            <a:off x="4910156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7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62F72467-50CA-16C6-6794-BC6CE4E10B08}"/>
              </a:ext>
            </a:extLst>
          </p:cNvPr>
          <p:cNvSpPr txBox="1">
            <a:spLocks/>
          </p:cNvSpPr>
          <p:nvPr/>
        </p:nvSpPr>
        <p:spPr>
          <a:xfrm>
            <a:off x="5678796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8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2" name="タイトル 1">
            <a:extLst>
              <a:ext uri="{FF2B5EF4-FFF2-40B4-BE49-F238E27FC236}">
                <a16:creationId xmlns:a16="http://schemas.microsoft.com/office/drawing/2014/main" id="{74C92045-4902-3629-0B76-449194A37FEB}"/>
              </a:ext>
            </a:extLst>
          </p:cNvPr>
          <p:cNvSpPr txBox="1">
            <a:spLocks/>
          </p:cNvSpPr>
          <p:nvPr/>
        </p:nvSpPr>
        <p:spPr>
          <a:xfrm>
            <a:off x="6426824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9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84E199D-A563-2281-BACD-92F06A03052D}"/>
              </a:ext>
            </a:extLst>
          </p:cNvPr>
          <p:cNvSpPr txBox="1">
            <a:spLocks/>
          </p:cNvSpPr>
          <p:nvPr/>
        </p:nvSpPr>
        <p:spPr>
          <a:xfrm>
            <a:off x="7251076" y="4449295"/>
            <a:ext cx="11411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1600" dirty="0"/>
              <a:t>10</a:t>
            </a:r>
            <a:r>
              <a:rPr lang="ja-JP" altLang="en-US" sz="1600" dirty="0"/>
              <a:t>年</a:t>
            </a:r>
            <a:endParaRPr lang="en-US" altLang="ja-JP" sz="1600" dirty="0"/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B569870D-4522-5585-93A6-B7703952AF36}"/>
              </a:ext>
            </a:extLst>
          </p:cNvPr>
          <p:cNvSpPr txBox="1">
            <a:spLocks/>
          </p:cNvSpPr>
          <p:nvPr/>
        </p:nvSpPr>
        <p:spPr>
          <a:xfrm>
            <a:off x="9514195" y="1058958"/>
            <a:ext cx="1257924" cy="35074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800" dirty="0">
                <a:solidFill>
                  <a:schemeClr val="bg1"/>
                </a:solidFill>
              </a:rPr>
              <a:t>10</a:t>
            </a:r>
            <a:r>
              <a:rPr lang="ja-JP" altLang="en-US" sz="1800" dirty="0">
                <a:solidFill>
                  <a:schemeClr val="bg1"/>
                </a:solidFill>
              </a:rPr>
              <a:t>年後</a:t>
            </a:r>
            <a:endParaRPr lang="en-US" altLang="ja-JP" sz="1800" dirty="0">
              <a:solidFill>
                <a:schemeClr val="bg1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53B5E1C-6E75-40AD-E512-B06C5E8D9BFD}"/>
              </a:ext>
            </a:extLst>
          </p:cNvPr>
          <p:cNvCxnSpPr>
            <a:cxnSpLocks/>
          </p:cNvCxnSpPr>
          <p:nvPr/>
        </p:nvCxnSpPr>
        <p:spPr>
          <a:xfrm flipV="1">
            <a:off x="1049337" y="1574291"/>
            <a:ext cx="7167563" cy="191539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2CCCE9D5-E7C2-F938-2CAA-A1BA4FBFE849}"/>
              </a:ext>
            </a:extLst>
          </p:cNvPr>
          <p:cNvSpPr/>
          <p:nvPr/>
        </p:nvSpPr>
        <p:spPr>
          <a:xfrm>
            <a:off x="987912" y="3411488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F62451B6-8D03-1EF7-3D6B-70EC45B33EFF}"/>
              </a:ext>
            </a:extLst>
          </p:cNvPr>
          <p:cNvSpPr/>
          <p:nvPr/>
        </p:nvSpPr>
        <p:spPr>
          <a:xfrm>
            <a:off x="1635509" y="3244755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フローチャート: 結合子 51">
            <a:extLst>
              <a:ext uri="{FF2B5EF4-FFF2-40B4-BE49-F238E27FC236}">
                <a16:creationId xmlns:a16="http://schemas.microsoft.com/office/drawing/2014/main" id="{118033BB-07FA-2079-7605-6C5E029CCC8A}"/>
              </a:ext>
            </a:extLst>
          </p:cNvPr>
          <p:cNvSpPr/>
          <p:nvPr/>
        </p:nvSpPr>
        <p:spPr>
          <a:xfrm>
            <a:off x="2414559" y="3028386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00DE6B61-380A-1F53-6745-7327FA6D9C07}"/>
              </a:ext>
            </a:extLst>
          </p:cNvPr>
          <p:cNvSpPr/>
          <p:nvPr/>
        </p:nvSpPr>
        <p:spPr>
          <a:xfrm>
            <a:off x="3169645" y="2826543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2FBCCCB6-12A3-907D-17BB-1465805CF82B}"/>
              </a:ext>
            </a:extLst>
          </p:cNvPr>
          <p:cNvSpPr/>
          <p:nvPr/>
        </p:nvSpPr>
        <p:spPr>
          <a:xfrm>
            <a:off x="4054103" y="2595673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01090562-099D-B9B7-ABF5-AB6925A6288B}"/>
              </a:ext>
            </a:extLst>
          </p:cNvPr>
          <p:cNvSpPr/>
          <p:nvPr/>
        </p:nvSpPr>
        <p:spPr>
          <a:xfrm>
            <a:off x="4891106" y="2371709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51D34A49-C1E0-6807-26D4-F74EA3582499}"/>
              </a:ext>
            </a:extLst>
          </p:cNvPr>
          <p:cNvSpPr/>
          <p:nvPr/>
        </p:nvSpPr>
        <p:spPr>
          <a:xfrm>
            <a:off x="5726421" y="2152202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937C68D7-DA2A-EF05-8661-05DC6CB1FDFF}"/>
              </a:ext>
            </a:extLst>
          </p:cNvPr>
          <p:cNvSpPr/>
          <p:nvPr/>
        </p:nvSpPr>
        <p:spPr>
          <a:xfrm>
            <a:off x="6500720" y="1930313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5BE7858D-BC5B-4C5F-5CFA-9E5E93E3D5CD}"/>
              </a:ext>
            </a:extLst>
          </p:cNvPr>
          <p:cNvSpPr/>
          <p:nvPr/>
        </p:nvSpPr>
        <p:spPr>
          <a:xfrm>
            <a:off x="7261071" y="1742519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A3FDD7B5-3273-5D4C-FCBE-2E1E26762A62}"/>
              </a:ext>
            </a:extLst>
          </p:cNvPr>
          <p:cNvSpPr/>
          <p:nvPr/>
        </p:nvSpPr>
        <p:spPr>
          <a:xfrm>
            <a:off x="8134325" y="1515246"/>
            <a:ext cx="144000" cy="14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894302ED-A328-8687-BB94-914DE363E692}"/>
              </a:ext>
            </a:extLst>
          </p:cNvPr>
          <p:cNvSpPr txBox="1">
            <a:spLocks/>
          </p:cNvSpPr>
          <p:nvPr/>
        </p:nvSpPr>
        <p:spPr>
          <a:xfrm>
            <a:off x="8305175" y="1463662"/>
            <a:ext cx="2277099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F0000"/>
                </a:solidFill>
              </a:rPr>
              <a:t>A </a:t>
            </a:r>
            <a:r>
              <a:rPr lang="ja-JP" altLang="en-US" sz="1600" dirty="0"/>
              <a:t>右肩上がりで</a:t>
            </a:r>
            <a:r>
              <a:rPr lang="en-US" altLang="ja-JP" sz="1600" dirty="0"/>
              <a:t>3</a:t>
            </a:r>
            <a:r>
              <a:rPr lang="ja-JP" altLang="en-US" sz="1600" dirty="0"/>
              <a:t>倍増加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5CB1EEC6-96F1-F85E-82F5-C95329ECEF33}"/>
              </a:ext>
            </a:extLst>
          </p:cNvPr>
          <p:cNvSpPr/>
          <p:nvPr/>
        </p:nvSpPr>
        <p:spPr>
          <a:xfrm>
            <a:off x="987912" y="3411488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73481D6E-A370-20A0-FD7A-B3012FEB3908}"/>
              </a:ext>
            </a:extLst>
          </p:cNvPr>
          <p:cNvSpPr/>
          <p:nvPr/>
        </p:nvSpPr>
        <p:spPr>
          <a:xfrm>
            <a:off x="1635509" y="3621061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CA4D765F-80A0-64E6-E2E1-6EDF654A26A3}"/>
              </a:ext>
            </a:extLst>
          </p:cNvPr>
          <p:cNvSpPr/>
          <p:nvPr/>
        </p:nvSpPr>
        <p:spPr>
          <a:xfrm>
            <a:off x="2414559" y="3327765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00CC3182-C9E6-67C8-3EED-424688581AE2}"/>
              </a:ext>
            </a:extLst>
          </p:cNvPr>
          <p:cNvSpPr/>
          <p:nvPr/>
        </p:nvSpPr>
        <p:spPr>
          <a:xfrm>
            <a:off x="8126563" y="2458255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143B821A-7ACA-8B7E-7629-8E1FA1F54FF7}"/>
              </a:ext>
            </a:extLst>
          </p:cNvPr>
          <p:cNvSpPr/>
          <p:nvPr/>
        </p:nvSpPr>
        <p:spPr>
          <a:xfrm>
            <a:off x="3169645" y="3081897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10F0804C-3760-A620-B153-BAD2B5F07743}"/>
              </a:ext>
            </a:extLst>
          </p:cNvPr>
          <p:cNvSpPr/>
          <p:nvPr/>
        </p:nvSpPr>
        <p:spPr>
          <a:xfrm>
            <a:off x="4054103" y="2252609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2004A2EB-7F46-F79B-3B8D-BCECB2160997}"/>
              </a:ext>
            </a:extLst>
          </p:cNvPr>
          <p:cNvSpPr/>
          <p:nvPr/>
        </p:nvSpPr>
        <p:spPr>
          <a:xfrm>
            <a:off x="4891106" y="2762287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フローチャート: 結合子 67">
            <a:extLst>
              <a:ext uri="{FF2B5EF4-FFF2-40B4-BE49-F238E27FC236}">
                <a16:creationId xmlns:a16="http://schemas.microsoft.com/office/drawing/2014/main" id="{5537928E-5291-CF94-A9D4-426F61C90CA4}"/>
              </a:ext>
            </a:extLst>
          </p:cNvPr>
          <p:cNvSpPr/>
          <p:nvPr/>
        </p:nvSpPr>
        <p:spPr>
          <a:xfrm>
            <a:off x="5726421" y="3174685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52EFA1EA-C5FE-06EC-45F8-F465F8D17AD8}"/>
              </a:ext>
            </a:extLst>
          </p:cNvPr>
          <p:cNvSpPr/>
          <p:nvPr/>
        </p:nvSpPr>
        <p:spPr>
          <a:xfrm>
            <a:off x="6500720" y="2898543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フローチャート: 結合子 69">
            <a:extLst>
              <a:ext uri="{FF2B5EF4-FFF2-40B4-BE49-F238E27FC236}">
                <a16:creationId xmlns:a16="http://schemas.microsoft.com/office/drawing/2014/main" id="{44BCAA91-0F90-2A75-59C0-9FF2F5ECD1CD}"/>
              </a:ext>
            </a:extLst>
          </p:cNvPr>
          <p:cNvSpPr/>
          <p:nvPr/>
        </p:nvSpPr>
        <p:spPr>
          <a:xfrm>
            <a:off x="7261071" y="3144180"/>
            <a:ext cx="144000" cy="144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AF38F08-6E82-C653-DE58-C3B189CCCA0A}"/>
              </a:ext>
            </a:extLst>
          </p:cNvPr>
          <p:cNvCxnSpPr>
            <a:cxnSpLocks/>
          </p:cNvCxnSpPr>
          <p:nvPr/>
        </p:nvCxnSpPr>
        <p:spPr>
          <a:xfrm>
            <a:off x="1035443" y="3487648"/>
            <a:ext cx="730172" cy="21286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5225A2A-F563-B2B7-7BA6-8E4B710663D6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635509" y="3426867"/>
            <a:ext cx="800138" cy="26619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36BB4C4-028E-3156-679E-AFC3BA57EF61}"/>
              </a:ext>
            </a:extLst>
          </p:cNvPr>
          <p:cNvCxnSpPr>
            <a:cxnSpLocks/>
          </p:cNvCxnSpPr>
          <p:nvPr/>
        </p:nvCxnSpPr>
        <p:spPr>
          <a:xfrm flipV="1">
            <a:off x="2476580" y="3148423"/>
            <a:ext cx="792000" cy="26279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91D2D72-4B01-D4A9-B13E-A1155A12A20B}"/>
              </a:ext>
            </a:extLst>
          </p:cNvPr>
          <p:cNvCxnSpPr>
            <a:cxnSpLocks/>
          </p:cNvCxnSpPr>
          <p:nvPr/>
        </p:nvCxnSpPr>
        <p:spPr>
          <a:xfrm flipV="1">
            <a:off x="3241645" y="2307397"/>
            <a:ext cx="900000" cy="83753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AB02EF7-4A97-AF56-D75B-DC1B32384563}"/>
              </a:ext>
            </a:extLst>
          </p:cNvPr>
          <p:cNvCxnSpPr>
            <a:cxnSpLocks/>
          </p:cNvCxnSpPr>
          <p:nvPr/>
        </p:nvCxnSpPr>
        <p:spPr>
          <a:xfrm>
            <a:off x="4123061" y="2350591"/>
            <a:ext cx="792000" cy="44387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7B48C50-0F89-433C-0B9B-9356CA3A5D3D}"/>
              </a:ext>
            </a:extLst>
          </p:cNvPr>
          <p:cNvCxnSpPr>
            <a:cxnSpLocks/>
          </p:cNvCxnSpPr>
          <p:nvPr/>
        </p:nvCxnSpPr>
        <p:spPr>
          <a:xfrm>
            <a:off x="4953581" y="2818648"/>
            <a:ext cx="792000" cy="39435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A36F16A-CFCE-61CD-C420-48694F7AACEC}"/>
              </a:ext>
            </a:extLst>
          </p:cNvPr>
          <p:cNvCxnSpPr>
            <a:cxnSpLocks/>
          </p:cNvCxnSpPr>
          <p:nvPr/>
        </p:nvCxnSpPr>
        <p:spPr>
          <a:xfrm flipV="1">
            <a:off x="5798421" y="2963866"/>
            <a:ext cx="792000" cy="29082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7CAA00-3958-6CB4-ADD7-E80AA977AE50}"/>
              </a:ext>
            </a:extLst>
          </p:cNvPr>
          <p:cNvCxnSpPr>
            <a:cxnSpLocks/>
          </p:cNvCxnSpPr>
          <p:nvPr/>
        </p:nvCxnSpPr>
        <p:spPr>
          <a:xfrm>
            <a:off x="6572720" y="2971951"/>
            <a:ext cx="730172" cy="21286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BC8E9F37-B803-C9F5-F361-2B6EF06C7BB4}"/>
              </a:ext>
            </a:extLst>
          </p:cNvPr>
          <p:cNvCxnSpPr>
            <a:cxnSpLocks/>
          </p:cNvCxnSpPr>
          <p:nvPr/>
        </p:nvCxnSpPr>
        <p:spPr>
          <a:xfrm flipV="1">
            <a:off x="7328427" y="2515709"/>
            <a:ext cx="900000" cy="7020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タイトル 1">
            <a:extLst>
              <a:ext uri="{FF2B5EF4-FFF2-40B4-BE49-F238E27FC236}">
                <a16:creationId xmlns:a16="http://schemas.microsoft.com/office/drawing/2014/main" id="{EB96F8AF-34AD-37F7-3244-118B7B6A30D7}"/>
              </a:ext>
            </a:extLst>
          </p:cNvPr>
          <p:cNvSpPr txBox="1">
            <a:spLocks/>
          </p:cNvSpPr>
          <p:nvPr/>
        </p:nvSpPr>
        <p:spPr>
          <a:xfrm>
            <a:off x="8278325" y="2430307"/>
            <a:ext cx="2277099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0070C0"/>
                </a:solidFill>
              </a:rPr>
              <a:t>B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ja-JP" altLang="en-US" sz="1600" dirty="0"/>
              <a:t>乱高下しながら</a:t>
            </a:r>
            <a:r>
              <a:rPr lang="en-US" altLang="ja-JP" sz="1600" dirty="0"/>
              <a:t>2</a:t>
            </a:r>
            <a:r>
              <a:rPr lang="ja-JP" altLang="en-US" sz="1600" dirty="0"/>
              <a:t>倍増加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087B946B-C6F9-FB2B-CB3F-E036ADF581E5}"/>
              </a:ext>
            </a:extLst>
          </p:cNvPr>
          <p:cNvSpPr/>
          <p:nvPr/>
        </p:nvSpPr>
        <p:spPr>
          <a:xfrm>
            <a:off x="989781" y="3410184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6EA6B8B4-8B1F-4F9F-AFD7-A20EB10A905B}"/>
              </a:ext>
            </a:extLst>
          </p:cNvPr>
          <p:cNvSpPr/>
          <p:nvPr/>
        </p:nvSpPr>
        <p:spPr>
          <a:xfrm>
            <a:off x="1635509" y="3523324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DD5C626B-BF2D-6784-082C-4E698EE20704}"/>
              </a:ext>
            </a:extLst>
          </p:cNvPr>
          <p:cNvSpPr/>
          <p:nvPr/>
        </p:nvSpPr>
        <p:spPr>
          <a:xfrm>
            <a:off x="2416853" y="3665703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D1B85BC9-1078-1F45-D49F-59919B4E6A92}"/>
              </a:ext>
            </a:extLst>
          </p:cNvPr>
          <p:cNvSpPr/>
          <p:nvPr/>
        </p:nvSpPr>
        <p:spPr>
          <a:xfrm>
            <a:off x="3169645" y="3763520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CB5CF4B7-930A-251E-57FC-1E980F9F6309}"/>
              </a:ext>
            </a:extLst>
          </p:cNvPr>
          <p:cNvSpPr/>
          <p:nvPr/>
        </p:nvSpPr>
        <p:spPr>
          <a:xfrm>
            <a:off x="4051061" y="3878038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9B6965A9-9107-3586-A35A-26606B91F61E}"/>
              </a:ext>
            </a:extLst>
          </p:cNvPr>
          <p:cNvSpPr/>
          <p:nvPr/>
        </p:nvSpPr>
        <p:spPr>
          <a:xfrm>
            <a:off x="4891106" y="3887561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B3E67291-1C4B-B582-4C6D-311B0151087F}"/>
              </a:ext>
            </a:extLst>
          </p:cNvPr>
          <p:cNvSpPr/>
          <p:nvPr/>
        </p:nvSpPr>
        <p:spPr>
          <a:xfrm>
            <a:off x="5730177" y="3792629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725A9534-E0F2-B0E0-095F-49718955E4D3}"/>
              </a:ext>
            </a:extLst>
          </p:cNvPr>
          <p:cNvSpPr/>
          <p:nvPr/>
        </p:nvSpPr>
        <p:spPr>
          <a:xfrm>
            <a:off x="7261598" y="3522828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7B28FDDC-021A-404F-03D6-0B60CA0D87B6}"/>
              </a:ext>
            </a:extLst>
          </p:cNvPr>
          <p:cNvSpPr/>
          <p:nvPr/>
        </p:nvSpPr>
        <p:spPr>
          <a:xfrm>
            <a:off x="8134859" y="3343275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E4F23E4C-292B-42F0-24CA-2282888A76B6}"/>
              </a:ext>
            </a:extLst>
          </p:cNvPr>
          <p:cNvSpPr/>
          <p:nvPr/>
        </p:nvSpPr>
        <p:spPr>
          <a:xfrm>
            <a:off x="6500720" y="3720629"/>
            <a:ext cx="144000" cy="14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426D92A-F371-3039-1303-67556239D942}"/>
              </a:ext>
            </a:extLst>
          </p:cNvPr>
          <p:cNvCxnSpPr>
            <a:cxnSpLocks/>
          </p:cNvCxnSpPr>
          <p:nvPr/>
        </p:nvCxnSpPr>
        <p:spPr>
          <a:xfrm>
            <a:off x="1031365" y="3468225"/>
            <a:ext cx="684000" cy="130637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9B5A8A7-F5E0-7E50-59E9-23C227CEAADF}"/>
              </a:ext>
            </a:extLst>
          </p:cNvPr>
          <p:cNvCxnSpPr>
            <a:cxnSpLocks/>
          </p:cNvCxnSpPr>
          <p:nvPr/>
        </p:nvCxnSpPr>
        <p:spPr>
          <a:xfrm>
            <a:off x="1644578" y="3584112"/>
            <a:ext cx="864000" cy="145688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F4C6420-92B2-8038-BF3C-302180D512B8}"/>
              </a:ext>
            </a:extLst>
          </p:cNvPr>
          <p:cNvCxnSpPr>
            <a:cxnSpLocks/>
            <a:endCxn id="125" idx="6"/>
          </p:cNvCxnSpPr>
          <p:nvPr/>
        </p:nvCxnSpPr>
        <p:spPr>
          <a:xfrm>
            <a:off x="2454933" y="3714581"/>
            <a:ext cx="828000" cy="12093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B708B870-FB92-F288-B88E-AFAFAE6E485C}"/>
              </a:ext>
            </a:extLst>
          </p:cNvPr>
          <p:cNvCxnSpPr>
            <a:cxnSpLocks/>
            <a:endCxn id="126" idx="6"/>
          </p:cNvCxnSpPr>
          <p:nvPr/>
        </p:nvCxnSpPr>
        <p:spPr>
          <a:xfrm>
            <a:off x="3222491" y="3828924"/>
            <a:ext cx="900000" cy="121114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56720237-407F-3DC8-7FE1-E94525793FB3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4130852" y="3950265"/>
            <a:ext cx="864000" cy="929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FDF41862-945B-DA62-12DD-D0B033AA3B1C}"/>
              </a:ext>
            </a:extLst>
          </p:cNvPr>
          <p:cNvCxnSpPr>
            <a:cxnSpLocks/>
            <a:endCxn id="128" idx="6"/>
          </p:cNvCxnSpPr>
          <p:nvPr/>
        </p:nvCxnSpPr>
        <p:spPr>
          <a:xfrm flipV="1">
            <a:off x="4953581" y="3864629"/>
            <a:ext cx="864000" cy="9209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140426D7-D7B9-FACE-1179-63331FC7C42C}"/>
              </a:ext>
            </a:extLst>
          </p:cNvPr>
          <p:cNvCxnSpPr>
            <a:cxnSpLocks/>
            <a:endCxn id="131" idx="6"/>
          </p:cNvCxnSpPr>
          <p:nvPr/>
        </p:nvCxnSpPr>
        <p:spPr>
          <a:xfrm flipV="1">
            <a:off x="5798421" y="3792629"/>
            <a:ext cx="792000" cy="7789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0ECD7371-9B99-9DC5-2376-157370A0E5B1}"/>
              </a:ext>
            </a:extLst>
          </p:cNvPr>
          <p:cNvCxnSpPr>
            <a:cxnSpLocks/>
            <a:endCxn id="129" idx="6"/>
          </p:cNvCxnSpPr>
          <p:nvPr/>
        </p:nvCxnSpPr>
        <p:spPr>
          <a:xfrm flipV="1">
            <a:off x="6586607" y="3594828"/>
            <a:ext cx="756000" cy="1968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FACB376-E313-BCBA-D8AD-46F6CFBF6DDF}"/>
              </a:ext>
            </a:extLst>
          </p:cNvPr>
          <p:cNvCxnSpPr>
            <a:cxnSpLocks/>
            <a:endCxn id="130" idx="6"/>
          </p:cNvCxnSpPr>
          <p:nvPr/>
        </p:nvCxnSpPr>
        <p:spPr>
          <a:xfrm flipV="1">
            <a:off x="7328427" y="3415275"/>
            <a:ext cx="900000" cy="164974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タイトル 1">
            <a:extLst>
              <a:ext uri="{FF2B5EF4-FFF2-40B4-BE49-F238E27FC236}">
                <a16:creationId xmlns:a16="http://schemas.microsoft.com/office/drawing/2014/main" id="{8CF158EC-8562-0BD5-973C-2ACE5894B344}"/>
              </a:ext>
            </a:extLst>
          </p:cNvPr>
          <p:cNvSpPr txBox="1">
            <a:spLocks/>
          </p:cNvSpPr>
          <p:nvPr/>
        </p:nvSpPr>
        <p:spPr>
          <a:xfrm>
            <a:off x="8278325" y="3316755"/>
            <a:ext cx="2644233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FC000"/>
                </a:solidFill>
              </a:rPr>
              <a:t>C </a:t>
            </a:r>
            <a:r>
              <a:rPr lang="ja-JP" altLang="en-US" sz="1600" dirty="0"/>
              <a:t>一度下落して元の価格に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2ACC3DED-48F7-9100-A84F-E65879552BDF}"/>
              </a:ext>
            </a:extLst>
          </p:cNvPr>
          <p:cNvSpPr/>
          <p:nvPr/>
        </p:nvSpPr>
        <p:spPr>
          <a:xfrm>
            <a:off x="1635509" y="3691520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37805721-4609-298A-35C5-75629391957E}"/>
              </a:ext>
            </a:extLst>
          </p:cNvPr>
          <p:cNvSpPr/>
          <p:nvPr/>
        </p:nvSpPr>
        <p:spPr>
          <a:xfrm>
            <a:off x="2411083" y="377399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フローチャート: 結合子 162">
            <a:extLst>
              <a:ext uri="{FF2B5EF4-FFF2-40B4-BE49-F238E27FC236}">
                <a16:creationId xmlns:a16="http://schemas.microsoft.com/office/drawing/2014/main" id="{3751A87D-7310-4F15-756B-08F31C4ED457}"/>
              </a:ext>
            </a:extLst>
          </p:cNvPr>
          <p:cNvSpPr/>
          <p:nvPr/>
        </p:nvSpPr>
        <p:spPr>
          <a:xfrm>
            <a:off x="3172492" y="3861179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4" name="フローチャート: 結合子 163">
            <a:extLst>
              <a:ext uri="{FF2B5EF4-FFF2-40B4-BE49-F238E27FC236}">
                <a16:creationId xmlns:a16="http://schemas.microsoft.com/office/drawing/2014/main" id="{124F609D-7FE2-F993-A4B8-42D7A02F0B20}"/>
              </a:ext>
            </a:extLst>
          </p:cNvPr>
          <p:cNvSpPr/>
          <p:nvPr/>
        </p:nvSpPr>
        <p:spPr>
          <a:xfrm>
            <a:off x="4048534" y="399252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5" name="フローチャート: 結合子 164">
            <a:extLst>
              <a:ext uri="{FF2B5EF4-FFF2-40B4-BE49-F238E27FC236}">
                <a16:creationId xmlns:a16="http://schemas.microsoft.com/office/drawing/2014/main" id="{A872FA81-F5E0-F404-DC98-4C1CAEA795EA}"/>
              </a:ext>
            </a:extLst>
          </p:cNvPr>
          <p:cNvSpPr/>
          <p:nvPr/>
        </p:nvSpPr>
        <p:spPr>
          <a:xfrm>
            <a:off x="4892431" y="4078644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6" name="フローチャート: 結合子 165">
            <a:extLst>
              <a:ext uri="{FF2B5EF4-FFF2-40B4-BE49-F238E27FC236}">
                <a16:creationId xmlns:a16="http://schemas.microsoft.com/office/drawing/2014/main" id="{A2FAFB2A-71D4-0746-DD47-115702B06F23}"/>
              </a:ext>
            </a:extLst>
          </p:cNvPr>
          <p:cNvSpPr/>
          <p:nvPr/>
        </p:nvSpPr>
        <p:spPr>
          <a:xfrm>
            <a:off x="5727402" y="405316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4729908F-63C5-8ECD-B167-4A44A31A3063}"/>
              </a:ext>
            </a:extLst>
          </p:cNvPr>
          <p:cNvSpPr/>
          <p:nvPr/>
        </p:nvSpPr>
        <p:spPr>
          <a:xfrm>
            <a:off x="6506947" y="399252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9" name="フローチャート: 結合子 168">
            <a:extLst>
              <a:ext uri="{FF2B5EF4-FFF2-40B4-BE49-F238E27FC236}">
                <a16:creationId xmlns:a16="http://schemas.microsoft.com/office/drawing/2014/main" id="{5D8F83F7-C880-73B8-71ED-3B9ACC688564}"/>
              </a:ext>
            </a:extLst>
          </p:cNvPr>
          <p:cNvSpPr/>
          <p:nvPr/>
        </p:nvSpPr>
        <p:spPr>
          <a:xfrm>
            <a:off x="7264677" y="3974161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0" name="フローチャート: 結合子 169">
            <a:extLst>
              <a:ext uri="{FF2B5EF4-FFF2-40B4-BE49-F238E27FC236}">
                <a16:creationId xmlns:a16="http://schemas.microsoft.com/office/drawing/2014/main" id="{57A8F0BA-38B7-A8ED-3540-EE1AA80DCFB4}"/>
              </a:ext>
            </a:extLst>
          </p:cNvPr>
          <p:cNvSpPr/>
          <p:nvPr/>
        </p:nvSpPr>
        <p:spPr>
          <a:xfrm>
            <a:off x="8134325" y="3907520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96BA9DA5-DE5C-D05F-916F-53E8ECA5218D}"/>
              </a:ext>
            </a:extLst>
          </p:cNvPr>
          <p:cNvCxnSpPr>
            <a:cxnSpLocks/>
            <a:endCxn id="161" idx="6"/>
          </p:cNvCxnSpPr>
          <p:nvPr/>
        </p:nvCxnSpPr>
        <p:spPr>
          <a:xfrm>
            <a:off x="1022988" y="3475635"/>
            <a:ext cx="684000" cy="287885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フローチャート: 結合子 159">
            <a:extLst>
              <a:ext uri="{FF2B5EF4-FFF2-40B4-BE49-F238E27FC236}">
                <a16:creationId xmlns:a16="http://schemas.microsoft.com/office/drawing/2014/main" id="{6DBD93FD-9D21-538E-443B-C0788197029C}"/>
              </a:ext>
            </a:extLst>
          </p:cNvPr>
          <p:cNvSpPr/>
          <p:nvPr/>
        </p:nvSpPr>
        <p:spPr>
          <a:xfrm>
            <a:off x="990097" y="3411147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AFEC4CA6-1568-A3DC-2004-75115615B8FB}"/>
              </a:ext>
            </a:extLst>
          </p:cNvPr>
          <p:cNvCxnSpPr>
            <a:cxnSpLocks/>
            <a:endCxn id="162" idx="6"/>
          </p:cNvCxnSpPr>
          <p:nvPr/>
        </p:nvCxnSpPr>
        <p:spPr>
          <a:xfrm>
            <a:off x="1701799" y="3750990"/>
            <a:ext cx="792000" cy="9500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7692AEC5-7FDB-F659-684A-A0639E89C38C}"/>
              </a:ext>
            </a:extLst>
          </p:cNvPr>
          <p:cNvCxnSpPr>
            <a:cxnSpLocks/>
            <a:endCxn id="163" idx="6"/>
          </p:cNvCxnSpPr>
          <p:nvPr/>
        </p:nvCxnSpPr>
        <p:spPr>
          <a:xfrm>
            <a:off x="2476722" y="3846665"/>
            <a:ext cx="792000" cy="86514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AAD742C0-7874-484A-F5DE-79BBC9855D59}"/>
              </a:ext>
            </a:extLst>
          </p:cNvPr>
          <p:cNvCxnSpPr>
            <a:cxnSpLocks/>
            <a:endCxn id="164" idx="6"/>
          </p:cNvCxnSpPr>
          <p:nvPr/>
        </p:nvCxnSpPr>
        <p:spPr>
          <a:xfrm>
            <a:off x="3273482" y="3924192"/>
            <a:ext cx="864000" cy="140336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77BC31EE-68F9-1238-0B6A-7237C88A451A}"/>
              </a:ext>
            </a:extLst>
          </p:cNvPr>
          <p:cNvCxnSpPr>
            <a:cxnSpLocks/>
            <a:endCxn id="165" idx="6"/>
          </p:cNvCxnSpPr>
          <p:nvPr/>
        </p:nvCxnSpPr>
        <p:spPr>
          <a:xfrm>
            <a:off x="4088107" y="4045200"/>
            <a:ext cx="900000" cy="105444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3F5D8AC5-8AE8-AFCD-AC3B-22E7BADF188D}"/>
              </a:ext>
            </a:extLst>
          </p:cNvPr>
          <p:cNvCxnSpPr>
            <a:cxnSpLocks/>
            <a:endCxn id="166" idx="6"/>
          </p:cNvCxnSpPr>
          <p:nvPr/>
        </p:nvCxnSpPr>
        <p:spPr>
          <a:xfrm>
            <a:off x="4944368" y="4125168"/>
            <a:ext cx="864000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CCF14DC6-B96C-FCE6-B346-6EF20578568E}"/>
              </a:ext>
            </a:extLst>
          </p:cNvPr>
          <p:cNvCxnSpPr>
            <a:cxnSpLocks/>
            <a:endCxn id="168" idx="6"/>
          </p:cNvCxnSpPr>
          <p:nvPr/>
        </p:nvCxnSpPr>
        <p:spPr>
          <a:xfrm flipV="1">
            <a:off x="5798421" y="4064528"/>
            <a:ext cx="792000" cy="6064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697FAC9-D5E6-745C-B539-A9CF809D8A0D}"/>
              </a:ext>
            </a:extLst>
          </p:cNvPr>
          <p:cNvCxnSpPr>
            <a:cxnSpLocks/>
          </p:cNvCxnSpPr>
          <p:nvPr/>
        </p:nvCxnSpPr>
        <p:spPr>
          <a:xfrm flipV="1">
            <a:off x="6519252" y="4045200"/>
            <a:ext cx="828000" cy="4334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00B6D4A1-D58E-C2AD-D7B7-358C7114CBA9}"/>
              </a:ext>
            </a:extLst>
          </p:cNvPr>
          <p:cNvCxnSpPr>
            <a:cxnSpLocks/>
            <a:endCxn id="170" idx="6"/>
          </p:cNvCxnSpPr>
          <p:nvPr/>
        </p:nvCxnSpPr>
        <p:spPr>
          <a:xfrm flipV="1">
            <a:off x="7302892" y="3979520"/>
            <a:ext cx="900000" cy="49659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タイトル 1">
            <a:extLst>
              <a:ext uri="{FF2B5EF4-FFF2-40B4-BE49-F238E27FC236}">
                <a16:creationId xmlns:a16="http://schemas.microsoft.com/office/drawing/2014/main" id="{2824294F-0378-3AD4-391B-087903625E1D}"/>
              </a:ext>
            </a:extLst>
          </p:cNvPr>
          <p:cNvSpPr txBox="1">
            <a:spLocks/>
          </p:cNvSpPr>
          <p:nvPr/>
        </p:nvSpPr>
        <p:spPr>
          <a:xfrm>
            <a:off x="8278325" y="3864926"/>
            <a:ext cx="2644233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92D050"/>
                </a:solidFill>
              </a:rPr>
              <a:t>D</a:t>
            </a:r>
            <a:r>
              <a:rPr lang="ja-JP" altLang="en-US" sz="1600" dirty="0">
                <a:solidFill>
                  <a:srgbClr val="92D050"/>
                </a:solidFill>
              </a:rPr>
              <a:t> </a:t>
            </a:r>
            <a:r>
              <a:rPr lang="ja-JP" altLang="en-US" sz="1600" dirty="0"/>
              <a:t>下落して半分の価格に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96" name="タイトル 1">
            <a:extLst>
              <a:ext uri="{FF2B5EF4-FFF2-40B4-BE49-F238E27FC236}">
                <a16:creationId xmlns:a16="http://schemas.microsoft.com/office/drawing/2014/main" id="{03EC705F-51EE-9950-6191-D963A8C1C2BC}"/>
              </a:ext>
            </a:extLst>
          </p:cNvPr>
          <p:cNvSpPr txBox="1">
            <a:spLocks/>
          </p:cNvSpPr>
          <p:nvPr/>
        </p:nvSpPr>
        <p:spPr>
          <a:xfrm>
            <a:off x="2508578" y="4837550"/>
            <a:ext cx="4050305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FF0000"/>
                </a:solidFill>
              </a:rPr>
              <a:t>A</a:t>
            </a:r>
            <a:r>
              <a:rPr lang="ja-JP" altLang="en-US" sz="1500" dirty="0">
                <a:solidFill>
                  <a:srgbClr val="FF0000"/>
                </a:solidFill>
              </a:rPr>
              <a:t> ：</a:t>
            </a:r>
            <a:r>
              <a:rPr lang="en-US" altLang="ja-JP" sz="1500" dirty="0">
                <a:solidFill>
                  <a:srgbClr val="FF0000"/>
                </a:solidFill>
              </a:rPr>
              <a:t>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万円⇒</a:t>
            </a:r>
            <a:r>
              <a:rPr lang="en-US" altLang="ja-JP" sz="1500" dirty="0"/>
              <a:t>1,000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9.44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197" name="タイトル 1">
            <a:extLst>
              <a:ext uri="{FF2B5EF4-FFF2-40B4-BE49-F238E27FC236}">
                <a16:creationId xmlns:a16="http://schemas.microsoft.com/office/drawing/2014/main" id="{E5188F2B-8344-AF09-0662-5E562C75B0B8}"/>
              </a:ext>
            </a:extLst>
          </p:cNvPr>
          <p:cNvSpPr txBox="1">
            <a:spLocks/>
          </p:cNvSpPr>
          <p:nvPr/>
        </p:nvSpPr>
        <p:spPr>
          <a:xfrm>
            <a:off x="2499918" y="5116111"/>
            <a:ext cx="6371636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0070C0"/>
                </a:solidFill>
              </a:rPr>
              <a:t>B</a:t>
            </a:r>
            <a:r>
              <a:rPr lang="ja-JP" altLang="en-US" sz="1500" dirty="0">
                <a:solidFill>
                  <a:srgbClr val="0070C0"/>
                </a:solidFill>
              </a:rPr>
              <a:t> ：</a:t>
            </a:r>
            <a:r>
              <a:rPr lang="en-US" altLang="ja-JP" sz="1500" dirty="0">
                <a:solidFill>
                  <a:srgbClr val="FF0000"/>
                </a:solidFill>
              </a:rPr>
              <a:t>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万円⇒</a:t>
            </a:r>
            <a:r>
              <a:rPr lang="en-US" altLang="ja-JP" sz="1500" dirty="0"/>
              <a:t>1,400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15.08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198" name="タイトル 1">
            <a:extLst>
              <a:ext uri="{FF2B5EF4-FFF2-40B4-BE49-F238E27FC236}">
                <a16:creationId xmlns:a16="http://schemas.microsoft.com/office/drawing/2014/main" id="{B31E906A-D367-618C-1DFA-0E1AD2AC2D67}"/>
              </a:ext>
            </a:extLst>
          </p:cNvPr>
          <p:cNvSpPr txBox="1">
            <a:spLocks/>
          </p:cNvSpPr>
          <p:nvPr/>
        </p:nvSpPr>
        <p:spPr>
          <a:xfrm>
            <a:off x="2488368" y="5391743"/>
            <a:ext cx="5262189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FFC000"/>
                </a:solidFill>
              </a:rPr>
              <a:t>C</a:t>
            </a:r>
            <a:r>
              <a:rPr lang="ja-JP" altLang="en-US" sz="1500" dirty="0">
                <a:solidFill>
                  <a:srgbClr val="FFC000"/>
                </a:solidFill>
              </a:rPr>
              <a:t> ：</a:t>
            </a:r>
            <a:r>
              <a:rPr lang="en-US" altLang="ja-JP" sz="1500" dirty="0">
                <a:solidFill>
                  <a:srgbClr val="FFC000"/>
                </a:solidFill>
              </a:rPr>
              <a:t>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万円⇒</a:t>
            </a:r>
            <a:r>
              <a:rPr lang="en-US" altLang="ja-JP" sz="1500" dirty="0"/>
              <a:t>1,700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18.17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199" name="タイトル 1">
            <a:extLst>
              <a:ext uri="{FF2B5EF4-FFF2-40B4-BE49-F238E27FC236}">
                <a16:creationId xmlns:a16="http://schemas.microsoft.com/office/drawing/2014/main" id="{2E40CF5E-9EA6-BC13-E128-4156B3ED2944}"/>
              </a:ext>
            </a:extLst>
          </p:cNvPr>
          <p:cNvSpPr txBox="1">
            <a:spLocks/>
          </p:cNvSpPr>
          <p:nvPr/>
        </p:nvSpPr>
        <p:spPr>
          <a:xfrm>
            <a:off x="2478843" y="5655930"/>
            <a:ext cx="4850886" cy="26968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500" dirty="0">
                <a:solidFill>
                  <a:srgbClr val="92D050"/>
                </a:solidFill>
              </a:rPr>
              <a:t>D</a:t>
            </a:r>
            <a:r>
              <a:rPr lang="ja-JP" altLang="en-US" sz="1500" dirty="0">
                <a:solidFill>
                  <a:srgbClr val="92D050"/>
                </a:solidFill>
              </a:rPr>
              <a:t> ： </a:t>
            </a:r>
            <a:r>
              <a:rPr lang="en-US" altLang="ja-JP" sz="1500" dirty="0"/>
              <a:t>600</a:t>
            </a:r>
            <a:r>
              <a:rPr lang="ja-JP" altLang="en-US" sz="1500" dirty="0"/>
              <a:t>万円⇒</a:t>
            </a:r>
            <a:r>
              <a:rPr lang="en-US" altLang="ja-JP" sz="1500" dirty="0"/>
              <a:t>950</a:t>
            </a:r>
            <a:r>
              <a:rPr lang="ja-JP" altLang="en-US" sz="1500" dirty="0"/>
              <a:t>万円</a:t>
            </a:r>
            <a:r>
              <a:rPr lang="en-US" altLang="ja-JP" sz="1500" dirty="0"/>
              <a:t>(</a:t>
            </a:r>
            <a:r>
              <a:rPr lang="ja-JP" altLang="en-US" sz="1500" dirty="0"/>
              <a:t>年率</a:t>
            </a:r>
            <a:r>
              <a:rPr lang="en-US" altLang="ja-JP" sz="1500" dirty="0"/>
              <a:t>8.54</a:t>
            </a:r>
            <a:r>
              <a:rPr lang="ja-JP" altLang="en-US" sz="1500" dirty="0"/>
              <a:t>％</a:t>
            </a:r>
            <a:r>
              <a:rPr lang="en-US" altLang="ja-JP" sz="1500" dirty="0"/>
              <a:t>)</a:t>
            </a:r>
            <a:endParaRPr lang="en-US" altLang="ja-JP" sz="1500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E26E90E-9C14-4324-C0DA-3C51345AEB47}"/>
              </a:ext>
            </a:extLst>
          </p:cNvPr>
          <p:cNvSpPr txBox="1">
            <a:spLocks/>
          </p:cNvSpPr>
          <p:nvPr/>
        </p:nvSpPr>
        <p:spPr>
          <a:xfrm>
            <a:off x="1180779" y="1398278"/>
            <a:ext cx="2316566" cy="3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ドルコスト平均法</a:t>
            </a:r>
            <a:endParaRPr lang="en-US" altLang="ja-JP" sz="20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31850D3-C972-DF40-5BB4-EA86ABC9AE66}"/>
              </a:ext>
            </a:extLst>
          </p:cNvPr>
          <p:cNvSpPr txBox="1">
            <a:spLocks/>
          </p:cNvSpPr>
          <p:nvPr/>
        </p:nvSpPr>
        <p:spPr>
          <a:xfrm>
            <a:off x="1180779" y="1752783"/>
            <a:ext cx="2316566" cy="344241"/>
          </a:xfrm>
          <a:prstGeom prst="rect">
            <a:avLst/>
          </a:prstGeom>
          <a:noFill/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000" dirty="0">
                <a:solidFill>
                  <a:srgbClr val="FF0000"/>
                </a:solidFill>
              </a:rPr>
              <a:t>一定金額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9B5F07-FB23-7335-D1C9-A18A812CC9AB}"/>
              </a:ext>
            </a:extLst>
          </p:cNvPr>
          <p:cNvCxnSpPr>
            <a:endCxn id="161" idx="0"/>
          </p:cNvCxnSpPr>
          <p:nvPr/>
        </p:nvCxnSpPr>
        <p:spPr>
          <a:xfrm flipH="1">
            <a:off x="1707509" y="2898543"/>
            <a:ext cx="168916" cy="79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FE0DD63-4A8C-2691-9E14-CD867D1BB83D}"/>
              </a:ext>
            </a:extLst>
          </p:cNvPr>
          <p:cNvCxnSpPr>
            <a:endCxn id="68" idx="0"/>
          </p:cNvCxnSpPr>
          <p:nvPr/>
        </p:nvCxnSpPr>
        <p:spPr>
          <a:xfrm>
            <a:off x="5798421" y="2898543"/>
            <a:ext cx="0" cy="27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F5D97813-4996-8E57-B858-93534D4F3428}"/>
              </a:ext>
            </a:extLst>
          </p:cNvPr>
          <p:cNvSpPr txBox="1">
            <a:spLocks/>
          </p:cNvSpPr>
          <p:nvPr/>
        </p:nvSpPr>
        <p:spPr>
          <a:xfrm>
            <a:off x="1635509" y="2591059"/>
            <a:ext cx="4460491" cy="344241"/>
          </a:xfrm>
          <a:prstGeom prst="rect">
            <a:avLst/>
          </a:prstGeom>
          <a:solidFill>
            <a:srgbClr val="FF0000"/>
          </a:solidFill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安い所でたくさん買える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8A20D9F2-041B-E367-9B6B-315375A33FFA}"/>
              </a:ext>
            </a:extLst>
          </p:cNvPr>
          <p:cNvSpPr txBox="1">
            <a:spLocks/>
          </p:cNvSpPr>
          <p:nvPr/>
        </p:nvSpPr>
        <p:spPr>
          <a:xfrm>
            <a:off x="1635509" y="4077191"/>
            <a:ext cx="4460491" cy="344241"/>
          </a:xfrm>
          <a:prstGeom prst="rect">
            <a:avLst/>
          </a:prstGeom>
          <a:solidFill>
            <a:srgbClr val="FF0000"/>
          </a:solidFill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底値でいっぱい拾える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  <p:bldP spid="198" grpId="0"/>
      <p:bldP spid="199" grpId="0"/>
      <p:bldP spid="5" grpId="0" animBg="1"/>
      <p:bldP spid="6" grpId="0"/>
      <p:bldP spid="9" grpId="0" animBg="1"/>
      <p:bldP spid="9" grpId="1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A49AB75-C55B-349B-F069-57F942EC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0" y="914198"/>
            <a:ext cx="9065010" cy="4767757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29827B5-DBF0-B927-D58F-5DDCD3039DFC}"/>
              </a:ext>
            </a:extLst>
          </p:cNvPr>
          <p:cNvCxnSpPr/>
          <p:nvPr/>
        </p:nvCxnSpPr>
        <p:spPr>
          <a:xfrm flipV="1">
            <a:off x="2413000" y="4445000"/>
            <a:ext cx="7340600" cy="990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>
            <a:extLst>
              <a:ext uri="{FF2B5EF4-FFF2-40B4-BE49-F238E27FC236}">
                <a16:creationId xmlns:a16="http://schemas.microsoft.com/office/drawing/2014/main" id="{5815BD14-E576-D617-0543-1ADF6B1733D9}"/>
              </a:ext>
            </a:extLst>
          </p:cNvPr>
          <p:cNvSpPr txBox="1">
            <a:spLocks/>
          </p:cNvSpPr>
          <p:nvPr/>
        </p:nvSpPr>
        <p:spPr>
          <a:xfrm>
            <a:off x="2413000" y="173589"/>
            <a:ext cx="8376418" cy="6136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目先の値動きに一喜一憂せず財産作りができる</a:t>
            </a:r>
            <a:endParaRPr lang="en-US" altLang="ja-JP" sz="3600" dirty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E6F873D8-1E51-7101-2E39-EFA28EDE01A8}"/>
              </a:ext>
            </a:extLst>
          </p:cNvPr>
          <p:cNvSpPr txBox="1">
            <a:spLocks/>
          </p:cNvSpPr>
          <p:nvPr/>
        </p:nvSpPr>
        <p:spPr>
          <a:xfrm>
            <a:off x="2413000" y="5808955"/>
            <a:ext cx="8376418" cy="613609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/>
              <a:t>世界経済は長期的には成長している</a:t>
            </a:r>
            <a:endParaRPr lang="en-US" altLang="ja-JP" sz="3600" b="1" dirty="0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549FA64B-B649-55B8-0CFF-58FE4BB8DFFE}"/>
              </a:ext>
            </a:extLst>
          </p:cNvPr>
          <p:cNvSpPr txBox="1">
            <a:spLocks/>
          </p:cNvSpPr>
          <p:nvPr/>
        </p:nvSpPr>
        <p:spPr>
          <a:xfrm>
            <a:off x="804022" y="2446420"/>
            <a:ext cx="10859268" cy="1011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b="1" dirty="0">
                <a:solidFill>
                  <a:srgbClr val="FF0000"/>
                </a:solidFill>
              </a:rPr>
              <a:t>ドルコスト平均法による積立投資</a:t>
            </a:r>
            <a:endParaRPr lang="en-US" altLang="ja-JP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D215735-182D-91A1-A6B5-E2E7BE4ED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0"/>
            <a:ext cx="9047748" cy="65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1E120C1-061C-F04F-1259-197E6235F1BE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投資信託　日米比較</a:t>
            </a:r>
            <a:endParaRPr lang="en-US" altLang="ja-JP" sz="4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5A466C-07A2-B866-4AB0-6C5DC0B91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" b="32734"/>
          <a:stretch/>
        </p:blipFill>
        <p:spPr>
          <a:xfrm>
            <a:off x="2190749" y="1176819"/>
            <a:ext cx="8487405" cy="45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7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資産運用の</a:t>
            </a:r>
            <a:r>
              <a:rPr lang="en-US" altLang="ja-JP" sz="4800" dirty="0"/>
              <a:t>2</a:t>
            </a:r>
            <a:r>
              <a:rPr lang="ja-JP" altLang="en-US" sz="4800" dirty="0"/>
              <a:t>ステップ</a:t>
            </a:r>
            <a:endParaRPr lang="en-US" altLang="ja-JP" sz="4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57CA80A-F7A2-5A2A-12C1-CE0E52AE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79" y="1226330"/>
            <a:ext cx="8456842" cy="47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結論</a:t>
            </a:r>
            <a:endParaRPr lang="en-US" altLang="ja-JP" sz="4800" dirty="0"/>
          </a:p>
        </p:txBody>
      </p:sp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51FA981E-10C1-25B9-7708-276870DEE6D0}"/>
              </a:ext>
            </a:extLst>
          </p:cNvPr>
          <p:cNvSpPr/>
          <p:nvPr/>
        </p:nvSpPr>
        <p:spPr>
          <a:xfrm>
            <a:off x="4116000" y="1790700"/>
            <a:ext cx="3960000" cy="3960000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052F902-1038-C900-858B-B33953485B1A}"/>
              </a:ext>
            </a:extLst>
          </p:cNvPr>
          <p:cNvSpPr txBox="1">
            <a:spLocks/>
          </p:cNvSpPr>
          <p:nvPr/>
        </p:nvSpPr>
        <p:spPr>
          <a:xfrm>
            <a:off x="8288769" y="2207523"/>
            <a:ext cx="2703082" cy="1507227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貯金だけのお金を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algn="ctr"/>
            <a:r>
              <a:rPr lang="ja-JP" altLang="en-US" sz="3600" dirty="0">
                <a:solidFill>
                  <a:srgbClr val="FF0000"/>
                </a:solidFill>
              </a:rPr>
              <a:t>ファンド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A30BA6B-4DD4-1660-8A67-5D66A1A8E26D}"/>
              </a:ext>
            </a:extLst>
          </p:cNvPr>
          <p:cNvSpPr txBox="1">
            <a:spLocks/>
          </p:cNvSpPr>
          <p:nvPr/>
        </p:nvSpPr>
        <p:spPr>
          <a:xfrm>
            <a:off x="1728459" y="814561"/>
            <a:ext cx="8806192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>
                <a:solidFill>
                  <a:srgbClr val="FF0000"/>
                </a:solidFill>
              </a:rPr>
              <a:t>円ドル</a:t>
            </a:r>
            <a:r>
              <a:rPr lang="en-US" altLang="ja-JP" sz="3600" dirty="0">
                <a:solidFill>
                  <a:srgbClr val="FF0000"/>
                </a:solidFill>
              </a:rPr>
              <a:t>50</a:t>
            </a:r>
            <a:r>
              <a:rPr lang="ja-JP" altLang="en-US" sz="3600" dirty="0">
                <a:solidFill>
                  <a:srgbClr val="FF0000"/>
                </a:solidFill>
              </a:rPr>
              <a:t>％ずつに分ける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2BF8A24-B3C8-A453-BB8D-9656E2191794}"/>
              </a:ext>
            </a:extLst>
          </p:cNvPr>
          <p:cNvSpPr txBox="1">
            <a:spLocks/>
          </p:cNvSpPr>
          <p:nvPr/>
        </p:nvSpPr>
        <p:spPr>
          <a:xfrm>
            <a:off x="4435720" y="2961136"/>
            <a:ext cx="1199333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ドル</a:t>
            </a:r>
            <a:endParaRPr lang="en-US" altLang="ja-JP" sz="36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6C30E21-8A96-BDF8-F457-9890ADC8D20C}"/>
              </a:ext>
            </a:extLst>
          </p:cNvPr>
          <p:cNvSpPr txBox="1">
            <a:spLocks/>
          </p:cNvSpPr>
          <p:nvPr/>
        </p:nvSpPr>
        <p:spPr>
          <a:xfrm>
            <a:off x="6607996" y="2861509"/>
            <a:ext cx="934218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円</a:t>
            </a:r>
            <a:endParaRPr lang="en-US" altLang="ja-JP" sz="36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9133EA4-A7A4-443F-3D3A-8AF823E351C5}"/>
              </a:ext>
            </a:extLst>
          </p:cNvPr>
          <p:cNvSpPr txBox="1">
            <a:spLocks/>
          </p:cNvSpPr>
          <p:nvPr/>
        </p:nvSpPr>
        <p:spPr>
          <a:xfrm>
            <a:off x="7471074" y="4817039"/>
            <a:ext cx="4720926" cy="160500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普通預金</a:t>
            </a:r>
            <a:endParaRPr lang="en-US" altLang="ja-JP" sz="3600" dirty="0"/>
          </a:p>
          <a:p>
            <a:pPr algn="ctr"/>
            <a:r>
              <a:rPr lang="en-US" altLang="ja-JP" sz="3600" dirty="0"/>
              <a:t>(</a:t>
            </a:r>
            <a:r>
              <a:rPr lang="ja-JP" altLang="en-US" sz="3600" dirty="0"/>
              <a:t>生活費</a:t>
            </a:r>
            <a:r>
              <a:rPr lang="en-US" altLang="ja-JP" sz="3600" dirty="0"/>
              <a:t>×3</a:t>
            </a:r>
            <a:r>
              <a:rPr lang="ja-JP" altLang="en-US" sz="3600" dirty="0"/>
              <a:t>～</a:t>
            </a:r>
            <a:r>
              <a:rPr lang="en-US" altLang="ja-JP" sz="3600" dirty="0"/>
              <a:t>6</a:t>
            </a:r>
            <a:r>
              <a:rPr lang="ja-JP" altLang="en-US" sz="3600" dirty="0"/>
              <a:t>か月分</a:t>
            </a:r>
            <a:r>
              <a:rPr lang="en-US" altLang="ja-JP" sz="3600" dirty="0"/>
              <a:t>)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F9CFEA73-27C7-4739-98ED-D77C3EB87610}"/>
              </a:ext>
            </a:extLst>
          </p:cNvPr>
          <p:cNvSpPr txBox="1">
            <a:spLocks/>
          </p:cNvSpPr>
          <p:nvPr/>
        </p:nvSpPr>
        <p:spPr>
          <a:xfrm>
            <a:off x="704850" y="3105150"/>
            <a:ext cx="2664597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ドルコスト</a:t>
            </a:r>
            <a:endParaRPr lang="en-US" altLang="ja-JP" sz="36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DE2B652-ECDA-5A2F-B78E-9630F0B7C45A}"/>
              </a:ext>
            </a:extLst>
          </p:cNvPr>
          <p:cNvSpPr txBox="1">
            <a:spLocks/>
          </p:cNvSpPr>
          <p:nvPr/>
        </p:nvSpPr>
        <p:spPr>
          <a:xfrm>
            <a:off x="1223216" y="5135805"/>
            <a:ext cx="1199333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積立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D9DD82-108F-149D-B31D-CA85114C2AF4}"/>
              </a:ext>
            </a:extLst>
          </p:cNvPr>
          <p:cNvCxnSpPr>
            <a:stCxn id="2" idx="0"/>
          </p:cNvCxnSpPr>
          <p:nvPr/>
        </p:nvCxnSpPr>
        <p:spPr>
          <a:xfrm flipH="1">
            <a:off x="6074210" y="1790700"/>
            <a:ext cx="21790" cy="3960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43E7AA-6CB0-87FA-77E2-AF167AF68F1F}"/>
              </a:ext>
            </a:extLst>
          </p:cNvPr>
          <p:cNvCxnSpPr/>
          <p:nvPr/>
        </p:nvCxnSpPr>
        <p:spPr>
          <a:xfrm>
            <a:off x="6074210" y="4591050"/>
            <a:ext cx="1836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650B276-71AA-264B-FF91-A30073BCC9C4}"/>
              </a:ext>
            </a:extLst>
          </p:cNvPr>
          <p:cNvSpPr/>
          <p:nvPr/>
        </p:nvSpPr>
        <p:spPr>
          <a:xfrm rot="5400000">
            <a:off x="1274675" y="4248566"/>
            <a:ext cx="1227218" cy="907541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76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7DF154-9295-660A-9C20-E9275AD03E79}"/>
              </a:ext>
            </a:extLst>
          </p:cNvPr>
          <p:cNvCxnSpPr>
            <a:cxnSpLocks/>
          </p:cNvCxnSpPr>
          <p:nvPr/>
        </p:nvCxnSpPr>
        <p:spPr>
          <a:xfrm flipV="1">
            <a:off x="7481441" y="2904200"/>
            <a:ext cx="814137" cy="2019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C4A290F-4A1F-C547-5447-F867A5A0F08A}"/>
              </a:ext>
            </a:extLst>
          </p:cNvPr>
          <p:cNvCxnSpPr>
            <a:cxnSpLocks/>
          </p:cNvCxnSpPr>
          <p:nvPr/>
        </p:nvCxnSpPr>
        <p:spPr>
          <a:xfrm>
            <a:off x="6728077" y="5337725"/>
            <a:ext cx="94488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2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結論②</a:t>
            </a:r>
            <a:endParaRPr lang="en-US" altLang="ja-JP" sz="4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A30BA6B-4DD4-1660-8A67-5D66A1A8E26D}"/>
              </a:ext>
            </a:extLst>
          </p:cNvPr>
          <p:cNvSpPr txBox="1">
            <a:spLocks/>
          </p:cNvSpPr>
          <p:nvPr/>
        </p:nvSpPr>
        <p:spPr>
          <a:xfrm>
            <a:off x="1004559" y="1347961"/>
            <a:ext cx="8806192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★意思は弱し</a:t>
            </a:r>
            <a:r>
              <a:rPr lang="ja-JP" altLang="en-US" sz="3600" dirty="0">
                <a:solidFill>
                  <a:srgbClr val="FF0000"/>
                </a:solidFill>
              </a:rPr>
              <a:t>仕組み</a:t>
            </a:r>
            <a:r>
              <a:rPr lang="ja-JP" altLang="en-US" sz="3600" dirty="0"/>
              <a:t>は強し</a:t>
            </a:r>
            <a:endParaRPr lang="en-US" altLang="ja-JP" sz="36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B8B5468-AA9A-1635-09D6-167D1E9D85AC}"/>
              </a:ext>
            </a:extLst>
          </p:cNvPr>
          <p:cNvSpPr txBox="1">
            <a:spLocks/>
          </p:cNvSpPr>
          <p:nvPr/>
        </p:nvSpPr>
        <p:spPr>
          <a:xfrm>
            <a:off x="1004559" y="2575179"/>
            <a:ext cx="8806192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★投資は</a:t>
            </a:r>
            <a:r>
              <a:rPr lang="ja-JP" altLang="en-US" sz="3600" dirty="0">
                <a:solidFill>
                  <a:srgbClr val="FF0000"/>
                </a:solidFill>
              </a:rPr>
              <a:t>社会貢献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5F106E9-9B70-0214-538E-CEE68E484134}"/>
              </a:ext>
            </a:extLst>
          </p:cNvPr>
          <p:cNvSpPr txBox="1">
            <a:spLocks/>
          </p:cNvSpPr>
          <p:nvPr/>
        </p:nvSpPr>
        <p:spPr>
          <a:xfrm>
            <a:off x="1004559" y="3802397"/>
            <a:ext cx="8806192" cy="122721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★お金の人生ではなく、</a:t>
            </a:r>
            <a:endParaRPr lang="en-US" altLang="ja-JP" sz="3600" dirty="0"/>
          </a:p>
          <a:p>
            <a:r>
              <a:rPr lang="ja-JP" altLang="en-US" sz="3600" dirty="0">
                <a:solidFill>
                  <a:srgbClr val="FF0000"/>
                </a:solidFill>
              </a:rPr>
              <a:t>　人生の為に</a:t>
            </a:r>
            <a:r>
              <a:rPr lang="ja-JP" altLang="en-US" sz="3600" dirty="0"/>
              <a:t>お金を働かせましょう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1842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A9133EA4-A7A4-443F-3D3A-8AF823E351C5}"/>
              </a:ext>
            </a:extLst>
          </p:cNvPr>
          <p:cNvSpPr txBox="1">
            <a:spLocks/>
          </p:cNvSpPr>
          <p:nvPr/>
        </p:nvSpPr>
        <p:spPr>
          <a:xfrm>
            <a:off x="361950" y="2052600"/>
            <a:ext cx="11830049" cy="160500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ご清聴いただき、ありがとうございました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30717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60867C3-9DE0-E514-D728-595D512F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3" y="1346327"/>
            <a:ext cx="10123993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93B6BFBD-575A-95DF-2568-D33FA5704BDE}"/>
              </a:ext>
            </a:extLst>
          </p:cNvPr>
          <p:cNvSpPr txBox="1">
            <a:spLocks/>
          </p:cNvSpPr>
          <p:nvPr/>
        </p:nvSpPr>
        <p:spPr>
          <a:xfrm>
            <a:off x="542717" y="143776"/>
            <a:ext cx="11295530" cy="1098525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現在の</a:t>
            </a:r>
            <a:r>
              <a:rPr lang="en-US" altLang="ja-JP" sz="4800" dirty="0"/>
              <a:t>1000</a:t>
            </a:r>
            <a:r>
              <a:rPr lang="ja-JP" altLang="en-US" sz="4800" dirty="0"/>
              <a:t>万円の将来の価値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31310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1">
            <a:extLst>
              <a:ext uri="{FF2B5EF4-FFF2-40B4-BE49-F238E27FC236}">
                <a16:creationId xmlns:a16="http://schemas.microsoft.com/office/drawing/2014/main" id="{184E30FB-E440-A769-9680-FD458E291585}"/>
              </a:ext>
            </a:extLst>
          </p:cNvPr>
          <p:cNvSpPr txBox="1">
            <a:spLocks/>
          </p:cNvSpPr>
          <p:nvPr/>
        </p:nvSpPr>
        <p:spPr>
          <a:xfrm>
            <a:off x="542717" y="143776"/>
            <a:ext cx="11295530" cy="1098525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現在の</a:t>
            </a:r>
            <a:r>
              <a:rPr lang="en-US" altLang="ja-JP" sz="4800" dirty="0"/>
              <a:t>1000</a:t>
            </a:r>
            <a:r>
              <a:rPr lang="ja-JP" altLang="en-US" sz="4800" dirty="0"/>
              <a:t>万円の将来の価値</a:t>
            </a:r>
            <a:endParaRPr lang="en-US" altLang="ja-JP" sz="4800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9B4BFF0-CC8E-4786-CA04-B04EE7BD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14" y="1052774"/>
            <a:ext cx="7090618" cy="51478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492695-3E90-6002-DC93-EB52C96C7B9B}"/>
              </a:ext>
            </a:extLst>
          </p:cNvPr>
          <p:cNvSpPr txBox="1"/>
          <p:nvPr/>
        </p:nvSpPr>
        <p:spPr>
          <a:xfrm>
            <a:off x="824398" y="2151299"/>
            <a:ext cx="10732167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48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4800" dirty="0">
                <a:solidFill>
                  <a:srgbClr val="FF0000"/>
                </a:solidFill>
              </a:rPr>
              <a:t>結論、年２％以上で増やす必要がある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algn="ctr"/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A26C43C-1152-F7C5-2AA2-B535374098C0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③円安とは？</a:t>
            </a:r>
            <a:endParaRPr lang="en-US" altLang="ja-JP" sz="4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18B6033-8C27-7280-71B9-55C0C0A93D50}"/>
              </a:ext>
            </a:extLst>
          </p:cNvPr>
          <p:cNvSpPr txBox="1">
            <a:spLocks/>
          </p:cNvSpPr>
          <p:nvPr/>
        </p:nvSpPr>
        <p:spPr>
          <a:xfrm>
            <a:off x="542717" y="885748"/>
            <a:ext cx="11295530" cy="90455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>
                <a:solidFill>
                  <a:srgbClr val="FF0000"/>
                </a:solidFill>
              </a:rPr>
              <a:t>円の価値が下がっていくこと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4912542-FF6D-217A-71CB-424F399A53A9}"/>
              </a:ext>
            </a:extLst>
          </p:cNvPr>
          <p:cNvSpPr txBox="1">
            <a:spLocks/>
          </p:cNvSpPr>
          <p:nvPr/>
        </p:nvSpPr>
        <p:spPr>
          <a:xfrm>
            <a:off x="542717" y="1534785"/>
            <a:ext cx="8258383" cy="149054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例）</a:t>
            </a:r>
            <a:r>
              <a:rPr lang="en-US" altLang="ja-JP" sz="2400" dirty="0"/>
              <a:t>1000</a:t>
            </a:r>
            <a:r>
              <a:rPr lang="ja-JP" altLang="en-US" sz="2400" dirty="0"/>
              <a:t>万円の価値</a:t>
            </a:r>
            <a:endParaRPr lang="en-US" altLang="ja-JP" sz="2400" dirty="0"/>
          </a:p>
          <a:p>
            <a:r>
              <a:rPr lang="en-US" altLang="ja-JP" sz="2400" dirty="0"/>
              <a:t>80</a:t>
            </a:r>
            <a:r>
              <a:rPr lang="ja-JP" altLang="en-US" sz="2400" dirty="0"/>
              <a:t>円の時に米ドルに変えると</a:t>
            </a:r>
            <a:r>
              <a:rPr lang="en-US" altLang="ja-JP" sz="2400" dirty="0"/>
              <a:t>…12,5</a:t>
            </a:r>
            <a:r>
              <a:rPr lang="ja-JP" altLang="en-US" sz="2400" dirty="0"/>
              <a:t>万ドル</a:t>
            </a:r>
            <a:endParaRPr lang="en-US" altLang="ja-JP" sz="2400" dirty="0"/>
          </a:p>
          <a:p>
            <a:r>
              <a:rPr lang="en-US" altLang="ja-JP" sz="2400" dirty="0"/>
              <a:t>120</a:t>
            </a:r>
            <a:r>
              <a:rPr lang="ja-JP" altLang="en-US" sz="2400" dirty="0"/>
              <a:t>円の時に日本円に変えると</a:t>
            </a:r>
            <a:r>
              <a:rPr lang="en-US" altLang="ja-JP" sz="2400" dirty="0"/>
              <a:t>…1500</a:t>
            </a:r>
            <a:r>
              <a:rPr lang="ja-JP" altLang="en-US" sz="2400" dirty="0"/>
              <a:t>万円に</a:t>
            </a:r>
            <a:endParaRPr lang="en-US" altLang="ja-JP" sz="24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6EBF1958-F35E-0BB1-D064-054AAE9C82A2}"/>
              </a:ext>
            </a:extLst>
          </p:cNvPr>
          <p:cNvSpPr txBox="1">
            <a:spLocks/>
          </p:cNvSpPr>
          <p:nvPr/>
        </p:nvSpPr>
        <p:spPr>
          <a:xfrm>
            <a:off x="542717" y="2758210"/>
            <a:ext cx="11106566" cy="1098525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－今後は</a:t>
            </a:r>
            <a:r>
              <a:rPr lang="ja-JP" altLang="en-US" sz="2400" dirty="0">
                <a:solidFill>
                  <a:srgbClr val="FF0000"/>
                </a:solidFill>
              </a:rPr>
              <a:t>円安</a:t>
            </a:r>
            <a:r>
              <a:rPr lang="ja-JP" altLang="en-US" sz="2400" dirty="0"/>
              <a:t>－</a:t>
            </a:r>
            <a:endParaRPr lang="en-US" altLang="ja-JP" sz="2400" dirty="0"/>
          </a:p>
          <a:p>
            <a:r>
              <a:rPr lang="ja-JP" altLang="en-US" sz="2400" dirty="0"/>
              <a:t>理由→日本は人口が減るから現在</a:t>
            </a:r>
            <a:r>
              <a:rPr lang="en-US" altLang="ja-JP" sz="2400" dirty="0"/>
              <a:t>12,000</a:t>
            </a:r>
            <a:r>
              <a:rPr lang="ja-JP" altLang="en-US" sz="2400" dirty="0"/>
              <a:t>万人→</a:t>
            </a:r>
            <a:r>
              <a:rPr lang="en-US" altLang="ja-JP" sz="2400" dirty="0"/>
              <a:t>2050</a:t>
            </a:r>
            <a:r>
              <a:rPr lang="ja-JP" altLang="en-US" sz="2400" dirty="0"/>
              <a:t>年には</a:t>
            </a:r>
            <a:r>
              <a:rPr lang="en-US" altLang="ja-JP" sz="2400" dirty="0">
                <a:solidFill>
                  <a:srgbClr val="FF0000"/>
                </a:solidFill>
              </a:rPr>
              <a:t>8,500</a:t>
            </a:r>
            <a:r>
              <a:rPr lang="ja-JP" altLang="en-US" sz="2400" dirty="0">
                <a:solidFill>
                  <a:srgbClr val="FF0000"/>
                </a:solidFill>
              </a:rPr>
              <a:t>万人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7A4C75E-29DB-794A-FB50-5474AF275DF0}"/>
              </a:ext>
            </a:extLst>
          </p:cNvPr>
          <p:cNvSpPr txBox="1">
            <a:spLocks/>
          </p:cNvSpPr>
          <p:nvPr/>
        </p:nvSpPr>
        <p:spPr>
          <a:xfrm>
            <a:off x="542717" y="3867951"/>
            <a:ext cx="6909643" cy="64937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→</a:t>
            </a:r>
            <a:r>
              <a:rPr lang="ja-JP" altLang="en-US" sz="2400" u="sng" dirty="0">
                <a:solidFill>
                  <a:srgbClr val="FF0000"/>
                </a:solidFill>
              </a:rPr>
              <a:t>資産を</a:t>
            </a:r>
            <a:r>
              <a:rPr lang="en-US" altLang="ja-JP" sz="2400" u="sng" dirty="0">
                <a:solidFill>
                  <a:srgbClr val="FF0000"/>
                </a:solidFill>
              </a:rPr>
              <a:t>50</a:t>
            </a:r>
            <a:r>
              <a:rPr lang="ja-JP" altLang="en-US" sz="2400" u="sng" dirty="0">
                <a:solidFill>
                  <a:srgbClr val="FF0000"/>
                </a:solidFill>
              </a:rPr>
              <a:t>％ドルで保有すべし！！</a:t>
            </a:r>
            <a:endParaRPr lang="en-US" altLang="ja-JP" sz="2400" u="sng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97BF6E4-A469-63BD-28E6-1C54D2C8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5927"/>
            <a:ext cx="5553283" cy="31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豊かになる</a:t>
            </a:r>
            <a:r>
              <a:rPr lang="en-US" altLang="ja-JP" sz="4800" dirty="0">
                <a:solidFill>
                  <a:srgbClr val="FF0000"/>
                </a:solidFill>
              </a:rPr>
              <a:t>3</a:t>
            </a:r>
            <a:r>
              <a:rPr lang="ja-JP" altLang="en-US" sz="4800" dirty="0"/>
              <a:t>ステップ</a:t>
            </a:r>
            <a:endParaRPr lang="en-US" altLang="ja-JP" sz="4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46354C2-E351-7E69-B703-CD1AE61BCE3B}"/>
              </a:ext>
            </a:extLst>
          </p:cNvPr>
          <p:cNvSpPr txBox="1">
            <a:spLocks/>
          </p:cNvSpPr>
          <p:nvPr/>
        </p:nvSpPr>
        <p:spPr>
          <a:xfrm>
            <a:off x="3700352" y="1682495"/>
            <a:ext cx="4980259" cy="2104527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①　支出削減</a:t>
            </a:r>
            <a:endParaRPr lang="en-US" altLang="ja-JP" sz="3600" dirty="0"/>
          </a:p>
          <a:p>
            <a:r>
              <a:rPr lang="ja-JP" altLang="en-US" sz="3600" dirty="0"/>
              <a:t>②　収入を増やす</a:t>
            </a:r>
            <a:endParaRPr lang="en-US" altLang="ja-JP" sz="3600" dirty="0"/>
          </a:p>
          <a:p>
            <a:r>
              <a:rPr lang="ja-JP" altLang="en-US" sz="3600" dirty="0"/>
              <a:t>③　お金を働かせる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5612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豊かになる</a:t>
            </a:r>
            <a:r>
              <a:rPr lang="en-US" altLang="ja-JP" sz="4800" dirty="0">
                <a:solidFill>
                  <a:srgbClr val="FF0000"/>
                </a:solidFill>
              </a:rPr>
              <a:t>3</a:t>
            </a:r>
            <a:r>
              <a:rPr lang="ja-JP" altLang="en-US" sz="4800" dirty="0"/>
              <a:t>ステップ</a:t>
            </a:r>
            <a:endParaRPr lang="en-US" altLang="ja-JP" sz="4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284325-310B-B56C-AFAE-82D86015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8" y="1559052"/>
            <a:ext cx="10833164" cy="35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資産形成法のまとめ</a:t>
            </a:r>
            <a:endParaRPr lang="en-US" altLang="ja-JP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D62C1C-CCED-EB05-F6A5-B004D168D0AC}"/>
              </a:ext>
            </a:extLst>
          </p:cNvPr>
          <p:cNvSpPr txBox="1">
            <a:spLocks/>
          </p:cNvSpPr>
          <p:nvPr/>
        </p:nvSpPr>
        <p:spPr>
          <a:xfrm>
            <a:off x="844857" y="1443791"/>
            <a:ext cx="10224196" cy="4315325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①</a:t>
            </a:r>
            <a:r>
              <a:rPr lang="en-US" altLang="ja-JP" sz="3200" dirty="0"/>
              <a:t>60</a:t>
            </a:r>
            <a:r>
              <a:rPr lang="ja-JP" altLang="en-US" sz="3200" dirty="0"/>
              <a:t>歳までに老後資金</a:t>
            </a:r>
            <a:r>
              <a:rPr lang="en-US" altLang="ja-JP" sz="3200" dirty="0"/>
              <a:t>4000</a:t>
            </a:r>
            <a:r>
              <a:rPr lang="ja-JP" altLang="en-US" sz="3200" dirty="0"/>
              <a:t>万円必須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②円だけ持っていると資産が減っていく</a:t>
            </a:r>
            <a:endParaRPr lang="en-US" altLang="ja-JP" sz="3200" dirty="0"/>
          </a:p>
          <a:p>
            <a:r>
              <a:rPr lang="ja-JP" altLang="en-US" sz="3200" dirty="0"/>
              <a:t>→ドル資産を持とう！！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③収入－貯蓄＝生活 </a:t>
            </a:r>
            <a:r>
              <a:rPr lang="ja-JP" altLang="en-US" sz="3200" dirty="0">
                <a:solidFill>
                  <a:srgbClr val="FF0000"/>
                </a:solidFill>
              </a:rPr>
              <a:t>＜パーキンソンの法則＞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FF0000"/>
                </a:solidFill>
              </a:rPr>
              <a:t>支出は収入の額まで膨張する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→先取り貯蓄の仕組みを持つこと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④豊かになる</a:t>
            </a:r>
            <a:r>
              <a:rPr lang="en-US" altLang="ja-JP" sz="3200" dirty="0"/>
              <a:t>3</a:t>
            </a:r>
            <a:r>
              <a:rPr lang="ja-JP" altLang="en-US" sz="3200" dirty="0"/>
              <a:t>ステップを実践する</a:t>
            </a:r>
            <a:endParaRPr lang="en-US" altLang="ja-JP" sz="3200" dirty="0"/>
          </a:p>
          <a:p>
            <a:r>
              <a:rPr lang="ja-JP" altLang="en-US" sz="3200" dirty="0"/>
              <a:t>（支出削減、収入増、お金を働かせる）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86895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①掛け捨て</a:t>
            </a:r>
            <a:endParaRPr lang="en-US" altLang="ja-JP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D62C1C-CCED-EB05-F6A5-B004D168D0AC}"/>
              </a:ext>
            </a:extLst>
          </p:cNvPr>
          <p:cNvSpPr txBox="1">
            <a:spLocks/>
          </p:cNvSpPr>
          <p:nvPr/>
        </p:nvSpPr>
        <p:spPr>
          <a:xfrm>
            <a:off x="2080259" y="1521848"/>
            <a:ext cx="7360921" cy="24951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51395F-8172-D5F9-234C-F50A089C5DE0}"/>
              </a:ext>
            </a:extLst>
          </p:cNvPr>
          <p:cNvSpPr txBox="1"/>
          <p:nvPr/>
        </p:nvSpPr>
        <p:spPr>
          <a:xfrm>
            <a:off x="1689830" y="4174286"/>
            <a:ext cx="109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30</a:t>
            </a:r>
            <a:r>
              <a:rPr kumimoji="1" lang="ja-JP" altLang="en-US" sz="2400" dirty="0"/>
              <a:t>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299BFC-5D76-C3ED-F714-C8651F95E9EB}"/>
              </a:ext>
            </a:extLst>
          </p:cNvPr>
          <p:cNvSpPr txBox="1"/>
          <p:nvPr/>
        </p:nvSpPr>
        <p:spPr>
          <a:xfrm>
            <a:off x="9008225" y="4204523"/>
            <a:ext cx="109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60</a:t>
            </a:r>
            <a:r>
              <a:rPr lang="ja-JP" altLang="en-US" sz="2400" dirty="0"/>
              <a:t>歳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806CC1-34BB-88A7-6D17-982E52FDD844}"/>
              </a:ext>
            </a:extLst>
          </p:cNvPr>
          <p:cNvSpPr txBox="1"/>
          <p:nvPr/>
        </p:nvSpPr>
        <p:spPr>
          <a:xfrm>
            <a:off x="5067181" y="4160124"/>
            <a:ext cx="200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5,000</a:t>
            </a:r>
            <a:r>
              <a:rPr lang="ja-JP" altLang="en-US" sz="2800" dirty="0"/>
              <a:t>円</a:t>
            </a:r>
            <a:r>
              <a:rPr lang="en-US" altLang="ja-JP" sz="2800" dirty="0"/>
              <a:t>/</a:t>
            </a:r>
            <a:r>
              <a:rPr lang="ja-JP" altLang="en-US" sz="2800" dirty="0"/>
              <a:t>月</a:t>
            </a:r>
            <a:endParaRPr kumimoji="1" lang="ja-JP" altLang="en-US" sz="2800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D83D86E-69F6-6A8B-C001-0780A1A5AA77}"/>
              </a:ext>
            </a:extLst>
          </p:cNvPr>
          <p:cNvSpPr/>
          <p:nvPr/>
        </p:nvSpPr>
        <p:spPr>
          <a:xfrm>
            <a:off x="7972917" y="4017011"/>
            <a:ext cx="780146" cy="688033"/>
          </a:xfrm>
          <a:prstGeom prst="triangle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63DF0-00A0-08E2-1983-3C80AE13DE7E}"/>
              </a:ext>
            </a:extLst>
          </p:cNvPr>
          <p:cNvSpPr txBox="1"/>
          <p:nvPr/>
        </p:nvSpPr>
        <p:spPr>
          <a:xfrm>
            <a:off x="7933726" y="4828181"/>
            <a:ext cx="93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50</a:t>
            </a:r>
            <a:r>
              <a:rPr lang="ja-JP" altLang="en-US" sz="2400" dirty="0"/>
              <a:t>歳</a:t>
            </a:r>
            <a:endParaRPr kumimoji="1" lang="ja-JP" altLang="en-US" sz="24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193C55C-BF16-1600-6265-B2BFEAE48FCA}"/>
              </a:ext>
            </a:extLst>
          </p:cNvPr>
          <p:cNvSpPr txBox="1">
            <a:spLocks/>
          </p:cNvSpPr>
          <p:nvPr/>
        </p:nvSpPr>
        <p:spPr>
          <a:xfrm>
            <a:off x="555561" y="4683344"/>
            <a:ext cx="6713919" cy="1720921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死亡：</a:t>
            </a:r>
            <a:r>
              <a:rPr lang="en-US" altLang="ja-JP" sz="2800" b="1" dirty="0"/>
              <a:t>1,000</a:t>
            </a:r>
            <a:r>
              <a:rPr lang="ja-JP" altLang="en-US" sz="2800" b="1" dirty="0"/>
              <a:t>万円～</a:t>
            </a:r>
            <a:r>
              <a:rPr lang="en-US" altLang="ja-JP" sz="2800" b="1" dirty="0"/>
              <a:t>1,500</a:t>
            </a:r>
            <a:r>
              <a:rPr lang="ja-JP" altLang="en-US" sz="2800" b="1" dirty="0"/>
              <a:t>万円</a:t>
            </a:r>
            <a:endParaRPr lang="en-US" altLang="ja-JP" sz="2800" b="1" dirty="0"/>
          </a:p>
          <a:p>
            <a:r>
              <a:rPr lang="ja-JP" altLang="en-US" sz="2800" b="1" dirty="0"/>
              <a:t>生きていたら：</a:t>
            </a:r>
            <a:r>
              <a:rPr lang="en-US" altLang="ja-JP" sz="2800" b="1" dirty="0"/>
              <a:t>0</a:t>
            </a:r>
            <a:r>
              <a:rPr lang="ja-JP" altLang="en-US" sz="2800" b="1" dirty="0"/>
              <a:t>円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33655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1040</Words>
  <Application>Microsoft Office PowerPoint</Application>
  <PresentationFormat>ワイド画面</PresentationFormat>
  <Paragraphs>235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60歳まで4000万円貯めるには 月々いくら貯めれば良い？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シミュレーション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60歳まで4000万円貯めるには 月々いくら貯めれば良い？</dc:title>
  <dc:creator>惇史 山本</dc:creator>
  <cp:lastModifiedBy>惇史 山本</cp:lastModifiedBy>
  <cp:revision>295</cp:revision>
  <dcterms:created xsi:type="dcterms:W3CDTF">2022-10-24T10:42:39Z</dcterms:created>
  <dcterms:modified xsi:type="dcterms:W3CDTF">2022-10-29T10:56:25Z</dcterms:modified>
</cp:coreProperties>
</file>