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14482D-E99F-1E6B-67EE-DF5CAE1FF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278135-BA17-9FFC-AAF6-40559E807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36DE36-B604-5CD8-0682-3C2EECD1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4AA1-E383-489B-A01F-99C6E3455096}" type="datetimeFigureOut">
              <a:rPr kumimoji="1" lang="ja-JP" altLang="en-US" smtClean="0"/>
              <a:t>2023/4/9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DD04D-AE9D-2D94-716E-06E0DB3F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A40D5D-5F82-F01B-0368-5DFD5A53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49C-4DCB-462C-A893-89ED8CD21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56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13DB5-951B-6AE0-87EE-29F6E1E7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0F2601-F821-796C-4EC2-8E33FD5C9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64F2D-4E2B-4172-6A8B-A00D5433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4AA1-E383-489B-A01F-99C6E3455096}" type="datetimeFigureOut">
              <a:rPr kumimoji="1" lang="ja-JP" altLang="en-US" smtClean="0"/>
              <a:t>2023/4/9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D7A44B-E095-06C7-7249-7FD35E8F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D82135-3068-4B80-FC8A-03492EDC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49C-4DCB-462C-A893-89ED8CD21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30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8197E97-46A8-D313-0D82-ABD3F65CF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60D94A-F042-7A7A-BB74-9AE35EBEC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C0F20-B873-3122-36A4-52486FF8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4AA1-E383-489B-A01F-99C6E3455096}" type="datetimeFigureOut">
              <a:rPr kumimoji="1" lang="ja-JP" altLang="en-US" smtClean="0"/>
              <a:t>2023/4/9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597B5-55BB-308C-0ECC-A960FCD1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6CB778-28C5-3517-2325-22ADCBEB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49C-4DCB-462C-A893-89ED8CD21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32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259C4-E444-612F-E522-19474EAD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4FDA5-FF48-1AEB-84B7-4D117892B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FC1F7B-3ED0-B796-82CB-F8A853C4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4AA1-E383-489B-A01F-99C6E3455096}" type="datetimeFigureOut">
              <a:rPr kumimoji="1" lang="ja-JP" altLang="en-US" smtClean="0"/>
              <a:t>2023/4/9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AD9CED-E668-0E76-F867-F20FAA5F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37E1C6-54B9-9969-3706-6FA8F711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49C-4DCB-462C-A893-89ED8CD21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69102-A87F-0BBF-F420-651B6931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8EB77E-6540-F92A-5830-A4EFD2AC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11386D-43B8-199E-FB91-F1DAEA78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4AA1-E383-489B-A01F-99C6E3455096}" type="datetimeFigureOut">
              <a:rPr kumimoji="1" lang="ja-JP" altLang="en-US" smtClean="0"/>
              <a:t>2023/4/9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8AB121-1F57-306A-9F83-7CA5BC4F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B19B2F-F301-7F27-6CEF-88638740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49C-4DCB-462C-A893-89ED8CD21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90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62DC7-A8BC-89D4-E8DC-52F21415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180875-5B59-576B-B481-92DC4C9BB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2491B0-9CD2-0B93-E65C-26BC0C753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71732-F9ED-70DB-04D2-EF736D19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4AA1-E383-489B-A01F-99C6E3455096}" type="datetimeFigureOut">
              <a:rPr kumimoji="1" lang="ja-JP" altLang="en-US" smtClean="0"/>
              <a:t>2023/4/9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AFA089-F5A3-FFDD-AE08-3B9D3D79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4D8A2F-E428-8898-EFE1-50AAD100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49C-4DCB-462C-A893-89ED8CD21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62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CC672-67F7-FA0A-2140-877AC2A4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61290C-ADB9-FDE6-60B1-0C9F570C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61DC03-6517-ADAB-A38B-85C94FDE3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868A01-277B-E8CE-3412-1428FC039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BB880F-5E0D-CB3F-3395-CF5C07862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D400A6-FCC8-F2DC-993F-51DC288E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4AA1-E383-489B-A01F-99C6E3455096}" type="datetimeFigureOut">
              <a:rPr kumimoji="1" lang="ja-JP" altLang="en-US" smtClean="0"/>
              <a:t>2023/4/9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91AAF7-C014-0C77-9222-C00B027D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5C0004-F6B0-D5B3-CE03-6D9B9FBC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49C-4DCB-462C-A893-89ED8CD21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15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72E45-6900-1A41-C170-C59885F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52BA2A-7285-5410-46E8-CB34263A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4AA1-E383-489B-A01F-99C6E3455096}" type="datetimeFigureOut">
              <a:rPr kumimoji="1" lang="ja-JP" altLang="en-US" smtClean="0"/>
              <a:t>2023/4/9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CDF624-6B11-493E-728C-EC2C1949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11889A-1CB2-25F4-8E8B-14ABAD9A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49C-4DCB-462C-A893-89ED8CD21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7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58D848-6DAA-CA2E-B505-AFFB648D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4AA1-E383-489B-A01F-99C6E3455096}" type="datetimeFigureOut">
              <a:rPr kumimoji="1" lang="ja-JP" altLang="en-US" smtClean="0"/>
              <a:t>2023/4/9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DBFC69-EBCC-3313-EB78-B9E62978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BFF57A-247B-CFBD-96A9-C11B384E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49C-4DCB-462C-A893-89ED8CD21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26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7612AB-D8C1-8CCA-B84B-0A2741A8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CEBF59-0129-EFF1-1B76-54398C6A9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D39ED9-5D70-D13C-C2A1-803E54830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2539D7-9641-2034-6AC4-A4ED4661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4AA1-E383-489B-A01F-99C6E3455096}" type="datetimeFigureOut">
              <a:rPr kumimoji="1" lang="ja-JP" altLang="en-US" smtClean="0"/>
              <a:t>2023/4/9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E24E6C-C8C9-CA84-A0C9-790E95CD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9543CF-75BF-0AC7-F449-F2C59411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49C-4DCB-462C-A893-89ED8CD21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46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43D6C-BF8C-BC28-7311-D4A6BC0E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3C1DFC-8586-5C8A-7BF3-EBB9F5E41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516DEF-73AF-570B-7F06-1EBA7A35A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E6FD0F-DA52-11F1-C2EF-725EECB3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4AA1-E383-489B-A01F-99C6E3455096}" type="datetimeFigureOut">
              <a:rPr kumimoji="1" lang="ja-JP" altLang="en-US" smtClean="0"/>
              <a:t>2023/4/9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4240A3-738B-9649-26CC-888043C3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9C1365-42B1-1513-FB6B-68C7A06B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49C-4DCB-462C-A893-89ED8CD21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83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C6B6F0-A96B-83CC-9A5C-6BCE37D7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76CEF2-57B8-112A-A647-F7C7CD868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5C562D-8C47-DAF6-C2E2-27ADEE23E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D4AA1-E383-489B-A01F-99C6E3455096}" type="datetimeFigureOut">
              <a:rPr kumimoji="1" lang="ja-JP" altLang="en-US" smtClean="0"/>
              <a:t>2023/4/9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EC6E2E-1E25-EFDE-AA0A-7ACB39B08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B0926-30CB-F274-7A90-E651CCFA3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E49C-4DCB-462C-A893-89ED8CD21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73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>
            <a:extLst>
              <a:ext uri="{FF2B5EF4-FFF2-40B4-BE49-F238E27FC236}">
                <a16:creationId xmlns:a16="http://schemas.microsoft.com/office/drawing/2014/main" id="{43077A07-0FF1-76AE-97A4-027EB169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855" y="1774986"/>
            <a:ext cx="360000" cy="401539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62A57182-1102-1F4E-7508-073BB451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887" y="1774986"/>
            <a:ext cx="360000" cy="401539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E1A8F028-0146-1409-185D-BE9DB93C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8908"/>
            <a:ext cx="9144000" cy="1149256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お金の働かせ方や仕組み</a:t>
            </a:r>
            <a:endParaRPr kumimoji="1" lang="en-US" altLang="ja-JP" sz="36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世界中のファンドへの分散投資</a:t>
            </a:r>
            <a:endParaRPr kumimoji="1" lang="ja-JP" altLang="en-US" sz="28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E644CA-1996-149E-E3B4-9750A1F7C23D}"/>
              </a:ext>
            </a:extLst>
          </p:cNvPr>
          <p:cNvSpPr txBox="1"/>
          <p:nvPr/>
        </p:nvSpPr>
        <p:spPr>
          <a:xfrm>
            <a:off x="1511436" y="1601319"/>
            <a:ext cx="461665" cy="25870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個人投資家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A9C9F6C-CF25-CC3B-C5A1-D4EA4B81D886}"/>
              </a:ext>
            </a:extLst>
          </p:cNvPr>
          <p:cNvSpPr txBox="1"/>
          <p:nvPr/>
        </p:nvSpPr>
        <p:spPr>
          <a:xfrm>
            <a:off x="3670990" y="1601318"/>
            <a:ext cx="396000" cy="18568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銀行・証券会社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C05F27-12FE-3344-423F-AA0C72C454CE}"/>
              </a:ext>
            </a:extLst>
          </p:cNvPr>
          <p:cNvSpPr txBox="1"/>
          <p:nvPr/>
        </p:nvSpPr>
        <p:spPr>
          <a:xfrm>
            <a:off x="8654176" y="1601319"/>
            <a:ext cx="396000" cy="18568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運用会社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B2EA80-D18C-C84B-126C-722941C2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99" y="1601319"/>
            <a:ext cx="723900" cy="7239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67EB929-FD77-4DB4-B1B4-58683CD4B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664" y="2500591"/>
            <a:ext cx="723900" cy="7239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0B1CC73-3198-73AC-AE03-0D85BB434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027" y="2500591"/>
            <a:ext cx="723900" cy="723900"/>
          </a:xfrm>
          <a:prstGeom prst="rect">
            <a:avLst/>
          </a:prstGeom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F2C5F2FA-F937-3AC0-D64E-32ECFB64D5D3}"/>
              </a:ext>
            </a:extLst>
          </p:cNvPr>
          <p:cNvSpPr/>
          <p:nvPr/>
        </p:nvSpPr>
        <p:spPr>
          <a:xfrm>
            <a:off x="2566337" y="2460648"/>
            <a:ext cx="468000" cy="42750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1593301B-9CDB-7657-0A62-9CD62B618CB2}"/>
              </a:ext>
            </a:extLst>
          </p:cNvPr>
          <p:cNvSpPr/>
          <p:nvPr/>
        </p:nvSpPr>
        <p:spPr>
          <a:xfrm>
            <a:off x="4670040" y="2435035"/>
            <a:ext cx="468000" cy="42750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4A40C45B-0833-CCA8-97A0-AEEF8C3F9306}"/>
              </a:ext>
            </a:extLst>
          </p:cNvPr>
          <p:cNvSpPr/>
          <p:nvPr/>
        </p:nvSpPr>
        <p:spPr>
          <a:xfrm>
            <a:off x="7674887" y="2435035"/>
            <a:ext cx="468000" cy="42750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B28284F3-3DA6-3B8F-578D-AED99B98C09F}"/>
              </a:ext>
            </a:extLst>
          </p:cNvPr>
          <p:cNvSpPr/>
          <p:nvPr/>
        </p:nvSpPr>
        <p:spPr>
          <a:xfrm>
            <a:off x="9684662" y="4768660"/>
            <a:ext cx="468000" cy="4275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2F613975-6B75-1104-9D7E-F396C4D7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968" y="1910809"/>
            <a:ext cx="360000" cy="401539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8D109111-12D4-4013-F6F5-C15BD2E31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66" y="1885196"/>
            <a:ext cx="360000" cy="401539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066CA2FC-F8E2-28A9-56BA-B25DD829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306" y="1774986"/>
            <a:ext cx="360000" cy="401539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BC70E431-3464-C144-5FDB-E1FBFC129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885" y="1885196"/>
            <a:ext cx="360000" cy="401539"/>
          </a:xfrm>
          <a:prstGeom prst="rect">
            <a:avLst/>
          </a:prstGeom>
        </p:spPr>
      </p:pic>
      <p:sp>
        <p:nvSpPr>
          <p:cNvPr id="36" name="字幕 2">
            <a:extLst>
              <a:ext uri="{FF2B5EF4-FFF2-40B4-BE49-F238E27FC236}">
                <a16:creationId xmlns:a16="http://schemas.microsoft.com/office/drawing/2014/main" id="{7119CC75-F5C2-0064-ACDC-E58ADC93DAE6}"/>
              </a:ext>
            </a:extLst>
          </p:cNvPr>
          <p:cNvSpPr txBox="1">
            <a:spLocks/>
          </p:cNvSpPr>
          <p:nvPr/>
        </p:nvSpPr>
        <p:spPr>
          <a:xfrm>
            <a:off x="5704891" y="3566215"/>
            <a:ext cx="2977115" cy="53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32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手数料</a:t>
            </a:r>
            <a:r>
              <a:rPr lang="ja-JP" altLang="en-US" sz="22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が</a:t>
            </a:r>
            <a:r>
              <a:rPr lang="en-US" altLang="ja-JP" sz="22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50</a:t>
            </a:r>
            <a:r>
              <a:rPr lang="ja-JP" altLang="en-US" sz="22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～</a:t>
            </a:r>
            <a:r>
              <a:rPr lang="en-US" altLang="ja-JP" sz="22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70</a:t>
            </a:r>
            <a:r>
              <a:rPr lang="ja-JP" altLang="en-US" sz="22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％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84C247C-9D6F-B602-7CE8-AB31935E6EE5}"/>
              </a:ext>
            </a:extLst>
          </p:cNvPr>
          <p:cNvSpPr txBox="1"/>
          <p:nvPr/>
        </p:nvSpPr>
        <p:spPr>
          <a:xfrm>
            <a:off x="5764879" y="3259129"/>
            <a:ext cx="6096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5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商品によって</a:t>
            </a:r>
            <a:endParaRPr lang="en-US" altLang="ja-JP" sz="15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E2AEB5A-9CA4-CE36-9A2D-9609BC3B6ACB}"/>
              </a:ext>
            </a:extLst>
          </p:cNvPr>
          <p:cNvSpPr txBox="1"/>
          <p:nvPr/>
        </p:nvSpPr>
        <p:spPr>
          <a:xfrm>
            <a:off x="8654176" y="3920505"/>
            <a:ext cx="396000" cy="1754326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運用会社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B3A6E3A-1089-FF45-A395-EE21B4E4218F}"/>
              </a:ext>
            </a:extLst>
          </p:cNvPr>
          <p:cNvSpPr txBox="1"/>
          <p:nvPr/>
        </p:nvSpPr>
        <p:spPr>
          <a:xfrm>
            <a:off x="1514475" y="4188370"/>
            <a:ext cx="458626" cy="147732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kumimoji="1" lang="en-US" altLang="ja-JP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US" altLang="ja-JP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US" altLang="ja-JP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</a:t>
            </a:r>
          </a:p>
          <a:p>
            <a:pPr algn="ctr"/>
            <a:endParaRPr kumimoji="1" lang="en-US" altLang="ja-JP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55512D54-74B8-21E0-49F2-8F7E6970BA25}"/>
              </a:ext>
            </a:extLst>
          </p:cNvPr>
          <p:cNvSpPr/>
          <p:nvPr/>
        </p:nvSpPr>
        <p:spPr>
          <a:xfrm>
            <a:off x="2977185" y="4198798"/>
            <a:ext cx="5219498" cy="705861"/>
          </a:xfrm>
          <a:prstGeom prst="rightArrow">
            <a:avLst/>
          </a:prstGeom>
          <a:gradFill>
            <a:gsLst>
              <a:gs pos="40000">
                <a:schemeClr val="accent1">
                  <a:lumMod val="50000"/>
                </a:schemeClr>
              </a:gs>
              <a:gs pos="60000">
                <a:srgbClr val="FF0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字幕 2">
            <a:extLst>
              <a:ext uri="{FF2B5EF4-FFF2-40B4-BE49-F238E27FC236}">
                <a16:creationId xmlns:a16="http://schemas.microsoft.com/office/drawing/2014/main" id="{FDA09126-23D2-AC21-656B-7F89EA38E90E}"/>
              </a:ext>
            </a:extLst>
          </p:cNvPr>
          <p:cNvSpPr txBox="1">
            <a:spLocks/>
          </p:cNvSpPr>
          <p:nvPr/>
        </p:nvSpPr>
        <p:spPr>
          <a:xfrm>
            <a:off x="4631369" y="3972340"/>
            <a:ext cx="2977115" cy="53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2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直接投資</a:t>
            </a:r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7EE87E39-5CD5-247D-1403-10187870F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499" y="4772672"/>
            <a:ext cx="975983" cy="552450"/>
          </a:xfrm>
          <a:prstGeom prst="rect">
            <a:avLst/>
          </a:prstGeom>
        </p:spPr>
      </p:pic>
      <p:sp>
        <p:nvSpPr>
          <p:cNvPr id="48" name="字幕 2">
            <a:extLst>
              <a:ext uri="{FF2B5EF4-FFF2-40B4-BE49-F238E27FC236}">
                <a16:creationId xmlns:a16="http://schemas.microsoft.com/office/drawing/2014/main" id="{D56AB0FD-03FF-3DE2-E1E6-1F151DA93886}"/>
              </a:ext>
            </a:extLst>
          </p:cNvPr>
          <p:cNvSpPr txBox="1">
            <a:spLocks/>
          </p:cNvSpPr>
          <p:nvPr/>
        </p:nvSpPr>
        <p:spPr>
          <a:xfrm>
            <a:off x="5185029" y="5021568"/>
            <a:ext cx="2977115" cy="53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運用のアドバイス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C518E66-A3B1-B6FA-FC6B-DEC80C890D9A}"/>
              </a:ext>
            </a:extLst>
          </p:cNvPr>
          <p:cNvSpPr txBox="1"/>
          <p:nvPr/>
        </p:nvSpPr>
        <p:spPr>
          <a:xfrm>
            <a:off x="2973918" y="5458167"/>
            <a:ext cx="5076967" cy="408623"/>
          </a:xfrm>
          <a:prstGeom prst="round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利回りがまわる仕組みになっている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45F7F91-6D52-D021-D63C-A132DDFDAEE1}"/>
              </a:ext>
            </a:extLst>
          </p:cNvPr>
          <p:cNvSpPr txBox="1"/>
          <p:nvPr/>
        </p:nvSpPr>
        <p:spPr>
          <a:xfrm>
            <a:off x="10482316" y="2325219"/>
            <a:ext cx="461665" cy="3425670"/>
          </a:xfrm>
          <a:prstGeom prst="rect">
            <a:avLst/>
          </a:prstGeom>
          <a:gradFill>
            <a:gsLst>
              <a:gs pos="100000">
                <a:schemeClr val="accent1">
                  <a:lumMod val="50000"/>
                </a:schemeClr>
              </a:gs>
              <a:gs pos="20000">
                <a:srgbClr val="FF0000"/>
              </a:gs>
            </a:gsLst>
            <a:lin ang="240000" scaled="0"/>
          </a:gra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世界中のファンド</a:t>
            </a: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1FA1E080-B941-90C5-B514-0BC449DC5798}"/>
              </a:ext>
            </a:extLst>
          </p:cNvPr>
          <p:cNvSpPr/>
          <p:nvPr/>
        </p:nvSpPr>
        <p:spPr>
          <a:xfrm>
            <a:off x="9684662" y="2504074"/>
            <a:ext cx="468000" cy="42750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DC1C6830-C5C2-9A4A-3388-D340ABEAB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037" y="4020688"/>
            <a:ext cx="356220" cy="35622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6A1921-6953-C00E-1F13-D1CF63A2B124}"/>
              </a:ext>
            </a:extLst>
          </p:cNvPr>
          <p:cNvSpPr txBox="1"/>
          <p:nvPr/>
        </p:nvSpPr>
        <p:spPr>
          <a:xfrm>
            <a:off x="4089148" y="1647499"/>
            <a:ext cx="430887" cy="9592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6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販売</a:t>
            </a:r>
            <a:r>
              <a:rPr kumimoji="1" lang="ja-JP" altLang="en-US" sz="16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会社</a:t>
            </a:r>
          </a:p>
        </p:txBody>
      </p:sp>
    </p:spTree>
    <p:extLst>
      <p:ext uri="{BB962C8B-B14F-4D97-AF65-F5344CB8AC3E}">
        <p14:creationId xmlns:p14="http://schemas.microsoft.com/office/powerpoint/2010/main" val="133995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矢印: 右 46">
            <a:extLst>
              <a:ext uri="{FF2B5EF4-FFF2-40B4-BE49-F238E27FC236}">
                <a16:creationId xmlns:a16="http://schemas.microsoft.com/office/drawing/2014/main" id="{8E125DC1-8708-6ABE-DD0D-80D8FACF3D23}"/>
              </a:ext>
            </a:extLst>
          </p:cNvPr>
          <p:cNvSpPr/>
          <p:nvPr/>
        </p:nvSpPr>
        <p:spPr>
          <a:xfrm rot="10800000" flipH="1" flipV="1">
            <a:off x="2211824" y="4862055"/>
            <a:ext cx="5643512" cy="42750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5A05977A-4286-0FF0-F2F9-FCD246EB8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8908"/>
            <a:ext cx="9144000" cy="1149256"/>
          </a:xfrm>
        </p:spPr>
        <p:txBody>
          <a:bodyPr>
            <a:normAutofit/>
          </a:bodyPr>
          <a:lstStyle/>
          <a:p>
            <a:r>
              <a:rPr kumimoji="1" lang="en-US" altLang="ja-JP" sz="2800" u="sng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kumimoji="1" lang="ja-JP" altLang="en-US" sz="2800" u="sng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事業の構造</a:t>
            </a:r>
            <a:r>
              <a:rPr kumimoji="1" lang="en-US" altLang="ja-JP" sz="2800" u="sng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			</a:t>
            </a:r>
            <a:r>
              <a:rPr kumimoji="1" lang="ja-JP" altLang="en-US" sz="2800" u="sng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　　　　　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32B5716-6A44-C2D7-6C22-A2AC9781531C}"/>
              </a:ext>
            </a:extLst>
          </p:cNvPr>
          <p:cNvGrpSpPr/>
          <p:nvPr/>
        </p:nvGrpSpPr>
        <p:grpSpPr>
          <a:xfrm>
            <a:off x="8221900" y="1371170"/>
            <a:ext cx="3416438" cy="1015498"/>
            <a:chOff x="6895124" y="1084861"/>
            <a:chExt cx="3416438" cy="1015498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6982F1D5-205F-1D55-1FD6-B7CFAB079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1562" y="1111689"/>
              <a:ext cx="900000" cy="988670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E296E353-5FD7-4A0B-7D25-34B234910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124" y="1084861"/>
              <a:ext cx="900000" cy="988670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20A537D5-E14C-75AC-240D-BED2C7BE4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5124" y="1084861"/>
              <a:ext cx="900000" cy="988670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9ADF2C4C-8BEA-6B25-52A5-DC57A8A20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9935" y="1489142"/>
              <a:ext cx="180000" cy="323410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01FE52AA-4D3F-C239-14CC-6B044EFB8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35562" y="1541168"/>
              <a:ext cx="252000" cy="271384"/>
            </a:xfrm>
            <a:prstGeom prst="rect">
              <a:avLst/>
            </a:prstGeom>
          </p:spPr>
        </p:pic>
      </p:grpSp>
      <p:sp>
        <p:nvSpPr>
          <p:cNvPr id="19" name="字幕 2">
            <a:extLst>
              <a:ext uri="{FF2B5EF4-FFF2-40B4-BE49-F238E27FC236}">
                <a16:creationId xmlns:a16="http://schemas.microsoft.com/office/drawing/2014/main" id="{3FDB8B36-C7B1-385E-F02A-5CFD24D5C618}"/>
              </a:ext>
            </a:extLst>
          </p:cNvPr>
          <p:cNvSpPr txBox="1">
            <a:spLocks/>
          </p:cNvSpPr>
          <p:nvPr/>
        </p:nvSpPr>
        <p:spPr>
          <a:xfrm>
            <a:off x="8443342" y="968187"/>
            <a:ext cx="2977115" cy="53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2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国内外の金融機関</a:t>
            </a: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8FA55DF9-AABF-ECD6-D155-4D08648F80C5}"/>
              </a:ext>
            </a:extLst>
          </p:cNvPr>
          <p:cNvSpPr txBox="1">
            <a:spLocks/>
          </p:cNvSpPr>
          <p:nvPr/>
        </p:nvSpPr>
        <p:spPr>
          <a:xfrm>
            <a:off x="8443342" y="4242521"/>
            <a:ext cx="2977115" cy="53732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IFA</a:t>
            </a:r>
            <a:endParaRPr lang="ja-JP" altLang="en-US" sz="32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字幕 2">
            <a:extLst>
              <a:ext uri="{FF2B5EF4-FFF2-40B4-BE49-F238E27FC236}">
                <a16:creationId xmlns:a16="http://schemas.microsoft.com/office/drawing/2014/main" id="{07A9E946-45AF-80D5-B674-8D8413024D9C}"/>
              </a:ext>
            </a:extLst>
          </p:cNvPr>
          <p:cNvSpPr txBox="1">
            <a:spLocks/>
          </p:cNvSpPr>
          <p:nvPr/>
        </p:nvSpPr>
        <p:spPr>
          <a:xfrm>
            <a:off x="4170841" y="6090893"/>
            <a:ext cx="4176000" cy="39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2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受講者と教育者の</a:t>
            </a:r>
            <a:r>
              <a:rPr lang="en-US" altLang="ja-JP" sz="22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Win</a:t>
            </a:r>
            <a:r>
              <a:rPr lang="ja-JP" altLang="en-US" sz="22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－</a:t>
            </a:r>
            <a:r>
              <a:rPr lang="en-US" altLang="ja-JP" sz="22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Win</a:t>
            </a:r>
            <a:r>
              <a:rPr lang="ja-JP" altLang="en-US" sz="22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な関係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FF42612D-7CC9-82F7-05F3-839DF8A78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099" y="1403785"/>
            <a:ext cx="1545723" cy="148300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31DAAF6-11E3-E679-7B49-36DDE6768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990" y="4287034"/>
            <a:ext cx="941442" cy="1174299"/>
          </a:xfrm>
          <a:prstGeom prst="rect">
            <a:avLst/>
          </a:prstGeom>
        </p:spPr>
      </p:pic>
      <p:sp>
        <p:nvSpPr>
          <p:cNvPr id="33" name="字幕 2">
            <a:extLst>
              <a:ext uri="{FF2B5EF4-FFF2-40B4-BE49-F238E27FC236}">
                <a16:creationId xmlns:a16="http://schemas.microsoft.com/office/drawing/2014/main" id="{B0C2AD1D-E84E-9FC9-9A4D-D8496960B569}"/>
              </a:ext>
            </a:extLst>
          </p:cNvPr>
          <p:cNvSpPr txBox="1">
            <a:spLocks/>
          </p:cNvSpPr>
          <p:nvPr/>
        </p:nvSpPr>
        <p:spPr>
          <a:xfrm>
            <a:off x="9083563" y="4935613"/>
            <a:ext cx="3168874" cy="53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Independent Financial Advisor</a:t>
            </a:r>
            <a:endParaRPr lang="ja-JP" altLang="en-US" sz="16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707B92B9-90AE-6A0B-CB2D-E3A7D0C59C89}"/>
              </a:ext>
            </a:extLst>
          </p:cNvPr>
          <p:cNvSpPr/>
          <p:nvPr/>
        </p:nvSpPr>
        <p:spPr>
          <a:xfrm rot="5400000">
            <a:off x="8913887" y="3163754"/>
            <a:ext cx="1136026" cy="42750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4452870E-160D-9871-73E4-F5D9BFFCE5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0861" y="3063201"/>
            <a:ext cx="360000" cy="411629"/>
          </a:xfrm>
          <a:prstGeom prst="rect">
            <a:avLst/>
          </a:prstGeom>
        </p:spPr>
      </p:pic>
      <p:sp>
        <p:nvSpPr>
          <p:cNvPr id="37" name="矢印: 右 36">
            <a:extLst>
              <a:ext uri="{FF2B5EF4-FFF2-40B4-BE49-F238E27FC236}">
                <a16:creationId xmlns:a16="http://schemas.microsoft.com/office/drawing/2014/main" id="{546FA03C-869D-3DAC-1840-E45BBE9429FB}"/>
              </a:ext>
            </a:extLst>
          </p:cNvPr>
          <p:cNvSpPr/>
          <p:nvPr/>
        </p:nvSpPr>
        <p:spPr>
          <a:xfrm rot="16200000" flipV="1">
            <a:off x="9886234" y="3163754"/>
            <a:ext cx="1136026" cy="42750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字幕 2">
            <a:extLst>
              <a:ext uri="{FF2B5EF4-FFF2-40B4-BE49-F238E27FC236}">
                <a16:creationId xmlns:a16="http://schemas.microsoft.com/office/drawing/2014/main" id="{1CAE48D4-6FDD-A04D-95F2-8F181127F0DD}"/>
              </a:ext>
            </a:extLst>
          </p:cNvPr>
          <p:cNvSpPr txBox="1">
            <a:spLocks/>
          </p:cNvSpPr>
          <p:nvPr/>
        </p:nvSpPr>
        <p:spPr>
          <a:xfrm>
            <a:off x="10293061" y="2964935"/>
            <a:ext cx="2042553" cy="758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b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金融商品に</a:t>
            </a:r>
            <a:endParaRPr lang="en-US" altLang="ja-JP" sz="1800" b="1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ja-JP" altLang="en-US" sz="1800" b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アクセス</a:t>
            </a:r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2B3C536A-9B3A-F73E-F363-835A57BEBED8}"/>
              </a:ext>
            </a:extLst>
          </p:cNvPr>
          <p:cNvSpPr/>
          <p:nvPr/>
        </p:nvSpPr>
        <p:spPr>
          <a:xfrm rot="5400000">
            <a:off x="2267921" y="3368280"/>
            <a:ext cx="1136026" cy="42750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1222E265-7563-EB62-4E1B-15E9CAC1320F}"/>
              </a:ext>
            </a:extLst>
          </p:cNvPr>
          <p:cNvSpPr/>
          <p:nvPr/>
        </p:nvSpPr>
        <p:spPr>
          <a:xfrm rot="16200000" flipV="1">
            <a:off x="2830070" y="3345121"/>
            <a:ext cx="1136026" cy="42750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字幕 2">
            <a:extLst>
              <a:ext uri="{FF2B5EF4-FFF2-40B4-BE49-F238E27FC236}">
                <a16:creationId xmlns:a16="http://schemas.microsoft.com/office/drawing/2014/main" id="{ED18C03E-9167-B43B-A8B7-5FDB51FD57D9}"/>
              </a:ext>
            </a:extLst>
          </p:cNvPr>
          <p:cNvSpPr txBox="1">
            <a:spLocks/>
          </p:cNvSpPr>
          <p:nvPr/>
        </p:nvSpPr>
        <p:spPr>
          <a:xfrm>
            <a:off x="3241827" y="3437558"/>
            <a:ext cx="1283334" cy="53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b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教育</a:t>
            </a:r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7B2553CB-F0D5-272E-96BE-1B4CB44B3E0E}"/>
              </a:ext>
            </a:extLst>
          </p:cNvPr>
          <p:cNvSpPr/>
          <p:nvPr/>
        </p:nvSpPr>
        <p:spPr>
          <a:xfrm rot="10800000" flipV="1">
            <a:off x="4170842" y="4409192"/>
            <a:ext cx="3684494" cy="42750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B893D944-4565-4BD6-5A3C-FB1E171033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3088" y="4253221"/>
            <a:ext cx="360000" cy="41162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A85D90AD-E674-A1BC-CB7B-C02583DA0D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3748" y="4220740"/>
            <a:ext cx="1260000" cy="1306886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A4FB8E2-9B92-E4AF-029E-DA68567FBFA3}"/>
              </a:ext>
            </a:extLst>
          </p:cNvPr>
          <p:cNvSpPr/>
          <p:nvPr/>
        </p:nvSpPr>
        <p:spPr>
          <a:xfrm rot="5400000" flipH="1" flipV="1">
            <a:off x="1329824" y="3919276"/>
            <a:ext cx="1980000" cy="2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字幕 2">
            <a:extLst>
              <a:ext uri="{FF2B5EF4-FFF2-40B4-BE49-F238E27FC236}">
                <a16:creationId xmlns:a16="http://schemas.microsoft.com/office/drawing/2014/main" id="{495F2C29-82F0-8A70-2188-A33362B0E298}"/>
              </a:ext>
            </a:extLst>
          </p:cNvPr>
          <p:cNvSpPr txBox="1">
            <a:spLocks/>
          </p:cNvSpPr>
          <p:nvPr/>
        </p:nvSpPr>
        <p:spPr>
          <a:xfrm>
            <a:off x="908231" y="3375774"/>
            <a:ext cx="1713950" cy="537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b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カウンセリン</a:t>
            </a:r>
            <a:r>
              <a:rPr lang="ja-JP" altLang="en-US" sz="1800" b="1" i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グ</a:t>
            </a:r>
            <a:r>
              <a:rPr lang="ja-JP" altLang="en-US" sz="1800" b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依頼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B3F9EA1-332B-7CDB-9067-E51C7D2C8908}"/>
              </a:ext>
            </a:extLst>
          </p:cNvPr>
          <p:cNvSpPr txBox="1"/>
          <p:nvPr/>
        </p:nvSpPr>
        <p:spPr>
          <a:xfrm>
            <a:off x="4021282" y="719966"/>
            <a:ext cx="2052844" cy="908864"/>
          </a:xfrm>
          <a:prstGeom prst="wedgeEllipseCallout">
            <a:avLst>
              <a:gd name="adj1" fmla="val -50553"/>
              <a:gd name="adj2" fmla="val 49737"/>
            </a:avLst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投資ニーズ</a:t>
            </a:r>
            <a:r>
              <a:rPr kumimoji="1" lang="en-US" altLang="ja-JP" b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UP</a:t>
            </a:r>
            <a:r>
              <a:rPr kumimoji="1" lang="ja-JP" altLang="en-US" b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！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D96550C-B392-3DB6-5E29-F7D9B780E3AC}"/>
              </a:ext>
            </a:extLst>
          </p:cNvPr>
          <p:cNvSpPr txBox="1"/>
          <p:nvPr/>
        </p:nvSpPr>
        <p:spPr>
          <a:xfrm>
            <a:off x="446586" y="5173333"/>
            <a:ext cx="2140806" cy="576000"/>
          </a:xfrm>
          <a:prstGeom prst="wedgeEllipseCallout">
            <a:avLst>
              <a:gd name="adj1" fmla="val 53958"/>
              <a:gd name="adj2" fmla="val -29729"/>
            </a:avLst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信頼を構築</a:t>
            </a:r>
          </a:p>
        </p:txBody>
      </p:sp>
      <p:sp>
        <p:nvSpPr>
          <p:cNvPr id="55" name="字幕 2">
            <a:extLst>
              <a:ext uri="{FF2B5EF4-FFF2-40B4-BE49-F238E27FC236}">
                <a16:creationId xmlns:a16="http://schemas.microsoft.com/office/drawing/2014/main" id="{B64BC38B-81AF-8AC2-C07B-F46098F9316F}"/>
              </a:ext>
            </a:extLst>
          </p:cNvPr>
          <p:cNvSpPr txBox="1">
            <a:spLocks/>
          </p:cNvSpPr>
          <p:nvPr/>
        </p:nvSpPr>
        <p:spPr>
          <a:xfrm>
            <a:off x="1537966" y="973511"/>
            <a:ext cx="2977115" cy="53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2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受講者</a:t>
            </a:r>
          </a:p>
        </p:txBody>
      </p:sp>
      <p:sp>
        <p:nvSpPr>
          <p:cNvPr id="57" name="字幕 2">
            <a:extLst>
              <a:ext uri="{FF2B5EF4-FFF2-40B4-BE49-F238E27FC236}">
                <a16:creationId xmlns:a16="http://schemas.microsoft.com/office/drawing/2014/main" id="{5F202311-36FA-F60B-404C-63CF0E76C0BB}"/>
              </a:ext>
            </a:extLst>
          </p:cNvPr>
          <p:cNvSpPr txBox="1">
            <a:spLocks/>
          </p:cNvSpPr>
          <p:nvPr/>
        </p:nvSpPr>
        <p:spPr>
          <a:xfrm>
            <a:off x="7345326" y="2900936"/>
            <a:ext cx="2042553" cy="758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b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カスタマー</a:t>
            </a:r>
            <a:endParaRPr lang="en-US" altLang="ja-JP" sz="1800" b="1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ja-JP" altLang="en-US" sz="1800" b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サポート料</a:t>
            </a:r>
          </a:p>
        </p:txBody>
      </p:sp>
      <p:sp>
        <p:nvSpPr>
          <p:cNvPr id="60" name="字幕 2">
            <a:extLst>
              <a:ext uri="{FF2B5EF4-FFF2-40B4-BE49-F238E27FC236}">
                <a16:creationId xmlns:a16="http://schemas.microsoft.com/office/drawing/2014/main" id="{BEE60D93-0AB8-D8CF-AC2C-02523A34EC06}"/>
              </a:ext>
            </a:extLst>
          </p:cNvPr>
          <p:cNvSpPr txBox="1">
            <a:spLocks/>
          </p:cNvSpPr>
          <p:nvPr/>
        </p:nvSpPr>
        <p:spPr>
          <a:xfrm>
            <a:off x="1627730" y="5710839"/>
            <a:ext cx="2977115" cy="53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2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金融教育者</a:t>
            </a:r>
          </a:p>
        </p:txBody>
      </p:sp>
      <p:sp>
        <p:nvSpPr>
          <p:cNvPr id="61" name="字幕 2">
            <a:extLst>
              <a:ext uri="{FF2B5EF4-FFF2-40B4-BE49-F238E27FC236}">
                <a16:creationId xmlns:a16="http://schemas.microsoft.com/office/drawing/2014/main" id="{99BA440B-2ABD-925F-8CD2-99B1035879EF}"/>
              </a:ext>
            </a:extLst>
          </p:cNvPr>
          <p:cNvSpPr txBox="1">
            <a:spLocks/>
          </p:cNvSpPr>
          <p:nvPr/>
        </p:nvSpPr>
        <p:spPr>
          <a:xfrm>
            <a:off x="4267424" y="5257976"/>
            <a:ext cx="2977115" cy="53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カスタマーサポート</a:t>
            </a:r>
          </a:p>
        </p:txBody>
      </p:sp>
    </p:spTree>
    <p:extLst>
      <p:ext uri="{BB962C8B-B14F-4D97-AF65-F5344CB8AC3E}">
        <p14:creationId xmlns:p14="http://schemas.microsoft.com/office/powerpoint/2010/main" val="305968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98</Words>
  <Application>Microsoft Office PowerPoint</Application>
  <PresentationFormat>ワイド画面</PresentationFormat>
  <Paragraphs>33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惇史 山本</dc:creator>
  <cp:lastModifiedBy>惇史 山本</cp:lastModifiedBy>
  <cp:revision>164</cp:revision>
  <dcterms:created xsi:type="dcterms:W3CDTF">2023-04-08T13:50:07Z</dcterms:created>
  <dcterms:modified xsi:type="dcterms:W3CDTF">2023-04-09T03:31:33Z</dcterms:modified>
</cp:coreProperties>
</file>