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8" r:id="rId5"/>
    <p:sldId id="282" r:id="rId6"/>
    <p:sldId id="257" r:id="rId7"/>
    <p:sldId id="263" r:id="rId8"/>
    <p:sldId id="260" r:id="rId9"/>
    <p:sldId id="266" r:id="rId10"/>
    <p:sldId id="295" r:id="rId11"/>
    <p:sldId id="265" r:id="rId12"/>
    <p:sldId id="284" r:id="rId13"/>
    <p:sldId id="285" r:id="rId14"/>
    <p:sldId id="271" r:id="rId15"/>
    <p:sldId id="262" r:id="rId16"/>
    <p:sldId id="264" r:id="rId17"/>
    <p:sldId id="281" r:id="rId18"/>
    <p:sldId id="273" r:id="rId19"/>
    <p:sldId id="275" r:id="rId20"/>
    <p:sldId id="272" r:id="rId21"/>
    <p:sldId id="277" r:id="rId22"/>
    <p:sldId id="268" r:id="rId23"/>
    <p:sldId id="279" r:id="rId24"/>
    <p:sldId id="280" r:id="rId25"/>
    <p:sldId id="278" r:id="rId26"/>
    <p:sldId id="276" r:id="rId27"/>
    <p:sldId id="267" r:id="rId28"/>
    <p:sldId id="261" r:id="rId29"/>
    <p:sldId id="259" r:id="rId30"/>
    <p:sldId id="270" r:id="rId31"/>
    <p:sldId id="283" r:id="rId32"/>
    <p:sldId id="297" r:id="rId33"/>
    <p:sldId id="286" r:id="rId34"/>
    <p:sldId id="289" r:id="rId35"/>
    <p:sldId id="290" r:id="rId36"/>
    <p:sldId id="291" r:id="rId37"/>
    <p:sldId id="293" r:id="rId38"/>
    <p:sldId id="292" r:id="rId39"/>
    <p:sldId id="294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6433" autoAdjust="0"/>
  </p:normalViewPr>
  <p:slideViewPr>
    <p:cSldViewPr>
      <p:cViewPr varScale="1">
        <p:scale>
          <a:sx n="76" d="100"/>
          <a:sy n="76" d="100"/>
        </p:scale>
        <p:origin x="192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03-17T11:00:18.707" idx="5">
    <p:pos x="10" y="10"/>
    <p:text>http://kangax.github.io/compat-table/es6/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03-26T23:37:39.475" idx="6">
    <p:pos x="3526" y="3568"/>
    <p:text>creating service:
http://plnkr.co/edit/tahSo5uouPAcemjmXOEv?p=preview
creating factory
http://stackoverflow.com/questions/19447886/how-can-i-define-an-angularjs-service-using-a-typescript-class-that-doesnt-poll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5-03-26T23:32:48.582" idx="7">
    <p:pos x="10" y="10"/>
    <p:text>TypeScript to Dart compiler is in development by Google angular team:
https://github.com/angular/ts2dart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3/26/2015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3/26/2015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intro">
    <p:bg>
      <p:bgPr>
        <a:blipFill dpi="0" rotWithShape="1">
          <a:blip r:embed="rId2">
            <a:lum/>
          </a:blip>
          <a:srcRect/>
          <a:stretch>
            <a:fillRect t="-9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lt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58" y="2528762"/>
            <a:ext cx="2391109" cy="1800476"/>
          </a:xfrm>
          <a:prstGeom prst="rect">
            <a:avLst/>
          </a:prstGeom>
        </p:spPr>
      </p:pic>
      <p:grpSp>
        <p:nvGrpSpPr>
          <p:cNvPr id="8" name="Rühm 7"/>
          <p:cNvGrpSpPr/>
          <p:nvPr userDrawn="1"/>
        </p:nvGrpSpPr>
        <p:grpSpPr>
          <a:xfrm>
            <a:off x="0" y="-8376"/>
            <a:ext cx="12217911" cy="6874751"/>
            <a:chOff x="-29085" y="-16751"/>
            <a:chExt cx="12217911" cy="6874751"/>
          </a:xfrm>
        </p:grpSpPr>
        <p:pic>
          <p:nvPicPr>
            <p:cNvPr id="9" name="Pilt 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085" y="-16751"/>
              <a:ext cx="5151350" cy="2905317"/>
            </a:xfrm>
            <a:prstGeom prst="rect">
              <a:avLst/>
            </a:prstGeom>
          </p:spPr>
        </p:pic>
        <p:pic>
          <p:nvPicPr>
            <p:cNvPr id="10" name="Pilt 9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862" y="4293096"/>
              <a:ext cx="4117964" cy="2564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">
    <p:bg>
      <p:bgPr>
        <a:blipFill dpi="0" rotWithShape="1">
          <a:blip r:embed="rId2">
            <a:lum/>
          </a:blip>
          <a:srcRect/>
          <a:stretch>
            <a:fillRect t="-9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2636912"/>
            <a:ext cx="8839201" cy="1224136"/>
          </a:xfrm>
        </p:spPr>
        <p:txBody>
          <a:bodyPr anchor="t">
            <a:noAutofit/>
          </a:bodyPr>
          <a:lstStyle>
            <a:lvl1pPr marL="0" indent="0" algn="ctr">
              <a:buFontTx/>
              <a:buNone/>
              <a:defRPr sz="6000">
                <a:latin typeface="Source Sans Pro" panose="020B0503030403020204" pitchFamily="34" charset="-7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6" name="Rühm 5"/>
          <p:cNvGrpSpPr/>
          <p:nvPr userDrawn="1"/>
        </p:nvGrpSpPr>
        <p:grpSpPr>
          <a:xfrm>
            <a:off x="0" y="-8376"/>
            <a:ext cx="12217911" cy="6874751"/>
            <a:chOff x="-29085" y="-16751"/>
            <a:chExt cx="12217911" cy="6874751"/>
          </a:xfrm>
        </p:grpSpPr>
        <p:pic>
          <p:nvPicPr>
            <p:cNvPr id="4" name="Pilt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085" y="-16751"/>
              <a:ext cx="5151350" cy="2905317"/>
            </a:xfrm>
            <a:prstGeom prst="rect">
              <a:avLst/>
            </a:prstGeom>
          </p:spPr>
        </p:pic>
        <p:pic>
          <p:nvPicPr>
            <p:cNvPr id="5" name="Pilt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862" y="4293096"/>
              <a:ext cx="4117964" cy="2564904"/>
            </a:xfrm>
            <a:prstGeom prst="rect">
              <a:avLst/>
            </a:prstGeom>
          </p:spPr>
        </p:pic>
      </p:grpSp>
      <p:sp>
        <p:nvSpPr>
          <p:cNvPr id="7" name="Teksti kohatäide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4132" y="4313540"/>
            <a:ext cx="5040559" cy="5762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t-EE" dirty="0" smtClean="0"/>
              <a:t>Alapealkiri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4477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Rühm 9"/>
          <p:cNvGrpSpPr/>
          <p:nvPr userDrawn="1"/>
        </p:nvGrpSpPr>
        <p:grpSpPr>
          <a:xfrm>
            <a:off x="0" y="0"/>
            <a:ext cx="12183350" cy="6869410"/>
            <a:chOff x="0" y="0"/>
            <a:chExt cx="12183350" cy="6869410"/>
          </a:xfrm>
        </p:grpSpPr>
        <p:pic>
          <p:nvPicPr>
            <p:cNvPr id="7" name="Pilt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43900" cy="2476846"/>
            </a:xfrm>
            <a:prstGeom prst="rect">
              <a:avLst/>
            </a:prstGeom>
          </p:spPr>
        </p:pic>
        <p:pic>
          <p:nvPicPr>
            <p:cNvPr id="9" name="Pilt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135" y="5488092"/>
              <a:ext cx="3334215" cy="138131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980" y="381000"/>
            <a:ext cx="8064896" cy="1143000"/>
          </a:xfrm>
        </p:spPr>
        <p:txBody>
          <a:bodyPr>
            <a:normAutofit/>
          </a:bodyPr>
          <a:lstStyle>
            <a:lvl1pPr>
              <a:defRPr sz="4800">
                <a:latin typeface="Source Sans Pro" panose="020B0503030403020204" pitchFamily="34" charset="-7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980" y="1835351"/>
            <a:ext cx="8064896" cy="4343400"/>
          </a:xfr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800">
                <a:latin typeface="Source Sans Pro Light" panose="020B0403030403020204" pitchFamily="34" charset="-70"/>
              </a:defRPr>
            </a:lvl1pPr>
            <a:lvl2pPr>
              <a:defRPr sz="2400">
                <a:latin typeface="Source Sans Pro Light" panose="020B0403030403020204" pitchFamily="34" charset="-70"/>
              </a:defRPr>
            </a:lvl2pPr>
            <a:lvl3pPr marL="960120" indent="-228600">
              <a:buFontTx/>
              <a:buBlip>
                <a:blip r:embed="rId4"/>
              </a:buBlip>
              <a:defRPr sz="2000">
                <a:latin typeface="Source Sans Pro Light" panose="020B0403030403020204" pitchFamily="34" charset="-70"/>
              </a:defRPr>
            </a:lvl3pPr>
            <a:lvl4pPr>
              <a:defRPr sz="1800">
                <a:latin typeface="Source Sans Pro Light" panose="020B0403030403020204" pitchFamily="34" charset="-70"/>
              </a:defRPr>
            </a:lvl4pPr>
            <a:lvl5pPr marL="1691640" indent="-228600">
              <a:buFontTx/>
              <a:buBlip>
                <a:blip r:embed="rId4"/>
              </a:buBlip>
              <a:defRPr sz="1600">
                <a:latin typeface="Source Sans Pro Light" panose="020B0403030403020204" pitchFamily="34" charset="-7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ealkiri ja 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Rühm 7"/>
          <p:cNvGrpSpPr/>
          <p:nvPr userDrawn="1"/>
        </p:nvGrpSpPr>
        <p:grpSpPr>
          <a:xfrm>
            <a:off x="0" y="0"/>
            <a:ext cx="12183350" cy="6869410"/>
            <a:chOff x="0" y="0"/>
            <a:chExt cx="12183350" cy="6869410"/>
          </a:xfrm>
        </p:grpSpPr>
        <p:pic>
          <p:nvPicPr>
            <p:cNvPr id="9" name="Pilt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43900" cy="2476846"/>
            </a:xfrm>
            <a:prstGeom prst="rect">
              <a:avLst/>
            </a:prstGeom>
          </p:spPr>
        </p:pic>
        <p:pic>
          <p:nvPicPr>
            <p:cNvPr id="10" name="Pilt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135" y="5488092"/>
              <a:ext cx="3334215" cy="138131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980" y="381000"/>
            <a:ext cx="8064896" cy="1143000"/>
          </a:xfrm>
        </p:spPr>
        <p:txBody>
          <a:bodyPr>
            <a:normAutofit/>
          </a:bodyPr>
          <a:lstStyle>
            <a:lvl1pPr>
              <a:defRPr sz="4800">
                <a:latin typeface="Source Sans Pro" panose="020B0503030403020204" pitchFamily="34" charset="-7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5980" y="1828801"/>
            <a:ext cx="3916579" cy="4343400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4"/>
              </a:buBlip>
              <a:defRPr sz="2800">
                <a:latin typeface="Source Sans Pro Light" panose="020B0403030403020204" pitchFamily="34" charset="-70"/>
              </a:defRPr>
            </a:lvl1pPr>
            <a:lvl2pPr>
              <a:defRPr sz="2400">
                <a:latin typeface="Source Sans Pro Light" panose="020B0403030403020204" pitchFamily="34" charset="-70"/>
              </a:defRPr>
            </a:lvl2pPr>
            <a:lvl3pPr marL="960120" indent="-228600">
              <a:buFontTx/>
              <a:buBlip>
                <a:blip r:embed="rId4"/>
              </a:buBlip>
              <a:defRPr sz="2000">
                <a:latin typeface="Source Sans Pro Light" panose="020B0403030403020204" pitchFamily="34" charset="-70"/>
              </a:defRPr>
            </a:lvl3pPr>
            <a:lvl4pPr>
              <a:defRPr sz="1800">
                <a:latin typeface="Source Sans Pro Light" panose="020B0403030403020204" pitchFamily="34" charset="-70"/>
              </a:defRPr>
            </a:lvl4pPr>
            <a:lvl5pPr marL="1691640" indent="-228600">
              <a:buFontTx/>
              <a:buBlip>
                <a:blip r:embed="rId4"/>
              </a:buBlip>
              <a:defRPr sz="1800">
                <a:latin typeface="Source Sans Pro Light" panose="020B0403030403020204" pitchFamily="34" charset="-7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5972" y="1825048"/>
            <a:ext cx="3914904" cy="4343400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4"/>
              </a:buBlip>
              <a:defRPr sz="2800">
                <a:latin typeface="Source Sans Pro Light" panose="020B0403030403020204" pitchFamily="34" charset="-70"/>
              </a:defRPr>
            </a:lvl1pPr>
            <a:lvl2pPr>
              <a:defRPr sz="2400">
                <a:latin typeface="Source Sans Pro Light" panose="020B0403030403020204" pitchFamily="34" charset="-70"/>
              </a:defRPr>
            </a:lvl2pPr>
            <a:lvl3pPr marL="960120" indent="-228600">
              <a:buFontTx/>
              <a:buBlip>
                <a:blip r:embed="rId4"/>
              </a:buBlip>
              <a:defRPr sz="2000">
                <a:latin typeface="Source Sans Pro Light" panose="020B0403030403020204" pitchFamily="34" charset="-70"/>
              </a:defRPr>
            </a:lvl3pPr>
            <a:lvl4pPr>
              <a:defRPr sz="1800">
                <a:latin typeface="Source Sans Pro Light" panose="020B0403030403020204" pitchFamily="34" charset="-70"/>
              </a:defRPr>
            </a:lvl4pPr>
            <a:lvl5pPr marL="1691640" indent="-228600">
              <a:buFontTx/>
              <a:buBlip>
                <a:blip r:embed="rId4"/>
              </a:buBlip>
              <a:defRPr sz="1800">
                <a:latin typeface="Source Sans Pro Light" panose="020B0403030403020204" pitchFamily="34" charset="-7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utro">
    <p:bg>
      <p:bgPr>
        <a:blipFill dpi="0" rotWithShape="1">
          <a:blip r:embed="rId2">
            <a:lum/>
          </a:blip>
          <a:srcRect/>
          <a:stretch>
            <a:fillRect t="-9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lt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58" y="2528762"/>
            <a:ext cx="2391109" cy="1800476"/>
          </a:xfrm>
          <a:prstGeom prst="rect">
            <a:avLst/>
          </a:prstGeom>
        </p:spPr>
      </p:pic>
      <p:grpSp>
        <p:nvGrpSpPr>
          <p:cNvPr id="8" name="Rühm 7"/>
          <p:cNvGrpSpPr/>
          <p:nvPr userDrawn="1"/>
        </p:nvGrpSpPr>
        <p:grpSpPr>
          <a:xfrm>
            <a:off x="0" y="-8376"/>
            <a:ext cx="12217911" cy="6874751"/>
            <a:chOff x="-29085" y="-16751"/>
            <a:chExt cx="12217911" cy="6874751"/>
          </a:xfrm>
        </p:grpSpPr>
        <p:pic>
          <p:nvPicPr>
            <p:cNvPr id="9" name="Pilt 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085" y="-16751"/>
              <a:ext cx="5151350" cy="2905317"/>
            </a:xfrm>
            <a:prstGeom prst="rect">
              <a:avLst/>
            </a:prstGeom>
          </p:spPr>
        </p:pic>
        <p:pic>
          <p:nvPicPr>
            <p:cNvPr id="10" name="Pilt 9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862" y="4293096"/>
              <a:ext cx="4117964" cy="2564904"/>
            </a:xfrm>
            <a:prstGeom prst="rect">
              <a:avLst/>
            </a:prstGeom>
          </p:spPr>
        </p:pic>
      </p:grpSp>
      <p:sp>
        <p:nvSpPr>
          <p:cNvPr id="11" name="Teksti kohatäide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4132" y="4508921"/>
            <a:ext cx="5040559" cy="576263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t-EE" dirty="0" smtClean="0"/>
              <a:t>info@iglu.ee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642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2000" b="-10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5980" y="381000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t-EE" dirty="0" smtClean="0"/>
              <a:t>Muutke pealkirja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5980" y="1828800"/>
            <a:ext cx="806489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 smtClean="0"/>
              <a:t>Muutke</a:t>
            </a:r>
            <a:r>
              <a:rPr lang="fi-FI" dirty="0" smtClean="0"/>
              <a:t> teksti</a:t>
            </a:r>
          </a:p>
          <a:p>
            <a:pPr lvl="1"/>
            <a:r>
              <a:rPr lang="fi-FI" dirty="0" smtClean="0"/>
              <a:t>Teine tase</a:t>
            </a:r>
          </a:p>
          <a:p>
            <a:pPr lvl="2"/>
            <a:r>
              <a:rPr lang="fi-FI" dirty="0" smtClean="0"/>
              <a:t>Kolmas tase</a:t>
            </a:r>
          </a:p>
          <a:p>
            <a:pPr lvl="3"/>
            <a:r>
              <a:rPr lang="fi-FI" dirty="0" err="1" smtClean="0"/>
              <a:t>Neljas</a:t>
            </a:r>
            <a:r>
              <a:rPr lang="fi-FI" dirty="0" smtClean="0"/>
              <a:t> tase</a:t>
            </a:r>
          </a:p>
          <a:p>
            <a:pPr lvl="4"/>
            <a:r>
              <a:rPr lang="fi-FI" dirty="0" err="1" smtClean="0"/>
              <a:t>Viies</a:t>
            </a:r>
            <a:r>
              <a:rPr lang="fi-FI" dirty="0" smtClean="0"/>
              <a:t> tase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800" kern="1200">
          <a:solidFill>
            <a:schemeClr val="tx1"/>
          </a:solidFill>
          <a:latin typeface="Source Sans Pro" panose="020B0503030403020204" pitchFamily="34" charset="-7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Tx/>
        <a:buBlip>
          <a:blip r:embed="rId8"/>
        </a:buBlip>
        <a:defRPr sz="2800" kern="1200">
          <a:solidFill>
            <a:schemeClr val="tx1"/>
          </a:solidFill>
          <a:latin typeface="Source Sans Pro Light" panose="020B0403030403020204" pitchFamily="34" charset="-70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400" kern="1200">
          <a:solidFill>
            <a:schemeClr val="tx1"/>
          </a:solidFill>
          <a:latin typeface="Source Sans Pro Light" panose="020B0403030403020204" pitchFamily="34" charset="-70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Tx/>
        <a:buBlip>
          <a:blip r:embed="rId8"/>
        </a:buBlip>
        <a:defRPr sz="2000" kern="1200">
          <a:solidFill>
            <a:schemeClr val="tx1"/>
          </a:solidFill>
          <a:latin typeface="Source Sans Pro Light" panose="020B0403030403020204" pitchFamily="34" charset="-70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Source Sans Pro Light" panose="020B0403030403020204" pitchFamily="34" charset="-70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Tx/>
        <a:buBlip>
          <a:blip r:embed="rId8"/>
        </a:buBlip>
        <a:defRPr sz="1800" kern="1200">
          <a:solidFill>
            <a:schemeClr val="tx1"/>
          </a:solidFill>
          <a:latin typeface="Source Sans Pro Light" panose="020B0403030403020204" pitchFamily="34" charset="-70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github.com/Microsoft/TypeScript/wiki/Roadmap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anderMak/typescript-coding-javascript-without-the-pain" TargetMode="External"/><Relationship Id="rId2" Type="http://schemas.openxmlformats.org/officeDocument/2006/relationships/hyperlink" Target="https://twitter.com/Sander_Mak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typescriptlang.org/" TargetMode="External"/><Relationship Id="rId4" Type="http://schemas.openxmlformats.org/officeDocument/2006/relationships/hyperlink" Target="https://twitter.com/ahejlsbe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Handbook#mixins" TargetMode="External"/><Relationship Id="rId2" Type="http://schemas.openxmlformats.org/officeDocument/2006/relationships/hyperlink" Target="http://www.typescriptlang.org/Playground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isyankov/DefinitelyType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hyperlink" Target="http://www.typescriptlang.org/Handbook#writing-dts-file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uepapa32/gradle-watch-plugin" TargetMode="External"/><Relationship Id="rId2" Type="http://schemas.openxmlformats.org/officeDocument/2006/relationships/hyperlink" Target="https://github.com/sothmann/typescript-gradle-plu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xmor/typecs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initelyTyped/tsd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tahSo5uouPAcemjmXOEv?p=preview" TargetMode="External"/><Relationship Id="rId2" Type="http://schemas.openxmlformats.org/officeDocument/2006/relationships/hyperlink" Target="https://github.com/niutech/typescript-compil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su85/TypeScriptPlayField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closure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offeescript.org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www.dartlang.org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typecsdev.com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mor/typecs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mediately-invoked_function_express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cma-international.org/memento/TC39-M.htm" TargetMode="External"/><Relationship Id="rId2" Type="http://schemas.openxmlformats.org/officeDocument/2006/relationships/hyperlink" Target="http://wiki.ecmascript.org/doku.php?id=harmony:specification_draft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ukehoban/es6featur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/wiki/Roadmap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crosoft/TypeScrip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74132" y="4508921"/>
            <a:ext cx="6120680" cy="576263"/>
          </a:xfrm>
        </p:spPr>
        <p:txBody>
          <a:bodyPr>
            <a:normAutofit fontScale="25000" lnSpcReduction="20000"/>
          </a:bodyPr>
          <a:lstStyle/>
          <a:p>
            <a:r>
              <a:rPr lang="et-EE" sz="32000" dirty="0" err="1" smtClean="0"/>
              <a:t>TypeScript</a:t>
            </a:r>
            <a:r>
              <a:rPr lang="et-EE" sz="32000" dirty="0" smtClean="0"/>
              <a:t> </a:t>
            </a:r>
            <a:r>
              <a:rPr lang="et-EE" sz="32000" dirty="0" err="1" smtClean="0"/>
              <a:t>intro</a:t>
            </a:r>
            <a:endParaRPr lang="et-EE" sz="10900" dirty="0" smtClean="0"/>
          </a:p>
          <a:p>
            <a:r>
              <a:rPr lang="et-EE" sz="8000" dirty="0" smtClean="0"/>
              <a:t>19.03.2015 @Tallinn</a:t>
            </a:r>
          </a:p>
          <a:p>
            <a:r>
              <a:rPr lang="et-EE" sz="8000" dirty="0" smtClean="0"/>
              <a:t>ats.uiboupin@iglu.ee</a:t>
            </a:r>
            <a:endParaRPr lang="et-EE" sz="8000" dirty="0"/>
          </a:p>
        </p:txBody>
      </p:sp>
    </p:spTree>
    <p:extLst>
      <p:ext uri="{BB962C8B-B14F-4D97-AF65-F5344CB8AC3E}">
        <p14:creationId xmlns:p14="http://schemas.microsoft.com/office/powerpoint/2010/main" val="28592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980" y="380999"/>
            <a:ext cx="8064896" cy="1454351"/>
          </a:xfrm>
        </p:spPr>
        <p:txBody>
          <a:bodyPr>
            <a:normAutofit/>
          </a:bodyPr>
          <a:lstStyle/>
          <a:p>
            <a:r>
              <a:rPr lang="et-EE" dirty="0" smtClean="0"/>
              <a:t>…TS </a:t>
            </a:r>
            <a:r>
              <a:rPr lang="et-EE" dirty="0" err="1" smtClean="0"/>
              <a:t>features</a:t>
            </a:r>
            <a:r>
              <a:rPr lang="et-EE" dirty="0" smtClean="0"/>
              <a:t> </a:t>
            </a:r>
            <a:r>
              <a:rPr lang="et-EE" dirty="0" err="1" smtClean="0"/>
              <a:t>from</a:t>
            </a:r>
            <a:r>
              <a:rPr lang="et-EE" dirty="0" smtClean="0"/>
              <a:t> ES6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t-EE" dirty="0" smtClean="0"/>
              <a:t>TS v1.4 (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compile</a:t>
            </a:r>
            <a:r>
              <a:rPr lang="et-EE" dirty="0"/>
              <a:t> </a:t>
            </a:r>
            <a:r>
              <a:rPr lang="et-EE" dirty="0" err="1" smtClean="0"/>
              <a:t>target</a:t>
            </a:r>
            <a:r>
              <a:rPr lang="et-EE" dirty="0" smtClean="0"/>
              <a:t>=ES6</a:t>
            </a:r>
            <a:r>
              <a:rPr lang="et-EE" dirty="0"/>
              <a:t>, </a:t>
            </a:r>
            <a:r>
              <a:rPr lang="et-EE" dirty="0" err="1" smtClean="0"/>
              <a:t>plans</a:t>
            </a:r>
            <a:r>
              <a:rPr lang="et-EE" dirty="0" smtClean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also</a:t>
            </a:r>
            <a:r>
              <a:rPr lang="et-EE" dirty="0"/>
              <a:t> </a:t>
            </a:r>
            <a:r>
              <a:rPr lang="et-EE" dirty="0" err="1"/>
              <a:t>allow</a:t>
            </a:r>
            <a:r>
              <a:rPr lang="et-EE" dirty="0"/>
              <a:t> </a:t>
            </a:r>
            <a:r>
              <a:rPr lang="et-EE" dirty="0" err="1"/>
              <a:t>compiling</a:t>
            </a:r>
            <a:r>
              <a:rPr lang="et-EE" dirty="0"/>
              <a:t> </a:t>
            </a:r>
            <a:r>
              <a:rPr lang="et-EE" dirty="0" err="1"/>
              <a:t>following</a:t>
            </a:r>
            <a:r>
              <a:rPr lang="et-EE" dirty="0"/>
              <a:t> ES6 </a:t>
            </a:r>
            <a:r>
              <a:rPr lang="et-EE" dirty="0" err="1"/>
              <a:t>features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ES3/ES5)</a:t>
            </a:r>
            <a:endParaRPr lang="et-EE" dirty="0" smtClean="0"/>
          </a:p>
          <a:p>
            <a:pPr lvl="1"/>
            <a:r>
              <a:rPr lang="et-EE" dirty="0" err="1" smtClean="0"/>
              <a:t>let</a:t>
            </a:r>
            <a:r>
              <a:rPr lang="et-EE" dirty="0" smtClean="0"/>
              <a:t>, </a:t>
            </a:r>
            <a:r>
              <a:rPr lang="et-EE" dirty="0" err="1" smtClean="0"/>
              <a:t>const</a:t>
            </a:r>
            <a:endParaRPr lang="et-EE" dirty="0" smtClean="0"/>
          </a:p>
          <a:p>
            <a:pPr marL="0" indent="0">
              <a:buNone/>
            </a:pPr>
            <a:r>
              <a:rPr lang="et-EE" dirty="0" err="1" smtClean="0">
                <a:hlinkClick r:id="rId2"/>
              </a:rPr>
              <a:t>Roadmap</a:t>
            </a:r>
            <a:r>
              <a:rPr lang="et-EE" dirty="0" smtClean="0"/>
              <a:t>:</a:t>
            </a:r>
          </a:p>
          <a:p>
            <a:r>
              <a:rPr lang="et-EE" dirty="0" smtClean="0"/>
              <a:t>TS v1.5</a:t>
            </a:r>
          </a:p>
          <a:p>
            <a:pPr lvl="1"/>
            <a:r>
              <a:rPr lang="et-EE" dirty="0" err="1" smtClean="0"/>
              <a:t>destructuring</a:t>
            </a:r>
            <a:endParaRPr lang="et-EE" dirty="0" smtClean="0"/>
          </a:p>
          <a:p>
            <a:pPr lvl="1"/>
            <a:r>
              <a:rPr lang="et-EE" dirty="0" err="1" smtClean="0"/>
              <a:t>for</a:t>
            </a:r>
            <a:r>
              <a:rPr lang="et-EE" dirty="0" smtClean="0"/>
              <a:t>..of, </a:t>
            </a:r>
            <a:r>
              <a:rPr lang="et-EE" dirty="0" err="1" smtClean="0"/>
              <a:t>iterators</a:t>
            </a:r>
            <a:r>
              <a:rPr lang="et-EE" dirty="0" smtClean="0"/>
              <a:t>?</a:t>
            </a:r>
          </a:p>
          <a:p>
            <a:pPr lvl="1"/>
            <a:r>
              <a:rPr lang="et-EE" dirty="0" err="1" smtClean="0"/>
              <a:t>unicode</a:t>
            </a:r>
            <a:endParaRPr lang="et-EE" dirty="0" smtClean="0"/>
          </a:p>
          <a:p>
            <a:pPr lvl="1"/>
            <a:r>
              <a:rPr lang="et-EE" dirty="0" err="1" smtClean="0"/>
              <a:t>External</a:t>
            </a:r>
            <a:r>
              <a:rPr lang="et-EE" dirty="0" smtClean="0"/>
              <a:t> </a:t>
            </a:r>
            <a:r>
              <a:rPr lang="et-EE" dirty="0" err="1" smtClean="0"/>
              <a:t>module</a:t>
            </a:r>
            <a:r>
              <a:rPr lang="et-EE" dirty="0" smtClean="0"/>
              <a:t> </a:t>
            </a:r>
            <a:r>
              <a:rPr lang="et-EE" dirty="0" err="1" smtClean="0"/>
              <a:t>compatibility</a:t>
            </a:r>
            <a:endParaRPr lang="et-EE" dirty="0"/>
          </a:p>
          <a:p>
            <a:pPr lvl="1"/>
            <a:r>
              <a:rPr lang="et-EE" dirty="0" err="1" smtClean="0"/>
              <a:t>symbols</a:t>
            </a:r>
            <a:endParaRPr lang="et-EE" dirty="0" smtClean="0"/>
          </a:p>
          <a:p>
            <a:r>
              <a:rPr lang="et-EE" dirty="0" smtClean="0"/>
              <a:t>TS v1.6</a:t>
            </a:r>
          </a:p>
          <a:p>
            <a:pPr lvl="1"/>
            <a:r>
              <a:rPr lang="et-EE" dirty="0" err="1" smtClean="0"/>
              <a:t>Generators</a:t>
            </a:r>
            <a:endParaRPr lang="et-EE" dirty="0" smtClean="0"/>
          </a:p>
          <a:p>
            <a:pPr lvl="1"/>
            <a:r>
              <a:rPr lang="et-EE" dirty="0" err="1" smtClean="0"/>
              <a:t>async</a:t>
            </a:r>
            <a:r>
              <a:rPr lang="et-EE" dirty="0" smtClean="0"/>
              <a:t>/</a:t>
            </a:r>
            <a:r>
              <a:rPr lang="et-EE" dirty="0" err="1" smtClean="0"/>
              <a:t>await</a:t>
            </a:r>
            <a:endParaRPr lang="et-EE" dirty="0" smtClean="0"/>
          </a:p>
          <a:p>
            <a:r>
              <a:rPr lang="et-EE" dirty="0" smtClean="0"/>
              <a:t>TS 2.0 "</a:t>
            </a:r>
            <a:r>
              <a:rPr lang="et-EE" dirty="0" err="1" smtClean="0"/>
              <a:t>plans</a:t>
            </a:r>
            <a:r>
              <a:rPr lang="et-EE" dirty="0" smtClean="0"/>
              <a:t>"</a:t>
            </a:r>
          </a:p>
          <a:p>
            <a:pPr lvl="1"/>
            <a:r>
              <a:rPr lang="et-EE" dirty="0" err="1" smtClean="0"/>
              <a:t>Superset</a:t>
            </a:r>
            <a:r>
              <a:rPr lang="et-EE" dirty="0" smtClean="0"/>
              <a:t> of ES6</a:t>
            </a:r>
          </a:p>
        </p:txBody>
      </p:sp>
    </p:spTree>
    <p:extLst>
      <p:ext uri="{BB962C8B-B14F-4D97-AF65-F5344CB8AC3E}">
        <p14:creationId xmlns:p14="http://schemas.microsoft.com/office/powerpoint/2010/main" val="4877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Getting</a:t>
            </a:r>
            <a:r>
              <a:rPr lang="et-EE" dirty="0" smtClean="0"/>
              <a:t> </a:t>
            </a:r>
            <a:r>
              <a:rPr lang="et-EE" dirty="0" err="1" smtClean="0"/>
              <a:t>started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980" y="1835351"/>
            <a:ext cx="10441160" cy="4343400"/>
          </a:xfrm>
        </p:spPr>
        <p:txBody>
          <a:bodyPr>
            <a:normAutofit/>
          </a:bodyPr>
          <a:lstStyle/>
          <a:p>
            <a:r>
              <a:rPr lang="et-EE" sz="4000" dirty="0" smtClean="0"/>
              <a:t>Install </a:t>
            </a:r>
            <a:r>
              <a:rPr lang="et-EE" sz="4000" dirty="0" err="1" smtClean="0"/>
              <a:t>node</a:t>
            </a:r>
            <a:endParaRPr lang="et-EE" sz="4000" dirty="0" smtClean="0"/>
          </a:p>
          <a:p>
            <a:r>
              <a:rPr lang="et-EE" sz="4000" dirty="0" smtClean="0"/>
              <a:t>Install </a:t>
            </a:r>
            <a:r>
              <a:rPr lang="et-EE" sz="4000" dirty="0" err="1" smtClean="0"/>
              <a:t>TypeScript</a:t>
            </a:r>
            <a:r>
              <a:rPr lang="et-EE" sz="4000" dirty="0" smtClean="0"/>
              <a:t>: ´</a:t>
            </a:r>
            <a:r>
              <a:rPr lang="et-EE" sz="4000" dirty="0" err="1" smtClean="0"/>
              <a:t>npm</a:t>
            </a:r>
            <a:r>
              <a:rPr lang="et-EE" sz="4000" dirty="0" smtClean="0"/>
              <a:t> </a:t>
            </a:r>
            <a:r>
              <a:rPr lang="et-EE" sz="4000" dirty="0"/>
              <a:t>install -g </a:t>
            </a:r>
            <a:r>
              <a:rPr lang="et-EE" sz="4000" dirty="0" err="1" smtClean="0"/>
              <a:t>typescript</a:t>
            </a:r>
            <a:r>
              <a:rPr lang="et-EE" sz="4000" dirty="0"/>
              <a:t>´</a:t>
            </a:r>
            <a:endParaRPr lang="et-EE" sz="4000" dirty="0" smtClean="0"/>
          </a:p>
          <a:p>
            <a:r>
              <a:rPr lang="et-EE" sz="4000" dirty="0" err="1" smtClean="0"/>
              <a:t>Rename</a:t>
            </a:r>
            <a:r>
              <a:rPr lang="et-EE" sz="4000" dirty="0" smtClean="0"/>
              <a:t> </a:t>
            </a:r>
            <a:r>
              <a:rPr lang="et-EE" sz="4000" dirty="0" err="1" smtClean="0"/>
              <a:t>extension</a:t>
            </a:r>
            <a:r>
              <a:rPr lang="et-EE" sz="4000" dirty="0" smtClean="0"/>
              <a:t>: ´</a:t>
            </a:r>
            <a:r>
              <a:rPr lang="et-EE" sz="4000" dirty="0" err="1" smtClean="0"/>
              <a:t>mv</a:t>
            </a:r>
            <a:r>
              <a:rPr lang="et-EE" sz="4000" dirty="0" smtClean="0"/>
              <a:t> mycode.js </a:t>
            </a:r>
            <a:r>
              <a:rPr lang="et-EE" sz="4000" dirty="0" err="1" smtClean="0"/>
              <a:t>mycode.ts</a:t>
            </a:r>
            <a:r>
              <a:rPr lang="et-EE" sz="4000" dirty="0"/>
              <a:t>´</a:t>
            </a:r>
            <a:endParaRPr lang="et-EE" sz="4000" dirty="0" smtClean="0"/>
          </a:p>
          <a:p>
            <a:r>
              <a:rPr lang="et-EE" sz="4000" dirty="0" err="1" smtClean="0"/>
              <a:t>Compile</a:t>
            </a:r>
            <a:r>
              <a:rPr lang="et-EE" sz="4000" dirty="0" smtClean="0"/>
              <a:t>: ´</a:t>
            </a:r>
            <a:r>
              <a:rPr lang="et-EE" sz="4000" dirty="0" err="1" smtClean="0"/>
              <a:t>tsc</a:t>
            </a:r>
            <a:r>
              <a:rPr lang="et-EE" sz="4000" dirty="0" smtClean="0"/>
              <a:t> </a:t>
            </a:r>
            <a:r>
              <a:rPr lang="et-EE" sz="4000" dirty="0" err="1" smtClean="0"/>
              <a:t>mycode.ts</a:t>
            </a:r>
            <a:r>
              <a:rPr lang="et-EE" sz="4000" dirty="0"/>
              <a:t>´</a:t>
            </a:r>
          </a:p>
        </p:txBody>
      </p:sp>
    </p:spTree>
    <p:extLst>
      <p:ext uri="{BB962C8B-B14F-4D97-AF65-F5344CB8AC3E}">
        <p14:creationId xmlns:p14="http://schemas.microsoft.com/office/powerpoint/2010/main" val="29617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smtClean="0"/>
              <a:t>…</a:t>
            </a:r>
            <a:r>
              <a:rPr lang="et-EE" dirty="0" err="1" smtClean="0"/>
              <a:t>Getting</a:t>
            </a:r>
            <a:r>
              <a:rPr lang="et-EE" dirty="0" smtClean="0"/>
              <a:t> </a:t>
            </a:r>
            <a:r>
              <a:rPr lang="et-EE" dirty="0" err="1" smtClean="0"/>
              <a:t>started</a:t>
            </a:r>
            <a:r>
              <a:rPr lang="et-EE" dirty="0" smtClean="0"/>
              <a:t> - </a:t>
            </a:r>
            <a:r>
              <a:rPr lang="et-EE" dirty="0" err="1"/>
              <a:t>Got</a:t>
            </a:r>
            <a:r>
              <a:rPr lang="et-EE" dirty="0"/>
              <a:t> </a:t>
            </a:r>
            <a:r>
              <a:rPr lang="et-EE" dirty="0" err="1"/>
              <a:t>compilation</a:t>
            </a:r>
            <a:r>
              <a:rPr lang="et-EE" dirty="0"/>
              <a:t> </a:t>
            </a:r>
            <a:r>
              <a:rPr lang="et-EE" dirty="0" err="1"/>
              <a:t>error</a:t>
            </a:r>
            <a:r>
              <a:rPr lang="et-EE" dirty="0" smtClean="0"/>
              <a:t>?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 err="1" smtClean="0"/>
              <a:t>Resolve</a:t>
            </a:r>
            <a:r>
              <a:rPr lang="et-EE" dirty="0" smtClean="0"/>
              <a:t> </a:t>
            </a:r>
            <a:r>
              <a:rPr lang="et-EE" dirty="0" err="1"/>
              <a:t>errors</a:t>
            </a:r>
            <a:r>
              <a:rPr lang="et-EE" dirty="0"/>
              <a:t> </a:t>
            </a:r>
            <a:r>
              <a:rPr lang="et-EE" dirty="0" err="1"/>
              <a:t>related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 smtClean="0"/>
              <a:t>global</a:t>
            </a:r>
            <a:r>
              <a:rPr lang="et-EE" dirty="0" smtClean="0"/>
              <a:t> </a:t>
            </a:r>
            <a:r>
              <a:rPr lang="et-EE" dirty="0" err="1"/>
              <a:t>variables</a:t>
            </a:r>
            <a:r>
              <a:rPr lang="et-EE" dirty="0"/>
              <a:t> (</a:t>
            </a:r>
            <a:r>
              <a:rPr lang="et-EE" dirty="0" err="1"/>
              <a:t>i.e</a:t>
            </a:r>
            <a:r>
              <a:rPr lang="et-EE" dirty="0"/>
              <a:t>. </a:t>
            </a:r>
            <a:r>
              <a:rPr lang="et-EE" dirty="0" err="1"/>
              <a:t>globalVar</a:t>
            </a:r>
            <a:r>
              <a:rPr lang="et-EE" dirty="0"/>
              <a:t>)</a:t>
            </a:r>
          </a:p>
          <a:p>
            <a:pPr lvl="1"/>
            <a:r>
              <a:rPr lang="et-EE" b="1" dirty="0" err="1"/>
              <a:t>declare</a:t>
            </a:r>
            <a:r>
              <a:rPr lang="et-EE" b="1" dirty="0"/>
              <a:t> </a:t>
            </a:r>
            <a:r>
              <a:rPr lang="et-EE" b="1" dirty="0" err="1"/>
              <a:t>var</a:t>
            </a:r>
            <a:r>
              <a:rPr lang="et-EE" b="1" dirty="0"/>
              <a:t> </a:t>
            </a:r>
            <a:r>
              <a:rPr lang="et-EE" b="1" dirty="0" err="1" smtClean="0"/>
              <a:t>globalVar</a:t>
            </a:r>
            <a:r>
              <a:rPr lang="et-EE" b="1" dirty="0" smtClean="0"/>
              <a:t>;</a:t>
            </a:r>
          </a:p>
          <a:p>
            <a:pPr lvl="2"/>
            <a:r>
              <a:rPr lang="et-EE" dirty="0" err="1"/>
              <a:t>When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don’t</a:t>
            </a:r>
            <a:r>
              <a:rPr lang="et-EE" dirty="0"/>
              <a:t> </a:t>
            </a:r>
            <a:r>
              <a:rPr lang="et-EE" dirty="0" err="1"/>
              <a:t>have</a:t>
            </a:r>
            <a:r>
              <a:rPr lang="et-EE" dirty="0"/>
              <a:t> </a:t>
            </a:r>
            <a:r>
              <a:rPr lang="et-EE" dirty="0" err="1"/>
              <a:t>type</a:t>
            </a:r>
            <a:r>
              <a:rPr lang="et-EE" dirty="0"/>
              <a:t> </a:t>
            </a:r>
            <a:r>
              <a:rPr lang="et-EE" dirty="0" err="1"/>
              <a:t>information</a:t>
            </a:r>
            <a:r>
              <a:rPr lang="et-EE" dirty="0"/>
              <a:t> (and </a:t>
            </a:r>
            <a:r>
              <a:rPr lang="et-EE" dirty="0" err="1"/>
              <a:t>don’t</a:t>
            </a:r>
            <a:r>
              <a:rPr lang="et-EE" dirty="0"/>
              <a:t> </a:t>
            </a:r>
            <a:r>
              <a:rPr lang="et-EE" dirty="0" err="1"/>
              <a:t>want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write</a:t>
            </a:r>
            <a:r>
              <a:rPr lang="et-EE" dirty="0"/>
              <a:t> </a:t>
            </a:r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Yourself</a:t>
            </a:r>
            <a:r>
              <a:rPr lang="et-EE" dirty="0" smtClean="0"/>
              <a:t>)</a:t>
            </a:r>
          </a:p>
          <a:p>
            <a:pPr lvl="1"/>
            <a:r>
              <a:rPr lang="et-EE" dirty="0" err="1" smtClean="0"/>
              <a:t>If</a:t>
            </a:r>
            <a:r>
              <a:rPr lang="et-EE" dirty="0" smtClean="0"/>
              <a:t> </a:t>
            </a:r>
            <a:r>
              <a:rPr lang="et-EE" dirty="0" err="1" smtClean="0"/>
              <a:t>You</a:t>
            </a:r>
            <a:r>
              <a:rPr lang="et-EE" dirty="0" smtClean="0"/>
              <a:t> </a:t>
            </a:r>
            <a:r>
              <a:rPr lang="et-EE" dirty="0" err="1" smtClean="0"/>
              <a:t>want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info </a:t>
            </a:r>
            <a:r>
              <a:rPr lang="et-EE" dirty="0" err="1" smtClean="0"/>
              <a:t>about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global</a:t>
            </a:r>
            <a:r>
              <a:rPr lang="et-EE" dirty="0" smtClean="0"/>
              <a:t> </a:t>
            </a:r>
            <a:r>
              <a:rPr lang="et-EE" dirty="0" err="1" smtClean="0"/>
              <a:t>variable</a:t>
            </a:r>
            <a:r>
              <a:rPr lang="et-EE" dirty="0" smtClean="0"/>
              <a:t>:</a:t>
            </a:r>
          </a:p>
          <a:p>
            <a:pPr lvl="3"/>
            <a:r>
              <a:rPr lang="et-EE" dirty="0" smtClean="0"/>
              <a:t>See</a:t>
            </a:r>
          </a:p>
          <a:p>
            <a:pPr lvl="4"/>
            <a:r>
              <a:rPr lang="et-EE" dirty="0" smtClean="0">
                <a:hlinkClick r:id="rId2"/>
              </a:rPr>
              <a:t>https</a:t>
            </a:r>
            <a:r>
              <a:rPr lang="et-EE" dirty="0">
                <a:hlinkClick r:id="rId2"/>
              </a:rPr>
              <a:t>://github.com/borisyankov/DefinitelyTyped</a:t>
            </a:r>
            <a:r>
              <a:rPr lang="et-EE" dirty="0" smtClean="0">
                <a:hlinkClick r:id="rId2"/>
              </a:rPr>
              <a:t>/</a:t>
            </a:r>
            <a:endParaRPr lang="et-EE" dirty="0"/>
          </a:p>
          <a:p>
            <a:pPr lvl="5"/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definitions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almost</a:t>
            </a:r>
            <a:r>
              <a:rPr lang="et-EE" dirty="0" smtClean="0"/>
              <a:t> 1000 </a:t>
            </a:r>
            <a:r>
              <a:rPr lang="et-EE" dirty="0" err="1" smtClean="0"/>
              <a:t>libraries</a:t>
            </a:r>
            <a:endParaRPr lang="et-EE" dirty="0" smtClean="0"/>
          </a:p>
          <a:p>
            <a:pPr lvl="2"/>
            <a:r>
              <a:rPr lang="et-EE" dirty="0" err="1" smtClean="0"/>
              <a:t>declare</a:t>
            </a:r>
            <a:r>
              <a:rPr lang="et-EE" dirty="0" smtClean="0"/>
              <a:t> </a:t>
            </a:r>
            <a:r>
              <a:rPr lang="et-EE" dirty="0" err="1"/>
              <a:t>var</a:t>
            </a:r>
            <a:r>
              <a:rPr lang="et-EE" dirty="0"/>
              <a:t> </a:t>
            </a:r>
            <a:r>
              <a:rPr lang="et-EE" dirty="0" err="1"/>
              <a:t>globalVar</a:t>
            </a:r>
            <a:r>
              <a:rPr lang="et-EE" dirty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t-EE" dirty="0" err="1">
                <a:solidFill>
                  <a:schemeClr val="accent1">
                    <a:lumMod val="10000"/>
                  </a:schemeClr>
                </a:solidFill>
              </a:rPr>
              <a:t>someModule.SomeType</a:t>
            </a:r>
            <a:r>
              <a:rPr lang="et-EE" dirty="0" smtClean="0"/>
              <a:t>;</a:t>
            </a:r>
          </a:p>
          <a:p>
            <a:pPr lvl="2"/>
            <a:r>
              <a:rPr lang="et-EE" dirty="0" smtClean="0"/>
              <a:t>Need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reference</a:t>
            </a:r>
            <a:r>
              <a:rPr lang="et-EE" dirty="0" smtClean="0"/>
              <a:t> </a:t>
            </a:r>
            <a:r>
              <a:rPr lang="et-EE" dirty="0" err="1" smtClean="0"/>
              <a:t>library</a:t>
            </a:r>
            <a:r>
              <a:rPr lang="et-EE" dirty="0" smtClean="0"/>
              <a:t> </a:t>
            </a:r>
            <a:r>
              <a:rPr lang="et-EE" dirty="0" err="1" smtClean="0"/>
              <a:t>or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declarations</a:t>
            </a:r>
            <a:r>
              <a:rPr lang="et-EE" dirty="0" smtClean="0"/>
              <a:t> of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library</a:t>
            </a:r>
            <a:endParaRPr lang="et-EE" dirty="0" smtClean="0"/>
          </a:p>
          <a:p>
            <a:pPr lvl="3"/>
            <a:r>
              <a:rPr lang="et-EE" dirty="0" smtClean="0"/>
              <a:t>/// </a:t>
            </a:r>
            <a:r>
              <a:rPr lang="et-EE" dirty="0"/>
              <a:t>&lt;</a:t>
            </a:r>
            <a:r>
              <a:rPr lang="et-EE" dirty="0" err="1"/>
              <a:t>reference</a:t>
            </a:r>
            <a:r>
              <a:rPr lang="et-EE" dirty="0"/>
              <a:t> </a:t>
            </a:r>
            <a:r>
              <a:rPr lang="et-EE" dirty="0" err="1"/>
              <a:t>path</a:t>
            </a:r>
            <a:r>
              <a:rPr lang="et-EE" dirty="0"/>
              <a:t>=„</a:t>
            </a:r>
            <a:r>
              <a:rPr lang="et-EE" dirty="0" err="1"/>
              <a:t>path</a:t>
            </a:r>
            <a:r>
              <a:rPr lang="et-EE" dirty="0"/>
              <a:t>/</a:t>
            </a:r>
            <a:r>
              <a:rPr lang="et-EE" dirty="0" err="1"/>
              <a:t>to</a:t>
            </a:r>
            <a:r>
              <a:rPr lang="et-EE" dirty="0"/>
              <a:t>/</a:t>
            </a:r>
            <a:r>
              <a:rPr lang="et-EE" dirty="0" err="1"/>
              <a:t>my-lib.ts</a:t>
            </a:r>
            <a:r>
              <a:rPr lang="et-EE" dirty="0"/>
              <a:t>" /&gt;</a:t>
            </a:r>
          </a:p>
          <a:p>
            <a:pPr lvl="3"/>
            <a:r>
              <a:rPr lang="et-EE" dirty="0" smtClean="0"/>
              <a:t>/// </a:t>
            </a:r>
            <a:r>
              <a:rPr lang="et-EE" dirty="0"/>
              <a:t>&lt;</a:t>
            </a:r>
            <a:r>
              <a:rPr lang="et-EE" dirty="0" err="1"/>
              <a:t>reference</a:t>
            </a:r>
            <a:r>
              <a:rPr lang="et-EE" dirty="0"/>
              <a:t> </a:t>
            </a:r>
            <a:r>
              <a:rPr lang="et-EE" dirty="0" err="1"/>
              <a:t>path</a:t>
            </a:r>
            <a:r>
              <a:rPr lang="et-EE" dirty="0"/>
              <a:t>=„</a:t>
            </a:r>
            <a:r>
              <a:rPr lang="et-EE" dirty="0" err="1" smtClean="0"/>
              <a:t>path</a:t>
            </a:r>
            <a:r>
              <a:rPr lang="et-EE" dirty="0" smtClean="0"/>
              <a:t>/</a:t>
            </a:r>
            <a:r>
              <a:rPr lang="et-EE" dirty="0" err="1" smtClean="0"/>
              <a:t>to</a:t>
            </a:r>
            <a:r>
              <a:rPr lang="et-EE" dirty="0" smtClean="0"/>
              <a:t>/</a:t>
            </a:r>
            <a:r>
              <a:rPr lang="et-EE" dirty="0" err="1" smtClean="0"/>
              <a:t>external-lib-type-info.d.ts</a:t>
            </a:r>
            <a:r>
              <a:rPr lang="et-EE" dirty="0"/>
              <a:t>" </a:t>
            </a:r>
            <a:r>
              <a:rPr lang="et-EE" dirty="0" smtClean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07262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TypeScript</a:t>
            </a:r>
            <a:r>
              <a:rPr lang="et-EE" dirty="0" smtClean="0"/>
              <a:t> </a:t>
            </a:r>
            <a:r>
              <a:rPr lang="et-EE" dirty="0" err="1" smtClean="0"/>
              <a:t>language</a:t>
            </a:r>
            <a:r>
              <a:rPr lang="et-EE" dirty="0" smtClean="0"/>
              <a:t> </a:t>
            </a:r>
            <a:r>
              <a:rPr lang="et-EE" dirty="0" err="1" smtClean="0"/>
              <a:t>features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 err="1"/>
              <a:t>Syntax</a:t>
            </a:r>
            <a:r>
              <a:rPr lang="et-EE" dirty="0"/>
              <a:t> </a:t>
            </a:r>
            <a:r>
              <a:rPr lang="et-EE" dirty="0" err="1"/>
              <a:t>sugar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/>
              <a:t>creating</a:t>
            </a:r>
            <a:endParaRPr lang="et-EE" dirty="0"/>
          </a:p>
          <a:p>
            <a:pPr lvl="1"/>
            <a:r>
              <a:rPr lang="et-EE" dirty="0" err="1"/>
              <a:t>Classes</a:t>
            </a:r>
            <a:r>
              <a:rPr lang="et-EE" dirty="0"/>
              <a:t>, </a:t>
            </a:r>
            <a:r>
              <a:rPr lang="et-EE" dirty="0" err="1"/>
              <a:t>interfaces</a:t>
            </a:r>
            <a:r>
              <a:rPr lang="et-EE" dirty="0"/>
              <a:t>, </a:t>
            </a:r>
            <a:r>
              <a:rPr lang="et-EE" dirty="0" err="1" smtClean="0"/>
              <a:t>modules</a:t>
            </a:r>
            <a:r>
              <a:rPr lang="et-EE" dirty="0" smtClean="0"/>
              <a:t>, …</a:t>
            </a:r>
          </a:p>
          <a:p>
            <a:r>
              <a:rPr lang="et-EE" dirty="0" err="1" smtClean="0"/>
              <a:t>Types</a:t>
            </a:r>
            <a:r>
              <a:rPr lang="et-EE" dirty="0" smtClean="0"/>
              <a:t>:</a:t>
            </a:r>
          </a:p>
          <a:p>
            <a:pPr lvl="1"/>
            <a:r>
              <a:rPr lang="et-EE" dirty="0" err="1" smtClean="0"/>
              <a:t>Optional</a:t>
            </a:r>
            <a:r>
              <a:rPr lang="et-EE" dirty="0" smtClean="0"/>
              <a:t> (in </a:t>
            </a:r>
            <a:r>
              <a:rPr lang="et-EE" dirty="0" err="1" smtClean="0"/>
              <a:t>code</a:t>
            </a:r>
            <a:r>
              <a:rPr lang="et-EE" dirty="0" smtClean="0"/>
              <a:t>, </a:t>
            </a:r>
            <a:r>
              <a:rPr lang="et-EE" dirty="0" err="1" smtClean="0"/>
              <a:t>not</a:t>
            </a:r>
            <a:r>
              <a:rPr lang="et-EE" dirty="0" smtClean="0"/>
              <a:t> in </a:t>
            </a:r>
            <a:r>
              <a:rPr lang="et-EE" dirty="0" err="1" smtClean="0"/>
              <a:t>comments</a:t>
            </a:r>
            <a:r>
              <a:rPr lang="et-EE" dirty="0" smtClean="0"/>
              <a:t>)</a:t>
            </a:r>
            <a:endParaRPr lang="et-EE" dirty="0"/>
          </a:p>
          <a:p>
            <a:pPr lvl="2"/>
            <a:r>
              <a:rPr lang="et-EE" dirty="0"/>
              <a:t>JS </a:t>
            </a:r>
            <a:r>
              <a:rPr lang="et-EE" dirty="0" err="1"/>
              <a:t>is</a:t>
            </a:r>
            <a:r>
              <a:rPr lang="et-EE" dirty="0"/>
              <a:t> TS – </a:t>
            </a:r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types</a:t>
            </a:r>
            <a:r>
              <a:rPr lang="et-EE" dirty="0"/>
              <a:t> </a:t>
            </a:r>
            <a:r>
              <a:rPr lang="et-EE" dirty="0" err="1"/>
              <a:t>when</a:t>
            </a:r>
            <a:r>
              <a:rPr lang="et-EE" dirty="0"/>
              <a:t> </a:t>
            </a:r>
            <a:r>
              <a:rPr lang="et-EE" dirty="0" err="1" smtClean="0"/>
              <a:t>needed</a:t>
            </a:r>
            <a:endParaRPr lang="et-EE" dirty="0" smtClean="0"/>
          </a:p>
          <a:p>
            <a:pPr lvl="1"/>
            <a:r>
              <a:rPr lang="et-EE" dirty="0" err="1" smtClean="0"/>
              <a:t>Static</a:t>
            </a:r>
            <a:endParaRPr lang="et-EE" dirty="0" smtClean="0"/>
          </a:p>
          <a:p>
            <a:pPr lvl="2"/>
            <a:r>
              <a:rPr lang="et-EE" dirty="0" err="1" smtClean="0"/>
              <a:t>Errors</a:t>
            </a:r>
            <a:r>
              <a:rPr lang="et-EE" dirty="0" smtClean="0"/>
              <a:t> at </a:t>
            </a:r>
            <a:r>
              <a:rPr lang="et-EE" dirty="0" err="1" smtClean="0"/>
              <a:t>compile</a:t>
            </a:r>
            <a:r>
              <a:rPr lang="et-EE" dirty="0" smtClean="0"/>
              <a:t> </a:t>
            </a:r>
            <a:r>
              <a:rPr lang="et-EE" dirty="0" err="1" smtClean="0"/>
              <a:t>time</a:t>
            </a:r>
            <a:r>
              <a:rPr lang="et-EE" dirty="0" smtClean="0"/>
              <a:t> </a:t>
            </a:r>
            <a:r>
              <a:rPr lang="et-EE" dirty="0" err="1" smtClean="0"/>
              <a:t>not</a:t>
            </a:r>
            <a:r>
              <a:rPr lang="et-EE" dirty="0" smtClean="0"/>
              <a:t> at </a:t>
            </a:r>
            <a:r>
              <a:rPr lang="et-EE" dirty="0" err="1" smtClean="0"/>
              <a:t>runtime</a:t>
            </a:r>
            <a:endParaRPr lang="et-EE" dirty="0"/>
          </a:p>
          <a:p>
            <a:pPr lvl="1"/>
            <a:r>
              <a:rPr lang="et-EE" dirty="0" err="1" smtClean="0"/>
              <a:t>Interfaces</a:t>
            </a:r>
            <a:r>
              <a:rPr lang="et-EE" dirty="0" smtClean="0"/>
              <a:t>, </a:t>
            </a:r>
            <a:r>
              <a:rPr lang="et-EE" dirty="0" err="1" smtClean="0"/>
              <a:t>classes</a:t>
            </a:r>
            <a:r>
              <a:rPr lang="et-EE" dirty="0" smtClean="0"/>
              <a:t> </a:t>
            </a:r>
            <a:r>
              <a:rPr lang="et-EE" dirty="0" err="1" smtClean="0"/>
              <a:t>or</a:t>
            </a:r>
            <a:r>
              <a:rPr lang="et-EE" dirty="0" smtClean="0"/>
              <a:t> </a:t>
            </a:r>
            <a:r>
              <a:rPr lang="et-EE" dirty="0" err="1" smtClean="0"/>
              <a:t>structural</a:t>
            </a:r>
            <a:endParaRPr lang="et-EE" dirty="0" smtClean="0"/>
          </a:p>
          <a:p>
            <a:pPr lvl="2"/>
            <a:r>
              <a:rPr lang="et-EE" dirty="0" err="1" smtClean="0"/>
              <a:t>Can</a:t>
            </a:r>
            <a:r>
              <a:rPr lang="et-EE" dirty="0" smtClean="0"/>
              <a:t> </a:t>
            </a:r>
            <a:r>
              <a:rPr lang="et-EE" dirty="0" err="1" smtClean="0"/>
              <a:t>use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names</a:t>
            </a:r>
            <a:r>
              <a:rPr lang="et-EE" dirty="0" smtClean="0"/>
              <a:t>, </a:t>
            </a:r>
            <a:r>
              <a:rPr lang="et-EE" dirty="0" err="1" smtClean="0"/>
              <a:t>but</a:t>
            </a:r>
            <a:r>
              <a:rPr lang="et-EE" dirty="0" smtClean="0"/>
              <a:t> </a:t>
            </a:r>
            <a:r>
              <a:rPr lang="et-EE" dirty="0" err="1" smtClean="0"/>
              <a:t>they</a:t>
            </a:r>
            <a:r>
              <a:rPr lang="et-EE" dirty="0" smtClean="0"/>
              <a:t> are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required</a:t>
            </a:r>
            <a:endParaRPr lang="et-EE" dirty="0" smtClean="0"/>
          </a:p>
          <a:p>
            <a:pPr lvl="2"/>
            <a:r>
              <a:rPr lang="et-EE" dirty="0" err="1" smtClean="0"/>
              <a:t>Checked</a:t>
            </a:r>
            <a:r>
              <a:rPr lang="et-EE" dirty="0" smtClean="0"/>
              <a:t> at </a:t>
            </a:r>
            <a:r>
              <a:rPr lang="et-EE" dirty="0" err="1" smtClean="0"/>
              <a:t>compile</a:t>
            </a:r>
            <a:r>
              <a:rPr lang="et-EE" dirty="0" smtClean="0"/>
              <a:t> </a:t>
            </a:r>
            <a:r>
              <a:rPr lang="et-EE" dirty="0" err="1" smtClean="0"/>
              <a:t>time</a:t>
            </a:r>
            <a:r>
              <a:rPr lang="et-EE" dirty="0" smtClean="0"/>
              <a:t>,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runtime</a:t>
            </a:r>
            <a:r>
              <a:rPr lang="et-EE" dirty="0" smtClean="0"/>
              <a:t> (</a:t>
            </a:r>
            <a:r>
              <a:rPr lang="et-EE" dirty="0" err="1" smtClean="0"/>
              <a:t>unlike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„</a:t>
            </a:r>
            <a:r>
              <a:rPr lang="et-EE" dirty="0" err="1" smtClean="0"/>
              <a:t>duck</a:t>
            </a:r>
            <a:r>
              <a:rPr lang="et-EE" dirty="0" smtClean="0"/>
              <a:t> </a:t>
            </a:r>
            <a:r>
              <a:rPr lang="et-EE" dirty="0" err="1" smtClean="0"/>
              <a:t>typing</a:t>
            </a:r>
            <a:r>
              <a:rPr lang="et-EE" dirty="0" smtClean="0"/>
              <a:t>“)</a:t>
            </a:r>
          </a:p>
          <a:p>
            <a:pPr lvl="1"/>
            <a:r>
              <a:rPr lang="et-EE" dirty="0" err="1" smtClean="0"/>
              <a:t>Disappear</a:t>
            </a:r>
            <a:r>
              <a:rPr lang="et-EE" dirty="0" smtClean="0"/>
              <a:t> </a:t>
            </a:r>
            <a:r>
              <a:rPr lang="et-EE" dirty="0" err="1"/>
              <a:t>after</a:t>
            </a:r>
            <a:r>
              <a:rPr lang="et-EE" dirty="0"/>
              <a:t> </a:t>
            </a:r>
            <a:r>
              <a:rPr lang="et-EE" dirty="0" err="1" smtClean="0"/>
              <a:t>compiling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432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TypeScript</a:t>
            </a:r>
            <a:r>
              <a:rPr lang="et-EE" dirty="0" smtClean="0"/>
              <a:t> vs Java: </a:t>
            </a:r>
            <a:r>
              <a:rPr lang="et-EE" dirty="0" err="1"/>
              <a:t>C</a:t>
            </a:r>
            <a:r>
              <a:rPr lang="et-EE" dirty="0" err="1" smtClean="0"/>
              <a:t>lasses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 err="1" smtClean="0"/>
              <a:t>Similar</a:t>
            </a:r>
            <a:r>
              <a:rPr lang="et-EE" dirty="0" smtClean="0"/>
              <a:t>:</a:t>
            </a:r>
          </a:p>
          <a:p>
            <a:pPr lvl="1"/>
            <a:r>
              <a:rPr lang="et-EE" dirty="0" err="1" smtClean="0"/>
              <a:t>Can</a:t>
            </a:r>
            <a:r>
              <a:rPr lang="et-EE" dirty="0" smtClean="0"/>
              <a:t> </a:t>
            </a:r>
            <a:r>
              <a:rPr lang="et-EE" dirty="0" err="1" smtClean="0"/>
              <a:t>implement</a:t>
            </a:r>
            <a:r>
              <a:rPr lang="et-EE" dirty="0" smtClean="0"/>
              <a:t> </a:t>
            </a:r>
            <a:r>
              <a:rPr lang="et-EE" dirty="0" err="1" smtClean="0"/>
              <a:t>interfaces</a:t>
            </a:r>
            <a:endParaRPr lang="et-EE" dirty="0" smtClean="0"/>
          </a:p>
          <a:p>
            <a:pPr lvl="1"/>
            <a:r>
              <a:rPr lang="et-EE" dirty="0" err="1" smtClean="0"/>
              <a:t>Inheritance</a:t>
            </a:r>
            <a:endParaRPr lang="et-EE" dirty="0" smtClean="0"/>
          </a:p>
          <a:p>
            <a:pPr lvl="1"/>
            <a:r>
              <a:rPr lang="et-EE" dirty="0" err="1" smtClean="0"/>
              <a:t>Instance</a:t>
            </a:r>
            <a:r>
              <a:rPr lang="et-EE" dirty="0" smtClean="0"/>
              <a:t> </a:t>
            </a:r>
            <a:r>
              <a:rPr lang="et-EE" dirty="0" err="1" smtClean="0"/>
              <a:t>methods</a:t>
            </a:r>
            <a:r>
              <a:rPr lang="et-EE" dirty="0" smtClean="0"/>
              <a:t>/</a:t>
            </a:r>
            <a:r>
              <a:rPr lang="et-EE" dirty="0" err="1" smtClean="0"/>
              <a:t>members</a:t>
            </a:r>
            <a:endParaRPr lang="et-EE" dirty="0" smtClean="0"/>
          </a:p>
          <a:p>
            <a:pPr lvl="1"/>
            <a:r>
              <a:rPr lang="et-EE" dirty="0" err="1" smtClean="0"/>
              <a:t>Static</a:t>
            </a:r>
            <a:r>
              <a:rPr lang="et-EE" dirty="0" smtClean="0"/>
              <a:t> </a:t>
            </a:r>
            <a:r>
              <a:rPr lang="et-EE" dirty="0" err="1" smtClean="0"/>
              <a:t>methods</a:t>
            </a:r>
            <a:r>
              <a:rPr lang="et-EE" dirty="0" smtClean="0"/>
              <a:t>/</a:t>
            </a:r>
            <a:r>
              <a:rPr lang="et-EE" dirty="0" err="1" smtClean="0"/>
              <a:t>members</a:t>
            </a:r>
            <a:endParaRPr lang="et-EE" dirty="0" smtClean="0"/>
          </a:p>
          <a:p>
            <a:pPr lvl="1"/>
            <a:r>
              <a:rPr lang="et-EE" dirty="0" err="1" smtClean="0"/>
              <a:t>Generics</a:t>
            </a:r>
            <a:r>
              <a:rPr lang="et-EE" dirty="0" smtClean="0"/>
              <a:t> (</a:t>
            </a:r>
            <a:r>
              <a:rPr lang="et-EE" dirty="0" err="1" smtClean="0"/>
              <a:t>with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erasure</a:t>
            </a:r>
            <a:r>
              <a:rPr lang="et-EE" dirty="0" smtClean="0"/>
              <a:t>)</a:t>
            </a:r>
          </a:p>
          <a:p>
            <a:r>
              <a:rPr lang="et-EE" dirty="0" err="1" smtClean="0"/>
              <a:t>Different</a:t>
            </a:r>
            <a:r>
              <a:rPr lang="et-EE" dirty="0" smtClean="0"/>
              <a:t>:</a:t>
            </a:r>
          </a:p>
          <a:p>
            <a:pPr lvl="1"/>
            <a:r>
              <a:rPr lang="et-EE" dirty="0" smtClean="0"/>
              <a:t>No </a:t>
            </a:r>
            <a:r>
              <a:rPr lang="et-EE" dirty="0" err="1" smtClean="0"/>
              <a:t>method</a:t>
            </a:r>
            <a:r>
              <a:rPr lang="et-EE" dirty="0" smtClean="0"/>
              <a:t>/</a:t>
            </a:r>
            <a:r>
              <a:rPr lang="et-EE" dirty="0" err="1" smtClean="0"/>
              <a:t>constructor</a:t>
            </a:r>
            <a:r>
              <a:rPr lang="et-EE" dirty="0" smtClean="0"/>
              <a:t> </a:t>
            </a:r>
            <a:r>
              <a:rPr lang="et-EE" dirty="0" err="1" smtClean="0"/>
              <a:t>overloading</a:t>
            </a:r>
            <a:endParaRPr lang="et-EE" dirty="0" smtClean="0"/>
          </a:p>
          <a:p>
            <a:pPr lvl="1"/>
            <a:r>
              <a:rPr lang="et-EE" dirty="0" err="1" smtClean="0"/>
              <a:t>Default</a:t>
            </a:r>
            <a:r>
              <a:rPr lang="et-EE" dirty="0" smtClean="0"/>
              <a:t> &amp; </a:t>
            </a:r>
            <a:r>
              <a:rPr lang="et-EE" dirty="0" err="1" smtClean="0"/>
              <a:t>optional</a:t>
            </a:r>
            <a:r>
              <a:rPr lang="et-EE" dirty="0" smtClean="0"/>
              <a:t> </a:t>
            </a:r>
            <a:r>
              <a:rPr lang="et-EE" dirty="0" err="1" smtClean="0"/>
              <a:t>parameters</a:t>
            </a:r>
            <a:endParaRPr lang="et-EE" dirty="0" smtClean="0"/>
          </a:p>
          <a:p>
            <a:pPr lvl="1"/>
            <a:r>
              <a:rPr lang="et-EE" dirty="0" smtClean="0"/>
              <a:t>ES6 </a:t>
            </a:r>
            <a:r>
              <a:rPr lang="et-EE" dirty="0" err="1" smtClean="0"/>
              <a:t>class</a:t>
            </a:r>
            <a:r>
              <a:rPr lang="et-EE" dirty="0" smtClean="0"/>
              <a:t> </a:t>
            </a:r>
            <a:r>
              <a:rPr lang="et-EE" dirty="0" err="1" smtClean="0"/>
              <a:t>syntax</a:t>
            </a:r>
            <a:r>
              <a:rPr lang="et-EE" dirty="0" smtClean="0"/>
              <a:t> (</a:t>
            </a:r>
            <a:r>
              <a:rPr lang="et-EE" dirty="0" err="1" smtClean="0"/>
              <a:t>similar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Scala</a:t>
            </a:r>
            <a:r>
              <a:rPr lang="et-EE" dirty="0" smtClean="0"/>
              <a:t>)</a:t>
            </a:r>
          </a:p>
          <a:p>
            <a:pPr lvl="1"/>
            <a:r>
              <a:rPr lang="et-EE" dirty="0" err="1" smtClean="0"/>
              <a:t>Mixins</a:t>
            </a:r>
            <a:r>
              <a:rPr lang="et-EE" dirty="0" smtClean="0"/>
              <a:t>/</a:t>
            </a:r>
            <a:r>
              <a:rPr lang="et-EE" dirty="0" err="1" smtClean="0"/>
              <a:t>traits</a:t>
            </a:r>
            <a:r>
              <a:rPr lang="et-EE" dirty="0" smtClean="0"/>
              <a:t> (</a:t>
            </a:r>
            <a:r>
              <a:rPr lang="et-EE" dirty="0" err="1" smtClean="0"/>
              <a:t>trivial</a:t>
            </a:r>
            <a:r>
              <a:rPr lang="et-EE" dirty="0" smtClean="0"/>
              <a:t>, </a:t>
            </a:r>
            <a:r>
              <a:rPr lang="et-EE" dirty="0" err="1" smtClean="0"/>
              <a:t>but</a:t>
            </a:r>
            <a:r>
              <a:rPr lang="et-EE" dirty="0" smtClean="0"/>
              <a:t> no </a:t>
            </a:r>
            <a:r>
              <a:rPr lang="et-EE" dirty="0" err="1" smtClean="0"/>
              <a:t>out</a:t>
            </a:r>
            <a:r>
              <a:rPr lang="et-EE" dirty="0" smtClean="0"/>
              <a:t>-of-</a:t>
            </a:r>
            <a:r>
              <a:rPr lang="et-EE" dirty="0" err="1" smtClean="0"/>
              <a:t>the</a:t>
            </a:r>
            <a:r>
              <a:rPr lang="et-EE" dirty="0" smtClean="0"/>
              <a:t>-</a:t>
            </a:r>
            <a:r>
              <a:rPr lang="et-EE" dirty="0" err="1" smtClean="0"/>
              <a:t>box</a:t>
            </a:r>
            <a:r>
              <a:rPr lang="et-EE" dirty="0" smtClean="0"/>
              <a:t> </a:t>
            </a:r>
            <a:r>
              <a:rPr lang="et-EE" dirty="0" err="1" smtClean="0"/>
              <a:t>syntax</a:t>
            </a:r>
            <a:r>
              <a:rPr lang="et-EE" dirty="0" smtClean="0"/>
              <a:t> </a:t>
            </a:r>
            <a:r>
              <a:rPr lang="et-EE" dirty="0" err="1" smtClean="0"/>
              <a:t>as</a:t>
            </a:r>
            <a:r>
              <a:rPr lang="et-EE" dirty="0" smtClean="0"/>
              <a:t> in </a:t>
            </a:r>
            <a:r>
              <a:rPr lang="et-EE" dirty="0" err="1" smtClean="0"/>
              <a:t>Scala</a:t>
            </a:r>
            <a:r>
              <a:rPr lang="et-EE" dirty="0" smtClean="0"/>
              <a:t>)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848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TypeScript</a:t>
            </a:r>
            <a:r>
              <a:rPr lang="et-EE" dirty="0" smtClean="0"/>
              <a:t> vs Java: </a:t>
            </a:r>
            <a:r>
              <a:rPr lang="et-EE" dirty="0" err="1"/>
              <a:t>T</a:t>
            </a:r>
            <a:r>
              <a:rPr lang="et-EE" dirty="0" err="1" smtClean="0"/>
              <a:t>ypes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Object</a:t>
            </a:r>
            <a:r>
              <a:rPr lang="et-EE" dirty="0" smtClean="0"/>
              <a:t> -&gt; </a:t>
            </a:r>
            <a:r>
              <a:rPr lang="et-EE" dirty="0" err="1" smtClean="0"/>
              <a:t>any</a:t>
            </a:r>
            <a:endParaRPr lang="et-EE" dirty="0" smtClean="0"/>
          </a:p>
          <a:p>
            <a:r>
              <a:rPr lang="et-EE" dirty="0" err="1" smtClean="0"/>
              <a:t>void</a:t>
            </a:r>
            <a:r>
              <a:rPr lang="et-EE" dirty="0" smtClean="0"/>
              <a:t> -&gt; </a:t>
            </a:r>
            <a:r>
              <a:rPr lang="et-EE" dirty="0" err="1" smtClean="0"/>
              <a:t>void</a:t>
            </a:r>
            <a:endParaRPr lang="et-EE" dirty="0" smtClean="0"/>
          </a:p>
          <a:p>
            <a:r>
              <a:rPr lang="et-EE" dirty="0" err="1" smtClean="0"/>
              <a:t>boolean</a:t>
            </a:r>
            <a:r>
              <a:rPr lang="et-EE" dirty="0" smtClean="0"/>
              <a:t> -&gt; </a:t>
            </a:r>
            <a:r>
              <a:rPr lang="et-EE" dirty="0" err="1" smtClean="0"/>
              <a:t>boolean</a:t>
            </a:r>
            <a:endParaRPr lang="et-EE" dirty="0" smtClean="0"/>
          </a:p>
          <a:p>
            <a:r>
              <a:rPr lang="et-EE" dirty="0" err="1" smtClean="0"/>
              <a:t>Integer</a:t>
            </a:r>
            <a:r>
              <a:rPr lang="et-EE" dirty="0" smtClean="0"/>
              <a:t>, </a:t>
            </a:r>
            <a:r>
              <a:rPr lang="et-EE" dirty="0" err="1" smtClean="0"/>
              <a:t>long</a:t>
            </a:r>
            <a:r>
              <a:rPr lang="et-EE" dirty="0" smtClean="0"/>
              <a:t>, </a:t>
            </a:r>
            <a:r>
              <a:rPr lang="et-EE" dirty="0" err="1" smtClean="0"/>
              <a:t>short</a:t>
            </a:r>
            <a:r>
              <a:rPr lang="et-EE" dirty="0" smtClean="0"/>
              <a:t>, … -&gt; number</a:t>
            </a:r>
          </a:p>
          <a:p>
            <a:r>
              <a:rPr lang="et-EE" dirty="0" smtClean="0"/>
              <a:t>String, </a:t>
            </a:r>
            <a:r>
              <a:rPr lang="et-EE" dirty="0" err="1" smtClean="0"/>
              <a:t>char</a:t>
            </a:r>
            <a:r>
              <a:rPr lang="et-EE" dirty="0" smtClean="0"/>
              <a:t> -&gt; string</a:t>
            </a:r>
          </a:p>
          <a:p>
            <a:r>
              <a:rPr lang="et-EE" dirty="0" err="1" smtClean="0"/>
              <a:t>Arrays</a:t>
            </a:r>
            <a:r>
              <a:rPr lang="et-EE" dirty="0" smtClean="0"/>
              <a:t>:</a:t>
            </a:r>
          </a:p>
          <a:p>
            <a:pPr lvl="1"/>
            <a:r>
              <a:rPr lang="et-EE" dirty="0" err="1" smtClean="0"/>
              <a:t>TypeArray</a:t>
            </a:r>
            <a:r>
              <a:rPr lang="et-EE" dirty="0" smtClean="0"/>
              <a:t>[] -&gt; </a:t>
            </a:r>
            <a:r>
              <a:rPr lang="et-EE" dirty="0" err="1"/>
              <a:t>TypeArray</a:t>
            </a:r>
            <a:r>
              <a:rPr lang="et-EE" dirty="0" smtClean="0"/>
              <a:t>[]</a:t>
            </a:r>
          </a:p>
          <a:p>
            <a:pPr lvl="1"/>
            <a:r>
              <a:rPr lang="et-EE" dirty="0" err="1" smtClean="0"/>
              <a:t>primitiveTypeArray</a:t>
            </a:r>
            <a:r>
              <a:rPr lang="et-EE" dirty="0" smtClean="0"/>
              <a:t>[] -&gt; </a:t>
            </a:r>
            <a:r>
              <a:rPr lang="et-EE" dirty="0" err="1"/>
              <a:t>primitiveTypeArray</a:t>
            </a:r>
            <a:r>
              <a:rPr lang="et-EE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8209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How</a:t>
            </a:r>
            <a:r>
              <a:rPr lang="et-EE" dirty="0" smtClean="0"/>
              <a:t> </a:t>
            </a:r>
            <a:r>
              <a:rPr lang="et-EE" dirty="0" err="1" smtClean="0"/>
              <a:t>it</a:t>
            </a:r>
            <a:r>
              <a:rPr lang="et-EE" dirty="0" smtClean="0"/>
              <a:t> looks </a:t>
            </a:r>
            <a:r>
              <a:rPr lang="et-EE" dirty="0" err="1" smtClean="0"/>
              <a:t>like</a:t>
            </a:r>
            <a:r>
              <a:rPr lang="et-E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t-EE" dirty="0" err="1" smtClean="0"/>
              <a:t>var</a:t>
            </a:r>
            <a:r>
              <a:rPr lang="et-EE" dirty="0" smtClean="0"/>
              <a:t> </a:t>
            </a:r>
            <a:r>
              <a:rPr lang="et-EE" dirty="0" err="1" smtClean="0"/>
              <a:t>varName</a:t>
            </a:r>
            <a:r>
              <a:rPr lang="et-EE" dirty="0" smtClean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t-EE" dirty="0" err="1" smtClean="0">
                <a:solidFill>
                  <a:schemeClr val="accent1">
                    <a:lumMod val="10000"/>
                  </a:schemeClr>
                </a:solidFill>
              </a:rPr>
              <a:t>VarType</a:t>
            </a:r>
            <a:r>
              <a:rPr lang="et-EE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t-EE" dirty="0" smtClean="0"/>
              <a:t>= … ;</a:t>
            </a:r>
          </a:p>
          <a:p>
            <a:pPr marL="0" indent="0">
              <a:buNone/>
            </a:pPr>
            <a:r>
              <a:rPr lang="et-EE" dirty="0" err="1" smtClean="0"/>
              <a:t>function</a:t>
            </a:r>
            <a:r>
              <a:rPr lang="et-EE" dirty="0" smtClean="0"/>
              <a:t> </a:t>
            </a:r>
            <a:r>
              <a:rPr lang="et-EE" dirty="0" err="1" smtClean="0"/>
              <a:t>functionName</a:t>
            </a:r>
            <a:r>
              <a:rPr lang="et-EE" dirty="0" smtClean="0"/>
              <a:t>(param1</a:t>
            </a:r>
            <a:r>
              <a:rPr lang="et-EE" dirty="0" smtClean="0">
                <a:solidFill>
                  <a:srgbClr val="FF0000"/>
                </a:solidFill>
              </a:rPr>
              <a:t>: </a:t>
            </a:r>
            <a:r>
              <a:rPr lang="et-EE" dirty="0" smtClean="0">
                <a:solidFill>
                  <a:schemeClr val="accent1">
                    <a:lumMod val="10000"/>
                  </a:schemeClr>
                </a:solidFill>
              </a:rPr>
              <a:t>Param1Type</a:t>
            </a:r>
            <a:r>
              <a:rPr lang="et-EE" dirty="0" smtClean="0"/>
              <a:t>)</a:t>
            </a:r>
            <a:r>
              <a:rPr lang="et-EE" dirty="0" smtClean="0">
                <a:solidFill>
                  <a:srgbClr val="FF0000"/>
                </a:solidFill>
              </a:rPr>
              <a:t>: </a:t>
            </a:r>
            <a:r>
              <a:rPr lang="et-EE" dirty="0" err="1" smtClean="0">
                <a:solidFill>
                  <a:schemeClr val="accent1">
                    <a:lumMod val="10000"/>
                  </a:schemeClr>
                </a:solidFill>
              </a:rPr>
              <a:t>RetrunType</a:t>
            </a:r>
            <a:r>
              <a:rPr lang="et-EE" dirty="0" smtClean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t-EE" dirty="0" smtClean="0"/>
              <a:t>{</a:t>
            </a:r>
          </a:p>
          <a:p>
            <a:pPr marL="365760" lvl="1" indent="0">
              <a:buNone/>
            </a:pPr>
            <a:r>
              <a:rPr lang="et-EE" dirty="0" err="1" smtClean="0"/>
              <a:t>return</a:t>
            </a:r>
            <a:r>
              <a:rPr lang="et-EE" dirty="0" smtClean="0"/>
              <a:t> </a:t>
            </a:r>
            <a:r>
              <a:rPr lang="et-EE" dirty="0" err="1" smtClean="0"/>
              <a:t>new</a:t>
            </a:r>
            <a:r>
              <a:rPr lang="et-EE" dirty="0" smtClean="0"/>
              <a:t> </a:t>
            </a:r>
            <a:r>
              <a:rPr lang="et-EE" dirty="0" err="1" smtClean="0"/>
              <a:t>RetrunType</a:t>
            </a:r>
            <a:r>
              <a:rPr lang="et-EE" dirty="0" smtClean="0"/>
              <a:t>(param1);</a:t>
            </a:r>
            <a:endParaRPr lang="et-EE" dirty="0"/>
          </a:p>
          <a:p>
            <a:pPr marL="0" indent="0">
              <a:buNone/>
            </a:pPr>
            <a:r>
              <a:rPr lang="et-EE" sz="2100" dirty="0" smtClean="0"/>
              <a:t>}</a:t>
            </a:r>
          </a:p>
          <a:p>
            <a:pPr marL="0" indent="0">
              <a:buNone/>
            </a:pPr>
            <a:r>
              <a:rPr lang="et-EE" dirty="0" err="1">
                <a:solidFill>
                  <a:srgbClr val="00B050"/>
                </a:solidFill>
              </a:rPr>
              <a:t>interface</a:t>
            </a:r>
            <a:r>
              <a:rPr lang="et-EE" dirty="0"/>
              <a:t> </a:t>
            </a:r>
            <a:r>
              <a:rPr lang="et-EE" dirty="0" err="1"/>
              <a:t>IPerson</a:t>
            </a:r>
            <a:r>
              <a:rPr lang="et-EE" dirty="0"/>
              <a:t> </a:t>
            </a:r>
            <a:r>
              <a:rPr lang="et-EE" b="1" dirty="0" smtClean="0"/>
              <a:t>{ </a:t>
            </a:r>
            <a:r>
              <a:rPr lang="et-EE" dirty="0" err="1" smtClean="0"/>
              <a:t>name</a:t>
            </a:r>
            <a:r>
              <a:rPr lang="et-EE" dirty="0">
                <a:solidFill>
                  <a:srgbClr val="FF0000"/>
                </a:solidFill>
              </a:rPr>
              <a:t>: </a:t>
            </a:r>
            <a:r>
              <a:rPr lang="et-EE" dirty="0" smtClean="0">
                <a:solidFill>
                  <a:schemeClr val="accent1">
                    <a:lumMod val="10000"/>
                  </a:schemeClr>
                </a:solidFill>
              </a:rPr>
              <a:t>string</a:t>
            </a:r>
            <a:r>
              <a:rPr lang="et-EE" dirty="0" smtClean="0"/>
              <a:t>; </a:t>
            </a:r>
            <a:r>
              <a:rPr lang="et-EE" dirty="0" err="1" smtClean="0"/>
              <a:t>getAge</a:t>
            </a:r>
            <a:r>
              <a:rPr lang="et-EE" dirty="0"/>
              <a:t>()</a:t>
            </a:r>
            <a:r>
              <a:rPr lang="et-EE" dirty="0">
                <a:solidFill>
                  <a:srgbClr val="FF0000"/>
                </a:solidFill>
              </a:rPr>
              <a:t>: </a:t>
            </a:r>
            <a:r>
              <a:rPr lang="et-EE" dirty="0">
                <a:solidFill>
                  <a:schemeClr val="accent1">
                    <a:lumMod val="10000"/>
                  </a:schemeClr>
                </a:solidFill>
              </a:rPr>
              <a:t>number</a:t>
            </a:r>
            <a:r>
              <a:rPr lang="et-EE" dirty="0" smtClean="0">
                <a:solidFill>
                  <a:srgbClr val="FF0000"/>
                </a:solidFill>
              </a:rPr>
              <a:t>;</a:t>
            </a:r>
            <a:r>
              <a:rPr lang="et-EE" b="1" dirty="0" smtClean="0"/>
              <a:t>}</a:t>
            </a:r>
            <a:endParaRPr lang="et-EE" b="1" dirty="0"/>
          </a:p>
          <a:p>
            <a:pPr marL="0" indent="0">
              <a:buNone/>
            </a:pPr>
            <a:r>
              <a:rPr lang="et-EE" dirty="0" err="1" smtClean="0">
                <a:solidFill>
                  <a:srgbClr val="00B050"/>
                </a:solidFill>
              </a:rPr>
              <a:t>class</a:t>
            </a:r>
            <a:r>
              <a:rPr lang="et-EE" dirty="0" smtClean="0">
                <a:solidFill>
                  <a:srgbClr val="00B050"/>
                </a:solidFill>
              </a:rPr>
              <a:t> </a:t>
            </a:r>
            <a:r>
              <a:rPr lang="et-EE" dirty="0" err="1"/>
              <a:t>Person</a:t>
            </a:r>
            <a:r>
              <a:rPr lang="et-EE" dirty="0"/>
              <a:t> </a:t>
            </a:r>
            <a:r>
              <a:rPr lang="et-EE" dirty="0" err="1">
                <a:solidFill>
                  <a:srgbClr val="00B050"/>
                </a:solidFill>
              </a:rPr>
              <a:t>implements</a:t>
            </a:r>
            <a:r>
              <a:rPr lang="et-EE" dirty="0">
                <a:solidFill>
                  <a:srgbClr val="00B050"/>
                </a:solidFill>
              </a:rPr>
              <a:t> </a:t>
            </a:r>
            <a:r>
              <a:rPr lang="et-EE" dirty="0" err="1"/>
              <a:t>IPerson</a:t>
            </a:r>
            <a:r>
              <a:rPr lang="et-EE" dirty="0"/>
              <a:t> </a:t>
            </a:r>
            <a:r>
              <a:rPr lang="et-EE" b="1" dirty="0"/>
              <a:t>{</a:t>
            </a:r>
          </a:p>
          <a:p>
            <a:pPr marL="0" indent="0">
              <a:buNone/>
            </a:pPr>
            <a:r>
              <a:rPr lang="et-EE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constructor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public 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private </a:t>
            </a:r>
            <a:r>
              <a:rPr lang="en-US" dirty="0" err="1"/>
              <a:t>yearOfBirth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number</a:t>
            </a:r>
            <a:r>
              <a:rPr lang="en-US" dirty="0" smtClean="0"/>
              <a:t>)</a:t>
            </a:r>
            <a:r>
              <a:rPr lang="en-US" b="1" dirty="0" smtClean="0"/>
              <a:t>{</a:t>
            </a:r>
            <a:r>
              <a:rPr lang="et-EE" b="1" dirty="0" smtClean="0"/>
              <a:t>};</a:t>
            </a:r>
            <a:endParaRPr lang="et-EE" b="1" dirty="0"/>
          </a:p>
          <a:p>
            <a:pPr marL="0" indent="0">
              <a:buNone/>
            </a:pPr>
            <a:r>
              <a:rPr lang="et-EE" dirty="0" smtClean="0"/>
              <a:t>	</a:t>
            </a:r>
            <a:r>
              <a:rPr lang="et-EE" dirty="0" err="1" smtClean="0"/>
              <a:t>getAge</a:t>
            </a:r>
            <a:r>
              <a:rPr lang="et-EE" dirty="0"/>
              <a:t>() </a:t>
            </a:r>
            <a:r>
              <a:rPr lang="et-EE" b="1" dirty="0"/>
              <a:t>{ // </a:t>
            </a:r>
            <a:r>
              <a:rPr lang="et-EE" b="1" dirty="0" err="1"/>
              <a:t>return</a:t>
            </a:r>
            <a:r>
              <a:rPr lang="et-EE" b="1" dirty="0"/>
              <a:t> </a:t>
            </a:r>
            <a:r>
              <a:rPr lang="et-EE" b="1" dirty="0" err="1" smtClean="0"/>
              <a:t>type</a:t>
            </a:r>
            <a:r>
              <a:rPr lang="et-EE" b="1" dirty="0" smtClean="0"/>
              <a:t> </a:t>
            </a:r>
            <a:r>
              <a:rPr lang="et-EE" b="1" dirty="0" err="1" smtClean="0"/>
              <a:t>can</a:t>
            </a:r>
            <a:r>
              <a:rPr lang="et-EE" b="1" dirty="0" smtClean="0"/>
              <a:t> </a:t>
            </a:r>
            <a:r>
              <a:rPr lang="et-EE" b="1" dirty="0" err="1" smtClean="0"/>
              <a:t>be</a:t>
            </a:r>
            <a:r>
              <a:rPr lang="et-EE" b="1" dirty="0" smtClean="0"/>
              <a:t> </a:t>
            </a:r>
            <a:r>
              <a:rPr lang="et-EE" b="1" dirty="0" err="1" smtClean="0"/>
              <a:t>inferred</a:t>
            </a:r>
            <a:endParaRPr lang="et-EE" b="1" dirty="0"/>
          </a:p>
          <a:p>
            <a:pPr marL="0" indent="0">
              <a:buNone/>
            </a:pPr>
            <a:r>
              <a:rPr lang="et-EE" dirty="0" smtClean="0"/>
              <a:t>		</a:t>
            </a:r>
            <a:r>
              <a:rPr lang="en-US" dirty="0" smtClean="0"/>
              <a:t>return </a:t>
            </a:r>
            <a:r>
              <a:rPr lang="en-US" dirty="0"/>
              <a:t>new Date().</a:t>
            </a:r>
            <a:r>
              <a:rPr lang="en-US" dirty="0" err="1"/>
              <a:t>getFullYear</a:t>
            </a:r>
            <a:r>
              <a:rPr lang="en-US" dirty="0"/>
              <a:t>() - </a:t>
            </a:r>
            <a:r>
              <a:rPr lang="en-US" dirty="0" err="1"/>
              <a:t>this.yearOfBirth</a:t>
            </a:r>
            <a:r>
              <a:rPr lang="en-US" dirty="0" smtClean="0"/>
              <a:t>;</a:t>
            </a:r>
            <a:r>
              <a:rPr lang="et-EE" dirty="0" smtClean="0"/>
              <a:t> // </a:t>
            </a:r>
            <a:r>
              <a:rPr lang="et-EE" dirty="0" err="1" smtClean="0"/>
              <a:t>silly</a:t>
            </a:r>
            <a:r>
              <a:rPr lang="et-EE" dirty="0" smtClean="0"/>
              <a:t> demo</a:t>
            </a:r>
            <a:endParaRPr lang="en-US" dirty="0"/>
          </a:p>
          <a:p>
            <a:pPr marL="0" indent="0">
              <a:buNone/>
            </a:pPr>
            <a:r>
              <a:rPr lang="et-EE" sz="1700" b="1" dirty="0" smtClean="0"/>
              <a:t>	}</a:t>
            </a:r>
            <a:endParaRPr lang="et-EE" sz="1700" b="1" dirty="0"/>
          </a:p>
          <a:p>
            <a:pPr marL="0" indent="0">
              <a:buNone/>
            </a:pPr>
            <a:r>
              <a:rPr lang="et-EE" sz="1700" b="1" dirty="0"/>
              <a:t>}</a:t>
            </a:r>
            <a:endParaRPr lang="et-EE" sz="1700" dirty="0"/>
          </a:p>
        </p:txBody>
      </p:sp>
    </p:spTree>
    <p:extLst>
      <p:ext uri="{BB962C8B-B14F-4D97-AF65-F5344CB8AC3E}">
        <p14:creationId xmlns:p14="http://schemas.microsoft.com/office/powerpoint/2010/main" val="8871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Demo: </a:t>
            </a:r>
            <a:r>
              <a:rPr lang="et-EE" dirty="0" err="1" smtClean="0"/>
              <a:t>Basics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annotations</a:t>
            </a:r>
            <a:endParaRPr lang="et-EE" dirty="0" smtClean="0"/>
          </a:p>
          <a:p>
            <a:r>
              <a:rPr lang="et-EE" dirty="0" err="1" smtClean="0"/>
              <a:t>Classes</a:t>
            </a:r>
            <a:r>
              <a:rPr lang="et-EE" dirty="0" smtClean="0"/>
              <a:t>, </a:t>
            </a:r>
            <a:r>
              <a:rPr lang="et-EE" dirty="0" err="1" smtClean="0"/>
              <a:t>interfaces</a:t>
            </a:r>
            <a:r>
              <a:rPr lang="et-EE" dirty="0" smtClean="0"/>
              <a:t>, </a:t>
            </a:r>
            <a:r>
              <a:rPr lang="et-EE" dirty="0" err="1" smtClean="0"/>
              <a:t>functions</a:t>
            </a:r>
            <a:endParaRPr lang="et-EE" dirty="0" smtClean="0"/>
          </a:p>
          <a:p>
            <a:pPr lvl="1"/>
            <a:r>
              <a:rPr lang="et-EE" dirty="0" err="1" smtClean="0"/>
              <a:t>Optional</a:t>
            </a:r>
            <a:r>
              <a:rPr lang="et-EE" dirty="0" smtClean="0"/>
              <a:t>/</a:t>
            </a:r>
            <a:r>
              <a:rPr lang="et-EE" dirty="0" err="1" smtClean="0"/>
              <a:t>default</a:t>
            </a:r>
            <a:r>
              <a:rPr lang="et-EE" dirty="0" smtClean="0"/>
              <a:t> </a:t>
            </a:r>
            <a:r>
              <a:rPr lang="et-EE" dirty="0" err="1" smtClean="0"/>
              <a:t>members</a:t>
            </a:r>
            <a:endParaRPr lang="et-EE" dirty="0"/>
          </a:p>
          <a:p>
            <a:pPr lvl="1"/>
            <a:r>
              <a:rPr lang="et-EE" dirty="0" err="1"/>
              <a:t>Optional</a:t>
            </a:r>
            <a:r>
              <a:rPr lang="et-EE" dirty="0"/>
              <a:t>/</a:t>
            </a:r>
            <a:r>
              <a:rPr lang="et-EE" dirty="0" err="1"/>
              <a:t>default</a:t>
            </a:r>
            <a:r>
              <a:rPr lang="et-EE" dirty="0"/>
              <a:t> </a:t>
            </a:r>
            <a:r>
              <a:rPr lang="et-EE" dirty="0" err="1" smtClean="0"/>
              <a:t>function</a:t>
            </a:r>
            <a:r>
              <a:rPr lang="et-EE" dirty="0" smtClean="0"/>
              <a:t> </a:t>
            </a:r>
            <a:r>
              <a:rPr lang="et-EE" dirty="0" err="1" smtClean="0"/>
              <a:t>arguments</a:t>
            </a:r>
            <a:endParaRPr lang="et-EE" dirty="0" smtClean="0"/>
          </a:p>
          <a:p>
            <a:r>
              <a:rPr lang="et-EE" dirty="0" err="1" smtClean="0"/>
              <a:t>Errors</a:t>
            </a:r>
            <a:r>
              <a:rPr lang="et-EE" dirty="0" smtClean="0"/>
              <a:t> </a:t>
            </a:r>
            <a:r>
              <a:rPr lang="et-EE" dirty="0" err="1"/>
              <a:t>when</a:t>
            </a:r>
            <a:r>
              <a:rPr lang="et-EE" dirty="0"/>
              <a:t> </a:t>
            </a:r>
            <a:r>
              <a:rPr lang="et-EE" dirty="0" err="1"/>
              <a:t>using</a:t>
            </a:r>
            <a:r>
              <a:rPr lang="et-EE" dirty="0"/>
              <a:t> </a:t>
            </a:r>
            <a:r>
              <a:rPr lang="et-EE" dirty="0" err="1"/>
              <a:t>missing</a:t>
            </a:r>
            <a:r>
              <a:rPr lang="et-EE" dirty="0"/>
              <a:t> </a:t>
            </a:r>
            <a:r>
              <a:rPr lang="et-EE" dirty="0" err="1" smtClean="0"/>
              <a:t>field</a:t>
            </a:r>
            <a:r>
              <a:rPr lang="et-EE" dirty="0" smtClean="0"/>
              <a:t>/</a:t>
            </a:r>
            <a:r>
              <a:rPr lang="et-EE" dirty="0" err="1" smtClean="0"/>
              <a:t>function</a:t>
            </a:r>
            <a:endParaRPr lang="et-EE" dirty="0" smtClean="0"/>
          </a:p>
          <a:p>
            <a:r>
              <a:rPr lang="et-EE" dirty="0" err="1"/>
              <a:t>Type</a:t>
            </a:r>
            <a:r>
              <a:rPr lang="et-EE" dirty="0"/>
              <a:t> </a:t>
            </a:r>
            <a:r>
              <a:rPr lang="et-EE" dirty="0" err="1"/>
              <a:t>inference</a:t>
            </a:r>
            <a:endParaRPr lang="et-EE" dirty="0"/>
          </a:p>
          <a:p>
            <a:pPr lvl="1"/>
            <a:r>
              <a:rPr lang="et-EE" dirty="0" err="1" smtClean="0"/>
              <a:t>From</a:t>
            </a:r>
            <a:r>
              <a:rPr lang="et-EE" dirty="0" smtClean="0"/>
              <a:t> </a:t>
            </a:r>
            <a:r>
              <a:rPr lang="et-EE" dirty="0" err="1" smtClean="0"/>
              <a:t>assignment</a:t>
            </a:r>
            <a:endParaRPr lang="et-EE" dirty="0" smtClean="0"/>
          </a:p>
          <a:p>
            <a:pPr lvl="1"/>
            <a:r>
              <a:rPr lang="et-EE" dirty="0" err="1" smtClean="0"/>
              <a:t>From</a:t>
            </a:r>
            <a:r>
              <a:rPr lang="et-EE" dirty="0" smtClean="0"/>
              <a:t> </a:t>
            </a:r>
            <a:r>
              <a:rPr lang="et-EE" dirty="0" err="1" smtClean="0"/>
              <a:t>function</a:t>
            </a:r>
            <a:r>
              <a:rPr lang="et-EE" dirty="0" smtClean="0"/>
              <a:t> </a:t>
            </a:r>
            <a:r>
              <a:rPr lang="et-EE" dirty="0" err="1" smtClean="0"/>
              <a:t>return</a:t>
            </a:r>
            <a:r>
              <a:rPr lang="et-EE" dirty="0" smtClean="0"/>
              <a:t> </a:t>
            </a:r>
            <a:r>
              <a:rPr lang="et-EE" dirty="0" err="1" smtClean="0"/>
              <a:t>value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function</a:t>
            </a:r>
            <a:r>
              <a:rPr lang="et-EE" dirty="0" smtClean="0"/>
              <a:t> </a:t>
            </a:r>
            <a:r>
              <a:rPr lang="et-EE" dirty="0" err="1" smtClean="0"/>
              <a:t>return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endParaRPr lang="et-EE" dirty="0" smtClean="0"/>
          </a:p>
          <a:p>
            <a:pPr lvl="1"/>
            <a:r>
              <a:rPr lang="et-EE" dirty="0" err="1" smtClean="0"/>
              <a:t>From</a:t>
            </a:r>
            <a:r>
              <a:rPr lang="et-EE" dirty="0" smtClean="0"/>
              <a:t> </a:t>
            </a:r>
            <a:r>
              <a:rPr lang="et-EE" dirty="0" err="1" smtClean="0"/>
              <a:t>function</a:t>
            </a:r>
            <a:r>
              <a:rPr lang="et-EE" dirty="0" smtClean="0"/>
              <a:t> </a:t>
            </a:r>
            <a:r>
              <a:rPr lang="et-EE" dirty="0" err="1" smtClean="0"/>
              <a:t>declared</a:t>
            </a:r>
            <a:r>
              <a:rPr lang="et-EE" dirty="0" smtClean="0"/>
              <a:t> </a:t>
            </a:r>
            <a:r>
              <a:rPr lang="et-EE" dirty="0" err="1" smtClean="0"/>
              <a:t>parameter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argument passed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function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10004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Demo: </a:t>
            </a:r>
            <a:r>
              <a:rPr lang="et-EE" dirty="0" err="1" smtClean="0"/>
              <a:t>Modules</a:t>
            </a:r>
            <a:r>
              <a:rPr lang="et-EE" dirty="0" smtClean="0"/>
              <a:t>, </a:t>
            </a:r>
            <a:r>
              <a:rPr lang="et-EE" dirty="0" err="1" smtClean="0"/>
              <a:t>Interfaces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t-EE" sz="3200" dirty="0" err="1" smtClean="0"/>
              <a:t>Open</a:t>
            </a:r>
            <a:r>
              <a:rPr lang="et-EE" sz="3200" dirty="0" smtClean="0"/>
              <a:t>-ended</a:t>
            </a:r>
          </a:p>
          <a:p>
            <a:pPr lvl="1"/>
            <a:r>
              <a:rPr lang="et-EE" sz="2800" dirty="0" err="1" smtClean="0"/>
              <a:t>Can</a:t>
            </a:r>
            <a:r>
              <a:rPr lang="et-EE" sz="2800" dirty="0" smtClean="0"/>
              <a:t> </a:t>
            </a:r>
            <a:r>
              <a:rPr lang="et-EE" sz="2800" dirty="0" err="1" smtClean="0"/>
              <a:t>contribute</a:t>
            </a:r>
            <a:r>
              <a:rPr lang="et-EE" sz="2800" dirty="0" smtClean="0"/>
              <a:t> </a:t>
            </a:r>
            <a:r>
              <a:rPr lang="et-EE" sz="2800" dirty="0" err="1" smtClean="0"/>
              <a:t>classes</a:t>
            </a:r>
            <a:r>
              <a:rPr lang="et-EE" sz="2800" dirty="0" smtClean="0"/>
              <a:t>/</a:t>
            </a:r>
            <a:r>
              <a:rPr lang="et-EE" sz="2800" dirty="0" err="1" smtClean="0"/>
              <a:t>interfaces</a:t>
            </a:r>
            <a:r>
              <a:rPr lang="et-EE" sz="2800" dirty="0" smtClean="0"/>
              <a:t> </a:t>
            </a:r>
            <a:r>
              <a:rPr lang="et-EE" sz="2800" dirty="0" err="1" smtClean="0"/>
              <a:t>to</a:t>
            </a:r>
            <a:r>
              <a:rPr lang="et-EE" sz="2800" dirty="0" smtClean="0"/>
              <a:t> a </a:t>
            </a:r>
            <a:r>
              <a:rPr lang="et-EE" sz="2800" dirty="0" err="1" smtClean="0"/>
              <a:t>module</a:t>
            </a:r>
            <a:r>
              <a:rPr lang="et-EE" sz="2800" dirty="0" smtClean="0"/>
              <a:t> </a:t>
            </a:r>
            <a:r>
              <a:rPr lang="et-EE" sz="2800" dirty="0" err="1" smtClean="0"/>
              <a:t>from</a:t>
            </a:r>
            <a:r>
              <a:rPr lang="et-EE" sz="2800" dirty="0" smtClean="0"/>
              <a:t> </a:t>
            </a:r>
            <a:r>
              <a:rPr lang="et-EE" sz="2800" dirty="0" err="1" smtClean="0"/>
              <a:t>another</a:t>
            </a:r>
            <a:r>
              <a:rPr lang="et-EE" sz="2800" dirty="0" smtClean="0"/>
              <a:t> </a:t>
            </a:r>
            <a:r>
              <a:rPr lang="et-EE" sz="2800" dirty="0" err="1" smtClean="0"/>
              <a:t>file</a:t>
            </a:r>
            <a:endParaRPr lang="et-EE" sz="2800" dirty="0" smtClean="0"/>
          </a:p>
          <a:p>
            <a:pPr lvl="2"/>
            <a:r>
              <a:rPr lang="et-EE" sz="2400" dirty="0" err="1" smtClean="0"/>
              <a:t>Can</a:t>
            </a:r>
            <a:r>
              <a:rPr lang="et-EE" sz="2400" dirty="0" smtClean="0"/>
              <a:t> </a:t>
            </a:r>
            <a:r>
              <a:rPr lang="et-EE" sz="2400" dirty="0" err="1" smtClean="0"/>
              <a:t>divide</a:t>
            </a:r>
            <a:r>
              <a:rPr lang="et-EE" sz="2400" dirty="0" smtClean="0"/>
              <a:t> </a:t>
            </a:r>
            <a:r>
              <a:rPr lang="et-EE" sz="2400" dirty="0" err="1" smtClean="0"/>
              <a:t>code</a:t>
            </a:r>
            <a:r>
              <a:rPr lang="et-EE" sz="2400" dirty="0" smtClean="0"/>
              <a:t> </a:t>
            </a:r>
            <a:r>
              <a:rPr lang="et-EE" sz="2400" dirty="0" err="1" smtClean="0"/>
              <a:t>into</a:t>
            </a:r>
            <a:r>
              <a:rPr lang="et-EE" sz="2400" dirty="0" smtClean="0"/>
              <a:t> </a:t>
            </a:r>
            <a:r>
              <a:rPr lang="et-EE" sz="2400" dirty="0" err="1" smtClean="0"/>
              <a:t>several</a:t>
            </a:r>
            <a:r>
              <a:rPr lang="et-EE" sz="2400" dirty="0" smtClean="0"/>
              <a:t> </a:t>
            </a:r>
            <a:r>
              <a:rPr lang="et-EE" sz="2400" dirty="0" err="1" smtClean="0"/>
              <a:t>files</a:t>
            </a:r>
            <a:endParaRPr lang="et-EE" sz="2400" dirty="0" smtClean="0"/>
          </a:p>
          <a:p>
            <a:pPr lvl="1"/>
            <a:r>
              <a:rPr lang="et-EE" sz="2800" dirty="0" err="1" smtClean="0"/>
              <a:t>Can</a:t>
            </a:r>
            <a:r>
              <a:rPr lang="et-EE" sz="2800" dirty="0" smtClean="0"/>
              <a:t> </a:t>
            </a:r>
            <a:r>
              <a:rPr lang="et-EE" sz="2800" dirty="0" err="1" smtClean="0"/>
              <a:t>contribute</a:t>
            </a:r>
            <a:r>
              <a:rPr lang="et-EE" sz="2800" dirty="0" smtClean="0"/>
              <a:t> </a:t>
            </a:r>
            <a:r>
              <a:rPr lang="et-EE" sz="2800" dirty="0" err="1" smtClean="0"/>
              <a:t>members</a:t>
            </a:r>
            <a:r>
              <a:rPr lang="et-EE" sz="2800" dirty="0" smtClean="0"/>
              <a:t> </a:t>
            </a:r>
            <a:r>
              <a:rPr lang="et-EE" sz="2800" dirty="0" err="1" smtClean="0"/>
              <a:t>to</a:t>
            </a:r>
            <a:r>
              <a:rPr lang="et-EE" sz="2800" dirty="0" smtClean="0"/>
              <a:t> </a:t>
            </a:r>
            <a:r>
              <a:rPr lang="et-EE" sz="2800" dirty="0" err="1" smtClean="0"/>
              <a:t>interface</a:t>
            </a:r>
            <a:r>
              <a:rPr lang="et-EE" sz="2800" dirty="0" smtClean="0"/>
              <a:t> </a:t>
            </a:r>
            <a:r>
              <a:rPr lang="et-EE" sz="2800" dirty="0" err="1" smtClean="0"/>
              <a:t>from</a:t>
            </a:r>
            <a:r>
              <a:rPr lang="et-EE" sz="2800" dirty="0" smtClean="0"/>
              <a:t> </a:t>
            </a:r>
            <a:r>
              <a:rPr lang="et-EE" sz="2800" dirty="0" err="1" smtClean="0"/>
              <a:t>another</a:t>
            </a:r>
            <a:r>
              <a:rPr lang="et-EE" sz="2800" dirty="0" smtClean="0"/>
              <a:t> </a:t>
            </a:r>
            <a:r>
              <a:rPr lang="et-EE" sz="2800" dirty="0" err="1" smtClean="0"/>
              <a:t>file</a:t>
            </a:r>
            <a:endParaRPr lang="et-EE" sz="2800" dirty="0" smtClean="0"/>
          </a:p>
          <a:p>
            <a:pPr lvl="2"/>
            <a:r>
              <a:rPr lang="et-EE" sz="2400" dirty="0" err="1" smtClean="0"/>
              <a:t>Very</a:t>
            </a:r>
            <a:r>
              <a:rPr lang="et-EE" sz="2400" dirty="0" smtClean="0"/>
              <a:t> </a:t>
            </a:r>
            <a:r>
              <a:rPr lang="et-EE" sz="2400" dirty="0" err="1" smtClean="0"/>
              <a:t>common</a:t>
            </a:r>
            <a:r>
              <a:rPr lang="et-EE" sz="2400" dirty="0" smtClean="0"/>
              <a:t> </a:t>
            </a:r>
            <a:r>
              <a:rPr lang="et-EE" sz="2400" dirty="0" err="1" smtClean="0"/>
              <a:t>for</a:t>
            </a:r>
            <a:r>
              <a:rPr lang="et-EE" sz="2400" dirty="0" smtClean="0"/>
              <a:t> </a:t>
            </a:r>
            <a:r>
              <a:rPr lang="et-EE" sz="2400" dirty="0" err="1" smtClean="0"/>
              <a:t>jQuery</a:t>
            </a:r>
            <a:r>
              <a:rPr lang="et-EE" sz="2400" dirty="0" smtClean="0"/>
              <a:t> </a:t>
            </a:r>
            <a:r>
              <a:rPr lang="et-EE" sz="2400" dirty="0" err="1" smtClean="0"/>
              <a:t>plugins</a:t>
            </a:r>
            <a:endParaRPr lang="et-EE" sz="2400" dirty="0" smtClean="0"/>
          </a:p>
          <a:p>
            <a:r>
              <a:rPr lang="et-EE" sz="3200" dirty="0" err="1" smtClean="0"/>
              <a:t>Modules</a:t>
            </a:r>
            <a:r>
              <a:rPr lang="et-EE" sz="3200" dirty="0" smtClean="0"/>
              <a:t> </a:t>
            </a:r>
            <a:r>
              <a:rPr lang="et-EE" sz="3200" dirty="0" err="1" smtClean="0"/>
              <a:t>can</a:t>
            </a:r>
            <a:r>
              <a:rPr lang="et-EE" sz="3200" dirty="0" smtClean="0"/>
              <a:t> </a:t>
            </a:r>
            <a:r>
              <a:rPr lang="et-EE" sz="3200" dirty="0" err="1" smtClean="0"/>
              <a:t>be</a:t>
            </a:r>
            <a:r>
              <a:rPr lang="et-EE" sz="3200" dirty="0" smtClean="0"/>
              <a:t> </a:t>
            </a:r>
            <a:r>
              <a:rPr lang="et-EE" sz="3200" dirty="0" err="1" smtClean="0"/>
              <a:t>imported</a:t>
            </a:r>
            <a:r>
              <a:rPr lang="et-EE" sz="3200" dirty="0" smtClean="0"/>
              <a:t> </a:t>
            </a:r>
            <a:r>
              <a:rPr lang="et-EE" sz="3200" dirty="0" err="1" smtClean="0"/>
              <a:t>using</a:t>
            </a:r>
            <a:r>
              <a:rPr lang="et-EE" sz="3200" dirty="0" smtClean="0"/>
              <a:t> </a:t>
            </a:r>
            <a:r>
              <a:rPr lang="et-EE" sz="3200" dirty="0" err="1" smtClean="0"/>
              <a:t>var</a:t>
            </a:r>
            <a:r>
              <a:rPr lang="et-EE" sz="3200" dirty="0"/>
              <a:t>:</a:t>
            </a:r>
            <a:endParaRPr lang="et-EE" sz="3200" dirty="0" smtClean="0"/>
          </a:p>
          <a:p>
            <a:pPr lvl="1"/>
            <a:r>
              <a:rPr lang="et-EE" sz="2800" dirty="0" err="1" smtClean="0"/>
              <a:t>var</a:t>
            </a:r>
            <a:r>
              <a:rPr lang="et-EE" sz="2800" dirty="0" smtClean="0"/>
              <a:t> demo = </a:t>
            </a:r>
            <a:r>
              <a:rPr lang="et-EE" sz="2800" dirty="0" err="1" smtClean="0"/>
              <a:t>ee.iglu.demo</a:t>
            </a:r>
            <a:r>
              <a:rPr lang="et-EE" sz="2800" dirty="0" smtClean="0"/>
              <a:t>;</a:t>
            </a:r>
          </a:p>
          <a:p>
            <a:pPr lvl="1"/>
            <a:r>
              <a:rPr lang="et-EE" sz="2800" dirty="0" err="1"/>
              <a:t>var</a:t>
            </a:r>
            <a:r>
              <a:rPr lang="et-EE" sz="2800" dirty="0"/>
              <a:t> </a:t>
            </a:r>
            <a:r>
              <a:rPr lang="et-EE" sz="2800" dirty="0" err="1" smtClean="0"/>
              <a:t>obj</a:t>
            </a:r>
            <a:r>
              <a:rPr lang="et-EE" sz="2800" dirty="0" smtClean="0"/>
              <a:t> </a:t>
            </a:r>
            <a:r>
              <a:rPr lang="et-EE" sz="2800" dirty="0"/>
              <a:t>= </a:t>
            </a:r>
            <a:r>
              <a:rPr lang="et-EE" sz="2800" dirty="0" err="1"/>
              <a:t>new</a:t>
            </a:r>
            <a:r>
              <a:rPr lang="et-EE" sz="2800" dirty="0"/>
              <a:t> </a:t>
            </a:r>
            <a:r>
              <a:rPr lang="et-EE" sz="2800" dirty="0" err="1" smtClean="0"/>
              <a:t>demo.SomePublicClass</a:t>
            </a:r>
            <a:r>
              <a:rPr lang="et-EE" sz="2800" dirty="0" smtClean="0"/>
              <a:t>();</a:t>
            </a:r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29617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Demo: </a:t>
            </a:r>
            <a:r>
              <a:rPr lang="et-EE" dirty="0" err="1" smtClean="0"/>
              <a:t>Classes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Instance</a:t>
            </a:r>
            <a:r>
              <a:rPr lang="et-EE" dirty="0" smtClean="0"/>
              <a:t> </a:t>
            </a:r>
            <a:r>
              <a:rPr lang="et-EE" dirty="0" err="1" smtClean="0"/>
              <a:t>fields</a:t>
            </a:r>
            <a:endParaRPr lang="et-EE" dirty="0" smtClean="0"/>
          </a:p>
          <a:p>
            <a:r>
              <a:rPr lang="et-EE" dirty="0" err="1" smtClean="0"/>
              <a:t>Constructor</a:t>
            </a:r>
            <a:endParaRPr lang="et-EE" dirty="0" smtClean="0"/>
          </a:p>
          <a:p>
            <a:r>
              <a:rPr lang="et-EE" dirty="0" err="1" smtClean="0"/>
              <a:t>Private</a:t>
            </a:r>
            <a:r>
              <a:rPr lang="et-EE" dirty="0" smtClean="0"/>
              <a:t> </a:t>
            </a:r>
            <a:r>
              <a:rPr lang="et-EE" dirty="0" err="1" smtClean="0"/>
              <a:t>fields</a:t>
            </a:r>
            <a:endParaRPr lang="et-EE" dirty="0" smtClean="0"/>
          </a:p>
          <a:p>
            <a:pPr lvl="1"/>
            <a:r>
              <a:rPr lang="et-EE" dirty="0" err="1" smtClean="0"/>
              <a:t>short</a:t>
            </a:r>
            <a:r>
              <a:rPr lang="et-EE" dirty="0" smtClean="0"/>
              <a:t> </a:t>
            </a:r>
            <a:r>
              <a:rPr lang="et-EE" dirty="0" err="1" smtClean="0"/>
              <a:t>notation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private</a:t>
            </a:r>
            <a:r>
              <a:rPr lang="et-EE" dirty="0" smtClean="0"/>
              <a:t> </a:t>
            </a:r>
            <a:r>
              <a:rPr lang="et-EE" dirty="0" err="1" smtClean="0"/>
              <a:t>fields</a:t>
            </a:r>
            <a:r>
              <a:rPr lang="et-EE" dirty="0" smtClean="0"/>
              <a:t> (</a:t>
            </a:r>
            <a:r>
              <a:rPr lang="et-EE" dirty="0" err="1" smtClean="0"/>
              <a:t>or</a:t>
            </a:r>
            <a:r>
              <a:rPr lang="et-EE" dirty="0" smtClean="0"/>
              <a:t> </a:t>
            </a:r>
            <a:r>
              <a:rPr lang="et-EE" dirty="0" err="1" smtClean="0"/>
              <a:t>fields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</a:t>
            </a:r>
            <a:r>
              <a:rPr lang="et-EE" dirty="0" err="1" smtClean="0"/>
              <a:t>accessors</a:t>
            </a:r>
            <a:r>
              <a:rPr lang="et-EE" dirty="0" smtClean="0"/>
              <a:t>)</a:t>
            </a:r>
          </a:p>
          <a:p>
            <a:r>
              <a:rPr lang="et-EE" dirty="0" err="1" smtClean="0"/>
              <a:t>Static</a:t>
            </a:r>
            <a:r>
              <a:rPr lang="et-EE" dirty="0" smtClean="0"/>
              <a:t> </a:t>
            </a:r>
            <a:r>
              <a:rPr lang="et-EE" dirty="0" err="1" smtClean="0"/>
              <a:t>fields</a:t>
            </a:r>
            <a:endParaRPr lang="et-EE" dirty="0" smtClean="0"/>
          </a:p>
          <a:p>
            <a:r>
              <a:rPr lang="et-EE" dirty="0" err="1" smtClean="0"/>
              <a:t>Default</a:t>
            </a:r>
            <a:r>
              <a:rPr lang="et-EE" dirty="0" smtClean="0"/>
              <a:t> &amp; </a:t>
            </a:r>
            <a:r>
              <a:rPr lang="et-EE" dirty="0" err="1" smtClean="0"/>
              <a:t>optional</a:t>
            </a:r>
            <a:r>
              <a:rPr lang="et-EE" dirty="0" smtClean="0"/>
              <a:t> </a:t>
            </a:r>
            <a:r>
              <a:rPr lang="et-EE" dirty="0" err="1" smtClean="0"/>
              <a:t>parameters</a:t>
            </a:r>
            <a:endParaRPr lang="et-EE" dirty="0" smtClean="0"/>
          </a:p>
          <a:p>
            <a:r>
              <a:rPr lang="et-EE" dirty="0" err="1" smtClean="0"/>
              <a:t>Inheritence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8694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Warning</a:t>
            </a:r>
            <a:r>
              <a:rPr lang="et-EE" dirty="0" smtClean="0"/>
              <a:t> &amp; </a:t>
            </a:r>
            <a:r>
              <a:rPr lang="et-EE" dirty="0" err="1" smtClean="0"/>
              <a:t>credentials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3600" dirty="0" err="1" smtClean="0"/>
              <a:t>Slides</a:t>
            </a:r>
            <a:r>
              <a:rPr lang="et-EE" dirty="0" smtClean="0"/>
              <a:t> </a:t>
            </a:r>
            <a:r>
              <a:rPr lang="et-EE" dirty="0"/>
              <a:t>are </a:t>
            </a:r>
            <a:r>
              <a:rPr lang="et-EE" dirty="0" err="1"/>
              <a:t>mostly</a:t>
            </a:r>
            <a:r>
              <a:rPr lang="et-EE" dirty="0"/>
              <a:t> </a:t>
            </a:r>
            <a:r>
              <a:rPr lang="et-EE" dirty="0" err="1"/>
              <a:t>based</a:t>
            </a:r>
            <a:r>
              <a:rPr lang="et-EE" dirty="0"/>
              <a:t> on:</a:t>
            </a:r>
          </a:p>
          <a:p>
            <a:pPr lvl="1"/>
            <a:r>
              <a:rPr lang="et-EE" sz="2800" dirty="0">
                <a:hlinkClick r:id="rId2"/>
              </a:rPr>
              <a:t>Sander </a:t>
            </a:r>
            <a:r>
              <a:rPr lang="et-EE" sz="2800" dirty="0" err="1">
                <a:hlinkClick r:id="rId2"/>
              </a:rPr>
              <a:t>Mak</a:t>
            </a:r>
            <a:r>
              <a:rPr lang="et-EE" sz="2800" dirty="0"/>
              <a:t> </a:t>
            </a:r>
            <a:r>
              <a:rPr lang="et-EE" sz="2800" dirty="0" err="1">
                <a:hlinkClick r:id="rId3"/>
              </a:rPr>
              <a:t>typescript-coding-javascript-without-the-pain</a:t>
            </a:r>
            <a:endParaRPr lang="et-EE" sz="2800" dirty="0"/>
          </a:p>
          <a:p>
            <a:pPr lvl="1"/>
            <a:r>
              <a:rPr lang="et-EE" sz="2800" dirty="0" err="1">
                <a:hlinkClick r:id="rId4"/>
              </a:rPr>
              <a:t>Anders</a:t>
            </a:r>
            <a:r>
              <a:rPr lang="et-EE" sz="2800" dirty="0">
                <a:hlinkClick r:id="rId4"/>
              </a:rPr>
              <a:t> </a:t>
            </a:r>
            <a:r>
              <a:rPr lang="et-EE" sz="2800" dirty="0" err="1">
                <a:hlinkClick r:id="rId4"/>
              </a:rPr>
              <a:t>Hejlsberg</a:t>
            </a:r>
            <a:r>
              <a:rPr lang="et-EE" sz="2800" dirty="0" err="1"/>
              <a:t>'s</a:t>
            </a:r>
            <a:r>
              <a:rPr lang="et-EE" sz="2800" dirty="0"/>
              <a:t> video on </a:t>
            </a:r>
            <a:r>
              <a:rPr lang="et-EE" sz="2800" dirty="0" err="1"/>
              <a:t>homepage</a:t>
            </a:r>
            <a:r>
              <a:rPr lang="et-EE" sz="2800" dirty="0"/>
              <a:t>: </a:t>
            </a:r>
            <a:r>
              <a:rPr lang="et-EE" sz="2800" dirty="0" smtClean="0">
                <a:hlinkClick r:id="rId5"/>
              </a:rPr>
              <a:t>www.typescriptlang.org</a:t>
            </a:r>
            <a:endParaRPr lang="et-EE" sz="2800" dirty="0" smtClean="0"/>
          </a:p>
          <a:p>
            <a:r>
              <a:rPr lang="et-EE" sz="3600" dirty="0" err="1" smtClean="0"/>
              <a:t>Slides</a:t>
            </a:r>
            <a:r>
              <a:rPr lang="et-EE" sz="3600" dirty="0" smtClean="0"/>
              <a:t> </a:t>
            </a:r>
            <a:r>
              <a:rPr lang="et-EE" sz="3600" dirty="0"/>
              <a:t>are </a:t>
            </a:r>
            <a:r>
              <a:rPr lang="et-EE" sz="3600" dirty="0" err="1"/>
              <a:t>packed</a:t>
            </a:r>
            <a:r>
              <a:rPr lang="et-EE" sz="3600" dirty="0"/>
              <a:t> </a:t>
            </a:r>
            <a:r>
              <a:rPr lang="et-EE" sz="3600" dirty="0" err="1"/>
              <a:t>with</a:t>
            </a:r>
            <a:r>
              <a:rPr lang="et-EE" sz="3600" dirty="0"/>
              <a:t> </a:t>
            </a:r>
            <a:r>
              <a:rPr lang="et-EE" sz="3600" dirty="0" err="1"/>
              <a:t>text</a:t>
            </a:r>
            <a:endParaRPr lang="et-EE" sz="3600" dirty="0"/>
          </a:p>
          <a:p>
            <a:pPr lvl="1"/>
            <a:r>
              <a:rPr lang="et-EE" sz="2800" dirty="0" err="1"/>
              <a:t>Meant</a:t>
            </a:r>
            <a:r>
              <a:rPr lang="et-EE" sz="3200" dirty="0"/>
              <a:t> </a:t>
            </a:r>
            <a:r>
              <a:rPr lang="et-EE" sz="3200" dirty="0" err="1"/>
              <a:t>for</a:t>
            </a:r>
            <a:endParaRPr lang="et-EE" sz="3200" dirty="0"/>
          </a:p>
          <a:p>
            <a:pPr lvl="2"/>
            <a:r>
              <a:rPr lang="et-EE" sz="2400" dirty="0" err="1"/>
              <a:t>recalling</a:t>
            </a:r>
            <a:r>
              <a:rPr lang="et-EE" sz="2800" dirty="0"/>
              <a:t> </a:t>
            </a:r>
            <a:r>
              <a:rPr lang="et-EE" sz="2800" dirty="0" err="1"/>
              <a:t>the</a:t>
            </a:r>
            <a:r>
              <a:rPr lang="et-EE" sz="2800" dirty="0"/>
              <a:t> </a:t>
            </a:r>
            <a:r>
              <a:rPr lang="et-EE" sz="2800" dirty="0" err="1"/>
              <a:t>presentation</a:t>
            </a:r>
            <a:endParaRPr lang="et-EE" sz="2800" dirty="0"/>
          </a:p>
          <a:p>
            <a:pPr lvl="2"/>
            <a:r>
              <a:rPr lang="et-EE" sz="2400" dirty="0" err="1"/>
              <a:t>people</a:t>
            </a:r>
            <a:r>
              <a:rPr lang="et-EE" sz="2800" dirty="0"/>
              <a:t> </a:t>
            </a:r>
            <a:r>
              <a:rPr lang="et-EE" sz="2800" dirty="0" err="1"/>
              <a:t>not</a:t>
            </a:r>
            <a:r>
              <a:rPr lang="et-EE" sz="2800" dirty="0"/>
              <a:t> </a:t>
            </a:r>
            <a:r>
              <a:rPr lang="et-EE" sz="2800" dirty="0" err="1"/>
              <a:t>attending</a:t>
            </a:r>
            <a:r>
              <a:rPr lang="et-EE" sz="2800" dirty="0"/>
              <a:t> </a:t>
            </a:r>
            <a:r>
              <a:rPr lang="et-EE" sz="2800" dirty="0" err="1"/>
              <a:t>the</a:t>
            </a:r>
            <a:r>
              <a:rPr lang="et-EE" sz="2800" dirty="0"/>
              <a:t> </a:t>
            </a:r>
            <a:r>
              <a:rPr lang="et-EE" sz="2800" dirty="0" err="1"/>
              <a:t>presentation</a:t>
            </a:r>
            <a:endParaRPr lang="et-EE" sz="2800" dirty="0"/>
          </a:p>
          <a:p>
            <a:pPr lvl="1"/>
            <a:r>
              <a:rPr lang="et-EE" sz="3200" dirty="0" err="1"/>
              <a:t>You</a:t>
            </a:r>
            <a:r>
              <a:rPr lang="et-EE" sz="3200" dirty="0"/>
              <a:t> </a:t>
            </a:r>
            <a:r>
              <a:rPr lang="et-EE" sz="3200" dirty="0" err="1"/>
              <a:t>might</a:t>
            </a:r>
            <a:r>
              <a:rPr lang="et-EE" sz="3200" dirty="0"/>
              <a:t> </a:t>
            </a:r>
            <a:r>
              <a:rPr lang="et-EE" sz="3200" dirty="0" err="1"/>
              <a:t>not</a:t>
            </a:r>
            <a:r>
              <a:rPr lang="et-EE" sz="3200" dirty="0"/>
              <a:t> </a:t>
            </a:r>
            <a:r>
              <a:rPr lang="et-EE" sz="3200" dirty="0" err="1"/>
              <a:t>want</a:t>
            </a:r>
            <a:r>
              <a:rPr lang="et-EE" sz="3200" dirty="0"/>
              <a:t> </a:t>
            </a:r>
            <a:r>
              <a:rPr lang="et-EE" sz="3200" dirty="0" err="1"/>
              <a:t>to</a:t>
            </a:r>
            <a:r>
              <a:rPr lang="et-EE" sz="3200" dirty="0"/>
              <a:t> read </a:t>
            </a:r>
            <a:r>
              <a:rPr lang="et-EE" sz="3200" dirty="0" err="1"/>
              <a:t>the</a:t>
            </a:r>
            <a:r>
              <a:rPr lang="et-EE" sz="3200" dirty="0"/>
              <a:t> </a:t>
            </a:r>
            <a:r>
              <a:rPr lang="et-EE" sz="3200" dirty="0" err="1"/>
              <a:t>slides</a:t>
            </a:r>
            <a:r>
              <a:rPr lang="et-EE" sz="3200" dirty="0"/>
              <a:t> </a:t>
            </a:r>
            <a:r>
              <a:rPr lang="et-EE" sz="3200" dirty="0" err="1"/>
              <a:t>if</a:t>
            </a:r>
            <a:r>
              <a:rPr lang="et-EE" sz="3200" dirty="0"/>
              <a:t> </a:t>
            </a:r>
            <a:r>
              <a:rPr lang="et-EE" sz="3200" dirty="0" err="1"/>
              <a:t>You</a:t>
            </a:r>
            <a:r>
              <a:rPr lang="et-EE" sz="3200" dirty="0"/>
              <a:t> are </a:t>
            </a:r>
            <a:r>
              <a:rPr lang="et-EE" sz="3200" dirty="0" err="1" smtClean="0"/>
              <a:t>listening</a:t>
            </a:r>
            <a:endParaRPr lang="et-EE" sz="3200" dirty="0"/>
          </a:p>
        </p:txBody>
      </p:sp>
    </p:spTree>
    <p:extLst>
      <p:ext uri="{BB962C8B-B14F-4D97-AF65-F5344CB8AC3E}">
        <p14:creationId xmlns:p14="http://schemas.microsoft.com/office/powerpoint/2010/main" val="397001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Overriding</a:t>
            </a:r>
            <a:r>
              <a:rPr lang="et-EE" dirty="0" smtClean="0"/>
              <a:t>/</a:t>
            </a:r>
            <a:r>
              <a:rPr lang="et-EE" dirty="0" err="1" smtClean="0"/>
              <a:t>overloading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3600" dirty="0" smtClean="0"/>
              <a:t>JS </a:t>
            </a:r>
            <a:r>
              <a:rPr lang="et-EE" sz="3600" dirty="0" err="1" smtClean="0"/>
              <a:t>functions</a:t>
            </a:r>
            <a:r>
              <a:rPr lang="et-EE" sz="3600" dirty="0" smtClean="0"/>
              <a:t> </a:t>
            </a:r>
            <a:r>
              <a:rPr lang="et-EE" sz="3600" dirty="0" err="1" smtClean="0"/>
              <a:t>can’t</a:t>
            </a:r>
            <a:r>
              <a:rPr lang="et-EE" sz="3600" dirty="0" smtClean="0"/>
              <a:t> </a:t>
            </a:r>
            <a:r>
              <a:rPr lang="et-EE" sz="3600" dirty="0" err="1" smtClean="0"/>
              <a:t>be</a:t>
            </a:r>
            <a:r>
              <a:rPr lang="et-EE" sz="3600" dirty="0" smtClean="0"/>
              <a:t> </a:t>
            </a:r>
            <a:r>
              <a:rPr lang="et-EE" sz="3600" dirty="0" err="1" smtClean="0"/>
              <a:t>overloaded</a:t>
            </a:r>
            <a:r>
              <a:rPr lang="et-EE" sz="3600" dirty="0" smtClean="0"/>
              <a:t>!</a:t>
            </a:r>
          </a:p>
          <a:p>
            <a:pPr lvl="1"/>
            <a:r>
              <a:rPr lang="et-EE" sz="3200" dirty="0" err="1" smtClean="0"/>
              <a:t>one</a:t>
            </a:r>
            <a:r>
              <a:rPr lang="et-EE" sz="3200" dirty="0" smtClean="0"/>
              <a:t> </a:t>
            </a:r>
            <a:r>
              <a:rPr lang="et-EE" sz="3200" dirty="0" err="1" smtClean="0"/>
              <a:t>function</a:t>
            </a:r>
            <a:r>
              <a:rPr lang="et-EE" sz="3200" dirty="0" smtClean="0"/>
              <a:t> must </a:t>
            </a:r>
            <a:r>
              <a:rPr lang="et-EE" sz="3200" dirty="0" err="1" smtClean="0"/>
              <a:t>handle</a:t>
            </a:r>
            <a:r>
              <a:rPr lang="et-EE" sz="3200" dirty="0" smtClean="0"/>
              <a:t> all diferent </a:t>
            </a:r>
            <a:r>
              <a:rPr lang="et-EE" sz="3200" dirty="0" err="1" smtClean="0"/>
              <a:t>type</a:t>
            </a:r>
            <a:r>
              <a:rPr lang="et-EE" sz="3200" dirty="0" smtClean="0"/>
              <a:t> </a:t>
            </a:r>
            <a:r>
              <a:rPr lang="et-EE" sz="3200" dirty="0" err="1" smtClean="0"/>
              <a:t>combinations</a:t>
            </a:r>
            <a:r>
              <a:rPr lang="et-EE" sz="3200" dirty="0" smtClean="0"/>
              <a:t>, </a:t>
            </a:r>
            <a:r>
              <a:rPr lang="et-EE" sz="3200" dirty="0" err="1" smtClean="0"/>
              <a:t>help</a:t>
            </a:r>
            <a:r>
              <a:rPr lang="et-EE" sz="3200" dirty="0" smtClean="0"/>
              <a:t> </a:t>
            </a:r>
            <a:r>
              <a:rPr lang="et-EE" sz="3200" dirty="0" err="1" smtClean="0"/>
              <a:t>from</a:t>
            </a:r>
            <a:r>
              <a:rPr lang="et-EE" sz="3200" dirty="0" smtClean="0"/>
              <a:t>:</a:t>
            </a:r>
          </a:p>
          <a:p>
            <a:pPr lvl="2"/>
            <a:r>
              <a:rPr lang="et-EE" sz="2800" dirty="0" err="1" smtClean="0"/>
              <a:t>Default</a:t>
            </a:r>
            <a:r>
              <a:rPr lang="et-EE" sz="2800" dirty="0" smtClean="0"/>
              <a:t> and </a:t>
            </a:r>
            <a:r>
              <a:rPr lang="et-EE" sz="2800" dirty="0" err="1" smtClean="0"/>
              <a:t>optional</a:t>
            </a:r>
            <a:r>
              <a:rPr lang="et-EE" sz="2800" dirty="0" smtClean="0"/>
              <a:t> </a:t>
            </a:r>
            <a:r>
              <a:rPr lang="et-EE" sz="2800" dirty="0" err="1" smtClean="0"/>
              <a:t>parameters</a:t>
            </a:r>
            <a:endParaRPr lang="et-EE" sz="2800" dirty="0" smtClean="0"/>
          </a:p>
          <a:p>
            <a:pPr lvl="2"/>
            <a:r>
              <a:rPr lang="et-EE" sz="2800" dirty="0" err="1" smtClean="0"/>
              <a:t>Multiple</a:t>
            </a:r>
            <a:r>
              <a:rPr lang="et-EE" sz="2800" dirty="0" smtClean="0"/>
              <a:t> </a:t>
            </a:r>
            <a:r>
              <a:rPr lang="et-EE" sz="2800" dirty="0" err="1" smtClean="0"/>
              <a:t>signature</a:t>
            </a:r>
            <a:r>
              <a:rPr lang="et-EE" sz="2800" dirty="0" smtClean="0"/>
              <a:t> </a:t>
            </a:r>
            <a:r>
              <a:rPr lang="et-EE" sz="2800" dirty="0" err="1" smtClean="0"/>
              <a:t>definitions</a:t>
            </a:r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40773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Tricks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</a:t>
            </a:r>
            <a:r>
              <a:rPr lang="et-EE" dirty="0" err="1" smtClean="0"/>
              <a:t>method</a:t>
            </a:r>
            <a:r>
              <a:rPr lang="et-EE" dirty="0" smtClean="0"/>
              <a:t> </a:t>
            </a:r>
            <a:r>
              <a:rPr lang="et-EE" dirty="0" err="1" smtClean="0"/>
              <a:t>signatures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Basically</a:t>
            </a:r>
            <a:r>
              <a:rPr lang="et-EE" dirty="0" smtClean="0"/>
              <a:t> </a:t>
            </a:r>
            <a:r>
              <a:rPr lang="et-EE" dirty="0" err="1" smtClean="0"/>
              <a:t>value-agnostic</a:t>
            </a:r>
            <a:r>
              <a:rPr lang="et-EE" dirty="0" smtClean="0"/>
              <a:t> </a:t>
            </a:r>
            <a:r>
              <a:rPr lang="et-EE" dirty="0" err="1" smtClean="0"/>
              <a:t>signatures</a:t>
            </a:r>
            <a:r>
              <a:rPr lang="et-EE" dirty="0" smtClean="0"/>
              <a:t>:</a:t>
            </a:r>
          </a:p>
          <a:p>
            <a:pPr marL="0" indent="0">
              <a:buNone/>
            </a:pPr>
            <a:r>
              <a:rPr lang="et-EE" dirty="0" err="1"/>
              <a:t>interface</a:t>
            </a:r>
            <a:r>
              <a:rPr lang="et-EE" dirty="0"/>
              <a:t> Document {</a:t>
            </a:r>
          </a:p>
          <a:p>
            <a:pPr marL="0" indent="0">
              <a:buNone/>
            </a:pPr>
            <a:r>
              <a:rPr lang="et-EE" dirty="0" smtClean="0"/>
              <a:t>	</a:t>
            </a:r>
            <a:r>
              <a:rPr lang="et-EE" dirty="0" err="1" smtClean="0"/>
              <a:t>createElement</a:t>
            </a:r>
            <a:r>
              <a:rPr lang="et-EE" dirty="0" smtClean="0"/>
              <a:t>(</a:t>
            </a:r>
            <a:r>
              <a:rPr lang="et-EE" dirty="0" err="1" smtClean="0"/>
              <a:t>tagName</a:t>
            </a:r>
            <a:r>
              <a:rPr lang="et-EE" dirty="0"/>
              <a:t>: „a"): </a:t>
            </a:r>
            <a:r>
              <a:rPr lang="et-EE" dirty="0" err="1"/>
              <a:t>HTMLAnchorElement</a:t>
            </a:r>
            <a:r>
              <a:rPr lang="et-EE" dirty="0"/>
              <a:t>;</a:t>
            </a:r>
            <a:r>
              <a:rPr lang="et-EE" dirty="0" smtClean="0"/>
              <a:t>    	</a:t>
            </a:r>
            <a:r>
              <a:rPr lang="et-EE" dirty="0" err="1" smtClean="0"/>
              <a:t>createElement</a:t>
            </a:r>
            <a:r>
              <a:rPr lang="et-EE" dirty="0" smtClean="0"/>
              <a:t>(</a:t>
            </a:r>
            <a:r>
              <a:rPr lang="et-EE" dirty="0" err="1" smtClean="0"/>
              <a:t>tagName</a:t>
            </a:r>
            <a:r>
              <a:rPr lang="et-EE" dirty="0"/>
              <a:t>: "div"): </a:t>
            </a:r>
            <a:r>
              <a:rPr lang="et-EE" dirty="0" err="1"/>
              <a:t>HTMLDivElement</a:t>
            </a:r>
            <a:r>
              <a:rPr lang="et-EE" dirty="0"/>
              <a:t>; </a:t>
            </a:r>
          </a:p>
          <a:p>
            <a:pPr marL="0" indent="0">
              <a:buNone/>
            </a:pPr>
            <a:r>
              <a:rPr lang="et-EE" dirty="0" smtClean="0"/>
              <a:t>}</a:t>
            </a:r>
          </a:p>
          <a:p>
            <a:pPr marL="0" indent="0">
              <a:buNone/>
            </a:pPr>
            <a:r>
              <a:rPr lang="et-EE" dirty="0" err="1" smtClean="0"/>
              <a:t>createElement</a:t>
            </a:r>
            <a:r>
              <a:rPr lang="et-EE" dirty="0" smtClean="0"/>
              <a:t>("</a:t>
            </a:r>
            <a:r>
              <a:rPr lang="et-EE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  <a:r>
              <a:rPr lang="et-EE" dirty="0" smtClean="0"/>
              <a:t>").</a:t>
            </a:r>
            <a:r>
              <a:rPr lang="et-EE" dirty="0" err="1"/>
              <a:t>href</a:t>
            </a:r>
            <a:r>
              <a:rPr lang="et-EE" dirty="0"/>
              <a:t> = </a:t>
            </a:r>
            <a:r>
              <a:rPr lang="et-EE" dirty="0" smtClean="0"/>
              <a:t>„/</a:t>
            </a:r>
            <a:r>
              <a:rPr lang="et-EE" dirty="0" err="1" smtClean="0"/>
              <a:t>main</a:t>
            </a:r>
            <a:r>
              <a:rPr lang="et-EE" dirty="0" smtClean="0"/>
              <a:t>“; </a:t>
            </a:r>
            <a:r>
              <a:rPr lang="et-EE" dirty="0"/>
              <a:t>// </a:t>
            </a:r>
            <a:r>
              <a:rPr lang="et-EE" dirty="0" smtClean="0"/>
              <a:t>OK</a:t>
            </a:r>
          </a:p>
          <a:p>
            <a:pPr marL="0" indent="0">
              <a:buNone/>
            </a:pPr>
            <a:r>
              <a:rPr lang="et-EE" dirty="0" err="1"/>
              <a:t>createElement</a:t>
            </a:r>
            <a:r>
              <a:rPr lang="et-EE" dirty="0" smtClean="0"/>
              <a:t>("</a:t>
            </a:r>
            <a:r>
              <a:rPr lang="et-EE" dirty="0">
                <a:solidFill>
                  <a:schemeClr val="accent1">
                    <a:lumMod val="10000"/>
                  </a:schemeClr>
                </a:solidFill>
              </a:rPr>
              <a:t>div</a:t>
            </a:r>
            <a:r>
              <a:rPr lang="et-EE" dirty="0"/>
              <a:t>").</a:t>
            </a:r>
            <a:r>
              <a:rPr lang="et-EE" dirty="0" err="1">
                <a:solidFill>
                  <a:srgbClr val="FF0000"/>
                </a:solidFill>
              </a:rPr>
              <a:t>href</a:t>
            </a:r>
            <a:r>
              <a:rPr lang="et-EE" dirty="0"/>
              <a:t> = </a:t>
            </a:r>
            <a:r>
              <a:rPr lang="et-EE" dirty="0" smtClean="0"/>
              <a:t>„</a:t>
            </a:r>
            <a:r>
              <a:rPr lang="et-EE" dirty="0"/>
              <a:t>/</a:t>
            </a:r>
            <a:r>
              <a:rPr lang="et-EE" dirty="0" err="1" smtClean="0"/>
              <a:t>main</a:t>
            </a:r>
            <a:r>
              <a:rPr lang="et-EE" dirty="0" smtClean="0"/>
              <a:t>“; </a:t>
            </a:r>
            <a:r>
              <a:rPr lang="et-EE" dirty="0"/>
              <a:t>// </a:t>
            </a:r>
            <a:r>
              <a:rPr lang="et-EE" dirty="0" smtClean="0">
                <a:solidFill>
                  <a:srgbClr val="FF0000"/>
                </a:solidFill>
              </a:rPr>
              <a:t>ERROR div </a:t>
            </a:r>
            <a:r>
              <a:rPr lang="et-EE" dirty="0" err="1" smtClean="0">
                <a:solidFill>
                  <a:srgbClr val="FF0000"/>
                </a:solidFill>
              </a:rPr>
              <a:t>doesn't</a:t>
            </a:r>
            <a:r>
              <a:rPr lang="et-EE" dirty="0" smtClean="0">
                <a:solidFill>
                  <a:srgbClr val="FF0000"/>
                </a:solidFill>
              </a:rPr>
              <a:t> </a:t>
            </a:r>
            <a:r>
              <a:rPr lang="et-EE" dirty="0" err="1" smtClean="0">
                <a:solidFill>
                  <a:srgbClr val="FF0000"/>
                </a:solidFill>
              </a:rPr>
              <a:t>have</a:t>
            </a:r>
            <a:r>
              <a:rPr lang="et-EE" dirty="0" smtClean="0">
                <a:solidFill>
                  <a:srgbClr val="FF0000"/>
                </a:solidFill>
              </a:rPr>
              <a:t> </a:t>
            </a:r>
            <a:r>
              <a:rPr lang="et-EE" dirty="0" err="1" smtClean="0">
                <a:solidFill>
                  <a:srgbClr val="FF0000"/>
                </a:solidFill>
              </a:rPr>
              <a:t>href</a:t>
            </a:r>
            <a:endParaRPr lang="et-E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376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More</a:t>
            </a:r>
            <a:r>
              <a:rPr lang="et-EE" dirty="0" smtClean="0"/>
              <a:t> </a:t>
            </a:r>
            <a:r>
              <a:rPr lang="et-EE" dirty="0" err="1" smtClean="0"/>
              <a:t>useful</a:t>
            </a:r>
            <a:r>
              <a:rPr lang="et-EE" dirty="0" smtClean="0"/>
              <a:t> </a:t>
            </a:r>
            <a:r>
              <a:rPr lang="et-EE" dirty="0" err="1" smtClean="0"/>
              <a:t>stuff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 err="1" smtClean="0"/>
              <a:t>Arrow</a:t>
            </a:r>
            <a:r>
              <a:rPr lang="et-EE" dirty="0" smtClean="0"/>
              <a:t> </a:t>
            </a:r>
            <a:r>
              <a:rPr lang="et-EE" dirty="0" err="1" smtClean="0"/>
              <a:t>functions</a:t>
            </a:r>
            <a:r>
              <a:rPr lang="et-EE" dirty="0" smtClean="0"/>
              <a:t> </a:t>
            </a:r>
            <a:r>
              <a:rPr lang="et-EE" dirty="0" err="1" smtClean="0"/>
              <a:t>a.k.a</a:t>
            </a:r>
            <a:r>
              <a:rPr lang="et-EE" dirty="0" smtClean="0"/>
              <a:t>. </a:t>
            </a:r>
            <a:r>
              <a:rPr lang="et-EE" dirty="0" err="1" smtClean="0"/>
              <a:t>Lambdas</a:t>
            </a:r>
            <a:r>
              <a:rPr lang="et-EE" dirty="0" smtClean="0"/>
              <a:t> </a:t>
            </a:r>
          </a:p>
          <a:p>
            <a:r>
              <a:rPr lang="et-EE" dirty="0" err="1" smtClean="0"/>
              <a:t>Enums</a:t>
            </a:r>
            <a:endParaRPr lang="et-EE" dirty="0" smtClean="0"/>
          </a:p>
          <a:p>
            <a:r>
              <a:rPr lang="et-EE" dirty="0" err="1" smtClean="0"/>
              <a:t>Generics</a:t>
            </a:r>
            <a:endParaRPr lang="et-EE" dirty="0" smtClean="0"/>
          </a:p>
          <a:p>
            <a:pPr lvl="1"/>
            <a:r>
              <a:rPr lang="et-EE" dirty="0">
                <a:hlinkClick r:id="rId2"/>
              </a:rPr>
              <a:t>http://</a:t>
            </a:r>
            <a:r>
              <a:rPr lang="et-EE" dirty="0" smtClean="0">
                <a:hlinkClick r:id="rId2"/>
              </a:rPr>
              <a:t>www.typescriptlang.org/Playground</a:t>
            </a:r>
            <a:endParaRPr lang="et-EE" dirty="0" smtClean="0"/>
          </a:p>
          <a:p>
            <a:r>
              <a:rPr lang="et-EE" dirty="0" err="1" smtClean="0"/>
              <a:t>Mixins</a:t>
            </a:r>
            <a:r>
              <a:rPr lang="et-EE" dirty="0" smtClean="0"/>
              <a:t>/</a:t>
            </a:r>
            <a:r>
              <a:rPr lang="et-EE" dirty="0" err="1" smtClean="0"/>
              <a:t>traits</a:t>
            </a:r>
            <a:endParaRPr lang="et-EE" dirty="0" smtClean="0"/>
          </a:p>
          <a:p>
            <a:pPr lvl="1"/>
            <a:r>
              <a:rPr lang="et-EE" dirty="0">
                <a:hlinkClick r:id="rId3"/>
              </a:rPr>
              <a:t>http://</a:t>
            </a:r>
            <a:r>
              <a:rPr lang="et-EE" dirty="0" smtClean="0">
                <a:hlinkClick r:id="rId3"/>
              </a:rPr>
              <a:t>www.typescriptlang.org/Handbook#mixins</a:t>
            </a:r>
            <a:endParaRPr lang="et-EE" dirty="0" smtClean="0"/>
          </a:p>
          <a:p>
            <a:r>
              <a:rPr lang="et-EE" dirty="0" err="1" smtClean="0"/>
              <a:t>Union</a:t>
            </a:r>
            <a:r>
              <a:rPr lang="et-EE" dirty="0" smtClean="0"/>
              <a:t> </a:t>
            </a:r>
            <a:r>
              <a:rPr lang="et-EE" dirty="0" err="1" smtClean="0"/>
              <a:t>types</a:t>
            </a:r>
            <a:r>
              <a:rPr lang="et-EE" dirty="0" smtClean="0"/>
              <a:t>, String </a:t>
            </a:r>
            <a:r>
              <a:rPr lang="et-EE" dirty="0" err="1" smtClean="0"/>
              <a:t>interpolation</a:t>
            </a:r>
            <a:endParaRPr lang="et-EE" dirty="0" smtClean="0"/>
          </a:p>
          <a:p>
            <a:pPr lvl="1"/>
            <a:r>
              <a:rPr lang="et-EE" dirty="0">
                <a:hlinkClick r:id="rId2"/>
              </a:rPr>
              <a:t>http://</a:t>
            </a:r>
            <a:r>
              <a:rPr lang="et-EE" dirty="0" smtClean="0">
                <a:hlinkClick r:id="rId2"/>
              </a:rPr>
              <a:t>www.typescriptlang.org/Playground</a:t>
            </a:r>
            <a:r>
              <a:rPr lang="et-EE" dirty="0" smtClean="0"/>
              <a:t>: „New </a:t>
            </a:r>
            <a:r>
              <a:rPr lang="et-EE" dirty="0" err="1" smtClean="0"/>
              <a:t>Features</a:t>
            </a:r>
            <a:r>
              <a:rPr lang="et-EE" dirty="0" smtClean="0"/>
              <a:t>“</a:t>
            </a:r>
          </a:p>
          <a:p>
            <a:r>
              <a:rPr lang="et-EE" dirty="0" err="1" smtClean="0"/>
              <a:t>Avoid</a:t>
            </a:r>
            <a:r>
              <a:rPr lang="et-EE" dirty="0" smtClean="0"/>
              <a:t> </a:t>
            </a:r>
            <a:r>
              <a:rPr lang="et-EE" dirty="0" err="1" smtClean="0"/>
              <a:t>infering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„</a:t>
            </a:r>
            <a:r>
              <a:rPr lang="et-EE" dirty="0" err="1" smtClean="0"/>
              <a:t>any</a:t>
            </a:r>
            <a:r>
              <a:rPr lang="et-EE" dirty="0" smtClean="0"/>
              <a:t>“ </a:t>
            </a:r>
            <a:r>
              <a:rPr lang="et-EE" dirty="0" err="1" smtClean="0"/>
              <a:t>type</a:t>
            </a:r>
            <a:r>
              <a:rPr lang="et-EE" dirty="0" smtClean="0"/>
              <a:t>:</a:t>
            </a:r>
          </a:p>
          <a:p>
            <a:pPr lvl="1"/>
            <a:r>
              <a:rPr lang="et-EE" dirty="0" err="1"/>
              <a:t>tsc</a:t>
            </a:r>
            <a:r>
              <a:rPr lang="et-EE" dirty="0"/>
              <a:t> --</a:t>
            </a:r>
            <a:r>
              <a:rPr lang="et-EE" dirty="0" err="1"/>
              <a:t>noImplicitAny</a:t>
            </a:r>
            <a:r>
              <a:rPr lang="et-EE" dirty="0"/>
              <a:t> </a:t>
            </a:r>
            <a:r>
              <a:rPr lang="et-EE" dirty="0" err="1" smtClean="0"/>
              <a:t>superSolid.ts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3222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TypeScript</a:t>
            </a:r>
            <a:r>
              <a:rPr lang="et-EE" dirty="0" smtClean="0"/>
              <a:t> and </a:t>
            </a:r>
            <a:r>
              <a:rPr lang="et-EE" dirty="0" err="1" smtClean="0"/>
              <a:t>external</a:t>
            </a:r>
            <a:r>
              <a:rPr lang="et-EE" dirty="0" smtClean="0"/>
              <a:t> </a:t>
            </a:r>
            <a:r>
              <a:rPr lang="et-EE" dirty="0" err="1" smtClean="0"/>
              <a:t>libs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3" indent="-342900">
              <a:spcBef>
                <a:spcPts val="1600"/>
              </a:spcBef>
              <a:buBlip>
                <a:blip r:embed="rId2"/>
              </a:buBlip>
            </a:pPr>
            <a:r>
              <a:rPr lang="et-EE" sz="2800" dirty="0" err="1" smtClean="0"/>
              <a:t>Search</a:t>
            </a:r>
            <a:r>
              <a:rPr lang="et-EE" sz="2800" dirty="0" smtClean="0"/>
              <a:t> </a:t>
            </a:r>
            <a:r>
              <a:rPr lang="et-EE" sz="2800" dirty="0" err="1" smtClean="0"/>
              <a:t>for</a:t>
            </a:r>
            <a:r>
              <a:rPr lang="et-EE" sz="2800" dirty="0" smtClean="0"/>
              <a:t> </a:t>
            </a:r>
            <a:r>
              <a:rPr lang="et-EE" sz="2800" dirty="0" err="1" smtClean="0"/>
              <a:t>TypeScript</a:t>
            </a:r>
            <a:r>
              <a:rPr lang="et-EE" sz="2800" dirty="0" smtClean="0"/>
              <a:t> </a:t>
            </a:r>
            <a:r>
              <a:rPr lang="et-EE" sz="2800" dirty="0" err="1" smtClean="0"/>
              <a:t>declarations</a:t>
            </a:r>
            <a:r>
              <a:rPr lang="et-EE" sz="2800" dirty="0" smtClean="0"/>
              <a:t> </a:t>
            </a:r>
            <a:r>
              <a:rPr lang="et-EE" sz="2800" dirty="0" err="1" smtClean="0"/>
              <a:t>for</a:t>
            </a:r>
            <a:r>
              <a:rPr lang="et-EE" sz="2800" dirty="0" smtClean="0"/>
              <a:t> </a:t>
            </a:r>
            <a:r>
              <a:rPr lang="et-EE" sz="2800" dirty="0" err="1" smtClean="0"/>
              <a:t>the</a:t>
            </a:r>
            <a:r>
              <a:rPr lang="et-EE" sz="2800" dirty="0" smtClean="0"/>
              <a:t> </a:t>
            </a:r>
            <a:r>
              <a:rPr lang="et-EE" sz="2800" dirty="0" err="1" smtClean="0"/>
              <a:t>lib</a:t>
            </a:r>
            <a:r>
              <a:rPr lang="et-EE" sz="2800" dirty="0" smtClean="0"/>
              <a:t> </a:t>
            </a:r>
            <a:r>
              <a:rPr lang="et-EE" sz="2800" dirty="0" err="1" smtClean="0"/>
              <a:t>from</a:t>
            </a:r>
            <a:r>
              <a:rPr lang="et-EE" sz="2800" dirty="0"/>
              <a:t> </a:t>
            </a:r>
            <a:r>
              <a:rPr lang="et-EE" sz="2800" dirty="0" smtClean="0">
                <a:hlinkClick r:id="rId3"/>
              </a:rPr>
              <a:t>https</a:t>
            </a:r>
            <a:r>
              <a:rPr lang="et-EE" sz="2800" dirty="0">
                <a:hlinkClick r:id="rId3"/>
              </a:rPr>
              <a:t>://</a:t>
            </a:r>
            <a:r>
              <a:rPr lang="et-EE" sz="2800" dirty="0" smtClean="0">
                <a:hlinkClick r:id="rId3"/>
              </a:rPr>
              <a:t>github.com/borisyankov/DefinitelyTyped/</a:t>
            </a:r>
            <a:endParaRPr lang="et-EE" sz="2800" dirty="0" smtClean="0"/>
          </a:p>
          <a:p>
            <a:pPr marL="708660" lvl="4" indent="-342900">
              <a:spcBef>
                <a:spcPts val="1600"/>
              </a:spcBef>
            </a:pPr>
            <a:r>
              <a:rPr lang="et-EE" sz="2800" dirty="0" err="1" smtClean="0"/>
              <a:t>contains</a:t>
            </a:r>
            <a:r>
              <a:rPr lang="et-EE" sz="2800" dirty="0" smtClean="0"/>
              <a:t> </a:t>
            </a:r>
            <a:r>
              <a:rPr lang="et-EE" sz="2800" dirty="0" err="1"/>
              <a:t>type</a:t>
            </a:r>
            <a:r>
              <a:rPr lang="et-EE" sz="2800" dirty="0"/>
              <a:t> </a:t>
            </a:r>
            <a:r>
              <a:rPr lang="et-EE" sz="2800" dirty="0" err="1"/>
              <a:t>declarations</a:t>
            </a:r>
            <a:r>
              <a:rPr lang="et-EE" sz="2800" dirty="0"/>
              <a:t> </a:t>
            </a:r>
            <a:r>
              <a:rPr lang="et-EE" sz="2800" dirty="0" err="1"/>
              <a:t>for</a:t>
            </a:r>
            <a:r>
              <a:rPr lang="et-EE" sz="2800" dirty="0"/>
              <a:t> </a:t>
            </a:r>
            <a:r>
              <a:rPr lang="et-EE" sz="2800" dirty="0" smtClean="0"/>
              <a:t>&gt; 950 </a:t>
            </a:r>
            <a:r>
              <a:rPr lang="et-EE" sz="2800" dirty="0" err="1"/>
              <a:t>libs</a:t>
            </a:r>
            <a:r>
              <a:rPr lang="et-EE" sz="2800" dirty="0"/>
              <a:t> (~80 </a:t>
            </a:r>
            <a:r>
              <a:rPr lang="et-EE" sz="2800" dirty="0" err="1"/>
              <a:t>jQuery</a:t>
            </a:r>
            <a:r>
              <a:rPr lang="et-EE" sz="2800" dirty="0"/>
              <a:t> </a:t>
            </a:r>
            <a:r>
              <a:rPr lang="et-EE" sz="2800" dirty="0" err="1"/>
              <a:t>plugins</a:t>
            </a:r>
            <a:r>
              <a:rPr lang="et-EE" sz="2800" dirty="0"/>
              <a:t>, 30 </a:t>
            </a:r>
            <a:r>
              <a:rPr lang="et-EE" sz="2800" dirty="0" err="1"/>
              <a:t>angular</a:t>
            </a:r>
            <a:r>
              <a:rPr lang="et-EE" sz="2800" dirty="0"/>
              <a:t> </a:t>
            </a:r>
            <a:r>
              <a:rPr lang="et-EE" sz="2800" dirty="0" err="1"/>
              <a:t>plugins</a:t>
            </a:r>
            <a:r>
              <a:rPr lang="et-EE" sz="2800" dirty="0"/>
              <a:t>, </a:t>
            </a:r>
            <a:r>
              <a:rPr lang="et-EE" sz="2800" dirty="0" err="1"/>
              <a:t>toastr</a:t>
            </a:r>
            <a:r>
              <a:rPr lang="et-EE" sz="2800" dirty="0"/>
              <a:t>, moment, </a:t>
            </a:r>
            <a:r>
              <a:rPr lang="et-EE" sz="2800" dirty="0" err="1"/>
              <a:t>fullCalendar</a:t>
            </a:r>
            <a:r>
              <a:rPr lang="et-EE" sz="2800" dirty="0"/>
              <a:t>, </a:t>
            </a:r>
            <a:r>
              <a:rPr lang="et-EE" sz="2800" dirty="0" err="1"/>
              <a:t>pickadate</a:t>
            </a:r>
            <a:r>
              <a:rPr lang="et-EE" sz="2800" dirty="0" smtClean="0"/>
              <a:t>)</a:t>
            </a:r>
          </a:p>
          <a:p>
            <a:pPr marL="708660" lvl="4" indent="-342900">
              <a:spcBef>
                <a:spcPts val="1600"/>
              </a:spcBef>
            </a:pPr>
            <a:r>
              <a:rPr lang="et-EE" sz="2400" dirty="0">
                <a:hlinkClick r:id="rId4"/>
              </a:rPr>
              <a:t>http://</a:t>
            </a:r>
            <a:r>
              <a:rPr lang="et-EE" sz="2400" dirty="0" smtClean="0">
                <a:hlinkClick r:id="rId4"/>
              </a:rPr>
              <a:t>www.typescriptlang.org/Handbook#writing-dts-files</a:t>
            </a:r>
            <a:endParaRPr lang="et-EE" sz="2600" dirty="0" smtClean="0"/>
          </a:p>
          <a:p>
            <a:pPr marL="342900" lvl="3" indent="-342900">
              <a:spcBef>
                <a:spcPts val="1600"/>
              </a:spcBef>
              <a:buBlip>
                <a:blip r:embed="rId2"/>
              </a:buBlip>
            </a:pPr>
            <a:r>
              <a:rPr lang="et-EE" sz="2800" dirty="0" smtClean="0"/>
              <a:t>Import </a:t>
            </a:r>
            <a:r>
              <a:rPr lang="et-EE" sz="2800" dirty="0" err="1" smtClean="0"/>
              <a:t>type</a:t>
            </a:r>
            <a:r>
              <a:rPr lang="et-EE" sz="2800" dirty="0" smtClean="0"/>
              <a:t> info </a:t>
            </a:r>
            <a:r>
              <a:rPr lang="et-EE" sz="2800" dirty="0" err="1" smtClean="0"/>
              <a:t>from</a:t>
            </a:r>
            <a:r>
              <a:rPr lang="et-EE" sz="2800" dirty="0" smtClean="0"/>
              <a:t> </a:t>
            </a:r>
            <a:r>
              <a:rPr lang="et-EE" sz="2800" dirty="0" err="1" smtClean="0"/>
              <a:t>type</a:t>
            </a:r>
            <a:r>
              <a:rPr lang="et-EE" sz="2800" dirty="0" smtClean="0"/>
              <a:t> </a:t>
            </a:r>
            <a:r>
              <a:rPr lang="et-EE" sz="2800" dirty="0" err="1" smtClean="0"/>
              <a:t>declarations</a:t>
            </a:r>
            <a:r>
              <a:rPr lang="et-EE" sz="2800" dirty="0" smtClean="0"/>
              <a:t> file:</a:t>
            </a:r>
          </a:p>
          <a:p>
            <a:pPr marL="365760" lvl="4" indent="0">
              <a:spcBef>
                <a:spcPts val="1600"/>
              </a:spcBef>
              <a:buNone/>
            </a:pPr>
            <a:r>
              <a:rPr lang="et-EE" sz="2400" dirty="0"/>
              <a:t>	</a:t>
            </a:r>
            <a:r>
              <a:rPr lang="et-EE" sz="2400" dirty="0" smtClean="0"/>
              <a:t>/// </a:t>
            </a:r>
            <a:r>
              <a:rPr lang="et-EE" sz="2400" dirty="0"/>
              <a:t>&lt;</a:t>
            </a:r>
            <a:r>
              <a:rPr lang="et-EE" sz="2400" dirty="0" err="1"/>
              <a:t>reference</a:t>
            </a:r>
            <a:r>
              <a:rPr lang="et-EE" sz="2400" dirty="0"/>
              <a:t> </a:t>
            </a:r>
            <a:r>
              <a:rPr lang="et-EE" sz="2400" dirty="0" err="1"/>
              <a:t>path</a:t>
            </a:r>
            <a:r>
              <a:rPr lang="et-EE" sz="2400" dirty="0"/>
              <a:t>=„</a:t>
            </a:r>
            <a:r>
              <a:rPr lang="et-EE" sz="2400" dirty="0" err="1"/>
              <a:t>path</a:t>
            </a:r>
            <a:r>
              <a:rPr lang="et-EE" sz="2400" dirty="0"/>
              <a:t>/</a:t>
            </a:r>
            <a:r>
              <a:rPr lang="et-EE" sz="2400" dirty="0" err="1"/>
              <a:t>to</a:t>
            </a:r>
            <a:r>
              <a:rPr lang="et-EE" sz="2400" dirty="0"/>
              <a:t>/</a:t>
            </a:r>
            <a:r>
              <a:rPr lang="et-EE" sz="2400" dirty="0" err="1"/>
              <a:t>external-lib-type-info</a:t>
            </a:r>
            <a:r>
              <a:rPr lang="et-EE" sz="2400" dirty="0" err="1">
                <a:solidFill>
                  <a:srgbClr val="FF0000"/>
                </a:solidFill>
              </a:rPr>
              <a:t>.d</a:t>
            </a:r>
            <a:r>
              <a:rPr lang="et-EE" sz="2400" dirty="0" err="1"/>
              <a:t>.ts</a:t>
            </a:r>
            <a:r>
              <a:rPr lang="et-EE" sz="2400" dirty="0"/>
              <a:t>" /&gt;</a:t>
            </a:r>
          </a:p>
          <a:p>
            <a:r>
              <a:rPr lang="et-EE" dirty="0"/>
              <a:t>Import </a:t>
            </a:r>
            <a:r>
              <a:rPr lang="et-EE" dirty="0" err="1"/>
              <a:t>type</a:t>
            </a:r>
            <a:r>
              <a:rPr lang="et-EE" dirty="0"/>
              <a:t> info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err="1"/>
              <a:t>TypeScript</a:t>
            </a:r>
            <a:r>
              <a:rPr lang="et-EE" dirty="0"/>
              <a:t> </a:t>
            </a:r>
            <a:r>
              <a:rPr lang="et-EE" dirty="0" err="1"/>
              <a:t>source</a:t>
            </a:r>
            <a:r>
              <a:rPr lang="et-EE" dirty="0"/>
              <a:t> file:</a:t>
            </a:r>
          </a:p>
          <a:p>
            <a:pPr marL="365760" lvl="1" indent="0">
              <a:buNone/>
            </a:pPr>
            <a:r>
              <a:rPr lang="et-EE" dirty="0"/>
              <a:t>	/// &lt;</a:t>
            </a:r>
            <a:r>
              <a:rPr lang="et-EE" dirty="0" err="1"/>
              <a:t>reference</a:t>
            </a:r>
            <a:r>
              <a:rPr lang="et-EE" dirty="0"/>
              <a:t> </a:t>
            </a:r>
            <a:r>
              <a:rPr lang="et-EE" dirty="0" err="1"/>
              <a:t>path</a:t>
            </a:r>
            <a:r>
              <a:rPr lang="et-EE" dirty="0"/>
              <a:t>=„</a:t>
            </a:r>
            <a:r>
              <a:rPr lang="et-EE" dirty="0" err="1"/>
              <a:t>path</a:t>
            </a:r>
            <a:r>
              <a:rPr lang="et-EE" dirty="0"/>
              <a:t>/</a:t>
            </a:r>
            <a:r>
              <a:rPr lang="et-EE" dirty="0" err="1"/>
              <a:t>to</a:t>
            </a:r>
            <a:r>
              <a:rPr lang="et-EE" dirty="0"/>
              <a:t>/</a:t>
            </a:r>
            <a:r>
              <a:rPr lang="et-EE" dirty="0" err="1"/>
              <a:t>my-lib.ts</a:t>
            </a:r>
            <a:r>
              <a:rPr lang="et-EE" dirty="0"/>
              <a:t>" </a:t>
            </a:r>
            <a:r>
              <a:rPr lang="et-EE" dirty="0" smtClean="0"/>
              <a:t>/&gt;</a:t>
            </a:r>
          </a:p>
          <a:p>
            <a:r>
              <a:rPr lang="et-EE" dirty="0" smtClean="0"/>
              <a:t>DEMO</a:t>
            </a:r>
          </a:p>
          <a:p>
            <a:pPr lvl="1"/>
            <a:r>
              <a:rPr lang="et-EE" dirty="0" err="1" smtClean="0"/>
              <a:t>Using</a:t>
            </a:r>
            <a:r>
              <a:rPr lang="et-EE" dirty="0" smtClean="0"/>
              <a:t> </a:t>
            </a:r>
            <a:r>
              <a:rPr lang="et-EE" dirty="0" err="1" smtClean="0"/>
              <a:t>TypeScript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</a:t>
            </a:r>
            <a:r>
              <a:rPr lang="et-EE" dirty="0" err="1"/>
              <a:t>A</a:t>
            </a:r>
            <a:r>
              <a:rPr lang="et-EE" dirty="0" err="1" smtClean="0"/>
              <a:t>ngularJS</a:t>
            </a:r>
            <a:endParaRPr lang="et-EE" dirty="0" smtClean="0"/>
          </a:p>
          <a:p>
            <a:pPr marL="365760" lvl="1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12302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Summary</a:t>
            </a:r>
            <a:r>
              <a:rPr lang="et-EE" dirty="0" smtClean="0"/>
              <a:t>: </a:t>
            </a:r>
            <a:r>
              <a:rPr lang="et-EE" dirty="0" err="1" smtClean="0"/>
              <a:t>TypeScript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System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 err="1"/>
              <a:t>Type</a:t>
            </a:r>
            <a:r>
              <a:rPr lang="et-EE" dirty="0"/>
              <a:t> </a:t>
            </a:r>
            <a:r>
              <a:rPr lang="et-EE" dirty="0" err="1"/>
              <a:t>inference</a:t>
            </a:r>
            <a:r>
              <a:rPr lang="et-EE" dirty="0"/>
              <a:t> and </a:t>
            </a:r>
            <a:r>
              <a:rPr lang="et-EE" dirty="0" err="1"/>
              <a:t>structural</a:t>
            </a:r>
            <a:r>
              <a:rPr lang="et-EE" dirty="0"/>
              <a:t> </a:t>
            </a:r>
            <a:r>
              <a:rPr lang="et-EE" dirty="0" err="1"/>
              <a:t>typing</a:t>
            </a:r>
            <a:endParaRPr lang="et-EE" dirty="0"/>
          </a:p>
          <a:p>
            <a:pPr lvl="1"/>
            <a:r>
              <a:rPr lang="et-EE" dirty="0" err="1"/>
              <a:t>Very</a:t>
            </a:r>
            <a:r>
              <a:rPr lang="et-EE" dirty="0"/>
              <a:t> </a:t>
            </a:r>
            <a:r>
              <a:rPr lang="et-EE" dirty="0" err="1"/>
              <a:t>few</a:t>
            </a:r>
            <a:r>
              <a:rPr lang="et-EE" dirty="0"/>
              <a:t> </a:t>
            </a:r>
            <a:r>
              <a:rPr lang="et-EE" dirty="0" err="1"/>
              <a:t>type</a:t>
            </a:r>
            <a:r>
              <a:rPr lang="et-EE" dirty="0"/>
              <a:t> „</a:t>
            </a:r>
            <a:r>
              <a:rPr lang="et-EE" dirty="0" err="1"/>
              <a:t>annotations</a:t>
            </a:r>
            <a:r>
              <a:rPr lang="et-EE" dirty="0"/>
              <a:t>“ are </a:t>
            </a:r>
            <a:r>
              <a:rPr lang="et-EE" dirty="0" err="1" smtClean="0"/>
              <a:t>necessary</a:t>
            </a:r>
            <a:endParaRPr lang="et-EE" dirty="0" smtClean="0"/>
          </a:p>
          <a:p>
            <a:r>
              <a:rPr lang="et-EE" dirty="0" err="1" smtClean="0"/>
              <a:t>Formalization</a:t>
            </a:r>
            <a:r>
              <a:rPr lang="et-EE" dirty="0" smtClean="0"/>
              <a:t> of JS </a:t>
            </a:r>
            <a:r>
              <a:rPr lang="et-EE" dirty="0" err="1" smtClean="0"/>
              <a:t>types</a:t>
            </a:r>
            <a:endParaRPr lang="et-EE" dirty="0" smtClean="0"/>
          </a:p>
          <a:p>
            <a:pPr lvl="1"/>
            <a:r>
              <a:rPr lang="et-EE" dirty="0" err="1" smtClean="0"/>
              <a:t>Static</a:t>
            </a:r>
            <a:r>
              <a:rPr lang="et-EE" dirty="0" smtClean="0"/>
              <a:t> </a:t>
            </a:r>
            <a:r>
              <a:rPr lang="et-EE" dirty="0" err="1" smtClean="0"/>
              <a:t>representation</a:t>
            </a:r>
            <a:r>
              <a:rPr lang="et-EE" dirty="0" smtClean="0"/>
              <a:t> of JS </a:t>
            </a:r>
            <a:r>
              <a:rPr lang="et-EE" dirty="0" err="1" smtClean="0"/>
              <a:t>dynamic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system</a:t>
            </a:r>
            <a:endParaRPr lang="et-EE" dirty="0" smtClean="0"/>
          </a:p>
          <a:p>
            <a:r>
              <a:rPr lang="et-EE" dirty="0" smtClean="0"/>
              <a:t>Works </a:t>
            </a:r>
            <a:r>
              <a:rPr lang="et-EE" dirty="0" err="1" smtClean="0"/>
              <a:t>with</a:t>
            </a:r>
            <a:r>
              <a:rPr lang="et-EE" dirty="0" smtClean="0"/>
              <a:t> </a:t>
            </a:r>
            <a:r>
              <a:rPr lang="et-EE" dirty="0" err="1" smtClean="0"/>
              <a:t>existing</a:t>
            </a:r>
            <a:r>
              <a:rPr lang="et-EE" dirty="0" smtClean="0"/>
              <a:t> JS </a:t>
            </a:r>
            <a:r>
              <a:rPr lang="et-EE" dirty="0" err="1" smtClean="0"/>
              <a:t>libs</a:t>
            </a:r>
            <a:endParaRPr lang="et-EE" dirty="0" smtClean="0"/>
          </a:p>
          <a:p>
            <a:pPr lvl="1"/>
            <a:r>
              <a:rPr lang="et-EE" dirty="0" err="1" smtClean="0"/>
              <a:t>Out</a:t>
            </a:r>
            <a:r>
              <a:rPr lang="et-EE" dirty="0" smtClean="0"/>
              <a:t> of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box</a:t>
            </a:r>
            <a:r>
              <a:rPr lang="et-EE" dirty="0" smtClean="0"/>
              <a:t> </a:t>
            </a:r>
            <a:r>
              <a:rPr lang="et-EE" dirty="0" err="1" smtClean="0"/>
              <a:t>You</a:t>
            </a:r>
            <a:r>
              <a:rPr lang="et-EE" dirty="0" smtClean="0"/>
              <a:t> </a:t>
            </a:r>
            <a:r>
              <a:rPr lang="et-EE" dirty="0" err="1" smtClean="0"/>
              <a:t>can</a:t>
            </a:r>
            <a:r>
              <a:rPr lang="et-EE" dirty="0" smtClean="0"/>
              <a:t> </a:t>
            </a:r>
            <a:r>
              <a:rPr lang="et-EE" dirty="0" err="1" smtClean="0"/>
              <a:t>treat</a:t>
            </a:r>
            <a:r>
              <a:rPr lang="et-EE" dirty="0" smtClean="0"/>
              <a:t> </a:t>
            </a:r>
            <a:r>
              <a:rPr lang="et-EE" dirty="0" err="1" smtClean="0"/>
              <a:t>any</a:t>
            </a:r>
            <a:r>
              <a:rPr lang="et-EE" dirty="0" smtClean="0"/>
              <a:t> </a:t>
            </a:r>
            <a:r>
              <a:rPr lang="et-EE" dirty="0" err="1" smtClean="0"/>
              <a:t>external</a:t>
            </a:r>
            <a:r>
              <a:rPr lang="et-EE" dirty="0" smtClean="0"/>
              <a:t> JS </a:t>
            </a:r>
            <a:r>
              <a:rPr lang="et-EE" dirty="0" err="1" smtClean="0"/>
              <a:t>lib</a:t>
            </a:r>
            <a:r>
              <a:rPr lang="et-EE" dirty="0" smtClean="0"/>
              <a:t> </a:t>
            </a:r>
            <a:r>
              <a:rPr lang="et-EE" dirty="0" err="1" smtClean="0"/>
              <a:t>object</a:t>
            </a:r>
            <a:r>
              <a:rPr lang="et-EE" dirty="0" smtClean="0"/>
              <a:t> </a:t>
            </a:r>
            <a:r>
              <a:rPr lang="et-EE" dirty="0" err="1" smtClean="0"/>
              <a:t>as</a:t>
            </a:r>
            <a:r>
              <a:rPr lang="et-EE" dirty="0" smtClean="0"/>
              <a:t> „</a:t>
            </a:r>
            <a:r>
              <a:rPr lang="et-EE" dirty="0" err="1" smtClean="0"/>
              <a:t>any</a:t>
            </a:r>
            <a:r>
              <a:rPr lang="et-EE" dirty="0" smtClean="0"/>
              <a:t>“ </a:t>
            </a:r>
            <a:r>
              <a:rPr lang="et-EE" dirty="0" err="1" smtClean="0"/>
              <a:t>type</a:t>
            </a:r>
            <a:endParaRPr lang="et-EE" dirty="0" smtClean="0"/>
          </a:p>
          <a:p>
            <a:pPr lvl="1"/>
            <a:r>
              <a:rPr lang="et-EE" dirty="0" err="1" smtClean="0"/>
              <a:t>Declaration</a:t>
            </a:r>
            <a:r>
              <a:rPr lang="et-EE" dirty="0" smtClean="0"/>
              <a:t> </a:t>
            </a:r>
            <a:r>
              <a:rPr lang="et-EE" dirty="0" err="1" smtClean="0"/>
              <a:t>files</a:t>
            </a:r>
            <a:r>
              <a:rPr lang="et-EE" dirty="0" smtClean="0"/>
              <a:t> </a:t>
            </a:r>
            <a:r>
              <a:rPr lang="et-EE" dirty="0" err="1" smtClean="0"/>
              <a:t>can</a:t>
            </a:r>
            <a:r>
              <a:rPr lang="et-EE" dirty="0" smtClean="0"/>
              <a:t> </a:t>
            </a:r>
            <a:r>
              <a:rPr lang="et-EE" dirty="0" err="1" smtClean="0"/>
              <a:t>be</a:t>
            </a:r>
            <a:r>
              <a:rPr lang="et-EE" dirty="0" smtClean="0"/>
              <a:t> </a:t>
            </a:r>
            <a:r>
              <a:rPr lang="et-EE" dirty="0" err="1" smtClean="0"/>
              <a:t>writter</a:t>
            </a:r>
            <a:r>
              <a:rPr lang="et-EE" dirty="0" smtClean="0"/>
              <a:t> and </a:t>
            </a:r>
            <a:r>
              <a:rPr lang="et-EE" dirty="0" err="1" smtClean="0"/>
              <a:t>maintained</a:t>
            </a:r>
            <a:r>
              <a:rPr lang="et-EE" dirty="0" smtClean="0"/>
              <a:t> </a:t>
            </a:r>
            <a:r>
              <a:rPr lang="et-EE" dirty="0" err="1" smtClean="0"/>
              <a:t>separately</a:t>
            </a:r>
            <a:endParaRPr lang="et-EE" dirty="0" smtClean="0"/>
          </a:p>
          <a:p>
            <a:r>
              <a:rPr lang="et-EE" dirty="0" err="1" smtClean="0"/>
              <a:t>Not</a:t>
            </a:r>
            <a:r>
              <a:rPr lang="et-EE" dirty="0" smtClean="0"/>
              <a:t> „</a:t>
            </a:r>
            <a:r>
              <a:rPr lang="et-EE" dirty="0" err="1" smtClean="0"/>
              <a:t>provably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safe</a:t>
            </a:r>
            <a:r>
              <a:rPr lang="et-EE" dirty="0" smtClean="0"/>
              <a:t>“</a:t>
            </a:r>
          </a:p>
          <a:p>
            <a:pPr lvl="1"/>
            <a:r>
              <a:rPr lang="et-EE" dirty="0" err="1" smtClean="0"/>
              <a:t>Types</a:t>
            </a:r>
            <a:r>
              <a:rPr lang="et-EE" dirty="0" smtClean="0"/>
              <a:t> </a:t>
            </a:r>
            <a:r>
              <a:rPr lang="et-EE" dirty="0" err="1" smtClean="0"/>
              <a:t>reflect</a:t>
            </a:r>
            <a:r>
              <a:rPr lang="et-EE" dirty="0" smtClean="0"/>
              <a:t> </a:t>
            </a:r>
            <a:r>
              <a:rPr lang="et-EE" dirty="0" err="1" smtClean="0"/>
              <a:t>intent</a:t>
            </a:r>
            <a:r>
              <a:rPr lang="et-EE" dirty="0" smtClean="0"/>
              <a:t>, </a:t>
            </a:r>
            <a:r>
              <a:rPr lang="et-EE" dirty="0" err="1" smtClean="0"/>
              <a:t>but</a:t>
            </a:r>
            <a:r>
              <a:rPr lang="et-EE" dirty="0" smtClean="0"/>
              <a:t> </a:t>
            </a:r>
            <a:r>
              <a:rPr lang="et-EE" dirty="0" err="1" smtClean="0"/>
              <a:t>don't</a:t>
            </a:r>
            <a:r>
              <a:rPr lang="et-EE" dirty="0" smtClean="0"/>
              <a:t> </a:t>
            </a:r>
            <a:r>
              <a:rPr lang="et-EE" dirty="0" err="1" smtClean="0"/>
              <a:t>provide</a:t>
            </a:r>
            <a:r>
              <a:rPr lang="et-EE" dirty="0" smtClean="0"/>
              <a:t> </a:t>
            </a:r>
            <a:r>
              <a:rPr lang="et-EE" dirty="0" err="1" smtClean="0"/>
              <a:t>guarantees</a:t>
            </a:r>
            <a:endParaRPr lang="et-EE" dirty="0" smtClean="0"/>
          </a:p>
          <a:p>
            <a:pPr lvl="2"/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declaration</a:t>
            </a:r>
            <a:r>
              <a:rPr lang="et-EE" dirty="0" smtClean="0"/>
              <a:t> </a:t>
            </a:r>
            <a:r>
              <a:rPr lang="et-EE" dirty="0" err="1" smtClean="0"/>
              <a:t>files</a:t>
            </a:r>
            <a:r>
              <a:rPr lang="et-EE" dirty="0" smtClean="0"/>
              <a:t> </a:t>
            </a:r>
            <a:r>
              <a:rPr lang="et-EE" dirty="0" err="1" smtClean="0"/>
              <a:t>can</a:t>
            </a:r>
            <a:r>
              <a:rPr lang="et-EE" dirty="0" smtClean="0"/>
              <a:t> </a:t>
            </a:r>
            <a:r>
              <a:rPr lang="et-EE" dirty="0" err="1" smtClean="0"/>
              <a:t>contain</a:t>
            </a:r>
            <a:r>
              <a:rPr lang="et-EE" dirty="0" smtClean="0"/>
              <a:t> </a:t>
            </a:r>
            <a:r>
              <a:rPr lang="et-EE" dirty="0" err="1" smtClean="0"/>
              <a:t>mistakes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7737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Tools</a:t>
            </a:r>
            <a:r>
              <a:rPr lang="et-EE" dirty="0" smtClean="0"/>
              <a:t>: </a:t>
            </a:r>
            <a:r>
              <a:rPr lang="et-EE" dirty="0" err="1" smtClean="0"/>
              <a:t>TypeScript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t-EE" dirty="0" err="1" smtClean="0"/>
              <a:t>Gradle</a:t>
            </a:r>
            <a:r>
              <a:rPr lang="et-EE" dirty="0" smtClean="0"/>
              <a:t>:</a:t>
            </a:r>
          </a:p>
          <a:p>
            <a:pPr lvl="1"/>
            <a:r>
              <a:rPr lang="et-EE" dirty="0" err="1" smtClean="0">
                <a:hlinkClick r:id="rId2"/>
              </a:rPr>
              <a:t>Compile</a:t>
            </a:r>
            <a:r>
              <a:rPr lang="et-EE" dirty="0" smtClean="0">
                <a:hlinkClick r:id="rId2"/>
              </a:rPr>
              <a:t>: https</a:t>
            </a:r>
            <a:r>
              <a:rPr lang="et-EE" dirty="0">
                <a:hlinkClick r:id="rId2"/>
              </a:rPr>
              <a:t>://</a:t>
            </a:r>
            <a:r>
              <a:rPr lang="et-EE" dirty="0" smtClean="0">
                <a:hlinkClick r:id="rId2"/>
              </a:rPr>
              <a:t>github.com/sothmann/typescript-gradle-plugin</a:t>
            </a:r>
            <a:endParaRPr lang="et-EE" dirty="0" smtClean="0"/>
          </a:p>
          <a:p>
            <a:pPr lvl="1"/>
            <a:r>
              <a:rPr lang="et-EE" dirty="0" smtClean="0">
                <a:hlinkClick r:id="rId3"/>
              </a:rPr>
              <a:t>Monitor </a:t>
            </a:r>
            <a:r>
              <a:rPr lang="et-EE" dirty="0" err="1" smtClean="0">
                <a:hlinkClick r:id="rId3"/>
              </a:rPr>
              <a:t>changes</a:t>
            </a:r>
            <a:r>
              <a:rPr lang="et-EE" dirty="0" smtClean="0">
                <a:hlinkClick r:id="rId3"/>
              </a:rPr>
              <a:t>: https</a:t>
            </a:r>
            <a:r>
              <a:rPr lang="et-EE" dirty="0">
                <a:hlinkClick r:id="rId3"/>
              </a:rPr>
              <a:t>://</a:t>
            </a:r>
            <a:r>
              <a:rPr lang="et-EE" dirty="0" smtClean="0">
                <a:hlinkClick r:id="rId3"/>
              </a:rPr>
              <a:t>github.com/bluepapa32/gradle-watch-plugin</a:t>
            </a:r>
            <a:endParaRPr lang="et-EE" dirty="0" smtClean="0"/>
          </a:p>
          <a:p>
            <a:r>
              <a:rPr lang="et-EE" dirty="0" err="1" smtClean="0"/>
              <a:t>Gulp</a:t>
            </a:r>
            <a:r>
              <a:rPr lang="et-EE" dirty="0" smtClean="0"/>
              <a:t> (JS </a:t>
            </a:r>
            <a:r>
              <a:rPr lang="et-EE" dirty="0" err="1" smtClean="0"/>
              <a:t>build</a:t>
            </a:r>
            <a:r>
              <a:rPr lang="et-EE" dirty="0" smtClean="0"/>
              <a:t> tool)</a:t>
            </a:r>
          </a:p>
          <a:p>
            <a:pPr lvl="1"/>
            <a:r>
              <a:rPr lang="et-EE" dirty="0" err="1" smtClean="0"/>
              <a:t>Compile</a:t>
            </a:r>
            <a:r>
              <a:rPr lang="et-EE" dirty="0" smtClean="0"/>
              <a:t>: „</a:t>
            </a:r>
            <a:r>
              <a:rPr lang="et-EE" dirty="0" err="1" smtClean="0"/>
              <a:t>gulp-type</a:t>
            </a:r>
            <a:r>
              <a:rPr lang="et-EE" dirty="0" smtClean="0"/>
              <a:t>“ (</a:t>
            </a:r>
            <a:r>
              <a:rPr lang="et-EE" dirty="0" err="1" smtClean="0"/>
              <a:t>incremental</a:t>
            </a:r>
            <a:r>
              <a:rPr lang="et-EE" dirty="0" smtClean="0"/>
              <a:t>) and </a:t>
            </a:r>
            <a:r>
              <a:rPr lang="et-EE" dirty="0" err="1" smtClean="0"/>
              <a:t>gulp-tsc</a:t>
            </a:r>
            <a:endParaRPr lang="et-EE" dirty="0" smtClean="0"/>
          </a:p>
          <a:p>
            <a:pPr lvl="1"/>
            <a:r>
              <a:rPr lang="et-EE" dirty="0" err="1" smtClean="0"/>
              <a:t>Watch</a:t>
            </a:r>
            <a:r>
              <a:rPr lang="et-EE" dirty="0" smtClean="0"/>
              <a:t>: </a:t>
            </a:r>
            <a:r>
              <a:rPr lang="et-EE" dirty="0" err="1" smtClean="0"/>
              <a:t>gulp.watch</a:t>
            </a:r>
            <a:r>
              <a:rPr lang="et-EE" dirty="0" smtClean="0"/>
              <a:t>()</a:t>
            </a:r>
          </a:p>
          <a:p>
            <a:r>
              <a:rPr lang="et-EE" dirty="0" err="1" smtClean="0"/>
              <a:t>Grunt</a:t>
            </a:r>
            <a:r>
              <a:rPr lang="et-EE" dirty="0" smtClean="0"/>
              <a:t> </a:t>
            </a:r>
            <a:r>
              <a:rPr lang="et-EE" dirty="0"/>
              <a:t>(JS </a:t>
            </a:r>
            <a:r>
              <a:rPr lang="et-EE" dirty="0" err="1"/>
              <a:t>build</a:t>
            </a:r>
            <a:r>
              <a:rPr lang="et-EE" dirty="0"/>
              <a:t> tool</a:t>
            </a:r>
            <a:r>
              <a:rPr lang="et-EE" dirty="0" smtClean="0"/>
              <a:t>): </a:t>
            </a:r>
            <a:r>
              <a:rPr lang="et-EE" dirty="0" err="1" smtClean="0"/>
              <a:t>grunt-typescript</a:t>
            </a:r>
            <a:r>
              <a:rPr lang="et-EE" dirty="0" smtClean="0"/>
              <a:t>, </a:t>
            </a:r>
            <a:r>
              <a:rPr lang="et-EE" dirty="0" err="1" smtClean="0"/>
              <a:t>grunt</a:t>
            </a:r>
            <a:r>
              <a:rPr lang="et-EE" dirty="0" smtClean="0"/>
              <a:t>-ts</a:t>
            </a:r>
          </a:p>
          <a:p>
            <a:r>
              <a:rPr lang="et-EE" dirty="0" err="1" smtClean="0"/>
              <a:t>Bower</a:t>
            </a:r>
            <a:r>
              <a:rPr lang="et-EE" dirty="0" smtClean="0"/>
              <a:t> (JS </a:t>
            </a:r>
            <a:r>
              <a:rPr lang="et-EE" dirty="0" err="1" smtClean="0"/>
              <a:t>dependency</a:t>
            </a:r>
            <a:r>
              <a:rPr lang="et-EE" dirty="0" smtClean="0"/>
              <a:t> </a:t>
            </a:r>
            <a:r>
              <a:rPr lang="et-EE" dirty="0" err="1" smtClean="0"/>
              <a:t>manager</a:t>
            </a:r>
            <a:r>
              <a:rPr lang="et-EE" dirty="0" smtClean="0"/>
              <a:t>)</a:t>
            </a:r>
          </a:p>
          <a:p>
            <a:pPr lvl="1"/>
            <a:r>
              <a:rPr lang="et-EE" dirty="0" smtClean="0"/>
              <a:t>„</a:t>
            </a:r>
            <a:r>
              <a:rPr lang="et-EE" dirty="0" err="1" smtClean="0"/>
              <a:t>typescript</a:t>
            </a:r>
            <a:r>
              <a:rPr lang="et-EE" dirty="0" smtClean="0"/>
              <a:t>“</a:t>
            </a:r>
          </a:p>
          <a:p>
            <a:r>
              <a:rPr lang="et-EE" dirty="0" err="1" smtClean="0"/>
              <a:t>TypeScript</a:t>
            </a:r>
            <a:r>
              <a:rPr lang="et-EE" dirty="0" smtClean="0"/>
              <a:t> </a:t>
            </a:r>
            <a:r>
              <a:rPr lang="et-EE" dirty="0" err="1" smtClean="0"/>
              <a:t>declarations</a:t>
            </a:r>
            <a:r>
              <a:rPr lang="et-EE" dirty="0" smtClean="0"/>
              <a:t> </a:t>
            </a:r>
            <a:r>
              <a:rPr lang="et-EE" dirty="0" err="1" smtClean="0"/>
              <a:t>managers</a:t>
            </a:r>
            <a:r>
              <a:rPr lang="et-EE" dirty="0" smtClean="0"/>
              <a:t>:</a:t>
            </a:r>
          </a:p>
          <a:p>
            <a:pPr lvl="1"/>
            <a:r>
              <a:rPr lang="et-EE" dirty="0" err="1" smtClean="0"/>
              <a:t>tsd</a:t>
            </a:r>
            <a:r>
              <a:rPr lang="et-EE" dirty="0" smtClean="0"/>
              <a:t>, </a:t>
            </a:r>
            <a:r>
              <a:rPr lang="et-EE" dirty="0" err="1" smtClean="0"/>
              <a:t>nuget</a:t>
            </a:r>
            <a:endParaRPr lang="et-EE" dirty="0" smtClean="0"/>
          </a:p>
          <a:p>
            <a:r>
              <a:rPr lang="et-EE" dirty="0" err="1" smtClean="0"/>
              <a:t>IDEs</a:t>
            </a:r>
            <a:r>
              <a:rPr lang="et-EE" dirty="0" smtClean="0"/>
              <a:t>: </a:t>
            </a:r>
            <a:r>
              <a:rPr lang="et-EE" dirty="0" err="1" smtClean="0"/>
              <a:t>VisualStudio</a:t>
            </a:r>
            <a:r>
              <a:rPr lang="et-EE" dirty="0" smtClean="0"/>
              <a:t>, </a:t>
            </a:r>
            <a:r>
              <a:rPr lang="et-EE" dirty="0" err="1" smtClean="0"/>
              <a:t>Eclipse</a:t>
            </a:r>
            <a:r>
              <a:rPr lang="et-EE" dirty="0" smtClean="0"/>
              <a:t>(</a:t>
            </a:r>
            <a:r>
              <a:rPr lang="et-EE" dirty="0" err="1" smtClean="0">
                <a:hlinkClick r:id="rId4"/>
              </a:rPr>
              <a:t>TypEcs</a:t>
            </a:r>
            <a:r>
              <a:rPr lang="et-EE" dirty="0"/>
              <a:t>, </a:t>
            </a:r>
            <a:r>
              <a:rPr lang="et-EE" dirty="0" err="1" smtClean="0"/>
              <a:t>eclipse-typescript</a:t>
            </a:r>
            <a:r>
              <a:rPr lang="et-EE" dirty="0" smtClean="0"/>
              <a:t>), </a:t>
            </a:r>
            <a:r>
              <a:rPr lang="et-EE" dirty="0" err="1" smtClean="0"/>
              <a:t>WebStrom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40212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 smtClean="0"/>
              <a:t>TypeScript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definitions</a:t>
            </a:r>
            <a:r>
              <a:rPr lang="et-EE" dirty="0" smtClean="0"/>
              <a:t> (*.</a:t>
            </a:r>
            <a:r>
              <a:rPr lang="et-EE" dirty="0" err="1" smtClean="0"/>
              <a:t>d.ts</a:t>
            </a:r>
            <a:r>
              <a:rPr lang="et-EE" dirty="0" smtClean="0"/>
              <a:t>) </a:t>
            </a:r>
            <a:r>
              <a:rPr lang="et-EE" dirty="0" err="1" smtClean="0"/>
              <a:t>dependency</a:t>
            </a:r>
            <a:r>
              <a:rPr lang="et-EE" dirty="0" smtClean="0"/>
              <a:t> </a:t>
            </a:r>
            <a:r>
              <a:rPr lang="et-EE" dirty="0" err="1" smtClean="0"/>
              <a:t>management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 err="1" smtClean="0">
                <a:hlinkClick r:id="rId2"/>
              </a:rPr>
              <a:t>tsd</a:t>
            </a:r>
            <a:r>
              <a:rPr lang="et-EE" dirty="0" smtClean="0"/>
              <a:t>: </a:t>
            </a:r>
            <a:r>
              <a:rPr lang="et-EE" dirty="0" err="1" smtClean="0"/>
              <a:t>TypeScript</a:t>
            </a:r>
            <a:r>
              <a:rPr lang="et-EE" dirty="0" smtClean="0"/>
              <a:t> </a:t>
            </a:r>
            <a:r>
              <a:rPr lang="et-EE" dirty="0" err="1"/>
              <a:t>Definition</a:t>
            </a:r>
            <a:r>
              <a:rPr lang="et-EE" dirty="0"/>
              <a:t> </a:t>
            </a:r>
            <a:r>
              <a:rPr lang="et-EE" dirty="0" err="1"/>
              <a:t>manager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</a:t>
            </a:r>
            <a:r>
              <a:rPr lang="et-EE" dirty="0" err="1" smtClean="0"/>
              <a:t>DefinitelyTyped</a:t>
            </a:r>
            <a:endParaRPr lang="et-EE" dirty="0" smtClean="0"/>
          </a:p>
          <a:p>
            <a:pPr lvl="1"/>
            <a:r>
              <a:rPr lang="et-EE" dirty="0" smtClean="0"/>
              <a:t>Install </a:t>
            </a:r>
            <a:r>
              <a:rPr lang="et-EE" dirty="0" err="1" smtClean="0"/>
              <a:t>it</a:t>
            </a:r>
            <a:r>
              <a:rPr lang="et-EE" dirty="0" smtClean="0"/>
              <a:t>:</a:t>
            </a:r>
          </a:p>
          <a:p>
            <a:pPr lvl="2"/>
            <a:r>
              <a:rPr lang="et-EE" dirty="0" err="1" smtClean="0"/>
              <a:t>npm</a:t>
            </a:r>
            <a:r>
              <a:rPr lang="et-EE" dirty="0" smtClean="0"/>
              <a:t> </a:t>
            </a:r>
            <a:r>
              <a:rPr lang="et-EE" dirty="0"/>
              <a:t>install </a:t>
            </a:r>
            <a:r>
              <a:rPr lang="et-EE" dirty="0" err="1"/>
              <a:t>tsd@next</a:t>
            </a:r>
            <a:r>
              <a:rPr lang="et-EE" dirty="0"/>
              <a:t> </a:t>
            </a:r>
            <a:r>
              <a:rPr lang="et-EE" dirty="0" smtClean="0"/>
              <a:t>–g</a:t>
            </a:r>
          </a:p>
          <a:p>
            <a:pPr lvl="1"/>
            <a:r>
              <a:rPr lang="et-EE" dirty="0" err="1" smtClean="0"/>
              <a:t>Download</a:t>
            </a:r>
            <a:r>
              <a:rPr lang="et-EE" dirty="0" smtClean="0"/>
              <a:t> </a:t>
            </a:r>
            <a:r>
              <a:rPr lang="et-EE" dirty="0" err="1" smtClean="0"/>
              <a:t>latest</a:t>
            </a:r>
            <a:r>
              <a:rPr lang="et-EE" dirty="0" smtClean="0"/>
              <a:t> </a:t>
            </a:r>
            <a:r>
              <a:rPr lang="et-EE" dirty="0" err="1" smtClean="0"/>
              <a:t>definitions</a:t>
            </a:r>
            <a:r>
              <a:rPr lang="et-EE" dirty="0" smtClean="0"/>
              <a:t> (</a:t>
            </a:r>
            <a:r>
              <a:rPr lang="et-EE" dirty="0" err="1" smtClean="0"/>
              <a:t>recursively</a:t>
            </a:r>
            <a:r>
              <a:rPr lang="et-EE" dirty="0" smtClean="0"/>
              <a:t>) and </a:t>
            </a:r>
            <a:r>
              <a:rPr lang="et-EE" dirty="0" err="1" smtClean="0"/>
              <a:t>save</a:t>
            </a:r>
            <a:r>
              <a:rPr lang="et-EE" dirty="0" smtClean="0"/>
              <a:t> </a:t>
            </a:r>
            <a:r>
              <a:rPr lang="et-EE" dirty="0" err="1" smtClean="0"/>
              <a:t>dependency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/>
              <a:t> </a:t>
            </a:r>
            <a:r>
              <a:rPr lang="et-EE" dirty="0" err="1"/>
              <a:t>tsd.json</a:t>
            </a:r>
            <a:r>
              <a:rPr lang="et-EE" dirty="0"/>
              <a:t>:</a:t>
            </a:r>
            <a:endParaRPr lang="et-EE" dirty="0" smtClean="0"/>
          </a:p>
          <a:p>
            <a:pPr lvl="2"/>
            <a:r>
              <a:rPr lang="et-EE" dirty="0" err="1"/>
              <a:t>tsd</a:t>
            </a:r>
            <a:r>
              <a:rPr lang="et-EE" dirty="0"/>
              <a:t> install </a:t>
            </a:r>
            <a:r>
              <a:rPr lang="et-EE" dirty="0" err="1"/>
              <a:t>angular</a:t>
            </a:r>
            <a:r>
              <a:rPr lang="et-EE" dirty="0"/>
              <a:t>-ui-</a:t>
            </a:r>
            <a:r>
              <a:rPr lang="et-EE" dirty="0" err="1"/>
              <a:t>router</a:t>
            </a:r>
            <a:r>
              <a:rPr lang="et-EE" dirty="0"/>
              <a:t> --</a:t>
            </a:r>
            <a:r>
              <a:rPr lang="et-EE" dirty="0" err="1"/>
              <a:t>save</a:t>
            </a:r>
            <a:r>
              <a:rPr lang="et-EE" dirty="0"/>
              <a:t> </a:t>
            </a:r>
            <a:r>
              <a:rPr lang="et-EE" dirty="0" smtClean="0"/>
              <a:t>–r</a:t>
            </a:r>
          </a:p>
          <a:p>
            <a:pPr marL="1097280" lvl="3" indent="0">
              <a:buNone/>
            </a:pPr>
            <a:r>
              <a:rPr lang="et-EE" dirty="0" smtClean="0"/>
              <a:t>&gt;&gt; </a:t>
            </a:r>
            <a:r>
              <a:rPr lang="et-EE" dirty="0" err="1"/>
              <a:t>written</a:t>
            </a:r>
            <a:r>
              <a:rPr lang="et-EE" dirty="0"/>
              <a:t> 2 </a:t>
            </a:r>
            <a:r>
              <a:rPr lang="et-EE" dirty="0" err="1" smtClean="0"/>
              <a:t>files</a:t>
            </a:r>
            <a:r>
              <a:rPr lang="et-EE" dirty="0" smtClean="0"/>
              <a:t>:</a:t>
            </a:r>
          </a:p>
          <a:p>
            <a:pPr marL="1463040" lvl="4" indent="0">
              <a:buNone/>
            </a:pPr>
            <a:r>
              <a:rPr lang="et-EE" dirty="0"/>
              <a:t> - </a:t>
            </a:r>
            <a:r>
              <a:rPr lang="et-EE" dirty="0" err="1"/>
              <a:t>angular</a:t>
            </a:r>
            <a:r>
              <a:rPr lang="et-EE" dirty="0"/>
              <a:t>-ui/</a:t>
            </a:r>
            <a:r>
              <a:rPr lang="et-EE" dirty="0" err="1"/>
              <a:t>angular</a:t>
            </a:r>
            <a:r>
              <a:rPr lang="et-EE" dirty="0"/>
              <a:t>-ui-</a:t>
            </a:r>
            <a:r>
              <a:rPr lang="et-EE" dirty="0" err="1"/>
              <a:t>router.d.ts</a:t>
            </a:r>
            <a:endParaRPr lang="et-EE" dirty="0"/>
          </a:p>
          <a:p>
            <a:pPr marL="1463040" lvl="4" indent="0">
              <a:buNone/>
            </a:pPr>
            <a:r>
              <a:rPr lang="et-EE" dirty="0" smtClean="0"/>
              <a:t> - </a:t>
            </a:r>
            <a:r>
              <a:rPr lang="et-EE" dirty="0" err="1"/>
              <a:t>angularjs</a:t>
            </a:r>
            <a:r>
              <a:rPr lang="et-EE" dirty="0"/>
              <a:t>/</a:t>
            </a:r>
            <a:r>
              <a:rPr lang="et-EE" dirty="0" err="1"/>
              <a:t>angular.d.tsSearch</a:t>
            </a:r>
            <a:r>
              <a:rPr lang="et-EE" dirty="0"/>
              <a:t> </a:t>
            </a:r>
            <a:r>
              <a:rPr lang="et-EE" dirty="0" err="1" smtClean="0"/>
              <a:t>commit</a:t>
            </a:r>
            <a:r>
              <a:rPr lang="et-EE" dirty="0" smtClean="0"/>
              <a:t> </a:t>
            </a:r>
            <a:r>
              <a:rPr lang="et-EE" dirty="0" err="1" smtClean="0"/>
              <a:t>history</a:t>
            </a:r>
            <a:r>
              <a:rPr lang="et-EE" dirty="0" smtClean="0"/>
              <a:t> </a:t>
            </a:r>
            <a:r>
              <a:rPr lang="et-EE" dirty="0" err="1" smtClean="0"/>
              <a:t>angular</a:t>
            </a:r>
            <a:endParaRPr lang="et-EE" dirty="0" smtClean="0"/>
          </a:p>
          <a:p>
            <a:pPr lvl="1"/>
            <a:r>
              <a:rPr lang="et-EE" dirty="0" smtClean="0"/>
              <a:t>Install </a:t>
            </a:r>
            <a:r>
              <a:rPr lang="et-EE" dirty="0" err="1" smtClean="0"/>
              <a:t>specific</a:t>
            </a:r>
            <a:r>
              <a:rPr lang="et-EE" dirty="0" smtClean="0"/>
              <a:t> </a:t>
            </a:r>
            <a:r>
              <a:rPr lang="et-EE" dirty="0" err="1" smtClean="0"/>
              <a:t>revision</a:t>
            </a:r>
            <a:r>
              <a:rPr lang="et-EE" dirty="0" smtClean="0"/>
              <a:t> of </a:t>
            </a:r>
            <a:r>
              <a:rPr lang="et-EE" dirty="0" err="1" smtClean="0"/>
              <a:t>angular</a:t>
            </a:r>
            <a:endParaRPr lang="et-EE" dirty="0" smtClean="0"/>
          </a:p>
          <a:p>
            <a:pPr lvl="2"/>
            <a:r>
              <a:rPr lang="et-EE" dirty="0" err="1"/>
              <a:t>tsd</a:t>
            </a:r>
            <a:r>
              <a:rPr lang="et-EE" dirty="0"/>
              <a:t> </a:t>
            </a:r>
            <a:r>
              <a:rPr lang="et-EE" dirty="0" err="1"/>
              <a:t>query</a:t>
            </a:r>
            <a:r>
              <a:rPr lang="et-EE" dirty="0"/>
              <a:t> </a:t>
            </a:r>
            <a:r>
              <a:rPr lang="et-EE" dirty="0" err="1"/>
              <a:t>angular</a:t>
            </a:r>
            <a:r>
              <a:rPr lang="et-EE" dirty="0"/>
              <a:t> –</a:t>
            </a:r>
            <a:r>
              <a:rPr lang="et-EE" dirty="0" err="1" smtClean="0"/>
              <a:t>history</a:t>
            </a:r>
            <a:endParaRPr lang="et-EE" dirty="0" smtClean="0"/>
          </a:p>
          <a:p>
            <a:pPr lvl="2"/>
            <a:r>
              <a:rPr lang="en-US" dirty="0" err="1" smtClean="0"/>
              <a:t>tsd</a:t>
            </a:r>
            <a:r>
              <a:rPr lang="en-US" dirty="0" smtClean="0"/>
              <a:t> </a:t>
            </a:r>
            <a:r>
              <a:rPr lang="en-US" dirty="0"/>
              <a:t>install angular --commit 235f77 </a:t>
            </a:r>
            <a:r>
              <a:rPr lang="en-US" dirty="0" smtClean="0"/>
              <a:t>–save</a:t>
            </a:r>
            <a:endParaRPr lang="et-EE" dirty="0" smtClean="0"/>
          </a:p>
          <a:p>
            <a:pPr lvl="1"/>
            <a:r>
              <a:rPr lang="et-EE" dirty="0" err="1" smtClean="0"/>
              <a:t>Cleanup</a:t>
            </a:r>
            <a:r>
              <a:rPr lang="et-EE" dirty="0" smtClean="0"/>
              <a:t> &amp; </a:t>
            </a:r>
            <a:r>
              <a:rPr lang="et-EE" dirty="0" err="1" smtClean="0"/>
              <a:t>reinstall</a:t>
            </a:r>
            <a:r>
              <a:rPr lang="et-EE" dirty="0" smtClean="0"/>
              <a:t>:</a:t>
            </a:r>
          </a:p>
          <a:p>
            <a:pPr lvl="2"/>
            <a:r>
              <a:rPr lang="et-EE" dirty="0" err="1" smtClean="0"/>
              <a:t>rm</a:t>
            </a:r>
            <a:r>
              <a:rPr lang="et-EE" dirty="0" smtClean="0"/>
              <a:t> –</a:t>
            </a:r>
            <a:r>
              <a:rPr lang="et-EE" dirty="0" err="1" smtClean="0"/>
              <a:t>rf</a:t>
            </a:r>
            <a:r>
              <a:rPr lang="et-EE" dirty="0"/>
              <a:t> </a:t>
            </a:r>
            <a:r>
              <a:rPr lang="et-EE" dirty="0" err="1" smtClean="0"/>
              <a:t>typings</a:t>
            </a:r>
            <a:endParaRPr lang="et-EE" dirty="0"/>
          </a:p>
          <a:p>
            <a:pPr lvl="2"/>
            <a:r>
              <a:rPr lang="et-EE" dirty="0" err="1" smtClean="0"/>
              <a:t>tsd</a:t>
            </a:r>
            <a:r>
              <a:rPr lang="et-EE" dirty="0" smtClean="0"/>
              <a:t> </a:t>
            </a:r>
            <a:r>
              <a:rPr lang="et-EE" dirty="0" err="1"/>
              <a:t>reinstall</a:t>
            </a:r>
            <a:endParaRPr lang="et-EE" dirty="0" smtClean="0"/>
          </a:p>
          <a:p>
            <a:pPr lvl="1"/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28107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Demo: </a:t>
            </a:r>
            <a:r>
              <a:rPr lang="et-EE" dirty="0" err="1" smtClean="0"/>
              <a:t>Internal</a:t>
            </a:r>
            <a:r>
              <a:rPr lang="et-EE" dirty="0" smtClean="0"/>
              <a:t> </a:t>
            </a:r>
            <a:r>
              <a:rPr lang="et-EE" dirty="0" err="1" smtClean="0"/>
              <a:t>modules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t-EE" dirty="0" err="1" smtClean="0"/>
              <a:t>Declaration</a:t>
            </a:r>
            <a:r>
              <a:rPr lang="et-EE" dirty="0" smtClean="0"/>
              <a:t> in „</a:t>
            </a:r>
            <a:r>
              <a:rPr lang="et-EE" dirty="0" err="1" smtClean="0">
                <a:solidFill>
                  <a:schemeClr val="accent1">
                    <a:lumMod val="10000"/>
                  </a:schemeClr>
                </a:solidFill>
              </a:rPr>
              <a:t>someLibrary.d.ts</a:t>
            </a:r>
            <a:r>
              <a:rPr lang="et-EE" dirty="0" smtClean="0"/>
              <a:t>“:</a:t>
            </a:r>
          </a:p>
          <a:p>
            <a:pPr marL="0" indent="0">
              <a:buNone/>
            </a:pPr>
            <a:r>
              <a:rPr lang="et-EE" sz="2100" dirty="0" smtClean="0"/>
              <a:t>	</a:t>
            </a:r>
            <a:r>
              <a:rPr lang="et-EE" sz="2100" dirty="0" err="1" smtClean="0"/>
              <a:t>module</a:t>
            </a:r>
            <a:r>
              <a:rPr lang="et-EE" sz="2100" dirty="0" smtClean="0"/>
              <a:t> </a:t>
            </a:r>
            <a:r>
              <a:rPr lang="et-EE" sz="2100" dirty="0" err="1"/>
              <a:t>ee.iglu.demo</a:t>
            </a:r>
            <a:r>
              <a:rPr lang="et-EE" sz="2100" dirty="0"/>
              <a:t> </a:t>
            </a:r>
            <a:r>
              <a:rPr lang="et-EE" sz="2100" b="1" dirty="0"/>
              <a:t>{</a:t>
            </a:r>
          </a:p>
          <a:p>
            <a:pPr marL="0" indent="0">
              <a:buNone/>
            </a:pPr>
            <a:r>
              <a:rPr lang="et-EE" sz="2100" dirty="0" smtClean="0"/>
              <a:t>		</a:t>
            </a:r>
            <a:r>
              <a:rPr lang="en-US" sz="2100" dirty="0" smtClean="0"/>
              <a:t>export </a:t>
            </a:r>
            <a:r>
              <a:rPr lang="en-US" sz="2100" dirty="0" err="1"/>
              <a:t>var</a:t>
            </a:r>
            <a:r>
              <a:rPr lang="en-US" sz="2100" dirty="0"/>
              <a:t> </a:t>
            </a:r>
            <a:r>
              <a:rPr lang="en-US" sz="2100" dirty="0" err="1"/>
              <a:t>publicVar</a:t>
            </a:r>
            <a:r>
              <a:rPr lang="en-US" sz="2100" dirty="0"/>
              <a:t> = "Visible to outside</a:t>
            </a:r>
            <a:r>
              <a:rPr lang="en-US" sz="2100" dirty="0" smtClean="0"/>
              <a:t>";</a:t>
            </a:r>
            <a:endParaRPr lang="et-EE" sz="2100" dirty="0" smtClean="0"/>
          </a:p>
          <a:p>
            <a:pPr marL="0" indent="0">
              <a:buNone/>
            </a:pPr>
            <a:r>
              <a:rPr lang="et-EE" sz="2100" dirty="0" smtClean="0"/>
              <a:t>		</a:t>
            </a:r>
            <a:r>
              <a:rPr lang="en-US" sz="2100" dirty="0" err="1"/>
              <a:t>var</a:t>
            </a:r>
            <a:r>
              <a:rPr lang="en-US" sz="2100" dirty="0"/>
              <a:t> </a:t>
            </a:r>
            <a:r>
              <a:rPr lang="et-EE" sz="2100" dirty="0" err="1"/>
              <a:t>privateVar</a:t>
            </a:r>
            <a:r>
              <a:rPr lang="et-EE" sz="2100" dirty="0"/>
              <a:t> </a:t>
            </a:r>
            <a:r>
              <a:rPr lang="en-US" sz="2100" dirty="0" smtClean="0"/>
              <a:t>= "</a:t>
            </a:r>
            <a:r>
              <a:rPr lang="et-EE" sz="2100" dirty="0" err="1" smtClean="0"/>
              <a:t>Not</a:t>
            </a:r>
            <a:r>
              <a:rPr lang="et-EE" sz="2100" dirty="0" smtClean="0"/>
              <a:t> v</a:t>
            </a:r>
            <a:r>
              <a:rPr lang="en-US" sz="2100" dirty="0" err="1" smtClean="0"/>
              <a:t>isible</a:t>
            </a:r>
            <a:r>
              <a:rPr lang="en-US" sz="2100" dirty="0" smtClean="0"/>
              <a:t> </a:t>
            </a:r>
            <a:r>
              <a:rPr lang="en-US" sz="2100" dirty="0"/>
              <a:t>to outside</a:t>
            </a:r>
            <a:r>
              <a:rPr lang="en-US" sz="2100" dirty="0" smtClean="0"/>
              <a:t>";</a:t>
            </a:r>
            <a:endParaRPr lang="et-EE" sz="2100" dirty="0" smtClean="0"/>
          </a:p>
          <a:p>
            <a:pPr marL="0" indent="0">
              <a:buNone/>
            </a:pPr>
            <a:r>
              <a:rPr lang="et-EE" sz="2100" dirty="0"/>
              <a:t>	</a:t>
            </a:r>
            <a:r>
              <a:rPr lang="et-EE" sz="2100" dirty="0" smtClean="0"/>
              <a:t>	</a:t>
            </a:r>
            <a:r>
              <a:rPr lang="et-EE" sz="2100" dirty="0" err="1" smtClean="0"/>
              <a:t>export</a:t>
            </a:r>
            <a:r>
              <a:rPr lang="et-EE" sz="2100" dirty="0" smtClean="0"/>
              <a:t> </a:t>
            </a:r>
            <a:r>
              <a:rPr lang="et-EE" sz="2100" dirty="0" err="1"/>
              <a:t>class</a:t>
            </a:r>
            <a:r>
              <a:rPr lang="et-EE" sz="2100" dirty="0"/>
              <a:t> </a:t>
            </a:r>
            <a:r>
              <a:rPr lang="et-EE" sz="2100" dirty="0" err="1"/>
              <a:t>PublicClass</a:t>
            </a:r>
            <a:r>
              <a:rPr lang="et-EE" sz="2100" dirty="0"/>
              <a:t> </a:t>
            </a:r>
            <a:r>
              <a:rPr lang="et-EE" sz="2100" dirty="0" err="1"/>
              <a:t>implements</a:t>
            </a:r>
            <a:r>
              <a:rPr lang="et-EE" sz="2100" dirty="0"/>
              <a:t> </a:t>
            </a:r>
            <a:r>
              <a:rPr lang="et-EE" sz="2100" dirty="0" err="1"/>
              <a:t>PublicType</a:t>
            </a:r>
            <a:r>
              <a:rPr lang="et-EE" sz="2100" dirty="0"/>
              <a:t> </a:t>
            </a:r>
            <a:r>
              <a:rPr lang="et-EE" sz="2100" b="1" dirty="0"/>
              <a:t>{</a:t>
            </a:r>
          </a:p>
          <a:p>
            <a:pPr marL="982980" lvl="3" indent="0">
              <a:buNone/>
            </a:pPr>
            <a:r>
              <a:rPr lang="et-EE" sz="2100" dirty="0" smtClean="0"/>
              <a:t>		</a:t>
            </a:r>
            <a:r>
              <a:rPr lang="et-EE" sz="2100" dirty="0" err="1" smtClean="0"/>
              <a:t>constructor</a:t>
            </a:r>
            <a:r>
              <a:rPr lang="et-EE" sz="2100" dirty="0" smtClean="0"/>
              <a:t>(</a:t>
            </a:r>
            <a:r>
              <a:rPr lang="et-EE" sz="2100" dirty="0" err="1" smtClean="0"/>
              <a:t>public</a:t>
            </a:r>
            <a:r>
              <a:rPr lang="et-EE" sz="2100" dirty="0" smtClean="0"/>
              <a:t> </a:t>
            </a:r>
            <a:r>
              <a:rPr lang="et-EE" sz="2100" dirty="0" err="1"/>
              <a:t>someField</a:t>
            </a:r>
            <a:r>
              <a:rPr lang="et-EE" sz="2100" dirty="0"/>
              <a:t>: string) </a:t>
            </a:r>
            <a:r>
              <a:rPr lang="et-EE" sz="2100" b="1" dirty="0"/>
              <a:t>{</a:t>
            </a:r>
          </a:p>
          <a:p>
            <a:pPr marL="982980" lvl="3" indent="0">
              <a:buNone/>
            </a:pPr>
            <a:r>
              <a:rPr lang="et-EE" sz="2100" dirty="0" smtClean="0"/>
              <a:t>			</a:t>
            </a:r>
            <a:r>
              <a:rPr lang="et-EE" sz="2100" dirty="0" err="1" smtClean="0"/>
              <a:t>alert</a:t>
            </a:r>
            <a:r>
              <a:rPr lang="et-EE" sz="2100" dirty="0"/>
              <a:t>("</a:t>
            </a:r>
            <a:r>
              <a:rPr lang="et-EE" sz="2100" dirty="0" err="1"/>
              <a:t>privateVar</a:t>
            </a:r>
            <a:r>
              <a:rPr lang="et-EE" sz="2100" dirty="0"/>
              <a:t>: "+ </a:t>
            </a:r>
            <a:r>
              <a:rPr lang="et-EE" sz="2100" dirty="0" err="1"/>
              <a:t>privateVar</a:t>
            </a:r>
            <a:r>
              <a:rPr lang="et-EE" sz="2100" dirty="0"/>
              <a:t>);</a:t>
            </a:r>
          </a:p>
          <a:p>
            <a:pPr marL="982980" lvl="3" indent="0">
              <a:buNone/>
            </a:pPr>
            <a:r>
              <a:rPr lang="et-EE" sz="2100" b="1" dirty="0" smtClean="0"/>
              <a:t>		}</a:t>
            </a:r>
            <a:endParaRPr lang="et-EE" sz="2100" b="1" dirty="0"/>
          </a:p>
          <a:p>
            <a:pPr marL="982980" lvl="3" indent="0">
              <a:buNone/>
            </a:pPr>
            <a:r>
              <a:rPr lang="et-EE" sz="2100" b="1" dirty="0" smtClean="0"/>
              <a:t>	}</a:t>
            </a:r>
          </a:p>
          <a:p>
            <a:pPr marL="0" indent="0">
              <a:buNone/>
            </a:pPr>
            <a:r>
              <a:rPr lang="et-EE" sz="2100" b="1" dirty="0" smtClean="0"/>
              <a:t>	}</a:t>
            </a:r>
            <a:endParaRPr lang="et-EE" sz="2100" dirty="0" smtClean="0"/>
          </a:p>
          <a:p>
            <a:r>
              <a:rPr lang="et-EE" dirty="0" err="1" smtClean="0"/>
              <a:t>Usage</a:t>
            </a:r>
            <a:r>
              <a:rPr lang="et-EE" dirty="0" smtClean="0"/>
              <a:t>:</a:t>
            </a:r>
          </a:p>
          <a:p>
            <a:pPr marL="0" indent="0">
              <a:buNone/>
            </a:pPr>
            <a:r>
              <a:rPr lang="et-EE" dirty="0"/>
              <a:t>	</a:t>
            </a:r>
            <a:r>
              <a:rPr lang="et-EE" sz="2200" dirty="0" smtClean="0"/>
              <a:t>/// </a:t>
            </a:r>
            <a:r>
              <a:rPr lang="et-EE" sz="2200" dirty="0"/>
              <a:t>&lt;</a:t>
            </a:r>
            <a:r>
              <a:rPr lang="et-EE" sz="2200" dirty="0" err="1"/>
              <a:t>reference</a:t>
            </a:r>
            <a:r>
              <a:rPr lang="et-EE" sz="2200" dirty="0"/>
              <a:t> </a:t>
            </a:r>
            <a:r>
              <a:rPr lang="et-EE" sz="2200" dirty="0" err="1"/>
              <a:t>path</a:t>
            </a:r>
            <a:r>
              <a:rPr lang="et-EE" sz="2200" dirty="0"/>
              <a:t>="../</a:t>
            </a:r>
            <a:r>
              <a:rPr lang="et-EE" sz="2200" dirty="0" err="1"/>
              <a:t>relative</a:t>
            </a:r>
            <a:r>
              <a:rPr lang="et-EE" sz="2200" dirty="0"/>
              <a:t>/</a:t>
            </a:r>
            <a:r>
              <a:rPr lang="et-EE" sz="2200" dirty="0" err="1"/>
              <a:t>path</a:t>
            </a:r>
            <a:r>
              <a:rPr lang="et-EE" sz="2200" dirty="0"/>
              <a:t>/</a:t>
            </a:r>
            <a:r>
              <a:rPr lang="et-EE" sz="2200" dirty="0" err="1"/>
              <a:t>to</a:t>
            </a:r>
            <a:r>
              <a:rPr lang="et-EE" sz="2200" dirty="0"/>
              <a:t>/</a:t>
            </a:r>
            <a:r>
              <a:rPr lang="et-EE" sz="2200" dirty="0" err="1">
                <a:solidFill>
                  <a:schemeClr val="accent1">
                    <a:lumMod val="10000"/>
                  </a:schemeClr>
                </a:solidFill>
              </a:rPr>
              <a:t>someLibrary.d.ts</a:t>
            </a:r>
            <a:r>
              <a:rPr lang="et-EE" sz="2200" dirty="0"/>
              <a:t>" </a:t>
            </a:r>
            <a:r>
              <a:rPr lang="et-EE" sz="2200" dirty="0" smtClean="0"/>
              <a:t>/&gt;</a:t>
            </a:r>
          </a:p>
          <a:p>
            <a:pPr marL="0" indent="0">
              <a:buNone/>
            </a:pPr>
            <a:r>
              <a:rPr lang="et-EE" sz="2200" dirty="0"/>
              <a:t>	</a:t>
            </a:r>
            <a:r>
              <a:rPr lang="et-EE" sz="2200" dirty="0" err="1" smtClean="0"/>
              <a:t>new</a:t>
            </a:r>
            <a:r>
              <a:rPr lang="et-EE" sz="2200" dirty="0" smtClean="0"/>
              <a:t> </a:t>
            </a:r>
            <a:r>
              <a:rPr lang="et-EE" sz="2200" dirty="0" err="1"/>
              <a:t>ee.iglu.demo.PublicClass</a:t>
            </a:r>
            <a:r>
              <a:rPr lang="et-EE" sz="2200" dirty="0" smtClean="0"/>
              <a:t>(„arg</a:t>
            </a:r>
            <a:r>
              <a:rPr lang="et-EE" sz="2200" dirty="0" smtClean="0"/>
              <a:t>");</a:t>
            </a:r>
            <a:endParaRPr lang="et-EE" dirty="0" smtClean="0"/>
          </a:p>
          <a:p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41716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External</a:t>
            </a:r>
            <a:r>
              <a:rPr lang="et-EE" dirty="0" smtClean="0"/>
              <a:t> </a:t>
            </a:r>
            <a:r>
              <a:rPr lang="et-EE" dirty="0" err="1" smtClean="0"/>
              <a:t>modules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t-EE" dirty="0" err="1" smtClean="0"/>
              <a:t>currently</a:t>
            </a:r>
            <a:r>
              <a:rPr lang="et-EE" dirty="0" smtClean="0"/>
              <a:t> </a:t>
            </a:r>
            <a:r>
              <a:rPr lang="et-EE" dirty="0" err="1" smtClean="0"/>
              <a:t>not</a:t>
            </a:r>
            <a:r>
              <a:rPr lang="et-EE" dirty="0" smtClean="0"/>
              <a:t> ES6 </a:t>
            </a:r>
            <a:r>
              <a:rPr lang="et-EE" dirty="0" err="1" smtClean="0"/>
              <a:t>compatible</a:t>
            </a:r>
            <a:endParaRPr lang="et-EE" dirty="0" smtClean="0"/>
          </a:p>
          <a:p>
            <a:pPr lvl="1"/>
            <a:r>
              <a:rPr lang="et-EE" dirty="0" err="1" smtClean="0"/>
              <a:t>Commonjs</a:t>
            </a:r>
            <a:r>
              <a:rPr lang="et-EE" dirty="0" smtClean="0"/>
              <a:t> (</a:t>
            </a:r>
            <a:r>
              <a:rPr lang="et-EE" dirty="0" err="1" smtClean="0"/>
              <a:t>node</a:t>
            </a:r>
            <a:r>
              <a:rPr lang="et-EE" dirty="0" smtClean="0"/>
              <a:t>)</a:t>
            </a:r>
          </a:p>
          <a:p>
            <a:pPr lvl="2"/>
            <a:r>
              <a:rPr lang="et-EE" dirty="0" smtClean="0"/>
              <a:t>File: </a:t>
            </a:r>
            <a:r>
              <a:rPr lang="et-EE" dirty="0" err="1">
                <a:solidFill>
                  <a:srgbClr val="00B050"/>
                </a:solidFill>
              </a:rPr>
              <a:t>myModule</a:t>
            </a:r>
            <a:r>
              <a:rPr lang="et-EE" dirty="0" err="1" smtClean="0"/>
              <a:t>.ts</a:t>
            </a:r>
            <a:endParaRPr lang="et-EE" dirty="0" smtClean="0"/>
          </a:p>
          <a:p>
            <a:pPr lvl="3"/>
            <a:r>
              <a:rPr lang="et-EE" dirty="0"/>
              <a:t>/// &lt;</a:t>
            </a:r>
            <a:r>
              <a:rPr lang="et-EE" dirty="0" err="1"/>
              <a:t>reference</a:t>
            </a:r>
            <a:r>
              <a:rPr lang="et-EE" dirty="0"/>
              <a:t> </a:t>
            </a:r>
            <a:r>
              <a:rPr lang="et-EE" dirty="0" err="1"/>
              <a:t>path</a:t>
            </a:r>
            <a:r>
              <a:rPr lang="et-EE" dirty="0" smtClean="0"/>
              <a:t>="../</a:t>
            </a:r>
            <a:r>
              <a:rPr lang="et-EE" dirty="0" err="1" smtClean="0"/>
              <a:t>typings</a:t>
            </a:r>
            <a:r>
              <a:rPr lang="et-EE" dirty="0" smtClean="0"/>
              <a:t>/</a:t>
            </a:r>
            <a:r>
              <a:rPr lang="et-EE" dirty="0" err="1" smtClean="0"/>
              <a:t>node.d.ts</a:t>
            </a:r>
            <a:r>
              <a:rPr lang="et-EE" dirty="0"/>
              <a:t>" </a:t>
            </a:r>
            <a:r>
              <a:rPr lang="et-EE" dirty="0" smtClean="0"/>
              <a:t>/&gt;</a:t>
            </a:r>
          </a:p>
          <a:p>
            <a:pPr lvl="3"/>
            <a:r>
              <a:rPr lang="et-EE" dirty="0" smtClean="0"/>
              <a:t>import http = </a:t>
            </a:r>
            <a:r>
              <a:rPr lang="et-EE" dirty="0" err="1" smtClean="0"/>
              <a:t>module</a:t>
            </a:r>
            <a:r>
              <a:rPr lang="et-EE" dirty="0" smtClean="0"/>
              <a:t>(„http“);</a:t>
            </a:r>
          </a:p>
          <a:p>
            <a:pPr lvl="3"/>
            <a:r>
              <a:rPr lang="et-EE" dirty="0" err="1"/>
              <a:t>e</a:t>
            </a:r>
            <a:r>
              <a:rPr lang="et-EE" dirty="0" err="1" smtClean="0"/>
              <a:t>xport</a:t>
            </a:r>
            <a:r>
              <a:rPr lang="et-EE" dirty="0" smtClean="0"/>
              <a:t> </a:t>
            </a:r>
            <a:r>
              <a:rPr lang="et-EE" dirty="0" err="1" smtClean="0"/>
              <a:t>function</a:t>
            </a:r>
            <a:r>
              <a:rPr lang="et-EE" dirty="0" smtClean="0"/>
              <a:t> </a:t>
            </a:r>
            <a:r>
              <a:rPr lang="et-EE" dirty="0" err="1" smtClean="0">
                <a:solidFill>
                  <a:schemeClr val="accent1">
                    <a:lumMod val="10000"/>
                  </a:schemeClr>
                </a:solidFill>
              </a:rPr>
              <a:t>myFunction</a:t>
            </a:r>
            <a:r>
              <a:rPr lang="et-EE" dirty="0" smtClean="0"/>
              <a:t>(){…};</a:t>
            </a:r>
          </a:p>
          <a:p>
            <a:pPr lvl="2"/>
            <a:r>
              <a:rPr lang="et-EE" dirty="0" smtClean="0"/>
              <a:t>In </a:t>
            </a:r>
            <a:r>
              <a:rPr lang="et-EE" dirty="0" err="1" smtClean="0"/>
              <a:t>another</a:t>
            </a:r>
            <a:r>
              <a:rPr lang="et-EE" dirty="0" smtClean="0"/>
              <a:t> </a:t>
            </a:r>
            <a:r>
              <a:rPr lang="et-EE" dirty="0" err="1" smtClean="0"/>
              <a:t>file</a:t>
            </a:r>
            <a:r>
              <a:rPr lang="et-EE" dirty="0" smtClean="0"/>
              <a:t> in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same</a:t>
            </a:r>
            <a:r>
              <a:rPr lang="et-EE" dirty="0" smtClean="0"/>
              <a:t> </a:t>
            </a:r>
            <a:r>
              <a:rPr lang="et-EE" dirty="0" err="1" smtClean="0"/>
              <a:t>folder</a:t>
            </a:r>
            <a:r>
              <a:rPr lang="et-EE" dirty="0" smtClean="0"/>
              <a:t>:</a:t>
            </a:r>
          </a:p>
          <a:p>
            <a:pPr lvl="3"/>
            <a:r>
              <a:rPr lang="et-EE" dirty="0"/>
              <a:t>import </a:t>
            </a:r>
            <a:r>
              <a:rPr lang="et-EE" dirty="0" err="1">
                <a:solidFill>
                  <a:srgbClr val="00B050"/>
                </a:solidFill>
              </a:rPr>
              <a:t>myModule</a:t>
            </a:r>
            <a:r>
              <a:rPr lang="et-EE" dirty="0" smtClean="0"/>
              <a:t> </a:t>
            </a:r>
            <a:r>
              <a:rPr lang="et-EE" dirty="0"/>
              <a:t>= </a:t>
            </a:r>
            <a:r>
              <a:rPr lang="et-EE" dirty="0" err="1"/>
              <a:t>module</a:t>
            </a:r>
            <a:r>
              <a:rPr lang="et-EE" dirty="0" smtClean="0"/>
              <a:t>(„./</a:t>
            </a:r>
            <a:r>
              <a:rPr lang="et-EE" dirty="0" err="1" smtClean="0">
                <a:solidFill>
                  <a:srgbClr val="00B050"/>
                </a:solidFill>
              </a:rPr>
              <a:t>myModule</a:t>
            </a:r>
            <a:r>
              <a:rPr lang="et-EE" dirty="0" smtClean="0"/>
              <a:t>“);</a:t>
            </a:r>
          </a:p>
          <a:p>
            <a:pPr lvl="3"/>
            <a:r>
              <a:rPr lang="et-EE" dirty="0" err="1" smtClean="0">
                <a:solidFill>
                  <a:srgbClr val="00B050"/>
                </a:solidFill>
              </a:rPr>
              <a:t>myModule</a:t>
            </a:r>
            <a:r>
              <a:rPr lang="et-EE" dirty="0" err="1" smtClean="0"/>
              <a:t>.</a:t>
            </a:r>
            <a:r>
              <a:rPr lang="et-EE" dirty="0" err="1" smtClean="0">
                <a:solidFill>
                  <a:schemeClr val="accent1">
                    <a:lumMod val="10000"/>
                  </a:schemeClr>
                </a:solidFill>
              </a:rPr>
              <a:t>myFunction</a:t>
            </a:r>
            <a:r>
              <a:rPr lang="et-EE" dirty="0" smtClean="0"/>
              <a:t>();</a:t>
            </a:r>
          </a:p>
          <a:p>
            <a:pPr lvl="1"/>
            <a:r>
              <a:rPr lang="et-EE" dirty="0" smtClean="0"/>
              <a:t>AMD (</a:t>
            </a:r>
            <a:r>
              <a:rPr lang="et-EE" dirty="0" err="1" smtClean="0"/>
              <a:t>requireJS</a:t>
            </a:r>
            <a:r>
              <a:rPr lang="et-EE" dirty="0" smtClean="0"/>
              <a:t>) – </a:t>
            </a:r>
            <a:r>
              <a:rPr lang="et-EE" dirty="0" err="1" smtClean="0"/>
              <a:t>built</a:t>
            </a:r>
            <a:r>
              <a:rPr lang="et-EE" dirty="0" smtClean="0"/>
              <a:t> on topp of </a:t>
            </a:r>
            <a:r>
              <a:rPr lang="et-EE" dirty="0" err="1" smtClean="0"/>
              <a:t>commonJS</a:t>
            </a:r>
            <a:endParaRPr lang="et-EE" dirty="0" smtClean="0"/>
          </a:p>
          <a:p>
            <a:pPr lvl="2"/>
            <a:r>
              <a:rPr lang="et-EE" dirty="0" err="1" smtClean="0"/>
              <a:t>lazy</a:t>
            </a:r>
            <a:r>
              <a:rPr lang="et-EE" dirty="0" smtClean="0"/>
              <a:t> </a:t>
            </a:r>
            <a:r>
              <a:rPr lang="et-EE" dirty="0" err="1" smtClean="0"/>
              <a:t>loading</a:t>
            </a:r>
            <a:endParaRPr lang="et-EE" dirty="0" smtClean="0"/>
          </a:p>
          <a:p>
            <a:pPr lvl="2"/>
            <a:r>
              <a:rPr lang="et-EE" dirty="0" err="1" smtClean="0"/>
              <a:t>Verbose</a:t>
            </a:r>
            <a:r>
              <a:rPr lang="et-EE" dirty="0" smtClean="0"/>
              <a:t> </a:t>
            </a:r>
            <a:r>
              <a:rPr lang="et-EE" dirty="0" err="1" smtClean="0"/>
              <a:t>without</a:t>
            </a:r>
            <a:r>
              <a:rPr lang="et-EE" dirty="0" smtClean="0"/>
              <a:t> </a:t>
            </a:r>
            <a:r>
              <a:rPr lang="et-EE" dirty="0" err="1" smtClean="0"/>
              <a:t>TypeScript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18556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TypeScript</a:t>
            </a:r>
            <a:r>
              <a:rPr lang="et-EE" dirty="0"/>
              <a:t>: </a:t>
            </a:r>
            <a:r>
              <a:rPr lang="et-EE" dirty="0" err="1" smtClean="0"/>
              <a:t>interpreted</a:t>
            </a:r>
            <a:r>
              <a:rPr lang="et-EE" dirty="0" smtClean="0"/>
              <a:t> </a:t>
            </a:r>
            <a:r>
              <a:rPr lang="et-EE" dirty="0" err="1" smtClean="0"/>
              <a:t>mode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980" y="1835351"/>
            <a:ext cx="10441160" cy="4343400"/>
          </a:xfrm>
        </p:spPr>
        <p:txBody>
          <a:bodyPr>
            <a:normAutofit/>
          </a:bodyPr>
          <a:lstStyle/>
          <a:p>
            <a:r>
              <a:rPr lang="et-EE" sz="4000" dirty="0">
                <a:hlinkClick r:id="rId2"/>
              </a:rPr>
              <a:t>https://</a:t>
            </a:r>
            <a:r>
              <a:rPr lang="et-EE" sz="4000" dirty="0" smtClean="0">
                <a:hlinkClick r:id="rId2"/>
              </a:rPr>
              <a:t>github.com/niutech/typescript-compile</a:t>
            </a:r>
            <a:endParaRPr lang="et-EE" sz="4000" dirty="0" smtClean="0"/>
          </a:p>
          <a:p>
            <a:pPr lvl="1"/>
            <a:r>
              <a:rPr lang="et-EE" sz="3600" dirty="0" smtClean="0"/>
              <a:t>demo </a:t>
            </a:r>
            <a:r>
              <a:rPr lang="et-EE" sz="3600" dirty="0" err="1" smtClean="0"/>
              <a:t>with</a:t>
            </a:r>
            <a:r>
              <a:rPr lang="et-EE" sz="3600" dirty="0" smtClean="0"/>
              <a:t> </a:t>
            </a:r>
            <a:r>
              <a:rPr lang="et-EE" sz="3600" dirty="0" err="1" smtClean="0"/>
              <a:t>angular</a:t>
            </a:r>
            <a:endParaRPr lang="et-EE" sz="3600" dirty="0"/>
          </a:p>
          <a:p>
            <a:pPr lvl="2"/>
            <a:r>
              <a:rPr lang="et-EE" sz="3200" dirty="0">
                <a:hlinkClick r:id="rId3"/>
              </a:rPr>
              <a:t>http://</a:t>
            </a:r>
            <a:r>
              <a:rPr lang="et-EE" sz="3200" dirty="0" smtClean="0">
                <a:hlinkClick r:id="rId3"/>
              </a:rPr>
              <a:t>plnkr.co/edit/tahSo5uouPAcemjmXOEv?p=preview</a:t>
            </a:r>
            <a:endParaRPr lang="et-EE" sz="3200" dirty="0" smtClean="0"/>
          </a:p>
        </p:txBody>
      </p:sp>
    </p:spTree>
    <p:extLst>
      <p:ext uri="{BB962C8B-B14F-4D97-AF65-F5344CB8AC3E}">
        <p14:creationId xmlns:p14="http://schemas.microsoft.com/office/powerpoint/2010/main" val="13423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Agenda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Why</a:t>
            </a:r>
            <a:r>
              <a:rPr lang="et-EE" dirty="0" smtClean="0"/>
              <a:t> </a:t>
            </a:r>
            <a:r>
              <a:rPr lang="et-EE" dirty="0" err="1" smtClean="0"/>
              <a:t>TypeScript</a:t>
            </a:r>
            <a:endParaRPr lang="et-EE" dirty="0" smtClean="0"/>
          </a:p>
          <a:p>
            <a:r>
              <a:rPr lang="et-EE" dirty="0" err="1" smtClean="0"/>
              <a:t>Language</a:t>
            </a:r>
            <a:r>
              <a:rPr lang="et-EE" dirty="0" smtClean="0"/>
              <a:t> </a:t>
            </a:r>
            <a:r>
              <a:rPr lang="et-EE" dirty="0" err="1" smtClean="0"/>
              <a:t>intro</a:t>
            </a:r>
            <a:endParaRPr lang="et-EE" dirty="0" smtClean="0"/>
          </a:p>
          <a:p>
            <a:r>
              <a:rPr lang="et-EE" dirty="0"/>
              <a:t>Demos </a:t>
            </a:r>
            <a:r>
              <a:rPr lang="et-EE" dirty="0">
                <a:hlinkClick r:id="rId2"/>
              </a:rPr>
              <a:t>https://</a:t>
            </a:r>
            <a:r>
              <a:rPr lang="et-EE" dirty="0" smtClean="0">
                <a:hlinkClick r:id="rId2"/>
              </a:rPr>
              <a:t>github.com/atsu85/TypeScriptPlayField</a:t>
            </a:r>
            <a:endParaRPr lang="et-EE" dirty="0" smtClean="0"/>
          </a:p>
          <a:p>
            <a:pPr lvl="1"/>
            <a:r>
              <a:rPr lang="et-EE" dirty="0" err="1" smtClean="0"/>
              <a:t>TypeScript</a:t>
            </a:r>
            <a:r>
              <a:rPr lang="et-EE" dirty="0" smtClean="0"/>
              <a:t> </a:t>
            </a:r>
            <a:r>
              <a:rPr lang="et-EE" dirty="0" err="1" smtClean="0"/>
              <a:t>language</a:t>
            </a:r>
            <a:r>
              <a:rPr lang="et-EE" dirty="0" smtClean="0"/>
              <a:t> </a:t>
            </a:r>
            <a:r>
              <a:rPr lang="et-EE" dirty="0" err="1" smtClean="0"/>
              <a:t>features</a:t>
            </a:r>
            <a:endParaRPr lang="et-EE" dirty="0" smtClean="0"/>
          </a:p>
          <a:p>
            <a:pPr lvl="1"/>
            <a:r>
              <a:rPr lang="et-EE" dirty="0" err="1" smtClean="0"/>
              <a:t>TypeScript</a:t>
            </a:r>
            <a:r>
              <a:rPr lang="et-EE" dirty="0" smtClean="0"/>
              <a:t> in </a:t>
            </a:r>
            <a:r>
              <a:rPr lang="et-EE" dirty="0" err="1" smtClean="0"/>
              <a:t>Angular</a:t>
            </a:r>
            <a:r>
              <a:rPr lang="et-EE" dirty="0" smtClean="0"/>
              <a:t> </a:t>
            </a:r>
            <a:r>
              <a:rPr lang="et-EE" dirty="0" err="1" smtClean="0"/>
              <a:t>project</a:t>
            </a:r>
            <a:r>
              <a:rPr lang="et-EE" dirty="0" smtClean="0"/>
              <a:t> (</a:t>
            </a:r>
            <a:r>
              <a:rPr lang="et-EE" dirty="0" err="1" smtClean="0"/>
              <a:t>tiny</a:t>
            </a:r>
            <a:r>
              <a:rPr lang="et-EE" dirty="0" smtClean="0"/>
              <a:t> </a:t>
            </a:r>
            <a:r>
              <a:rPr lang="et-EE" dirty="0" err="1" smtClean="0"/>
              <a:t>sample</a:t>
            </a:r>
            <a:r>
              <a:rPr lang="et-EE" dirty="0" smtClean="0"/>
              <a:t>)</a:t>
            </a:r>
          </a:p>
          <a:p>
            <a:r>
              <a:rPr lang="et-EE" dirty="0" err="1" smtClean="0"/>
              <a:t>Comparison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TS </a:t>
            </a:r>
            <a:r>
              <a:rPr lang="et-EE" dirty="0" err="1" smtClean="0"/>
              <a:t>alternatives</a:t>
            </a:r>
            <a:endParaRPr lang="et-EE" dirty="0" smtClean="0"/>
          </a:p>
          <a:p>
            <a:r>
              <a:rPr lang="et-EE" dirty="0" err="1" smtClean="0"/>
              <a:t>Conclusion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845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TypeScript</a:t>
            </a:r>
            <a:r>
              <a:rPr lang="et-EE" dirty="0" smtClean="0"/>
              <a:t> vs </a:t>
            </a:r>
            <a:r>
              <a:rPr lang="et-EE" dirty="0">
                <a:hlinkClick r:id="rId2"/>
              </a:rPr>
              <a:t>Google </a:t>
            </a:r>
            <a:r>
              <a:rPr lang="et-EE" dirty="0" err="1">
                <a:hlinkClick r:id="rId2"/>
              </a:rPr>
              <a:t>Closure</a:t>
            </a:r>
            <a:r>
              <a:rPr lang="et-EE" dirty="0">
                <a:hlinkClick r:id="rId2"/>
              </a:rPr>
              <a:t> </a:t>
            </a:r>
            <a:r>
              <a:rPr lang="et-EE" dirty="0" err="1">
                <a:hlinkClick r:id="rId2"/>
              </a:rPr>
              <a:t>Compiler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Google </a:t>
            </a:r>
            <a:r>
              <a:rPr lang="et-EE" dirty="0" err="1"/>
              <a:t>Closure</a:t>
            </a:r>
            <a:r>
              <a:rPr lang="et-EE" dirty="0"/>
              <a:t> </a:t>
            </a:r>
            <a:r>
              <a:rPr lang="et-EE" dirty="0" err="1" smtClean="0"/>
              <a:t>Compiler</a:t>
            </a:r>
            <a:r>
              <a:rPr lang="et-EE" dirty="0"/>
              <a:t>:</a:t>
            </a:r>
            <a:endParaRPr lang="et-EE" dirty="0" smtClean="0"/>
          </a:p>
          <a:p>
            <a:pPr lvl="1"/>
            <a:r>
              <a:rPr lang="et-EE" dirty="0" smtClean="0"/>
              <a:t>Pure JS + </a:t>
            </a:r>
            <a:r>
              <a:rPr lang="et-EE" dirty="0" err="1"/>
              <a:t>Types</a:t>
            </a:r>
            <a:r>
              <a:rPr lang="et-EE" dirty="0"/>
              <a:t> in </a:t>
            </a:r>
            <a:r>
              <a:rPr lang="et-EE" dirty="0" err="1"/>
              <a:t>JsDoc</a:t>
            </a:r>
            <a:r>
              <a:rPr lang="et-EE" dirty="0"/>
              <a:t> </a:t>
            </a:r>
            <a:r>
              <a:rPr lang="et-EE" dirty="0" err="1" smtClean="0"/>
              <a:t>comments</a:t>
            </a:r>
            <a:endParaRPr lang="et-EE" dirty="0" smtClean="0"/>
          </a:p>
          <a:p>
            <a:pPr lvl="1"/>
            <a:r>
              <a:rPr lang="et-EE" dirty="0" err="1" smtClean="0"/>
              <a:t>Focus</a:t>
            </a:r>
            <a:r>
              <a:rPr lang="et-EE" dirty="0" smtClean="0"/>
              <a:t> on </a:t>
            </a:r>
            <a:r>
              <a:rPr lang="et-EE" dirty="0" err="1" smtClean="0"/>
              <a:t>optimization</a:t>
            </a:r>
            <a:r>
              <a:rPr lang="et-EE" dirty="0" smtClean="0"/>
              <a:t>, </a:t>
            </a:r>
            <a:r>
              <a:rPr lang="et-EE" dirty="0" err="1" smtClean="0"/>
              <a:t>dead-code</a:t>
            </a:r>
            <a:r>
              <a:rPr lang="et-EE" dirty="0" smtClean="0"/>
              <a:t> </a:t>
            </a:r>
            <a:r>
              <a:rPr lang="et-EE" dirty="0" err="1" smtClean="0"/>
              <a:t>removal</a:t>
            </a:r>
            <a:r>
              <a:rPr lang="et-EE" dirty="0" smtClean="0"/>
              <a:t>, </a:t>
            </a:r>
            <a:r>
              <a:rPr lang="et-EE" dirty="0" err="1" smtClean="0"/>
              <a:t>minification</a:t>
            </a:r>
            <a:endParaRPr lang="et-EE" dirty="0" smtClean="0"/>
          </a:p>
          <a:p>
            <a:pPr lvl="1"/>
            <a:r>
              <a:rPr lang="et-EE" dirty="0" err="1" smtClean="0"/>
              <a:t>Less</a:t>
            </a:r>
            <a:r>
              <a:rPr lang="et-EE" dirty="0" smtClean="0"/>
              <a:t> </a:t>
            </a:r>
            <a:r>
              <a:rPr lang="et-EE" dirty="0" err="1" smtClean="0"/>
              <a:t>expressive</a:t>
            </a:r>
            <a:endParaRPr lang="et-EE" dirty="0" smtClean="0"/>
          </a:p>
          <a:p>
            <a:pPr lvl="1"/>
            <a:r>
              <a:rPr lang="et-EE" dirty="0" err="1" smtClean="0"/>
              <a:t>Warnings</a:t>
            </a:r>
            <a:r>
              <a:rPr lang="et-EE" dirty="0" smtClean="0"/>
              <a:t> </a:t>
            </a:r>
            <a:r>
              <a:rPr lang="et-EE" dirty="0" err="1" smtClean="0"/>
              <a:t>from</a:t>
            </a:r>
            <a:r>
              <a:rPr lang="et-EE" dirty="0" smtClean="0"/>
              <a:t> </a:t>
            </a:r>
            <a:r>
              <a:rPr lang="et-EE" dirty="0" err="1" smtClean="0"/>
              <a:t>static</a:t>
            </a:r>
            <a:r>
              <a:rPr lang="et-EE" dirty="0" smtClean="0"/>
              <a:t> </a:t>
            </a:r>
            <a:r>
              <a:rPr lang="et-EE" dirty="0" err="1"/>
              <a:t>code</a:t>
            </a:r>
            <a:r>
              <a:rPr lang="et-EE" dirty="0"/>
              <a:t> </a:t>
            </a:r>
            <a:r>
              <a:rPr lang="et-EE" dirty="0" err="1" smtClean="0"/>
              <a:t>analysis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970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TypeScript</a:t>
            </a:r>
            <a:r>
              <a:rPr lang="et-EE" dirty="0" smtClean="0"/>
              <a:t> vs </a:t>
            </a:r>
            <a:r>
              <a:rPr lang="et-EE" dirty="0" err="1">
                <a:hlinkClick r:id="rId2"/>
              </a:rPr>
              <a:t>CoffeScript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Common</a:t>
            </a:r>
            <a:r>
              <a:rPr lang="et-EE" dirty="0" smtClean="0"/>
              <a:t>:</a:t>
            </a:r>
          </a:p>
          <a:p>
            <a:pPr lvl="1"/>
            <a:r>
              <a:rPr lang="et-EE" dirty="0" smtClean="0"/>
              <a:t>CAN </a:t>
            </a:r>
            <a:r>
              <a:rPr lang="et-EE" dirty="0" err="1" smtClean="0"/>
              <a:t>compile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JS</a:t>
            </a:r>
          </a:p>
          <a:p>
            <a:r>
              <a:rPr lang="et-EE" dirty="0" err="1" smtClean="0"/>
              <a:t>Different</a:t>
            </a:r>
            <a:r>
              <a:rPr lang="et-EE" dirty="0" smtClean="0"/>
              <a:t>:</a:t>
            </a:r>
          </a:p>
          <a:p>
            <a:pPr lvl="1"/>
            <a:r>
              <a:rPr lang="et-EE" dirty="0"/>
              <a:t>JS </a:t>
            </a:r>
            <a:r>
              <a:rPr lang="et-EE" dirty="0" err="1"/>
              <a:t>is</a:t>
            </a:r>
            <a:r>
              <a:rPr lang="et-EE" dirty="0"/>
              <a:t> NOT valid </a:t>
            </a:r>
            <a:r>
              <a:rPr lang="et-EE" dirty="0" err="1"/>
              <a:t>CoffeScript</a:t>
            </a:r>
            <a:endParaRPr lang="et-EE" dirty="0"/>
          </a:p>
          <a:p>
            <a:pPr lvl="1"/>
            <a:r>
              <a:rPr lang="et-EE" dirty="0" err="1" smtClean="0"/>
              <a:t>Dynamically</a:t>
            </a:r>
            <a:r>
              <a:rPr lang="et-EE" dirty="0" smtClean="0"/>
              <a:t> </a:t>
            </a:r>
            <a:r>
              <a:rPr lang="et-EE" dirty="0" err="1" smtClean="0"/>
              <a:t>typed</a:t>
            </a:r>
            <a:endParaRPr lang="et-EE" dirty="0" smtClean="0"/>
          </a:p>
          <a:p>
            <a:pPr lvl="1"/>
            <a:r>
              <a:rPr lang="et-EE" dirty="0" err="1" smtClean="0"/>
              <a:t>Completely</a:t>
            </a:r>
            <a:r>
              <a:rPr lang="et-EE" dirty="0" smtClean="0"/>
              <a:t> </a:t>
            </a:r>
            <a:r>
              <a:rPr lang="et-EE" dirty="0" err="1" smtClean="0"/>
              <a:t>Different</a:t>
            </a:r>
            <a:r>
              <a:rPr lang="et-EE" dirty="0" smtClean="0"/>
              <a:t> </a:t>
            </a:r>
            <a:r>
              <a:rPr lang="et-EE" dirty="0" err="1" smtClean="0"/>
              <a:t>syntax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object</a:t>
            </a:r>
            <a:r>
              <a:rPr lang="et-EE" dirty="0" smtClean="0"/>
              <a:t> </a:t>
            </a:r>
            <a:r>
              <a:rPr lang="et-EE" dirty="0" err="1" smtClean="0"/>
              <a:t>literals</a:t>
            </a:r>
            <a:r>
              <a:rPr lang="et-EE" dirty="0" smtClean="0"/>
              <a:t>, </a:t>
            </a:r>
            <a:r>
              <a:rPr lang="et-EE" dirty="0" err="1" smtClean="0"/>
              <a:t>functions</a:t>
            </a:r>
            <a:r>
              <a:rPr lang="et-EE" dirty="0" smtClean="0"/>
              <a:t>, rest-</a:t>
            </a:r>
            <a:r>
              <a:rPr lang="et-EE" dirty="0" err="1" smtClean="0"/>
              <a:t>args</a:t>
            </a:r>
            <a:endParaRPr lang="et-EE" dirty="0" smtClean="0"/>
          </a:p>
          <a:p>
            <a:pPr lvl="2"/>
            <a:r>
              <a:rPr lang="et-EE" dirty="0" err="1" smtClean="0"/>
              <a:t>More</a:t>
            </a:r>
            <a:r>
              <a:rPr lang="et-EE" dirty="0" smtClean="0"/>
              <a:t> </a:t>
            </a:r>
            <a:r>
              <a:rPr lang="et-EE" dirty="0" err="1" smtClean="0"/>
              <a:t>syntactic</a:t>
            </a:r>
            <a:r>
              <a:rPr lang="et-EE" dirty="0" smtClean="0"/>
              <a:t> </a:t>
            </a:r>
            <a:r>
              <a:rPr lang="et-EE" dirty="0" err="1" smtClean="0"/>
              <a:t>sugar</a:t>
            </a:r>
            <a:endParaRPr lang="et-EE" dirty="0" smtClean="0"/>
          </a:p>
          <a:p>
            <a:pPr lvl="1"/>
            <a:r>
              <a:rPr lang="et-EE" dirty="0" smtClean="0"/>
              <a:t>No </a:t>
            </a:r>
            <a:r>
              <a:rPr lang="et-EE" dirty="0" err="1" smtClean="0"/>
              <a:t>spec</a:t>
            </a:r>
            <a:endParaRPr lang="et-EE" dirty="0" smtClean="0"/>
          </a:p>
          <a:p>
            <a:pPr lvl="1"/>
            <a:r>
              <a:rPr lang="et-EE" dirty="0" err="1" smtClean="0"/>
              <a:t>Doesn't</a:t>
            </a:r>
            <a:r>
              <a:rPr lang="et-EE" dirty="0" smtClean="0"/>
              <a:t> </a:t>
            </a:r>
            <a:r>
              <a:rPr lang="et-EE" dirty="0" err="1" smtClean="0"/>
              <a:t>track</a:t>
            </a:r>
            <a:r>
              <a:rPr lang="et-EE" dirty="0" smtClean="0"/>
              <a:t> ES6</a:t>
            </a:r>
          </a:p>
        </p:txBody>
      </p:sp>
    </p:spTree>
    <p:extLst>
      <p:ext uri="{BB962C8B-B14F-4D97-AF65-F5344CB8AC3E}">
        <p14:creationId xmlns:p14="http://schemas.microsoft.com/office/powerpoint/2010/main" val="25840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TypeScript</a:t>
            </a:r>
            <a:r>
              <a:rPr lang="et-EE" dirty="0" smtClean="0"/>
              <a:t> vs </a:t>
            </a:r>
            <a:r>
              <a:rPr lang="et-EE" dirty="0" err="1">
                <a:hlinkClick r:id="rId2"/>
              </a:rPr>
              <a:t>Dart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Common</a:t>
            </a:r>
            <a:r>
              <a:rPr lang="et-EE" dirty="0" smtClean="0"/>
              <a:t>:</a:t>
            </a:r>
          </a:p>
          <a:p>
            <a:pPr lvl="1"/>
            <a:r>
              <a:rPr lang="et-EE" dirty="0" smtClean="0"/>
              <a:t>CAN </a:t>
            </a:r>
            <a:r>
              <a:rPr lang="et-EE" dirty="0" err="1" smtClean="0"/>
              <a:t>compile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JS</a:t>
            </a:r>
          </a:p>
          <a:p>
            <a:r>
              <a:rPr lang="et-EE" dirty="0" err="1" smtClean="0"/>
              <a:t>Different</a:t>
            </a:r>
            <a:r>
              <a:rPr lang="et-EE" dirty="0" smtClean="0"/>
              <a:t>:</a:t>
            </a:r>
          </a:p>
          <a:p>
            <a:pPr lvl="1"/>
            <a:r>
              <a:rPr lang="et-EE" dirty="0" smtClean="0"/>
              <a:t>CAN </a:t>
            </a:r>
            <a:r>
              <a:rPr lang="et-EE" dirty="0" err="1" smtClean="0"/>
              <a:t>run</a:t>
            </a:r>
            <a:r>
              <a:rPr lang="et-EE" dirty="0" smtClean="0"/>
              <a:t> on </a:t>
            </a:r>
            <a:r>
              <a:rPr lang="et-EE" dirty="0" err="1" smtClean="0"/>
              <a:t>Dart</a:t>
            </a:r>
            <a:r>
              <a:rPr lang="et-EE" dirty="0" smtClean="0"/>
              <a:t> VM</a:t>
            </a:r>
          </a:p>
          <a:p>
            <a:pPr lvl="1"/>
            <a:r>
              <a:rPr lang="et-EE" dirty="0" err="1" smtClean="0"/>
              <a:t>Dart</a:t>
            </a:r>
            <a:r>
              <a:rPr lang="et-EE" dirty="0" smtClean="0"/>
              <a:t> </a:t>
            </a:r>
            <a:r>
              <a:rPr lang="et-EE" dirty="0" err="1" smtClean="0"/>
              <a:t>stdlib</a:t>
            </a:r>
            <a:r>
              <a:rPr lang="et-EE" dirty="0" smtClean="0"/>
              <a:t> (</a:t>
            </a:r>
            <a:r>
              <a:rPr lang="et-EE" dirty="0" err="1" smtClean="0"/>
              <a:t>collections</a:t>
            </a:r>
            <a:r>
              <a:rPr lang="et-EE" dirty="0" smtClean="0"/>
              <a:t>/</a:t>
            </a:r>
            <a:r>
              <a:rPr lang="et-EE" dirty="0" err="1" smtClean="0"/>
              <a:t>maps</a:t>
            </a:r>
            <a:r>
              <a:rPr lang="et-EE" dirty="0" smtClean="0"/>
              <a:t>, </a:t>
            </a:r>
            <a:r>
              <a:rPr lang="et-EE" dirty="0" err="1" smtClean="0"/>
              <a:t>etc</a:t>
            </a:r>
            <a:r>
              <a:rPr lang="et-EE" dirty="0" smtClean="0"/>
              <a:t>)</a:t>
            </a:r>
          </a:p>
          <a:p>
            <a:pPr lvl="1"/>
            <a:r>
              <a:rPr lang="et-EE" dirty="0" smtClean="0"/>
              <a:t>JS </a:t>
            </a:r>
            <a:r>
              <a:rPr lang="et-EE" dirty="0" err="1" smtClean="0"/>
              <a:t>interop</a:t>
            </a:r>
            <a:r>
              <a:rPr lang="et-EE" dirty="0" smtClean="0"/>
              <a:t> </a:t>
            </a:r>
            <a:r>
              <a:rPr lang="et-EE" dirty="0" err="1" smtClean="0"/>
              <a:t>through</a:t>
            </a:r>
            <a:r>
              <a:rPr lang="et-EE" dirty="0" smtClean="0"/>
              <a:t> </a:t>
            </a:r>
            <a:r>
              <a:rPr lang="et-EE" dirty="0" err="1" smtClean="0"/>
              <a:t>dart:js</a:t>
            </a:r>
            <a:r>
              <a:rPr lang="et-EE" dirty="0" smtClean="0"/>
              <a:t> </a:t>
            </a:r>
            <a:r>
              <a:rPr lang="et-EE" dirty="0" err="1" smtClean="0"/>
              <a:t>lib</a:t>
            </a:r>
            <a:endParaRPr lang="et-EE" dirty="0" smtClean="0"/>
          </a:p>
          <a:p>
            <a:pPr lvl="1"/>
            <a:r>
              <a:rPr lang="et-EE" dirty="0" err="1" smtClean="0"/>
              <a:t>Compiled</a:t>
            </a:r>
            <a:r>
              <a:rPr lang="et-EE" dirty="0" smtClean="0"/>
              <a:t> JS </a:t>
            </a:r>
            <a:r>
              <a:rPr lang="et-EE" dirty="0" err="1" smtClean="0"/>
              <a:t>is</a:t>
            </a:r>
            <a:r>
              <a:rPr lang="et-EE" dirty="0" smtClean="0"/>
              <a:t> </a:t>
            </a:r>
            <a:r>
              <a:rPr lang="et-EE" dirty="0" err="1" smtClean="0"/>
              <a:t>built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specific</a:t>
            </a:r>
            <a:r>
              <a:rPr lang="et-EE" dirty="0" smtClean="0"/>
              <a:t> </a:t>
            </a:r>
            <a:r>
              <a:rPr lang="et-EE" dirty="0" err="1" smtClean="0"/>
              <a:t>runtime</a:t>
            </a:r>
            <a:r>
              <a:rPr lang="et-EE" dirty="0" smtClean="0"/>
              <a:t> (no </a:t>
            </a:r>
            <a:r>
              <a:rPr lang="et-EE" dirty="0" err="1" smtClean="0"/>
              <a:t>good</a:t>
            </a:r>
            <a:r>
              <a:rPr lang="et-EE" dirty="0" smtClean="0"/>
              <a:t> </a:t>
            </a:r>
            <a:r>
              <a:rPr lang="et-EE" dirty="0" err="1" smtClean="0"/>
              <a:t>escape</a:t>
            </a:r>
            <a:r>
              <a:rPr lang="et-EE" dirty="0" smtClean="0"/>
              <a:t> </a:t>
            </a:r>
            <a:r>
              <a:rPr lang="et-EE" dirty="0" err="1" smtClean="0"/>
              <a:t>strategy</a:t>
            </a:r>
            <a:r>
              <a:rPr lang="et-E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83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Who</a:t>
            </a:r>
            <a:r>
              <a:rPr lang="et-EE" dirty="0" smtClean="0"/>
              <a:t> </a:t>
            </a:r>
            <a:r>
              <a:rPr lang="et-EE" dirty="0" err="1" smtClean="0"/>
              <a:t>uses</a:t>
            </a:r>
            <a:r>
              <a:rPr lang="et-EE" dirty="0" smtClean="0"/>
              <a:t> </a:t>
            </a:r>
            <a:r>
              <a:rPr lang="et-EE" dirty="0" err="1" smtClean="0"/>
              <a:t>TypeScript</a:t>
            </a:r>
            <a:r>
              <a:rPr lang="et-E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 smtClean="0"/>
              <a:t>Microsoft</a:t>
            </a:r>
          </a:p>
          <a:p>
            <a:r>
              <a:rPr lang="et-EE" dirty="0" smtClean="0"/>
              <a:t>Google (</a:t>
            </a:r>
            <a:r>
              <a:rPr lang="et-EE" dirty="0" err="1" smtClean="0"/>
              <a:t>Angular</a:t>
            </a:r>
            <a:r>
              <a:rPr lang="et-EE" dirty="0" smtClean="0"/>
              <a:t> </a:t>
            </a:r>
            <a:r>
              <a:rPr lang="et-EE" dirty="0" err="1" smtClean="0"/>
              <a:t>team</a:t>
            </a:r>
            <a:r>
              <a:rPr lang="et-EE" dirty="0" smtClean="0"/>
              <a:t> </a:t>
            </a:r>
            <a:r>
              <a:rPr lang="et-EE" dirty="0" err="1" smtClean="0"/>
              <a:t>abandoned</a:t>
            </a:r>
            <a:r>
              <a:rPr lang="et-EE" dirty="0" smtClean="0"/>
              <a:t> </a:t>
            </a:r>
            <a:r>
              <a:rPr lang="et-EE" dirty="0" err="1" smtClean="0"/>
              <a:t>AtScript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TypeScript</a:t>
            </a:r>
            <a:r>
              <a:rPr lang="et-EE" dirty="0" smtClean="0"/>
              <a:t>)</a:t>
            </a:r>
          </a:p>
          <a:p>
            <a:r>
              <a:rPr lang="et-EE" dirty="0" smtClean="0"/>
              <a:t>Adobe</a:t>
            </a:r>
          </a:p>
          <a:p>
            <a:r>
              <a:rPr lang="et-EE" dirty="0" err="1" smtClean="0"/>
              <a:t>RedHat</a:t>
            </a:r>
            <a:endParaRPr lang="et-EE" dirty="0" smtClean="0"/>
          </a:p>
          <a:p>
            <a:r>
              <a:rPr lang="et-EE" dirty="0" err="1" smtClean="0"/>
              <a:t>LeapMotion</a:t>
            </a:r>
            <a:endParaRPr lang="et-EE" dirty="0" smtClean="0"/>
          </a:p>
          <a:p>
            <a:r>
              <a:rPr lang="et-EE" dirty="0" err="1" smtClean="0"/>
              <a:t>Walmart</a:t>
            </a:r>
            <a:endParaRPr lang="et-EE" dirty="0" smtClean="0"/>
          </a:p>
          <a:p>
            <a:r>
              <a:rPr lang="et-EE" dirty="0" err="1" smtClean="0"/>
              <a:t>Plantir</a:t>
            </a:r>
            <a:endParaRPr lang="et-EE" dirty="0" smtClean="0"/>
          </a:p>
          <a:p>
            <a:pPr lvl="1"/>
            <a:r>
              <a:rPr lang="et-EE" dirty="0" err="1" smtClean="0"/>
              <a:t>Author</a:t>
            </a:r>
            <a:r>
              <a:rPr lang="et-EE" dirty="0" smtClean="0"/>
              <a:t> of </a:t>
            </a:r>
            <a:r>
              <a:rPr lang="et-EE" dirty="0" err="1" smtClean="0"/>
              <a:t>eclipse-typescript</a:t>
            </a:r>
            <a:r>
              <a:rPr lang="et-EE" dirty="0" smtClean="0"/>
              <a:t> </a:t>
            </a:r>
            <a:r>
              <a:rPr lang="et-EE" dirty="0" err="1" smtClean="0"/>
              <a:t>plugin</a:t>
            </a:r>
            <a:endParaRPr lang="et-EE" dirty="0"/>
          </a:p>
          <a:p>
            <a:pPr lvl="2"/>
            <a:r>
              <a:rPr lang="et-EE" dirty="0" smtClean="0"/>
              <a:t>i </a:t>
            </a:r>
            <a:r>
              <a:rPr lang="et-EE" dirty="0" err="1" smtClean="0"/>
              <a:t>have</a:t>
            </a:r>
            <a:r>
              <a:rPr lang="et-EE" dirty="0" smtClean="0"/>
              <a:t>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managed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get</a:t>
            </a:r>
            <a:r>
              <a:rPr lang="et-EE" dirty="0" smtClean="0"/>
              <a:t> </a:t>
            </a:r>
            <a:r>
              <a:rPr lang="et-EE" dirty="0" err="1" smtClean="0"/>
              <a:t>working</a:t>
            </a:r>
            <a:r>
              <a:rPr lang="et-EE" dirty="0" smtClean="0"/>
              <a:t> (</a:t>
            </a:r>
            <a:r>
              <a:rPr lang="et-EE" dirty="0" err="1" smtClean="0"/>
              <a:t>twice</a:t>
            </a:r>
            <a:r>
              <a:rPr lang="et-EE" dirty="0" smtClean="0"/>
              <a:t>) - </a:t>
            </a:r>
            <a:r>
              <a:rPr lang="et-EE" dirty="0" err="1" smtClean="0"/>
              <a:t>my</a:t>
            </a:r>
            <a:r>
              <a:rPr lang="et-EE" dirty="0" smtClean="0"/>
              <a:t> </a:t>
            </a:r>
            <a:r>
              <a:rPr lang="et-EE" dirty="0" err="1" smtClean="0"/>
              <a:t>sugestion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Eclipse</a:t>
            </a:r>
            <a:r>
              <a:rPr lang="et-EE" dirty="0" smtClean="0"/>
              <a:t> </a:t>
            </a:r>
            <a:r>
              <a:rPr lang="et-EE" dirty="0" err="1" smtClean="0"/>
              <a:t>is</a:t>
            </a:r>
            <a:r>
              <a:rPr lang="et-EE" dirty="0" smtClean="0"/>
              <a:t> </a:t>
            </a:r>
            <a:r>
              <a:rPr lang="et-EE" dirty="0" err="1" smtClean="0">
                <a:hlinkClick r:id="rId2"/>
              </a:rPr>
              <a:t>TypEcs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2958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TypeScript</a:t>
            </a:r>
            <a:r>
              <a:rPr lang="et-EE" dirty="0" smtClean="0"/>
              <a:t> - </a:t>
            </a:r>
            <a:r>
              <a:rPr lang="et-EE" dirty="0" err="1" smtClean="0"/>
              <a:t>conclusion</a:t>
            </a:r>
            <a:r>
              <a:rPr lang="et-EE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S</a:t>
            </a:r>
            <a:r>
              <a:rPr lang="et-EE" dirty="0" err="1" smtClean="0"/>
              <a:t>till</a:t>
            </a:r>
            <a:r>
              <a:rPr lang="et-EE" dirty="0" smtClean="0"/>
              <a:t> need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know</a:t>
            </a:r>
            <a:r>
              <a:rPr lang="et-EE" dirty="0" smtClean="0"/>
              <a:t> </a:t>
            </a:r>
            <a:r>
              <a:rPr lang="et-EE" dirty="0" err="1" smtClean="0"/>
              <a:t>some</a:t>
            </a:r>
            <a:r>
              <a:rPr lang="et-EE" dirty="0" smtClean="0"/>
              <a:t> JS </a:t>
            </a:r>
            <a:r>
              <a:rPr lang="et-EE" dirty="0" err="1" smtClean="0"/>
              <a:t>quirks</a:t>
            </a:r>
            <a:endParaRPr lang="et-EE" dirty="0" smtClean="0"/>
          </a:p>
          <a:p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yet</a:t>
            </a:r>
            <a:r>
              <a:rPr lang="et-EE" dirty="0" smtClean="0"/>
              <a:t> </a:t>
            </a:r>
            <a:r>
              <a:rPr lang="et-EE" dirty="0" err="1" smtClean="0"/>
              <a:t>completely</a:t>
            </a:r>
            <a:r>
              <a:rPr lang="et-EE" dirty="0" smtClean="0"/>
              <a:t> ES6 </a:t>
            </a:r>
            <a:r>
              <a:rPr lang="et-EE" dirty="0" err="1" smtClean="0"/>
              <a:t>compatible</a:t>
            </a:r>
            <a:endParaRPr lang="et-EE" dirty="0" smtClean="0"/>
          </a:p>
          <a:p>
            <a:r>
              <a:rPr lang="et-EE" dirty="0" smtClean="0"/>
              <a:t>Non-MS tooling </a:t>
            </a:r>
            <a:r>
              <a:rPr lang="et-EE" dirty="0" err="1" smtClean="0"/>
              <a:t>doesn't</a:t>
            </a:r>
            <a:r>
              <a:rPr lang="et-EE" dirty="0" smtClean="0"/>
              <a:t> </a:t>
            </a:r>
            <a:r>
              <a:rPr lang="et-EE" dirty="0" err="1" smtClean="0"/>
              <a:t>match</a:t>
            </a:r>
            <a:r>
              <a:rPr lang="et-EE" dirty="0" smtClean="0"/>
              <a:t> </a:t>
            </a:r>
            <a:r>
              <a:rPr lang="et-EE" dirty="0" err="1" smtClean="0"/>
              <a:t>yet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level</a:t>
            </a:r>
            <a:r>
              <a:rPr lang="et-EE" dirty="0" smtClean="0"/>
              <a:t> of IDE </a:t>
            </a:r>
            <a:r>
              <a:rPr lang="et-EE" dirty="0" err="1" smtClean="0"/>
              <a:t>support</a:t>
            </a:r>
            <a:r>
              <a:rPr lang="et-EE" dirty="0" smtClean="0"/>
              <a:t> </a:t>
            </a:r>
            <a:r>
              <a:rPr lang="et-EE" dirty="0" err="1" smtClean="0"/>
              <a:t>offered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Java</a:t>
            </a:r>
          </a:p>
          <a:p>
            <a:pPr lvl="1"/>
            <a:r>
              <a:rPr lang="et-EE" dirty="0" err="1" smtClean="0"/>
              <a:t>it</a:t>
            </a:r>
            <a:r>
              <a:rPr lang="et-EE" dirty="0" smtClean="0"/>
              <a:t> </a:t>
            </a:r>
            <a:r>
              <a:rPr lang="et-EE" dirty="0" err="1" smtClean="0"/>
              <a:t>is</a:t>
            </a:r>
            <a:r>
              <a:rPr lang="et-EE" dirty="0" smtClean="0"/>
              <a:t> </a:t>
            </a:r>
            <a:r>
              <a:rPr lang="et-EE" dirty="0" err="1" smtClean="0"/>
              <a:t>gradually</a:t>
            </a:r>
            <a:r>
              <a:rPr lang="et-EE" dirty="0" smtClean="0"/>
              <a:t> </a:t>
            </a:r>
            <a:r>
              <a:rPr lang="et-EE" dirty="0" err="1" smtClean="0"/>
              <a:t>improving</a:t>
            </a:r>
            <a:r>
              <a:rPr lang="et-EE" dirty="0" smtClean="0"/>
              <a:t>, </a:t>
            </a:r>
            <a:r>
              <a:rPr lang="et-EE" dirty="0" err="1" smtClean="0"/>
              <a:t>come</a:t>
            </a:r>
            <a:r>
              <a:rPr lang="et-EE" dirty="0" smtClean="0"/>
              <a:t> and </a:t>
            </a:r>
            <a:r>
              <a:rPr lang="et-EE" dirty="0" err="1" smtClean="0">
                <a:hlinkClick r:id="rId2"/>
              </a:rPr>
              <a:t>contribute</a:t>
            </a:r>
            <a:r>
              <a:rPr lang="et-E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4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TypeScript</a:t>
            </a:r>
            <a:r>
              <a:rPr lang="et-EE" dirty="0" smtClean="0"/>
              <a:t> - …</a:t>
            </a:r>
            <a:r>
              <a:rPr lang="et-EE" dirty="0" err="1" smtClean="0"/>
              <a:t>conclusion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 err="1" smtClean="0"/>
              <a:t>Modules</a:t>
            </a:r>
            <a:endParaRPr lang="et-EE" dirty="0" smtClean="0"/>
          </a:p>
          <a:p>
            <a:r>
              <a:rPr lang="et-EE" dirty="0" err="1" smtClean="0"/>
              <a:t>Enums</a:t>
            </a:r>
            <a:r>
              <a:rPr lang="et-EE" dirty="0" smtClean="0"/>
              <a:t>, </a:t>
            </a:r>
            <a:r>
              <a:rPr lang="et-EE" dirty="0" err="1" smtClean="0"/>
              <a:t>Interfaces</a:t>
            </a:r>
            <a:r>
              <a:rPr lang="et-EE" dirty="0" smtClean="0"/>
              <a:t>, </a:t>
            </a:r>
            <a:r>
              <a:rPr lang="et-EE" dirty="0" err="1" smtClean="0"/>
              <a:t>Classes</a:t>
            </a:r>
            <a:r>
              <a:rPr lang="et-EE" dirty="0" smtClean="0"/>
              <a:t>, </a:t>
            </a:r>
            <a:r>
              <a:rPr lang="et-EE" dirty="0" err="1" smtClean="0"/>
              <a:t>inheritence</a:t>
            </a:r>
            <a:endParaRPr lang="et-EE" dirty="0" smtClean="0"/>
          </a:p>
          <a:p>
            <a:r>
              <a:rPr lang="et-EE" dirty="0" err="1" smtClean="0"/>
              <a:t>Generics</a:t>
            </a:r>
            <a:endParaRPr lang="et-EE" dirty="0" smtClean="0"/>
          </a:p>
          <a:p>
            <a:r>
              <a:rPr lang="et-EE" dirty="0" err="1" smtClean="0"/>
              <a:t>Optional</a:t>
            </a:r>
            <a:r>
              <a:rPr lang="et-EE" dirty="0" smtClean="0"/>
              <a:t> </a:t>
            </a:r>
            <a:r>
              <a:rPr lang="et-EE" dirty="0" err="1" smtClean="0"/>
              <a:t>types</a:t>
            </a:r>
            <a:r>
              <a:rPr lang="et-EE" dirty="0" smtClean="0"/>
              <a:t> </a:t>
            </a:r>
            <a:r>
              <a:rPr lang="et-EE" dirty="0"/>
              <a:t>(</a:t>
            </a:r>
            <a:r>
              <a:rPr lang="et-EE" dirty="0" err="1"/>
              <a:t>gradual</a:t>
            </a:r>
            <a:r>
              <a:rPr lang="et-EE" dirty="0"/>
              <a:t> </a:t>
            </a:r>
            <a:r>
              <a:rPr lang="et-EE" dirty="0" err="1"/>
              <a:t>adoption</a:t>
            </a:r>
            <a:r>
              <a:rPr lang="et-EE" dirty="0"/>
              <a:t> </a:t>
            </a:r>
            <a:r>
              <a:rPr lang="et-EE" dirty="0" smtClean="0"/>
              <a:t>&amp; </a:t>
            </a:r>
            <a:r>
              <a:rPr lang="et-EE" dirty="0" err="1" smtClean="0"/>
              <a:t>match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Your</a:t>
            </a:r>
            <a:r>
              <a:rPr lang="et-EE" dirty="0" smtClean="0"/>
              <a:t> </a:t>
            </a:r>
            <a:r>
              <a:rPr lang="et-EE" dirty="0" err="1" smtClean="0"/>
              <a:t>comfort</a:t>
            </a:r>
            <a:r>
              <a:rPr lang="et-EE" dirty="0" smtClean="0"/>
              <a:t> </a:t>
            </a:r>
            <a:r>
              <a:rPr lang="et-EE" dirty="0" err="1" smtClean="0"/>
              <a:t>level</a:t>
            </a:r>
            <a:r>
              <a:rPr lang="et-EE" dirty="0" smtClean="0"/>
              <a:t>):</a:t>
            </a:r>
          </a:p>
          <a:p>
            <a:pPr lvl="1"/>
            <a:r>
              <a:rPr lang="et-EE" dirty="0" smtClean="0"/>
              <a:t>no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def</a:t>
            </a:r>
            <a:r>
              <a:rPr lang="et-EE" dirty="0" smtClean="0"/>
              <a:t>-s - </a:t>
            </a:r>
            <a:r>
              <a:rPr lang="et-EE" dirty="0" err="1" smtClean="0"/>
              <a:t>inferred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info </a:t>
            </a:r>
            <a:r>
              <a:rPr lang="et-EE" dirty="0" err="1" smtClean="0"/>
              <a:t>from</a:t>
            </a:r>
            <a:r>
              <a:rPr lang="et-EE" dirty="0" smtClean="0"/>
              <a:t> </a:t>
            </a:r>
            <a:r>
              <a:rPr lang="et-EE" dirty="0" err="1" smtClean="0"/>
              <a:t>primitives</a:t>
            </a:r>
            <a:r>
              <a:rPr lang="et-EE" dirty="0" smtClean="0"/>
              <a:t>, </a:t>
            </a:r>
            <a:r>
              <a:rPr lang="et-EE" dirty="0" err="1" smtClean="0"/>
              <a:t>referenced</a:t>
            </a:r>
            <a:r>
              <a:rPr lang="et-EE" dirty="0" smtClean="0"/>
              <a:t> </a:t>
            </a:r>
            <a:r>
              <a:rPr lang="et-EE" dirty="0" err="1" smtClean="0"/>
              <a:t>typedefs</a:t>
            </a:r>
            <a:endParaRPr lang="et-EE" dirty="0" smtClean="0"/>
          </a:p>
          <a:p>
            <a:pPr lvl="1"/>
            <a:r>
              <a:rPr lang="et-EE" dirty="0" err="1" smtClean="0"/>
              <a:t>some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def</a:t>
            </a:r>
            <a:r>
              <a:rPr lang="et-EE" dirty="0" smtClean="0"/>
              <a:t>-s - </a:t>
            </a:r>
            <a:r>
              <a:rPr lang="et-EE" dirty="0" err="1" smtClean="0"/>
              <a:t>most</a:t>
            </a:r>
            <a:r>
              <a:rPr lang="et-EE" dirty="0" smtClean="0"/>
              <a:t> </a:t>
            </a:r>
            <a:r>
              <a:rPr lang="et-EE" dirty="0" err="1" smtClean="0"/>
              <a:t>types</a:t>
            </a:r>
            <a:r>
              <a:rPr lang="et-EE" dirty="0" smtClean="0"/>
              <a:t> </a:t>
            </a:r>
            <a:r>
              <a:rPr lang="et-EE" dirty="0" err="1" smtClean="0"/>
              <a:t>can</a:t>
            </a:r>
            <a:r>
              <a:rPr lang="et-EE" dirty="0" smtClean="0"/>
              <a:t> </a:t>
            </a:r>
            <a:r>
              <a:rPr lang="et-EE" dirty="0" err="1" smtClean="0"/>
              <a:t>be</a:t>
            </a:r>
            <a:r>
              <a:rPr lang="et-EE" dirty="0" smtClean="0"/>
              <a:t> </a:t>
            </a:r>
            <a:r>
              <a:rPr lang="et-EE" dirty="0" err="1" smtClean="0"/>
              <a:t>inferred</a:t>
            </a:r>
            <a:endParaRPr lang="et-EE" dirty="0" smtClean="0"/>
          </a:p>
          <a:p>
            <a:pPr lvl="1"/>
            <a:r>
              <a:rPr lang="et-EE" dirty="0" smtClean="0"/>
              <a:t>-</a:t>
            </a:r>
            <a:r>
              <a:rPr lang="et-EE" dirty="0" err="1" smtClean="0"/>
              <a:t>noImplicitAny</a:t>
            </a:r>
            <a:r>
              <a:rPr lang="et-EE" dirty="0" smtClean="0"/>
              <a:t> - </a:t>
            </a:r>
            <a:r>
              <a:rPr lang="et-EE" dirty="0" err="1" smtClean="0"/>
              <a:t>forces</a:t>
            </a:r>
            <a:r>
              <a:rPr lang="et-EE" dirty="0" smtClean="0"/>
              <a:t> </a:t>
            </a:r>
            <a:r>
              <a:rPr lang="et-EE" dirty="0" err="1" smtClean="0"/>
              <a:t>strongly</a:t>
            </a:r>
            <a:r>
              <a:rPr lang="et-EE" dirty="0" smtClean="0"/>
              <a:t> </a:t>
            </a:r>
            <a:r>
              <a:rPr lang="et-EE" dirty="0" err="1" smtClean="0"/>
              <a:t>typing</a:t>
            </a:r>
            <a:endParaRPr lang="et-EE" dirty="0" smtClean="0"/>
          </a:p>
          <a:p>
            <a:r>
              <a:rPr lang="et-EE" dirty="0" err="1" smtClean="0"/>
              <a:t>High</a:t>
            </a:r>
            <a:r>
              <a:rPr lang="et-EE" dirty="0" smtClean="0"/>
              <a:t> </a:t>
            </a:r>
            <a:r>
              <a:rPr lang="et-EE" dirty="0" err="1" smtClean="0"/>
              <a:t>value</a:t>
            </a:r>
            <a:r>
              <a:rPr lang="et-EE" dirty="0" smtClean="0"/>
              <a:t>, </a:t>
            </a:r>
            <a:r>
              <a:rPr lang="et-EE" dirty="0" err="1" smtClean="0"/>
              <a:t>low</a:t>
            </a:r>
            <a:r>
              <a:rPr lang="et-EE" dirty="0" smtClean="0"/>
              <a:t> </a:t>
            </a:r>
            <a:r>
              <a:rPr lang="et-EE" dirty="0" err="1" smtClean="0"/>
              <a:t>cost</a:t>
            </a:r>
            <a:r>
              <a:rPr lang="et-EE" dirty="0" smtClean="0"/>
              <a:t> </a:t>
            </a:r>
            <a:r>
              <a:rPr lang="et-EE" dirty="0" err="1" smtClean="0"/>
              <a:t>improvement</a:t>
            </a:r>
            <a:r>
              <a:rPr lang="et-EE" dirty="0" smtClean="0"/>
              <a:t> </a:t>
            </a:r>
            <a:r>
              <a:rPr lang="et-EE" dirty="0" err="1" smtClean="0"/>
              <a:t>over</a:t>
            </a:r>
            <a:r>
              <a:rPr lang="et-EE" dirty="0" smtClean="0"/>
              <a:t> </a:t>
            </a:r>
            <a:r>
              <a:rPr lang="et-EE" dirty="0" err="1" smtClean="0"/>
              <a:t>plain</a:t>
            </a:r>
            <a:r>
              <a:rPr lang="et-EE" dirty="0" smtClean="0"/>
              <a:t> JS</a:t>
            </a:r>
          </a:p>
          <a:p>
            <a:pPr lvl="1"/>
            <a:r>
              <a:rPr lang="et-EE" dirty="0" err="1" smtClean="0"/>
              <a:t>safer</a:t>
            </a:r>
            <a:r>
              <a:rPr lang="et-EE" dirty="0"/>
              <a:t> </a:t>
            </a:r>
            <a:r>
              <a:rPr lang="et-EE" dirty="0" err="1" smtClean="0"/>
              <a:t>than</a:t>
            </a:r>
            <a:r>
              <a:rPr lang="et-EE" dirty="0" smtClean="0"/>
              <a:t> JS</a:t>
            </a:r>
          </a:p>
          <a:p>
            <a:r>
              <a:rPr lang="et-EE" dirty="0" err="1" smtClean="0"/>
              <a:t>Solid</a:t>
            </a:r>
            <a:r>
              <a:rPr lang="et-EE" dirty="0" smtClean="0"/>
              <a:t> </a:t>
            </a:r>
            <a:r>
              <a:rPr lang="et-EE" dirty="0" err="1" smtClean="0"/>
              <a:t>path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ES6</a:t>
            </a:r>
            <a:endParaRPr lang="et-EE" dirty="0"/>
          </a:p>
          <a:p>
            <a:pPr lvl="1"/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218713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The</a:t>
            </a:r>
            <a:r>
              <a:rPr lang="et-EE" dirty="0" smtClean="0"/>
              <a:t> end (</a:t>
            </a:r>
            <a:r>
              <a:rPr lang="et-EE" dirty="0" err="1" smtClean="0"/>
              <a:t>or</a:t>
            </a:r>
            <a:r>
              <a:rPr lang="et-EE" dirty="0" smtClean="0"/>
              <a:t> start of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new</a:t>
            </a:r>
            <a:r>
              <a:rPr lang="et-EE" dirty="0" smtClean="0"/>
              <a:t> era?)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Your</a:t>
            </a:r>
            <a:r>
              <a:rPr lang="et-EE" dirty="0" smtClean="0"/>
              <a:t> </a:t>
            </a:r>
            <a:r>
              <a:rPr lang="et-EE" dirty="0" err="1" smtClean="0"/>
              <a:t>comments</a:t>
            </a:r>
            <a:r>
              <a:rPr lang="et-EE" dirty="0" smtClean="0"/>
              <a:t>, </a:t>
            </a:r>
            <a:r>
              <a:rPr lang="et-EE" dirty="0" err="1" smtClean="0"/>
              <a:t>thoughts</a:t>
            </a:r>
            <a:r>
              <a:rPr lang="et-EE" smtClean="0"/>
              <a:t>…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849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What’s</a:t>
            </a:r>
            <a:r>
              <a:rPr lang="et-EE" dirty="0" smtClean="0"/>
              <a:t> </a:t>
            </a:r>
            <a:r>
              <a:rPr lang="et-EE" dirty="0" err="1" smtClean="0"/>
              <a:t>good</a:t>
            </a:r>
            <a:r>
              <a:rPr lang="et-EE" dirty="0" smtClean="0"/>
              <a:t> </a:t>
            </a:r>
            <a:r>
              <a:rPr lang="et-EE" dirty="0" err="1" smtClean="0"/>
              <a:t>about</a:t>
            </a:r>
            <a:r>
              <a:rPr lang="et-EE" dirty="0" smtClean="0"/>
              <a:t> JS?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It’s</a:t>
            </a:r>
            <a:r>
              <a:rPr lang="et-EE" dirty="0" smtClean="0"/>
              <a:t> </a:t>
            </a:r>
            <a:r>
              <a:rPr lang="et-EE" dirty="0" err="1" smtClean="0"/>
              <a:t>everywhere</a:t>
            </a:r>
            <a:endParaRPr lang="et-EE" dirty="0" smtClean="0"/>
          </a:p>
          <a:p>
            <a:pPr lvl="1"/>
            <a:r>
              <a:rPr lang="et-EE" dirty="0" err="1" smtClean="0"/>
              <a:t>Browsers</a:t>
            </a:r>
            <a:r>
              <a:rPr lang="et-EE" dirty="0" smtClean="0"/>
              <a:t>, </a:t>
            </a:r>
            <a:r>
              <a:rPr lang="et-EE" dirty="0" err="1" smtClean="0"/>
              <a:t>servers</a:t>
            </a:r>
            <a:endParaRPr lang="et-EE" dirty="0" smtClean="0"/>
          </a:p>
          <a:p>
            <a:r>
              <a:rPr lang="et-EE" dirty="0" err="1" smtClean="0"/>
              <a:t>Huge</a:t>
            </a:r>
            <a:r>
              <a:rPr lang="et-EE" dirty="0" smtClean="0"/>
              <a:t> </a:t>
            </a:r>
            <a:r>
              <a:rPr lang="et-EE" dirty="0" err="1" smtClean="0"/>
              <a:t>amount</a:t>
            </a:r>
            <a:r>
              <a:rPr lang="et-EE" dirty="0" smtClean="0"/>
              <a:t> of </a:t>
            </a:r>
            <a:r>
              <a:rPr lang="et-EE" dirty="0" err="1" smtClean="0"/>
              <a:t>libraries</a:t>
            </a:r>
            <a:endParaRPr lang="et-EE" dirty="0" smtClean="0"/>
          </a:p>
          <a:p>
            <a:r>
              <a:rPr lang="et-EE" dirty="0" err="1" smtClean="0"/>
              <a:t>Flexible</a:t>
            </a:r>
            <a:endParaRPr lang="et-EE" dirty="0" smtClean="0"/>
          </a:p>
          <a:p>
            <a:r>
              <a:rPr lang="et-EE" dirty="0" err="1" smtClean="0"/>
              <a:t>procedural</a:t>
            </a:r>
            <a:r>
              <a:rPr lang="et-EE" dirty="0" smtClean="0"/>
              <a:t> and </a:t>
            </a:r>
            <a:r>
              <a:rPr lang="et-EE" dirty="0" err="1" smtClean="0"/>
              <a:t>functional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9191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What’s</a:t>
            </a:r>
            <a:r>
              <a:rPr lang="et-EE" dirty="0" smtClean="0"/>
              <a:t> </a:t>
            </a:r>
            <a:r>
              <a:rPr lang="et-EE" dirty="0" err="1" smtClean="0"/>
              <a:t>wrong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JS?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Dynamic</a:t>
            </a:r>
            <a:r>
              <a:rPr lang="et-EE" dirty="0" smtClean="0"/>
              <a:t> </a:t>
            </a:r>
            <a:r>
              <a:rPr lang="et-EE" dirty="0" err="1" smtClean="0"/>
              <a:t>typing</a:t>
            </a:r>
            <a:endParaRPr lang="et-EE" dirty="0" smtClean="0"/>
          </a:p>
          <a:p>
            <a:pPr lvl="1"/>
            <a:r>
              <a:rPr lang="et-EE" dirty="0" err="1" smtClean="0"/>
              <a:t>Can’t</a:t>
            </a:r>
            <a:r>
              <a:rPr lang="et-EE" dirty="0" smtClean="0"/>
              <a:t> </a:t>
            </a:r>
            <a:r>
              <a:rPr lang="et-EE" dirty="0" err="1" smtClean="0"/>
              <a:t>do</a:t>
            </a:r>
            <a:r>
              <a:rPr lang="et-EE" dirty="0" smtClean="0"/>
              <a:t>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checking</a:t>
            </a:r>
            <a:r>
              <a:rPr lang="et-EE" dirty="0" smtClean="0"/>
              <a:t> (</a:t>
            </a:r>
            <a:r>
              <a:rPr lang="et-EE" dirty="0" err="1" smtClean="0"/>
              <a:t>but</a:t>
            </a:r>
            <a:r>
              <a:rPr lang="et-EE" dirty="0" smtClean="0"/>
              <a:t> </a:t>
            </a:r>
            <a:r>
              <a:rPr lang="et-EE" dirty="0" err="1" smtClean="0"/>
              <a:t>lints</a:t>
            </a:r>
            <a:r>
              <a:rPr lang="et-EE" dirty="0" smtClean="0"/>
              <a:t> </a:t>
            </a:r>
            <a:r>
              <a:rPr lang="et-EE" dirty="0" err="1" smtClean="0"/>
              <a:t>could</a:t>
            </a:r>
            <a:r>
              <a:rPr lang="et-EE" dirty="0" smtClean="0"/>
              <a:t> </a:t>
            </a:r>
            <a:r>
              <a:rPr lang="et-EE" dirty="0" err="1" smtClean="0"/>
              <a:t>help</a:t>
            </a:r>
            <a:r>
              <a:rPr lang="et-EE" dirty="0" smtClean="0"/>
              <a:t> a </a:t>
            </a:r>
            <a:r>
              <a:rPr lang="et-EE" dirty="0" err="1" smtClean="0"/>
              <a:t>bit</a:t>
            </a:r>
            <a:r>
              <a:rPr lang="et-EE" dirty="0" smtClean="0"/>
              <a:t>)</a:t>
            </a:r>
          </a:p>
          <a:p>
            <a:pPr lvl="1"/>
            <a:r>
              <a:rPr lang="et-EE" dirty="0" err="1" smtClean="0"/>
              <a:t>Content</a:t>
            </a:r>
            <a:r>
              <a:rPr lang="et-EE" dirty="0" smtClean="0"/>
              <a:t>-assist </a:t>
            </a:r>
            <a:r>
              <a:rPr lang="et-EE" dirty="0" err="1" smtClean="0"/>
              <a:t>can’t</a:t>
            </a:r>
            <a:r>
              <a:rPr lang="et-EE" dirty="0" smtClean="0"/>
              <a:t> </a:t>
            </a:r>
            <a:r>
              <a:rPr lang="et-EE" dirty="0" err="1" smtClean="0"/>
              <a:t>be</a:t>
            </a:r>
            <a:r>
              <a:rPr lang="et-EE" dirty="0" smtClean="0"/>
              <a:t> </a:t>
            </a:r>
            <a:r>
              <a:rPr lang="et-EE" dirty="0" err="1" smtClean="0"/>
              <a:t>automatically</a:t>
            </a:r>
            <a:r>
              <a:rPr lang="et-EE" dirty="0" smtClean="0"/>
              <a:t> </a:t>
            </a:r>
            <a:r>
              <a:rPr lang="et-EE" dirty="0" err="1" smtClean="0"/>
              <a:t>provided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IDE’s</a:t>
            </a:r>
            <a:endParaRPr lang="et-EE" dirty="0" smtClean="0"/>
          </a:p>
          <a:p>
            <a:r>
              <a:rPr lang="et-EE" dirty="0" err="1" smtClean="0"/>
              <a:t>Lack</a:t>
            </a:r>
            <a:r>
              <a:rPr lang="et-EE" dirty="0" smtClean="0"/>
              <a:t> of </a:t>
            </a:r>
            <a:r>
              <a:rPr lang="et-EE" dirty="0" err="1" smtClean="0"/>
              <a:t>modularity</a:t>
            </a:r>
            <a:r>
              <a:rPr lang="et-EE" dirty="0" smtClean="0"/>
              <a:t> (</a:t>
            </a:r>
            <a:r>
              <a:rPr lang="et-EE" dirty="0" err="1" smtClean="0"/>
              <a:t>out</a:t>
            </a:r>
            <a:r>
              <a:rPr lang="et-EE" dirty="0" smtClean="0"/>
              <a:t> </a:t>
            </a:r>
            <a:r>
              <a:rPr lang="et-EE" dirty="0"/>
              <a:t>of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 smtClean="0"/>
              <a:t>box</a:t>
            </a:r>
            <a:r>
              <a:rPr lang="et-EE" dirty="0" smtClean="0"/>
              <a:t>)</a:t>
            </a:r>
          </a:p>
          <a:p>
            <a:pPr marL="342900" lvl="1" indent="-342900">
              <a:spcBef>
                <a:spcPts val="1600"/>
              </a:spcBef>
              <a:buBlip>
                <a:blip r:embed="rId2"/>
              </a:buBlip>
            </a:pPr>
            <a:r>
              <a:rPr lang="et-EE" dirty="0" err="1" smtClean="0"/>
              <a:t>Verbose</a:t>
            </a:r>
            <a:r>
              <a:rPr lang="et-EE" dirty="0" smtClean="0"/>
              <a:t> </a:t>
            </a:r>
            <a:r>
              <a:rPr lang="et-EE" dirty="0" err="1" smtClean="0"/>
              <a:t>patterns</a:t>
            </a:r>
            <a:endParaRPr lang="et-EE" dirty="0"/>
          </a:p>
          <a:p>
            <a:pPr marL="708660" lvl="2" indent="-342900">
              <a:spcBef>
                <a:spcPts val="1600"/>
              </a:spcBef>
            </a:pPr>
            <a:r>
              <a:rPr lang="et-EE" u="sng" dirty="0">
                <a:hlinkClick r:id="rId3"/>
              </a:rPr>
              <a:t>IIFE - </a:t>
            </a:r>
            <a:r>
              <a:rPr lang="et-EE" u="sng" dirty="0" err="1" smtClean="0">
                <a:hlinkClick r:id="rId3"/>
              </a:rPr>
              <a:t>Immediately-invoked_function_expression</a:t>
            </a:r>
            <a:endParaRPr lang="et-EE" u="sng" dirty="0" smtClean="0"/>
          </a:p>
          <a:p>
            <a:pPr marL="708660" lvl="2" indent="-342900">
              <a:spcBef>
                <a:spcPts val="1600"/>
              </a:spcBef>
            </a:pPr>
            <a:r>
              <a:rPr lang="et-EE" u="sng" dirty="0" err="1" smtClean="0"/>
              <a:t>Declaring</a:t>
            </a:r>
            <a:r>
              <a:rPr lang="et-EE" u="sng" dirty="0" smtClean="0"/>
              <a:t>/</a:t>
            </a:r>
            <a:r>
              <a:rPr lang="et-EE" u="sng" dirty="0" err="1" smtClean="0"/>
              <a:t>extending</a:t>
            </a:r>
            <a:r>
              <a:rPr lang="et-EE" u="sng" dirty="0" smtClean="0"/>
              <a:t> </a:t>
            </a:r>
            <a:r>
              <a:rPr lang="et-EE" u="sng" dirty="0" err="1" smtClean="0"/>
              <a:t>classes</a:t>
            </a:r>
            <a:r>
              <a:rPr lang="et-EE" u="sng" dirty="0" smtClean="0"/>
              <a:t>/</a:t>
            </a:r>
            <a:r>
              <a:rPr lang="et-EE" u="sng" dirty="0" err="1" smtClean="0"/>
              <a:t>objects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690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Wishlist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5980" y="1835351"/>
            <a:ext cx="8064896" cy="4343400"/>
          </a:xfrm>
        </p:spPr>
        <p:txBody>
          <a:bodyPr>
            <a:normAutofit fontScale="70000" lnSpcReduction="20000"/>
          </a:bodyPr>
          <a:lstStyle/>
          <a:p>
            <a:r>
              <a:rPr lang="et-EE" sz="3400" dirty="0" err="1" smtClean="0"/>
              <a:t>Scalable</a:t>
            </a:r>
            <a:r>
              <a:rPr lang="et-EE" sz="3400" dirty="0" smtClean="0"/>
              <a:t> HTML5 </a:t>
            </a:r>
            <a:r>
              <a:rPr lang="et-EE" sz="3400" dirty="0" err="1" smtClean="0"/>
              <a:t>client</a:t>
            </a:r>
            <a:r>
              <a:rPr lang="et-EE" sz="3400" dirty="0" smtClean="0"/>
              <a:t> side </a:t>
            </a:r>
            <a:r>
              <a:rPr lang="et-EE" sz="3400" dirty="0" err="1" smtClean="0"/>
              <a:t>development</a:t>
            </a:r>
            <a:endParaRPr lang="et-EE" sz="3400" dirty="0" smtClean="0"/>
          </a:p>
          <a:p>
            <a:pPr lvl="1"/>
            <a:r>
              <a:rPr lang="et-EE" dirty="0" err="1" smtClean="0"/>
              <a:t>Modularity</a:t>
            </a:r>
            <a:endParaRPr lang="et-EE" dirty="0" smtClean="0"/>
          </a:p>
          <a:p>
            <a:pPr lvl="1"/>
            <a:r>
              <a:rPr lang="et-EE" dirty="0" err="1" smtClean="0"/>
              <a:t>Safe</a:t>
            </a:r>
            <a:r>
              <a:rPr lang="et-EE" dirty="0" smtClean="0"/>
              <a:t> </a:t>
            </a:r>
            <a:r>
              <a:rPr lang="et-EE" dirty="0" err="1" smtClean="0"/>
              <a:t>Refactoring</a:t>
            </a:r>
            <a:endParaRPr lang="et-EE" dirty="0" smtClean="0"/>
          </a:p>
          <a:p>
            <a:pPr lvl="2"/>
            <a:r>
              <a:rPr lang="et-EE" dirty="0" err="1"/>
              <a:t>Type</a:t>
            </a:r>
            <a:r>
              <a:rPr lang="et-EE" dirty="0"/>
              <a:t> </a:t>
            </a:r>
            <a:r>
              <a:rPr lang="et-EE" dirty="0" err="1"/>
              <a:t>checking</a:t>
            </a:r>
            <a:endParaRPr lang="et-EE" dirty="0"/>
          </a:p>
          <a:p>
            <a:pPr lvl="2"/>
            <a:r>
              <a:rPr lang="et-EE" dirty="0" err="1" smtClean="0"/>
              <a:t>Searching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method</a:t>
            </a:r>
            <a:r>
              <a:rPr lang="et-EE" dirty="0" smtClean="0"/>
              <a:t>/</a:t>
            </a:r>
            <a:r>
              <a:rPr lang="et-EE" dirty="0" err="1" smtClean="0"/>
              <a:t>filed</a:t>
            </a:r>
            <a:r>
              <a:rPr lang="et-EE" dirty="0" smtClean="0"/>
              <a:t> </a:t>
            </a:r>
            <a:r>
              <a:rPr lang="et-EE" dirty="0" err="1" smtClean="0"/>
              <a:t>usages</a:t>
            </a:r>
            <a:endParaRPr lang="et-EE" dirty="0" smtClean="0"/>
          </a:p>
          <a:p>
            <a:r>
              <a:rPr lang="et-EE" sz="3400" dirty="0" err="1" smtClean="0"/>
              <a:t>Easily</a:t>
            </a:r>
            <a:r>
              <a:rPr lang="et-EE" sz="3400" dirty="0" smtClean="0"/>
              <a:t> </a:t>
            </a:r>
            <a:r>
              <a:rPr lang="et-EE" sz="3400" dirty="0" err="1" smtClean="0"/>
              <a:t>learnable</a:t>
            </a:r>
            <a:r>
              <a:rPr lang="et-EE" sz="3400" dirty="0" smtClean="0"/>
              <a:t> </a:t>
            </a:r>
            <a:r>
              <a:rPr lang="et-EE" sz="3400" dirty="0" err="1" smtClean="0"/>
              <a:t>for</a:t>
            </a:r>
            <a:r>
              <a:rPr lang="et-EE" sz="3400" dirty="0" smtClean="0"/>
              <a:t> Java </a:t>
            </a:r>
            <a:r>
              <a:rPr lang="et-EE" sz="3400" dirty="0" err="1" smtClean="0"/>
              <a:t>developers</a:t>
            </a:r>
            <a:endParaRPr lang="et-EE" sz="3400" dirty="0" smtClean="0"/>
          </a:p>
          <a:p>
            <a:r>
              <a:rPr lang="et-EE" sz="3400" dirty="0" smtClean="0"/>
              <a:t>Non-</a:t>
            </a:r>
            <a:r>
              <a:rPr lang="et-EE" sz="3400" dirty="0" err="1" smtClean="0"/>
              <a:t>invasive</a:t>
            </a:r>
            <a:endParaRPr lang="et-EE" sz="3400" dirty="0"/>
          </a:p>
          <a:p>
            <a:pPr lvl="1"/>
            <a:r>
              <a:rPr lang="et-EE" dirty="0" err="1"/>
              <a:t>Interop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existing</a:t>
            </a:r>
            <a:r>
              <a:rPr lang="et-EE" dirty="0"/>
              <a:t> </a:t>
            </a:r>
            <a:r>
              <a:rPr lang="et-EE" dirty="0" err="1" smtClean="0"/>
              <a:t>libs</a:t>
            </a:r>
            <a:endParaRPr lang="et-EE" dirty="0" smtClean="0"/>
          </a:p>
          <a:p>
            <a:pPr lvl="1"/>
            <a:r>
              <a:rPr lang="et-EE" dirty="0" err="1" smtClean="0"/>
              <a:t>browser</a:t>
            </a:r>
            <a:r>
              <a:rPr lang="et-EE" dirty="0" smtClean="0"/>
              <a:t> </a:t>
            </a:r>
            <a:r>
              <a:rPr lang="et-EE" dirty="0" err="1" smtClean="0"/>
              <a:t>support</a:t>
            </a:r>
            <a:endParaRPr lang="et-EE" dirty="0" smtClean="0"/>
          </a:p>
          <a:p>
            <a:r>
              <a:rPr lang="et-EE" sz="3400" dirty="0" err="1" smtClean="0"/>
              <a:t>Easy</a:t>
            </a:r>
            <a:r>
              <a:rPr lang="et-EE" sz="3400" dirty="0" smtClean="0"/>
              <a:t> </a:t>
            </a:r>
            <a:r>
              <a:rPr lang="et-EE" sz="3400" dirty="0" err="1" smtClean="0"/>
              <a:t>to</a:t>
            </a:r>
            <a:r>
              <a:rPr lang="et-EE" sz="3400" dirty="0" smtClean="0"/>
              <a:t> </a:t>
            </a:r>
            <a:r>
              <a:rPr lang="et-EE" sz="3400" dirty="0" err="1" smtClean="0"/>
              <a:t>debug</a:t>
            </a:r>
            <a:endParaRPr lang="et-EE" sz="3400" dirty="0" smtClean="0"/>
          </a:p>
          <a:p>
            <a:pPr lvl="1"/>
            <a:r>
              <a:rPr lang="et-EE" dirty="0" err="1" smtClean="0"/>
              <a:t>Clean</a:t>
            </a:r>
            <a:r>
              <a:rPr lang="et-EE" dirty="0" smtClean="0"/>
              <a:t> JS </a:t>
            </a:r>
            <a:r>
              <a:rPr lang="et-EE" dirty="0" err="1" smtClean="0"/>
              <a:t>output</a:t>
            </a:r>
            <a:r>
              <a:rPr lang="et-EE" dirty="0" smtClean="0"/>
              <a:t> (</a:t>
            </a:r>
            <a:r>
              <a:rPr lang="et-EE" dirty="0" err="1" smtClean="0"/>
              <a:t>also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exit</a:t>
            </a:r>
            <a:r>
              <a:rPr lang="et-EE" dirty="0" smtClean="0"/>
              <a:t> </a:t>
            </a:r>
            <a:r>
              <a:rPr lang="et-EE" dirty="0" err="1" smtClean="0"/>
              <a:t>strategy</a:t>
            </a:r>
            <a:r>
              <a:rPr lang="et-EE" dirty="0" smtClean="0"/>
              <a:t>)</a:t>
            </a:r>
          </a:p>
          <a:p>
            <a:pPr lvl="1"/>
            <a:r>
              <a:rPr lang="et-EE" dirty="0" err="1" smtClean="0"/>
              <a:t>Map</a:t>
            </a:r>
            <a:r>
              <a:rPr lang="et-EE" dirty="0" smtClean="0"/>
              <a:t> </a:t>
            </a:r>
            <a:r>
              <a:rPr lang="et-EE" dirty="0" err="1" smtClean="0"/>
              <a:t>files</a:t>
            </a:r>
            <a:r>
              <a:rPr lang="et-EE" dirty="0" smtClean="0"/>
              <a:t> (</a:t>
            </a:r>
            <a:r>
              <a:rPr lang="et-EE" dirty="0" err="1" smtClean="0"/>
              <a:t>mapping</a:t>
            </a:r>
            <a:r>
              <a:rPr lang="et-EE" dirty="0" smtClean="0"/>
              <a:t> </a:t>
            </a:r>
            <a:r>
              <a:rPr lang="et-EE" dirty="0" err="1" smtClean="0"/>
              <a:t>from</a:t>
            </a:r>
            <a:r>
              <a:rPr lang="et-EE" dirty="0" smtClean="0"/>
              <a:t> </a:t>
            </a:r>
            <a:r>
              <a:rPr lang="et-EE" dirty="0" err="1" smtClean="0"/>
              <a:t>generated</a:t>
            </a:r>
            <a:r>
              <a:rPr lang="et-EE" dirty="0" smtClean="0"/>
              <a:t> </a:t>
            </a:r>
            <a:r>
              <a:rPr lang="et-EE" dirty="0" err="1" smtClean="0"/>
              <a:t>code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originaal </a:t>
            </a:r>
            <a:r>
              <a:rPr lang="et-EE" dirty="0" err="1" smtClean="0"/>
              <a:t>source</a:t>
            </a:r>
            <a:r>
              <a:rPr lang="et-EE" dirty="0" smtClean="0"/>
              <a:t>)</a:t>
            </a:r>
          </a:p>
          <a:p>
            <a:r>
              <a:rPr lang="et-EE" sz="3400" dirty="0" err="1"/>
              <a:t>Long</a:t>
            </a:r>
            <a:r>
              <a:rPr lang="et-EE" sz="3400" dirty="0"/>
              <a:t>-term </a:t>
            </a:r>
            <a:r>
              <a:rPr lang="et-EE" sz="3400" dirty="0" err="1" smtClean="0"/>
              <a:t>vision</a:t>
            </a:r>
            <a:r>
              <a:rPr lang="et-EE" sz="3400" dirty="0"/>
              <a:t> </a:t>
            </a:r>
            <a:r>
              <a:rPr lang="et-EE" sz="3400" dirty="0" smtClean="0"/>
              <a:t>(</a:t>
            </a:r>
            <a:r>
              <a:rPr lang="et-EE" sz="3400" dirty="0" err="1" smtClean="0"/>
              <a:t>Language</a:t>
            </a:r>
            <a:r>
              <a:rPr lang="et-EE" sz="3400" dirty="0" smtClean="0"/>
              <a:t> </a:t>
            </a:r>
            <a:r>
              <a:rPr lang="et-EE" sz="3400" dirty="0" err="1" smtClean="0"/>
              <a:t>spec</a:t>
            </a:r>
            <a:r>
              <a:rPr lang="et-EE" sz="3400" dirty="0" smtClean="0"/>
              <a:t>, </a:t>
            </a:r>
            <a:r>
              <a:rPr lang="et-EE" sz="3400" dirty="0" err="1" smtClean="0"/>
              <a:t>future</a:t>
            </a:r>
            <a:r>
              <a:rPr lang="et-EE" sz="3400" dirty="0" smtClean="0"/>
              <a:t> </a:t>
            </a:r>
            <a:r>
              <a:rPr lang="et-EE" sz="3400" dirty="0" err="1" smtClean="0"/>
              <a:t>standards</a:t>
            </a:r>
            <a:r>
              <a:rPr lang="et-EE" sz="3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5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EcmaScript</a:t>
            </a:r>
            <a:r>
              <a:rPr lang="et-EE" dirty="0" smtClean="0"/>
              <a:t> 6 (ES6)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 smtClean="0">
                <a:hlinkClick r:id="rId2"/>
              </a:rPr>
              <a:t>Current</a:t>
            </a:r>
            <a:r>
              <a:rPr lang="et-EE" dirty="0" smtClean="0">
                <a:hlinkClick r:id="rId2"/>
              </a:rPr>
              <a:t> </a:t>
            </a:r>
            <a:r>
              <a:rPr lang="et-EE" dirty="0" err="1">
                <a:hlinkClick r:id="rId2"/>
              </a:rPr>
              <a:t>state</a:t>
            </a:r>
            <a:endParaRPr lang="et-EE" dirty="0"/>
          </a:p>
          <a:p>
            <a:pPr lvl="1"/>
            <a:r>
              <a:rPr lang="et-EE" dirty="0"/>
              <a:t>RC2 </a:t>
            </a:r>
            <a:r>
              <a:rPr lang="et-EE" dirty="0" smtClean="0"/>
              <a:t>(</a:t>
            </a:r>
            <a:r>
              <a:rPr lang="et-EE" dirty="0" err="1" smtClean="0"/>
              <a:t>March</a:t>
            </a:r>
            <a:r>
              <a:rPr lang="et-EE" dirty="0" smtClean="0"/>
              <a:t> </a:t>
            </a:r>
            <a:r>
              <a:rPr lang="et-EE" dirty="0"/>
              <a:t>4, </a:t>
            </a:r>
            <a:r>
              <a:rPr lang="et-EE" dirty="0" smtClean="0"/>
              <a:t>2015)</a:t>
            </a:r>
            <a:endParaRPr lang="et-EE" dirty="0"/>
          </a:p>
          <a:p>
            <a:r>
              <a:rPr lang="et-EE" dirty="0" err="1" smtClean="0"/>
              <a:t>Release</a:t>
            </a:r>
            <a:r>
              <a:rPr lang="et-EE" dirty="0" smtClean="0"/>
              <a:t>?</a:t>
            </a:r>
          </a:p>
          <a:p>
            <a:pPr lvl="1"/>
            <a:r>
              <a:rPr lang="et-EE" dirty="0"/>
              <a:t>"</a:t>
            </a:r>
            <a:r>
              <a:rPr lang="en-US" dirty="0">
                <a:hlinkClick r:id="rId3"/>
              </a:rPr>
              <a:t>A sixth edition of the standard is currently under development with a target date of June 2015 for completion</a:t>
            </a:r>
            <a:r>
              <a:rPr lang="et-EE" dirty="0" smtClean="0"/>
              <a:t>"</a:t>
            </a:r>
          </a:p>
          <a:p>
            <a:r>
              <a:rPr lang="et-EE" dirty="0" smtClean="0"/>
              <a:t>ES6 </a:t>
            </a:r>
            <a:r>
              <a:rPr lang="et-EE" dirty="0" err="1" smtClean="0"/>
              <a:t>language</a:t>
            </a:r>
            <a:r>
              <a:rPr lang="et-EE" dirty="0" smtClean="0"/>
              <a:t> </a:t>
            </a:r>
            <a:r>
              <a:rPr lang="et-EE" dirty="0" err="1" smtClean="0"/>
              <a:t>features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</a:t>
            </a:r>
            <a:r>
              <a:rPr lang="et-EE" dirty="0" err="1" smtClean="0"/>
              <a:t>code</a:t>
            </a:r>
            <a:r>
              <a:rPr lang="et-EE" dirty="0" smtClean="0"/>
              <a:t> </a:t>
            </a:r>
            <a:r>
              <a:rPr lang="et-EE" dirty="0" err="1" smtClean="0"/>
              <a:t>samples</a:t>
            </a:r>
            <a:r>
              <a:rPr lang="et-EE" dirty="0" smtClean="0"/>
              <a:t>:</a:t>
            </a:r>
          </a:p>
          <a:p>
            <a:pPr lvl="1"/>
            <a:r>
              <a:rPr lang="et-EE" dirty="0" smtClean="0">
                <a:hlinkClick r:id="rId4"/>
              </a:rPr>
              <a:t>https</a:t>
            </a:r>
            <a:r>
              <a:rPr lang="et-EE" dirty="0">
                <a:hlinkClick r:id="rId4"/>
              </a:rPr>
              <a:t>://</a:t>
            </a:r>
            <a:r>
              <a:rPr lang="et-EE" dirty="0" smtClean="0">
                <a:hlinkClick r:id="rId4"/>
              </a:rPr>
              <a:t>github.com/lukehoban/es6features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217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TypeScript</a:t>
            </a:r>
            <a:r>
              <a:rPr lang="et-EE" dirty="0" smtClean="0"/>
              <a:t> </a:t>
            </a:r>
            <a:r>
              <a:rPr lang="et-EE" dirty="0" err="1" smtClean="0"/>
              <a:t>project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t-EE" dirty="0" err="1" smtClean="0"/>
              <a:t>Superset</a:t>
            </a:r>
            <a:r>
              <a:rPr lang="et-EE" dirty="0" smtClean="0"/>
              <a:t> of JS(ES5) </a:t>
            </a:r>
            <a:r>
              <a:rPr lang="et-EE" dirty="0" err="1" smtClean="0"/>
              <a:t>that</a:t>
            </a:r>
            <a:r>
              <a:rPr lang="et-EE" dirty="0" smtClean="0"/>
              <a:t> </a:t>
            </a:r>
            <a:r>
              <a:rPr lang="et-EE" dirty="0" err="1" smtClean="0"/>
              <a:t>compiles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JS</a:t>
            </a:r>
          </a:p>
          <a:p>
            <a:pPr lvl="1"/>
            <a:r>
              <a:rPr lang="et-EE" dirty="0" err="1" smtClean="0"/>
              <a:t>Compiles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ES3/ES5/ES6</a:t>
            </a:r>
          </a:p>
          <a:p>
            <a:pPr lvl="1"/>
            <a:r>
              <a:rPr lang="et-EE" dirty="0" smtClean="0"/>
              <a:t>No </a:t>
            </a:r>
            <a:r>
              <a:rPr lang="et-EE" dirty="0" err="1" smtClean="0"/>
              <a:t>special</a:t>
            </a:r>
            <a:r>
              <a:rPr lang="et-EE" dirty="0" smtClean="0"/>
              <a:t> </a:t>
            </a:r>
            <a:r>
              <a:rPr lang="et-EE" dirty="0" err="1" smtClean="0"/>
              <a:t>runtime</a:t>
            </a:r>
            <a:r>
              <a:rPr lang="et-EE" dirty="0" smtClean="0"/>
              <a:t> </a:t>
            </a:r>
            <a:r>
              <a:rPr lang="et-EE" dirty="0" err="1" smtClean="0"/>
              <a:t>dependencies</a:t>
            </a:r>
            <a:endParaRPr lang="et-EE" dirty="0" smtClean="0"/>
          </a:p>
          <a:p>
            <a:pPr lvl="1"/>
            <a:r>
              <a:rPr lang="et-EE" dirty="0" err="1" smtClean="0"/>
              <a:t>TypeScript</a:t>
            </a:r>
            <a:r>
              <a:rPr lang="et-EE" dirty="0" smtClean="0"/>
              <a:t> 2.0 </a:t>
            </a:r>
            <a:r>
              <a:rPr lang="et-EE" dirty="0" err="1" smtClean="0"/>
              <a:t>goal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be</a:t>
            </a:r>
            <a:r>
              <a:rPr lang="et-EE" dirty="0" smtClean="0"/>
              <a:t> </a:t>
            </a:r>
            <a:r>
              <a:rPr lang="et-EE" dirty="0" err="1" smtClean="0"/>
              <a:t>superset</a:t>
            </a:r>
            <a:r>
              <a:rPr lang="et-EE" dirty="0" smtClean="0"/>
              <a:t> of ES6</a:t>
            </a:r>
          </a:p>
          <a:p>
            <a:r>
              <a:rPr lang="et-EE" dirty="0" err="1" smtClean="0"/>
              <a:t>Website</a:t>
            </a:r>
            <a:r>
              <a:rPr lang="et-EE" dirty="0" smtClean="0"/>
              <a:t>: </a:t>
            </a:r>
            <a:r>
              <a:rPr lang="et-EE" dirty="0" smtClean="0">
                <a:hlinkClick r:id="rId2"/>
              </a:rPr>
              <a:t>http</a:t>
            </a:r>
            <a:r>
              <a:rPr lang="et-EE" dirty="0">
                <a:hlinkClick r:id="rId2"/>
              </a:rPr>
              <a:t>://www.typescriptlang.org</a:t>
            </a:r>
            <a:r>
              <a:rPr lang="et-EE" dirty="0" smtClean="0">
                <a:hlinkClick r:id="rId2"/>
              </a:rPr>
              <a:t>/</a:t>
            </a:r>
            <a:endParaRPr lang="et-EE" dirty="0" smtClean="0"/>
          </a:p>
          <a:p>
            <a:pPr lvl="1"/>
            <a:r>
              <a:rPr lang="et-EE" dirty="0">
                <a:hlinkClick r:id="rId3"/>
              </a:rPr>
              <a:t>https://</a:t>
            </a:r>
            <a:r>
              <a:rPr lang="et-EE" dirty="0" smtClean="0">
                <a:hlinkClick r:id="rId3"/>
              </a:rPr>
              <a:t>github.com/Microsoft/TypeScript/wiki/Roadmap</a:t>
            </a:r>
            <a:endParaRPr lang="et-EE" dirty="0"/>
          </a:p>
          <a:p>
            <a:r>
              <a:rPr lang="et-EE" dirty="0" smtClean="0"/>
              <a:t>Microsoft</a:t>
            </a:r>
          </a:p>
          <a:p>
            <a:pPr lvl="1"/>
            <a:r>
              <a:rPr lang="et-EE" dirty="0" err="1" smtClean="0"/>
              <a:t>Anders</a:t>
            </a:r>
            <a:r>
              <a:rPr lang="et-EE" dirty="0" smtClean="0"/>
              <a:t> </a:t>
            </a:r>
            <a:r>
              <a:rPr lang="et-EE" dirty="0" err="1" smtClean="0"/>
              <a:t>Hejlsberg</a:t>
            </a:r>
            <a:r>
              <a:rPr lang="et-EE" dirty="0" smtClean="0"/>
              <a:t> (</a:t>
            </a:r>
            <a:r>
              <a:rPr lang="et-EE" dirty="0" err="1" smtClean="0"/>
              <a:t>Turbopascal</a:t>
            </a:r>
            <a:r>
              <a:rPr lang="et-EE" dirty="0" smtClean="0"/>
              <a:t>, </a:t>
            </a:r>
            <a:r>
              <a:rPr lang="et-EE" dirty="0" err="1"/>
              <a:t>D</a:t>
            </a:r>
            <a:r>
              <a:rPr lang="et-EE" dirty="0" err="1" smtClean="0"/>
              <a:t>elphy</a:t>
            </a:r>
            <a:r>
              <a:rPr lang="et-EE" dirty="0" smtClean="0"/>
              <a:t>, C#, </a:t>
            </a:r>
            <a:r>
              <a:rPr lang="et-EE" dirty="0" err="1" smtClean="0"/>
              <a:t>TypeScript</a:t>
            </a:r>
            <a:r>
              <a:rPr lang="et-EE" dirty="0" smtClean="0"/>
              <a:t>)</a:t>
            </a:r>
          </a:p>
          <a:p>
            <a:pPr lvl="1"/>
            <a:r>
              <a:rPr lang="et-EE" dirty="0" err="1" smtClean="0"/>
              <a:t>Working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</a:t>
            </a:r>
            <a:r>
              <a:rPr lang="et-EE" dirty="0" err="1" smtClean="0"/>
              <a:t>Flow</a:t>
            </a:r>
            <a:r>
              <a:rPr lang="et-EE" dirty="0" smtClean="0"/>
              <a:t> and </a:t>
            </a:r>
            <a:r>
              <a:rPr lang="et-EE" dirty="0" err="1" smtClean="0"/>
              <a:t>Angular</a:t>
            </a:r>
            <a:r>
              <a:rPr lang="et-EE" dirty="0" smtClean="0"/>
              <a:t>(</a:t>
            </a:r>
            <a:r>
              <a:rPr lang="et-EE" dirty="0" err="1" smtClean="0"/>
              <a:t>AtScript</a:t>
            </a:r>
            <a:r>
              <a:rPr lang="et-EE" dirty="0" smtClean="0"/>
              <a:t>) </a:t>
            </a:r>
            <a:r>
              <a:rPr lang="et-EE" dirty="0" err="1" smtClean="0"/>
              <a:t>teams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become</a:t>
            </a:r>
            <a:r>
              <a:rPr lang="et-EE" dirty="0" smtClean="0"/>
              <a:t> </a:t>
            </a:r>
            <a:r>
              <a:rPr lang="et-EE" dirty="0" err="1" smtClean="0"/>
              <a:t>best</a:t>
            </a:r>
            <a:r>
              <a:rPr lang="et-EE" dirty="0" smtClean="0"/>
              <a:t> </a:t>
            </a:r>
            <a:r>
              <a:rPr lang="et-EE" dirty="0" err="1" smtClean="0"/>
              <a:t>choice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writing</a:t>
            </a:r>
            <a:r>
              <a:rPr lang="et-EE" dirty="0" smtClean="0"/>
              <a:t> JS</a:t>
            </a:r>
          </a:p>
          <a:p>
            <a:r>
              <a:rPr lang="et-EE" dirty="0" smtClean="0"/>
              <a:t>OS </a:t>
            </a:r>
            <a:r>
              <a:rPr lang="et-EE" dirty="0" err="1" smtClean="0"/>
              <a:t>compiler</a:t>
            </a:r>
            <a:r>
              <a:rPr lang="et-EE" dirty="0" smtClean="0"/>
              <a:t>(</a:t>
            </a:r>
            <a:r>
              <a:rPr lang="et-EE" dirty="0" err="1" smtClean="0"/>
              <a:t>also</a:t>
            </a:r>
            <a:r>
              <a:rPr lang="et-EE" dirty="0" smtClean="0"/>
              <a:t> </a:t>
            </a:r>
            <a:r>
              <a:rPr lang="et-EE" dirty="0" err="1" smtClean="0"/>
              <a:t>written</a:t>
            </a:r>
            <a:r>
              <a:rPr lang="et-EE" dirty="0" smtClean="0"/>
              <a:t> in TS) and </a:t>
            </a:r>
            <a:r>
              <a:rPr lang="et-EE" dirty="0" err="1" smtClean="0"/>
              <a:t>type</a:t>
            </a:r>
            <a:r>
              <a:rPr lang="et-EE" dirty="0" smtClean="0"/>
              <a:t> </a:t>
            </a:r>
            <a:r>
              <a:rPr lang="et-EE" dirty="0" err="1" smtClean="0"/>
              <a:t>declarations</a:t>
            </a:r>
            <a:r>
              <a:rPr lang="et-EE" dirty="0" smtClean="0"/>
              <a:t>(JS </a:t>
            </a:r>
            <a:r>
              <a:rPr lang="et-EE" dirty="0" err="1" smtClean="0"/>
              <a:t>core</a:t>
            </a:r>
            <a:r>
              <a:rPr lang="et-EE" dirty="0" smtClean="0"/>
              <a:t>, DOM, …)</a:t>
            </a:r>
          </a:p>
          <a:p>
            <a:pPr lvl="1"/>
            <a:r>
              <a:rPr lang="et-EE" dirty="0" smtClean="0">
                <a:hlinkClick r:id="rId4"/>
              </a:rPr>
              <a:t>https</a:t>
            </a:r>
            <a:r>
              <a:rPr lang="et-EE" dirty="0">
                <a:hlinkClick r:id="rId4"/>
              </a:rPr>
              <a:t>://</a:t>
            </a:r>
            <a:r>
              <a:rPr lang="et-EE" dirty="0" smtClean="0">
                <a:hlinkClick r:id="rId4"/>
              </a:rPr>
              <a:t>github.com/Microsoft/TypeScript</a:t>
            </a:r>
            <a:endParaRPr lang="et-EE" dirty="0"/>
          </a:p>
          <a:p>
            <a:pPr lvl="1"/>
            <a:r>
              <a:rPr lang="et-EE" dirty="0" err="1" smtClean="0"/>
              <a:t>Apache</a:t>
            </a:r>
            <a:r>
              <a:rPr lang="et-EE" dirty="0" smtClean="0"/>
              <a:t> 2.0 </a:t>
            </a:r>
            <a:r>
              <a:rPr lang="et-EE" dirty="0" err="1" smtClean="0"/>
              <a:t>license</a:t>
            </a:r>
            <a:endParaRPr lang="et-EE" dirty="0" smtClean="0"/>
          </a:p>
          <a:p>
            <a:r>
              <a:rPr lang="et-EE" dirty="0" err="1" smtClean="0"/>
              <a:t>Uses</a:t>
            </a:r>
            <a:r>
              <a:rPr lang="et-EE" dirty="0" smtClean="0"/>
              <a:t> </a:t>
            </a:r>
            <a:r>
              <a:rPr lang="et-EE" dirty="0" err="1" smtClean="0"/>
              <a:t>NodeJS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compiling</a:t>
            </a:r>
            <a:endParaRPr lang="et-EE" dirty="0" smtClean="0"/>
          </a:p>
          <a:p>
            <a:pPr lvl="1"/>
            <a:r>
              <a:rPr lang="et-EE" dirty="0" err="1" smtClean="0"/>
              <a:t>Cross</a:t>
            </a:r>
            <a:r>
              <a:rPr lang="et-EE" dirty="0" smtClean="0"/>
              <a:t> </a:t>
            </a:r>
            <a:r>
              <a:rPr lang="et-EE" dirty="0" err="1" smtClean="0"/>
              <a:t>platform</a:t>
            </a:r>
            <a:r>
              <a:rPr lang="et-EE" dirty="0" smtClean="0"/>
              <a:t>, no MS </a:t>
            </a:r>
            <a:r>
              <a:rPr lang="et-EE" dirty="0" err="1" smtClean="0"/>
              <a:t>dependencies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9527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TS </a:t>
            </a:r>
            <a:r>
              <a:rPr lang="et-EE" dirty="0" err="1"/>
              <a:t>features</a:t>
            </a:r>
            <a:r>
              <a:rPr lang="et-EE" dirty="0"/>
              <a:t> </a:t>
            </a:r>
            <a:r>
              <a:rPr lang="et-EE" dirty="0" err="1"/>
              <a:t>from</a:t>
            </a:r>
            <a:r>
              <a:rPr lang="et-EE" dirty="0"/>
              <a:t> </a:t>
            </a:r>
            <a:r>
              <a:rPr lang="et-EE" dirty="0" smtClean="0"/>
              <a:t>ES6…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Classes</a:t>
            </a:r>
            <a:r>
              <a:rPr lang="et-EE" dirty="0" smtClean="0"/>
              <a:t>, </a:t>
            </a:r>
            <a:r>
              <a:rPr lang="et-EE" dirty="0" err="1" smtClean="0"/>
              <a:t>inheritance</a:t>
            </a:r>
            <a:endParaRPr lang="et-EE" dirty="0" smtClean="0"/>
          </a:p>
          <a:p>
            <a:r>
              <a:rPr lang="et-EE" dirty="0" err="1" smtClean="0"/>
              <a:t>Interfaces</a:t>
            </a:r>
            <a:endParaRPr lang="et-EE" dirty="0" smtClean="0"/>
          </a:p>
          <a:p>
            <a:r>
              <a:rPr lang="et-EE" dirty="0" err="1" smtClean="0"/>
              <a:t>Arrow</a:t>
            </a:r>
            <a:r>
              <a:rPr lang="et-EE" dirty="0" smtClean="0"/>
              <a:t> </a:t>
            </a:r>
            <a:r>
              <a:rPr lang="et-EE" dirty="0" err="1" smtClean="0"/>
              <a:t>functions</a:t>
            </a:r>
            <a:r>
              <a:rPr lang="et-EE" dirty="0" smtClean="0"/>
              <a:t> </a:t>
            </a:r>
            <a:r>
              <a:rPr lang="et-EE" dirty="0" err="1" smtClean="0"/>
              <a:t>aka</a:t>
            </a:r>
            <a:r>
              <a:rPr lang="et-EE" dirty="0" smtClean="0"/>
              <a:t> </a:t>
            </a:r>
            <a:r>
              <a:rPr lang="et-EE" dirty="0" err="1" smtClean="0"/>
              <a:t>Lambdas</a:t>
            </a:r>
            <a:endParaRPr lang="et-EE" dirty="0" smtClean="0"/>
          </a:p>
          <a:p>
            <a:r>
              <a:rPr lang="et-EE" dirty="0" err="1"/>
              <a:t>D</a:t>
            </a:r>
            <a:r>
              <a:rPr lang="et-EE" dirty="0" err="1" smtClean="0"/>
              <a:t>efault</a:t>
            </a:r>
            <a:r>
              <a:rPr lang="et-EE" dirty="0" smtClean="0"/>
              <a:t> </a:t>
            </a:r>
            <a:r>
              <a:rPr lang="et-EE" dirty="0" err="1" smtClean="0"/>
              <a:t>parameters</a:t>
            </a:r>
            <a:r>
              <a:rPr lang="et-EE" dirty="0" smtClean="0"/>
              <a:t>, rest </a:t>
            </a:r>
            <a:r>
              <a:rPr lang="et-EE" dirty="0" err="1" smtClean="0"/>
              <a:t>parameters</a:t>
            </a:r>
            <a:r>
              <a:rPr lang="et-EE" dirty="0" smtClean="0"/>
              <a:t> (</a:t>
            </a:r>
            <a:r>
              <a:rPr lang="et-EE" dirty="0" err="1" smtClean="0"/>
              <a:t>varargs</a:t>
            </a:r>
            <a:r>
              <a:rPr lang="et-EE" dirty="0" smtClean="0"/>
              <a:t>)</a:t>
            </a:r>
          </a:p>
          <a:p>
            <a:r>
              <a:rPr lang="et-EE" dirty="0" err="1" smtClean="0"/>
              <a:t>Template</a:t>
            </a:r>
            <a:r>
              <a:rPr lang="et-EE" dirty="0" smtClean="0"/>
              <a:t> </a:t>
            </a:r>
            <a:r>
              <a:rPr lang="et-EE" dirty="0" err="1" smtClean="0"/>
              <a:t>strings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229816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 16x9">
  <a:themeElements>
    <a:clrScheme name="iglu värvid">
      <a:dk1>
        <a:srgbClr val="2761A7"/>
      </a:dk1>
      <a:lt1>
        <a:sysClr val="window" lastClr="FFFFFF"/>
      </a:lt1>
      <a:dk2>
        <a:srgbClr val="262626"/>
      </a:dk2>
      <a:lt2>
        <a:srgbClr val="D9E6F5"/>
      </a:lt2>
      <a:accent1>
        <a:srgbClr val="F2F2F2"/>
      </a:accent1>
      <a:accent2>
        <a:srgbClr val="D8D8D8"/>
      </a:accent2>
      <a:accent3>
        <a:srgbClr val="A5A5A5"/>
      </a:accent3>
      <a:accent4>
        <a:srgbClr val="A5A5A5"/>
      </a:accent4>
      <a:accent5>
        <a:srgbClr val="7F7F7F"/>
      </a:accent5>
      <a:accent6>
        <a:srgbClr val="7F7F7F"/>
      </a:accent6>
      <a:hlink>
        <a:srgbClr val="D9E6F5"/>
      </a:hlink>
      <a:folHlink>
        <a:srgbClr val="F8E0D9"/>
      </a:folHlink>
    </a:clrScheme>
    <a:fontScheme name="Kohandatud 1">
      <a:majorFont>
        <a:latin typeface="Source Sans Pro"/>
        <a:ea typeface=""/>
        <a:cs typeface=""/>
      </a:majorFont>
      <a:minorFont>
        <a:latin typeface="Source Sans Pro Light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glu_PP_Dark.potx" id="{66D2F1FE-8E20-4615-A507-BA4972C32879}" vid="{676EB424-1644-4640-9948-B6C6D19A46E9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1070092B52D49912C16F7C85E5902" ma:contentTypeVersion="3" ma:contentTypeDescription="Create a new document." ma:contentTypeScope="" ma:versionID="799454218f95da200ad22fdb50c3249a">
  <xsd:schema xmlns:xsd="http://www.w3.org/2001/XMLSchema" xmlns:xs="http://www.w3.org/2001/XMLSchema" xmlns:p="http://schemas.microsoft.com/office/2006/metadata/properties" xmlns:ns2="f12d27e7-47a2-454e-9049-7186e6ac8481" xmlns:ns3="926d0178-2148-41b2-a020-2b56ab02d4b1" targetNamespace="http://schemas.microsoft.com/office/2006/metadata/properties" ma:root="true" ma:fieldsID="b4cd0bc77d7894f7576e06db647fbebc" ns2:_="" ns3:_="">
    <xsd:import namespace="f12d27e7-47a2-454e-9049-7186e6ac8481"/>
    <xsd:import namespace="926d0178-2148-41b2-a020-2b56ab02d4b1"/>
    <xsd:element name="properties">
      <xsd:complexType>
        <xsd:sequence>
          <xsd:element name="documentManagement">
            <xsd:complexType>
              <xsd:all>
                <xsd:element ref="ns2:Kirjeldus" minOccurs="0"/>
                <xsd:element ref="ns3:SharedWithUser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2d27e7-47a2-454e-9049-7186e6ac8481" elementFormDefault="qualified">
    <xsd:import namespace="http://schemas.microsoft.com/office/2006/documentManagement/types"/>
    <xsd:import namespace="http://schemas.microsoft.com/office/infopath/2007/PartnerControls"/>
    <xsd:element name="Kirjeldus" ma:index="8" nillable="true" ma:displayName="Kirjeldus" ma:internalName="Kirjeldu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d0178-2148-41b2-a020-2b56ab02d4b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irjeldus xmlns="f12d27e7-47a2-454e-9049-7186e6ac8481" xsi:nil="true"/>
  </documentManagement>
</p:properties>
</file>

<file path=customXml/itemProps1.xml><?xml version="1.0" encoding="utf-8"?>
<ds:datastoreItem xmlns:ds="http://schemas.openxmlformats.org/officeDocument/2006/customXml" ds:itemID="{8B2DA309-4B9C-4FF6-A6D1-1354B4254A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13046D-DEF4-4B43-8029-9AB48C2E2F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2d27e7-47a2-454e-9049-7186e6ac8481"/>
    <ds:schemaRef ds:uri="926d0178-2148-41b2-a020-2b56ab02d4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00D744-4C8B-4B1A-AEBE-E752D732F0D1}">
  <ds:schemaRefs>
    <ds:schemaRef ds:uri="926d0178-2148-41b2-a020-2b56ab02d4b1"/>
    <ds:schemaRef ds:uri="http://purl.org/dc/terms/"/>
    <ds:schemaRef ds:uri="f12d27e7-47a2-454e-9049-7186e6ac848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0</TotalTime>
  <Words>1572</Words>
  <Application>Microsoft Office PowerPoint</Application>
  <PresentationFormat>Custom</PresentationFormat>
  <Paragraphs>335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Century</vt:lpstr>
      <vt:lpstr>Source Sans Pro</vt:lpstr>
      <vt:lpstr>Source Sans Pro Light</vt:lpstr>
      <vt:lpstr>Woodgrain 16x9</vt:lpstr>
      <vt:lpstr>PowerPoint Presentation</vt:lpstr>
      <vt:lpstr>Warning &amp; credentials</vt:lpstr>
      <vt:lpstr>Agenda</vt:lpstr>
      <vt:lpstr>What’s good about JS?</vt:lpstr>
      <vt:lpstr>What’s wrong with JS?</vt:lpstr>
      <vt:lpstr>Wishlist</vt:lpstr>
      <vt:lpstr>EcmaScript 6 (ES6)</vt:lpstr>
      <vt:lpstr>TypeScript project</vt:lpstr>
      <vt:lpstr>TS features from ES6…</vt:lpstr>
      <vt:lpstr>…TS features from ES6</vt:lpstr>
      <vt:lpstr>Getting started</vt:lpstr>
      <vt:lpstr>…Getting started - Got compilation error?</vt:lpstr>
      <vt:lpstr>TypeScript language features</vt:lpstr>
      <vt:lpstr>TypeScript vs Java: Classes</vt:lpstr>
      <vt:lpstr>TypeScript vs Java: Types</vt:lpstr>
      <vt:lpstr>How it looks like?</vt:lpstr>
      <vt:lpstr>Demo: Basics</vt:lpstr>
      <vt:lpstr>Demo: Modules, Interfaces</vt:lpstr>
      <vt:lpstr>Demo: Classes</vt:lpstr>
      <vt:lpstr>Overriding/overloading</vt:lpstr>
      <vt:lpstr>Tricks with method signatures</vt:lpstr>
      <vt:lpstr>More useful stuff</vt:lpstr>
      <vt:lpstr>TypeScript and external libs</vt:lpstr>
      <vt:lpstr>Summary: TypeScript Type System</vt:lpstr>
      <vt:lpstr>Tools: TypeScript</vt:lpstr>
      <vt:lpstr>TypeScript type definitions (*.d.ts) dependency management</vt:lpstr>
      <vt:lpstr>Demo: Internal modules</vt:lpstr>
      <vt:lpstr>External modules</vt:lpstr>
      <vt:lpstr>TypeScript: interpreted mode</vt:lpstr>
      <vt:lpstr>TypeScript vs Google Closure Compiler</vt:lpstr>
      <vt:lpstr>TypeScript vs CoffeScript</vt:lpstr>
      <vt:lpstr>TypeScript vs Dart</vt:lpstr>
      <vt:lpstr>Who uses TypeScript?</vt:lpstr>
      <vt:lpstr>TypeScript - conclusion…</vt:lpstr>
      <vt:lpstr>TypeScript - …conclusion</vt:lpstr>
      <vt:lpstr>The end (or start of the new era?)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2015-03-14T20:06:13Z</dcterms:created>
  <dcterms:modified xsi:type="dcterms:W3CDTF">2015-03-26T22:02:36Z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  <property fmtid="{D5CDD505-2E9C-101B-9397-08002B2CF9AE}" pid="3" name="ContentTypeId">
    <vt:lpwstr>0x010100F671070092B52D49912C16F7C85E5902</vt:lpwstr>
  </property>
</Properties>
</file>