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9"/>
    <p:restoredTop sz="94710"/>
  </p:normalViewPr>
  <p:slideViewPr>
    <p:cSldViewPr snapToGrid="0" showGuides="1">
      <p:cViewPr varScale="1">
        <p:scale>
          <a:sx n="142" d="100"/>
          <a:sy n="142" d="100"/>
        </p:scale>
        <p:origin x="704" y="176"/>
      </p:cViewPr>
      <p:guideLst>
        <p:guide orient="horz" pos="2160"/>
        <p:guide pos="3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C364D-D81D-0845-9A9B-3DC1F0A57A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D515F-81DF-5C4A-9C92-A841D449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1pPr>
    <a:lvl2pPr marL="402035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2pPr>
    <a:lvl3pPr marL="804071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3pPr>
    <a:lvl4pPr marL="1206107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4pPr>
    <a:lvl5pPr marL="1608143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5pPr>
    <a:lvl6pPr marL="2010178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6pPr>
    <a:lvl7pPr marL="2412214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7pPr>
    <a:lvl8pPr marL="2814249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8pPr>
    <a:lvl9pPr marL="3216284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D515F-81DF-5C4A-9C92-A841D449D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0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69E3-A65B-4F43-9099-EDE3BF01F7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antenna&#10;&#10;Description automatically generated">
            <a:extLst>
              <a:ext uri="{FF2B5EF4-FFF2-40B4-BE49-F238E27FC236}">
                <a16:creationId xmlns:a16="http://schemas.microsoft.com/office/drawing/2014/main" id="{90FD4727-8997-8CF2-4D77-D47CA557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4" y="1076362"/>
            <a:ext cx="2002190" cy="71255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1DC662-046B-DE20-DFE4-33E17E4A707A}"/>
              </a:ext>
            </a:extLst>
          </p:cNvPr>
          <p:cNvCxnSpPr>
            <a:cxnSpLocks/>
          </p:cNvCxnSpPr>
          <p:nvPr/>
        </p:nvCxnSpPr>
        <p:spPr>
          <a:xfrm>
            <a:off x="2537929" y="1420411"/>
            <a:ext cx="639673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9648D-000F-A74B-8F3E-63B6F6E12E7A}"/>
              </a:ext>
            </a:extLst>
          </p:cNvPr>
          <p:cNvCxnSpPr>
            <a:cxnSpLocks/>
          </p:cNvCxnSpPr>
          <p:nvPr/>
        </p:nvCxnSpPr>
        <p:spPr>
          <a:xfrm>
            <a:off x="2550843" y="1433247"/>
            <a:ext cx="635724" cy="35567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5AE221-0A94-764E-45B1-AEEFDCD94E19}"/>
              </a:ext>
            </a:extLst>
          </p:cNvPr>
          <p:cNvSpPr txBox="1"/>
          <p:nvPr/>
        </p:nvSpPr>
        <p:spPr>
          <a:xfrm>
            <a:off x="207825" y="214012"/>
            <a:ext cx="2651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(I) Extract performances     </a:t>
            </a:r>
          </a:p>
          <a:p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features from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97BA7-1DBE-CF8A-722C-4928E5F8A25F}"/>
              </a:ext>
            </a:extLst>
          </p:cNvPr>
          <p:cNvSpPr txBox="1"/>
          <p:nvPr/>
        </p:nvSpPr>
        <p:spPr>
          <a:xfrm>
            <a:off x="303594" y="1788921"/>
            <a:ext cx="1997040" cy="64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NeueLT Std Cn" panose="020B0506030502030204" pitchFamily="34" charset="77"/>
              </a:rPr>
              <a:t>Performances </a:t>
            </a:r>
          </a:p>
          <a:p>
            <a:r>
              <a:rPr lang="en-US" sz="1200" dirty="0">
                <a:latin typeface="HelveticaNeueLT Std Cn" panose="020B0506030502030204" pitchFamily="34" charset="77"/>
              </a:rPr>
              <a:t>without expressive notations</a:t>
            </a:r>
          </a:p>
          <a:p>
            <a:r>
              <a:rPr lang="en-US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baseline performances</a:t>
            </a:r>
          </a:p>
        </p:txBody>
      </p:sp>
      <p:pic>
        <p:nvPicPr>
          <p:cNvPr id="23" name="Picture 22" descr="A picture containing antenna&#10;&#10;Description automatically generated">
            <a:extLst>
              <a:ext uri="{FF2B5EF4-FFF2-40B4-BE49-F238E27FC236}">
                <a16:creationId xmlns:a16="http://schemas.microsoft.com/office/drawing/2014/main" id="{803B9327-81B3-46DF-1239-C2CD62D8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06" y="2403737"/>
            <a:ext cx="1998728" cy="712559"/>
          </a:xfrm>
          <a:prstGeom prst="rect">
            <a:avLst/>
          </a:prstGeom>
        </p:spPr>
      </p:pic>
      <p:pic>
        <p:nvPicPr>
          <p:cNvPr id="25" name="Picture 24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10CAFC32-F9C7-7229-7036-16DB66850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06" y="3808125"/>
            <a:ext cx="2002187" cy="7125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68C1FE-A95F-E94D-E45B-7D79B729051D}"/>
              </a:ext>
            </a:extLst>
          </p:cNvPr>
          <p:cNvSpPr txBox="1"/>
          <p:nvPr/>
        </p:nvSpPr>
        <p:spPr>
          <a:xfrm>
            <a:off x="301906" y="3139045"/>
            <a:ext cx="199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NeueLT Std Cn" panose="020B0506030502030204" pitchFamily="34" charset="77"/>
              </a:rPr>
              <a:t>Performances </a:t>
            </a:r>
          </a:p>
          <a:p>
            <a:r>
              <a:rPr lang="en-US" sz="1200" dirty="0">
                <a:latin typeface="HelveticaNeueLT Std Cn" panose="020B0506030502030204" pitchFamily="34" charset="77"/>
              </a:rPr>
              <a:t>with notated articulation</a:t>
            </a:r>
          </a:p>
          <a:p>
            <a:r>
              <a:rPr lang="en-US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articulation performances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E2954-4C04-CAD3-CD25-02FA6BFE5AA9}"/>
              </a:ext>
            </a:extLst>
          </p:cNvPr>
          <p:cNvSpPr txBox="1"/>
          <p:nvPr/>
        </p:nvSpPr>
        <p:spPr>
          <a:xfrm>
            <a:off x="298447" y="4598135"/>
            <a:ext cx="200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NeueLT Std Cn" panose="020B0506030502030204" pitchFamily="34" charset="77"/>
              </a:rPr>
              <a:t>Performances </a:t>
            </a:r>
          </a:p>
          <a:p>
            <a:r>
              <a:rPr lang="en-US" sz="1200" dirty="0">
                <a:latin typeface="HelveticaNeueLT Std Cn" panose="020B0506030502030204" pitchFamily="34" charset="77"/>
              </a:rPr>
              <a:t>with notated dynamics</a:t>
            </a:r>
          </a:p>
          <a:p>
            <a:r>
              <a:rPr lang="en-US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dynamics performances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DF962B-1CBB-AD2C-925F-33D185FF9224}"/>
              </a:ext>
            </a:extLst>
          </p:cNvPr>
          <p:cNvGrpSpPr/>
          <p:nvPr/>
        </p:nvGrpSpPr>
        <p:grpSpPr>
          <a:xfrm>
            <a:off x="3409747" y="306539"/>
            <a:ext cx="1473862" cy="1123739"/>
            <a:chOff x="3409747" y="261714"/>
            <a:chExt cx="1473862" cy="11237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5A9852-30D4-8C01-6C85-51023C3AC74D}"/>
                </a:ext>
              </a:extLst>
            </p:cNvPr>
            <p:cNvSpPr txBox="1"/>
            <p:nvPr/>
          </p:nvSpPr>
          <p:spPr>
            <a:xfrm>
              <a:off x="3409747" y="261714"/>
              <a:ext cx="1473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A. Tempo (IOIs)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953C7F-4753-2790-C427-42821505D065}"/>
                </a:ext>
              </a:extLst>
            </p:cNvPr>
            <p:cNvSpPr txBox="1"/>
            <p:nvPr/>
          </p:nvSpPr>
          <p:spPr>
            <a:xfrm>
              <a:off x="3409749" y="530328"/>
              <a:ext cx="147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B. Articulation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(sound duration)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E18468-B01D-1BC2-CC26-1A9ADA993B3D}"/>
                </a:ext>
              </a:extLst>
            </p:cNvPr>
            <p:cNvSpPr txBox="1"/>
            <p:nvPr/>
          </p:nvSpPr>
          <p:spPr>
            <a:xfrm>
              <a:off x="3409747" y="923788"/>
              <a:ext cx="147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C. Dynamics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(velocity profiles)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341CDE9-3827-A566-6110-8695142AD759}"/>
              </a:ext>
            </a:extLst>
          </p:cNvPr>
          <p:cNvSpPr txBox="1"/>
          <p:nvPr/>
        </p:nvSpPr>
        <p:spPr>
          <a:xfrm>
            <a:off x="3408737" y="2581657"/>
            <a:ext cx="147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D. Articulation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(sound duration)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8168D9-9198-98CC-3B75-97413476FB48}"/>
              </a:ext>
            </a:extLst>
          </p:cNvPr>
          <p:cNvSpPr txBox="1"/>
          <p:nvPr/>
        </p:nvSpPr>
        <p:spPr>
          <a:xfrm>
            <a:off x="3400236" y="4006824"/>
            <a:ext cx="147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E. Dynamics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(velocity profiles)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B9C5F0-743B-3AA1-E8BE-DAADF742B755}"/>
              </a:ext>
            </a:extLst>
          </p:cNvPr>
          <p:cNvSpPr txBox="1"/>
          <p:nvPr/>
        </p:nvSpPr>
        <p:spPr>
          <a:xfrm>
            <a:off x="5244353" y="1036818"/>
            <a:ext cx="2178539" cy="212365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None recordings (16 instances)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B, C</a:t>
            </a:r>
          </a:p>
          <a:p>
            <a:endParaRPr lang="en-US" sz="12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Art-only recordings (16 instances)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</a:t>
            </a:r>
            <a:r>
              <a:rPr lang="en-US" sz="12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, C</a:t>
            </a:r>
          </a:p>
          <a:p>
            <a:endParaRPr lang="en-US" sz="12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 err="1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Dyn</a:t>
            </a:r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-only recordings (16 instances)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B, </a:t>
            </a:r>
            <a:r>
              <a:rPr lang="en-US" sz="12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  <a:p>
            <a:endParaRPr lang="en-US" sz="1200" dirty="0">
              <a:solidFill>
                <a:srgbClr val="FF0000"/>
              </a:solidFill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Both recordings (16 instances)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</a:t>
            </a:r>
            <a:r>
              <a:rPr lang="en-US" sz="12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2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2B3245-4E7F-2995-6833-C60B8FBEEA32}"/>
              </a:ext>
            </a:extLst>
          </p:cNvPr>
          <p:cNvSpPr txBox="1"/>
          <p:nvPr/>
        </p:nvSpPr>
        <p:spPr>
          <a:xfrm>
            <a:off x="3413696" y="1429827"/>
            <a:ext cx="14738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NeueLT Std Cn" panose="020B0506030502030204" pitchFamily="34" charset="77"/>
              </a:rPr>
              <a:t>16 instances for A, B, C were generated by averaging three of each performance feature of </a:t>
            </a:r>
            <a:r>
              <a:rPr lang="en-US" sz="105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baseline performances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7812E-6DFD-90D3-AF5D-6D71FBAF4671}"/>
              </a:ext>
            </a:extLst>
          </p:cNvPr>
          <p:cNvSpPr txBox="1"/>
          <p:nvPr/>
        </p:nvSpPr>
        <p:spPr>
          <a:xfrm>
            <a:off x="3404506" y="3021052"/>
            <a:ext cx="1839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NeueLT Std Cn" panose="020B0506030502030204" pitchFamily="34" charset="77"/>
              </a:rPr>
              <a:t>16 instances for D were generated by averaging the articulation performance feature of </a:t>
            </a:r>
            <a:r>
              <a:rPr lang="en-US" sz="105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articulation performances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181584-C2CF-4F4C-CB02-993675972139}"/>
              </a:ext>
            </a:extLst>
          </p:cNvPr>
          <p:cNvSpPr txBox="1"/>
          <p:nvPr/>
        </p:nvSpPr>
        <p:spPr>
          <a:xfrm>
            <a:off x="3399987" y="4468491"/>
            <a:ext cx="1709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NeueLT Std Cn" panose="020B0506030502030204" pitchFamily="34" charset="77"/>
              </a:rPr>
              <a:t>16 instances for E were generated by averaging the dynamics performance feature of </a:t>
            </a:r>
            <a:r>
              <a:rPr lang="en-US" sz="105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dynamics performances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D58CE8-1A82-D980-E3C0-18F2A8B5878E}"/>
              </a:ext>
            </a:extLst>
          </p:cNvPr>
          <p:cNvCxnSpPr>
            <a:cxnSpLocks/>
          </p:cNvCxnSpPr>
          <p:nvPr/>
        </p:nvCxnSpPr>
        <p:spPr>
          <a:xfrm flipV="1">
            <a:off x="2550843" y="1058415"/>
            <a:ext cx="635724" cy="35567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9C879-10FB-E7F2-2069-F63F25572A4A}"/>
              </a:ext>
            </a:extLst>
          </p:cNvPr>
          <p:cNvCxnSpPr>
            <a:cxnSpLocks/>
          </p:cNvCxnSpPr>
          <p:nvPr/>
        </p:nvCxnSpPr>
        <p:spPr>
          <a:xfrm>
            <a:off x="2532328" y="4155310"/>
            <a:ext cx="639673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763C59-B30D-5EE3-D992-49096D379B54}"/>
              </a:ext>
            </a:extLst>
          </p:cNvPr>
          <p:cNvCxnSpPr>
            <a:cxnSpLocks/>
          </p:cNvCxnSpPr>
          <p:nvPr/>
        </p:nvCxnSpPr>
        <p:spPr>
          <a:xfrm>
            <a:off x="2537929" y="2787654"/>
            <a:ext cx="639673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5D7385-4E21-390F-D351-49A6CDEE953C}"/>
              </a:ext>
            </a:extLst>
          </p:cNvPr>
          <p:cNvSpPr txBox="1"/>
          <p:nvPr/>
        </p:nvSpPr>
        <p:spPr>
          <a:xfrm>
            <a:off x="5244353" y="214012"/>
            <a:ext cx="2168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(II) Combine</a:t>
            </a:r>
          </a:p>
          <a:p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extracted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BDF46-7610-C991-C960-56E55F483F30}"/>
              </a:ext>
            </a:extLst>
          </p:cNvPr>
          <p:cNvSpPr txBox="1"/>
          <p:nvPr/>
        </p:nvSpPr>
        <p:spPr>
          <a:xfrm>
            <a:off x="7529187" y="1036818"/>
            <a:ext cx="2178539" cy="267765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None recordings (4 instances)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none_1, none_2, none_3, none_4</a:t>
            </a:r>
          </a:p>
          <a:p>
            <a:endParaRPr lang="en-US" sz="12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Art-only recordings (4 instances)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art_only_1, art_only_2, art_only_3, art_only_4</a:t>
            </a:r>
          </a:p>
          <a:p>
            <a:endParaRPr lang="en-US" sz="12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 err="1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Dyn</a:t>
            </a:r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-only recordings (4 instances)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dyn_only_1, dyn_only_2, dyn_only_3, dyn_only_4</a:t>
            </a:r>
          </a:p>
          <a:p>
            <a:endParaRPr lang="en-US" sz="1200" dirty="0">
              <a:solidFill>
                <a:srgbClr val="FF0000"/>
              </a:solidFill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Both recordings (4 instances)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both_1, both_2, both_3, both_4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39157-2AE4-C9FE-513D-379850AA659D}"/>
              </a:ext>
            </a:extLst>
          </p:cNvPr>
          <p:cNvSpPr txBox="1"/>
          <p:nvPr/>
        </p:nvSpPr>
        <p:spPr>
          <a:xfrm>
            <a:off x="7529187" y="209535"/>
            <a:ext cx="216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(III) Selected recordings</a:t>
            </a:r>
          </a:p>
          <a:p>
            <a:r>
              <a:rPr lang="en-US" sz="1200" dirty="0">
                <a:latin typeface="HelveticaNeueLT Std Cn" panose="020B0506030502030204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(Fig. S2 – Fig. S5 for details)</a:t>
            </a:r>
          </a:p>
        </p:txBody>
      </p:sp>
    </p:spTree>
    <p:extLst>
      <p:ext uri="{BB962C8B-B14F-4D97-AF65-F5344CB8AC3E}">
        <p14:creationId xmlns:p14="http://schemas.microsoft.com/office/powerpoint/2010/main" val="21706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297</Words>
  <Application>Microsoft Macintosh PowerPoint</Application>
  <PresentationFormat>A4 Paper (210x297 mm)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Condensed</vt:lpstr>
      <vt:lpstr>HelveticaNeueLT Std Cn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Atsuko Tominaga</dc:creator>
  <cp:lastModifiedBy>Atsuko Tominaga</cp:lastModifiedBy>
  <cp:revision>20</cp:revision>
  <cp:lastPrinted>2023-01-17T18:34:20Z</cp:lastPrinted>
  <dcterms:created xsi:type="dcterms:W3CDTF">2023-01-17T15:11:03Z</dcterms:created>
  <dcterms:modified xsi:type="dcterms:W3CDTF">2023-01-30T20:45:05Z</dcterms:modified>
</cp:coreProperties>
</file>