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5" y="2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0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8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73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64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39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91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5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8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9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6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9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5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3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3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0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66057"/>
            <a:ext cx="8825658" cy="421132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Project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825999"/>
            <a:ext cx="8825658" cy="1582057"/>
          </a:xfrm>
        </p:spPr>
        <p:txBody>
          <a:bodyPr tIns="0" bIns="0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Clara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Linanda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Sukanya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Mukherjee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Angela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Tsung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MIS3545-02</a:t>
            </a:r>
          </a:p>
        </p:txBody>
      </p:sp>
      <p:pic>
        <p:nvPicPr>
          <p:cNvPr id="1030" name="Picture 6" descr="Image result for soyle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686" y="566057"/>
            <a:ext cx="6669626" cy="313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19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Soylent: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(paragraph form)</a:t>
            </a:r>
          </a:p>
          <a:p>
            <a:r>
              <a:rPr lang="en-US" dirty="0" smtClean="0"/>
              <a:t>Introduced 2014 w/ a crowdfunding campaign</a:t>
            </a:r>
          </a:p>
          <a:p>
            <a:r>
              <a:rPr lang="en-US" dirty="0" smtClean="0"/>
              <a:t>Focuses on meal replacement products that meet all nutritional requirements for an average adult</a:t>
            </a:r>
          </a:p>
          <a:p>
            <a:r>
              <a:rPr lang="en-US" dirty="0" smtClean="0"/>
              <a:t>Reduces costs of purchasing, preparing, and consuming food</a:t>
            </a:r>
          </a:p>
        </p:txBody>
      </p:sp>
    </p:spTree>
    <p:extLst>
      <p:ext uri="{BB962C8B-B14F-4D97-AF65-F5344CB8AC3E}">
        <p14:creationId xmlns:p14="http://schemas.microsoft.com/office/powerpoint/2010/main" val="102213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701238"/>
              </p:ext>
            </p:extLst>
          </p:nvPr>
        </p:nvGraphicFramePr>
        <p:xfrm>
          <a:off x="2705472" y="277743"/>
          <a:ext cx="1932311" cy="1201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311">
                  <a:extLst>
                    <a:ext uri="{9D8B030D-6E8A-4147-A177-3AD203B41FA5}">
                      <a16:colId xmlns:a16="http://schemas.microsoft.com/office/drawing/2014/main" val="3704938602"/>
                    </a:ext>
                  </a:extLst>
                </a:gridCol>
              </a:tblGrid>
              <a:tr h="27513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Product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959637"/>
                  </a:ext>
                </a:extLst>
              </a:tr>
              <a:tr h="86603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ProductID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/>
                        <a:t>(PK)</a:t>
                      </a:r>
                    </a:p>
                    <a:p>
                      <a:r>
                        <a:rPr lang="en-US" sz="1600" baseline="0" dirty="0" err="1" smtClean="0"/>
                        <a:t>ProductName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err="1" smtClean="0"/>
                        <a:t>ProductCategory</a:t>
                      </a:r>
                      <a:endParaRPr lang="en-US" sz="16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87831"/>
                  </a:ext>
                </a:extLst>
              </a:tr>
            </a:tbl>
          </a:graphicData>
        </a:graphic>
      </p:graphicFrame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0805196"/>
              </p:ext>
            </p:extLst>
          </p:nvPr>
        </p:nvGraphicFramePr>
        <p:xfrm>
          <a:off x="192517" y="1391456"/>
          <a:ext cx="1932311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311">
                  <a:extLst>
                    <a:ext uri="{9D8B030D-6E8A-4147-A177-3AD203B41FA5}">
                      <a16:colId xmlns:a16="http://schemas.microsoft.com/office/drawing/2014/main" val="37049386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Packages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959637"/>
                  </a:ext>
                </a:extLst>
              </a:tr>
              <a:tr h="86603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PackageID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/>
                        <a:t>(PK)</a:t>
                      </a:r>
                    </a:p>
                    <a:p>
                      <a:r>
                        <a:rPr lang="en-US" sz="1600" baseline="0" dirty="0" err="1" smtClean="0"/>
                        <a:t>PackageSize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Price</a:t>
                      </a:r>
                    </a:p>
                    <a:p>
                      <a:r>
                        <a:rPr lang="en-US" sz="1600" baseline="0" dirty="0" err="1" smtClean="0"/>
                        <a:t>ProductID</a:t>
                      </a:r>
                      <a:r>
                        <a:rPr lang="en-US" sz="1600" baseline="0" dirty="0" smtClean="0"/>
                        <a:t> (FK)</a:t>
                      </a:r>
                      <a:endParaRPr lang="en-US" sz="16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87831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>
            <a:stCxn id="3" idx="3"/>
            <a:endCxn id="2" idx="1"/>
          </p:cNvCxnSpPr>
          <p:nvPr/>
        </p:nvCxnSpPr>
        <p:spPr>
          <a:xfrm flipV="1">
            <a:off x="2124828" y="878400"/>
            <a:ext cx="580644" cy="121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758605"/>
              </p:ext>
            </p:extLst>
          </p:nvPr>
        </p:nvGraphicFramePr>
        <p:xfrm>
          <a:off x="5343372" y="381315"/>
          <a:ext cx="2260397" cy="1201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397">
                  <a:extLst>
                    <a:ext uri="{9D8B030D-6E8A-4147-A177-3AD203B41FA5}">
                      <a16:colId xmlns:a16="http://schemas.microsoft.com/office/drawing/2014/main" val="3704938602"/>
                    </a:ext>
                  </a:extLst>
                </a:gridCol>
              </a:tblGrid>
              <a:tr h="27513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ProductIngredient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959637"/>
                  </a:ext>
                </a:extLst>
              </a:tr>
              <a:tr h="86603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ProductID</a:t>
                      </a:r>
                      <a:r>
                        <a:rPr lang="en-US" sz="1600" dirty="0" smtClean="0"/>
                        <a:t> (PK, FK)</a:t>
                      </a:r>
                    </a:p>
                    <a:p>
                      <a:r>
                        <a:rPr lang="en-US" sz="1600" baseline="0" dirty="0" err="1" smtClean="0"/>
                        <a:t>IngredientID</a:t>
                      </a:r>
                      <a:r>
                        <a:rPr lang="en-US" sz="1600" baseline="0" dirty="0" smtClean="0"/>
                        <a:t> (PK, FK)</a:t>
                      </a:r>
                      <a:endParaRPr lang="en-US" sz="16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87831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323473"/>
              </p:ext>
            </p:extLst>
          </p:nvPr>
        </p:nvGraphicFramePr>
        <p:xfrm>
          <a:off x="8309358" y="372086"/>
          <a:ext cx="1932311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311">
                  <a:extLst>
                    <a:ext uri="{9D8B030D-6E8A-4147-A177-3AD203B41FA5}">
                      <a16:colId xmlns:a16="http://schemas.microsoft.com/office/drawing/2014/main" val="3704938602"/>
                    </a:ext>
                  </a:extLst>
                </a:gridCol>
              </a:tblGrid>
              <a:tr h="27513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Ingredients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959637"/>
                  </a:ext>
                </a:extLst>
              </a:tr>
              <a:tr h="86603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IngredientID</a:t>
                      </a:r>
                      <a:r>
                        <a:rPr lang="en-US" sz="1600" dirty="0" smtClean="0"/>
                        <a:t> (PK)</a:t>
                      </a:r>
                    </a:p>
                    <a:p>
                      <a:r>
                        <a:rPr lang="en-US" sz="1600" baseline="0" dirty="0" err="1" smtClean="0"/>
                        <a:t>IngredientName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Flagged</a:t>
                      </a:r>
                    </a:p>
                    <a:p>
                      <a:r>
                        <a:rPr lang="en-US" sz="1600" baseline="0" dirty="0" err="1" smtClean="0"/>
                        <a:t>SupplierID</a:t>
                      </a:r>
                      <a:r>
                        <a:rPr lang="en-US" sz="1600" baseline="0" dirty="0" smtClean="0"/>
                        <a:t> (FK)</a:t>
                      </a:r>
                      <a:endParaRPr lang="en-US" sz="16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87831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>
            <a:stCxn id="2" idx="3"/>
            <a:endCxn id="8" idx="1"/>
          </p:cNvCxnSpPr>
          <p:nvPr/>
        </p:nvCxnSpPr>
        <p:spPr>
          <a:xfrm>
            <a:off x="4637783" y="878400"/>
            <a:ext cx="705589" cy="103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3"/>
            <a:endCxn id="9" idx="1"/>
          </p:cNvCxnSpPr>
          <p:nvPr/>
        </p:nvCxnSpPr>
        <p:spPr>
          <a:xfrm>
            <a:off x="7603769" y="981972"/>
            <a:ext cx="705589" cy="91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4927192"/>
              </p:ext>
            </p:extLst>
          </p:nvPr>
        </p:nvGraphicFramePr>
        <p:xfrm>
          <a:off x="9621058" y="2137283"/>
          <a:ext cx="2152579" cy="1851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579">
                  <a:extLst>
                    <a:ext uri="{9D8B030D-6E8A-4147-A177-3AD203B41FA5}">
                      <a16:colId xmlns:a16="http://schemas.microsoft.com/office/drawing/2014/main" val="3704938602"/>
                    </a:ext>
                  </a:extLst>
                </a:gridCol>
              </a:tblGrid>
              <a:tr h="306064">
                <a:tc>
                  <a:txBody>
                    <a:bodyPr/>
                    <a:lstStyle/>
                    <a:p>
                      <a:r>
                        <a:rPr lang="en-US" dirty="0" smtClean="0"/>
                        <a:t>Suppliers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959637"/>
                  </a:ext>
                </a:extLst>
              </a:tr>
              <a:tr h="148569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SupplierID</a:t>
                      </a:r>
                      <a:r>
                        <a:rPr lang="en-US" dirty="0" smtClean="0"/>
                        <a:t> (PK)</a:t>
                      </a:r>
                    </a:p>
                    <a:p>
                      <a:r>
                        <a:rPr lang="en-US" baseline="0" dirty="0" err="1" smtClean="0"/>
                        <a:t>SupplierName</a:t>
                      </a:r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ContactName</a:t>
                      </a:r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PhoneNumber</a:t>
                      </a:r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SupplierAddress</a:t>
                      </a:r>
                      <a:endParaRPr lang="en-US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87831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>
            <a:stCxn id="9" idx="2"/>
            <a:endCxn id="15" idx="1"/>
          </p:cNvCxnSpPr>
          <p:nvPr/>
        </p:nvCxnSpPr>
        <p:spPr>
          <a:xfrm>
            <a:off x="9275513" y="1774166"/>
            <a:ext cx="345545" cy="1288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81293"/>
              </p:ext>
            </p:extLst>
          </p:nvPr>
        </p:nvGraphicFramePr>
        <p:xfrm>
          <a:off x="4773721" y="3620335"/>
          <a:ext cx="213702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026">
                  <a:extLst>
                    <a:ext uri="{9D8B030D-6E8A-4147-A177-3AD203B41FA5}">
                      <a16:colId xmlns:a16="http://schemas.microsoft.com/office/drawing/2014/main" val="37049386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959637"/>
                  </a:ext>
                </a:extLst>
              </a:tr>
              <a:tr h="86603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CustomerID</a:t>
                      </a:r>
                      <a:r>
                        <a:rPr lang="en-US" sz="1600" baseline="0" dirty="0" smtClean="0"/>
                        <a:t> (PK)</a:t>
                      </a:r>
                    </a:p>
                    <a:p>
                      <a:r>
                        <a:rPr lang="en-US" sz="1600" baseline="0" dirty="0" err="1" smtClean="0"/>
                        <a:t>FirstName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err="1" smtClean="0"/>
                        <a:t>LastName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Address</a:t>
                      </a:r>
                    </a:p>
                    <a:p>
                      <a:r>
                        <a:rPr lang="en-US" sz="1600" baseline="0" dirty="0" err="1" smtClean="0"/>
                        <a:t>ZipCode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State</a:t>
                      </a:r>
                    </a:p>
                    <a:p>
                      <a:r>
                        <a:rPr lang="en-US" sz="1600" baseline="0" dirty="0" smtClean="0"/>
                        <a:t>Country</a:t>
                      </a:r>
                    </a:p>
                    <a:p>
                      <a:r>
                        <a:rPr lang="en-US" sz="1600" baseline="0" dirty="0" smtClean="0"/>
                        <a:t>Email</a:t>
                      </a:r>
                    </a:p>
                    <a:p>
                      <a:r>
                        <a:rPr lang="en-US" sz="1600" baseline="0" dirty="0" smtClean="0"/>
                        <a:t>Phone</a:t>
                      </a:r>
                    </a:p>
                    <a:p>
                      <a:r>
                        <a:rPr lang="en-US" sz="1600" baseline="0" dirty="0" err="1" smtClean="0"/>
                        <a:t>SubscriptionID</a:t>
                      </a:r>
                      <a:r>
                        <a:rPr lang="en-US" sz="1600" baseline="0" dirty="0" smtClean="0"/>
                        <a:t> (FK)</a:t>
                      </a:r>
                      <a:endParaRPr lang="en-US" sz="16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8783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6926845"/>
              </p:ext>
            </p:extLst>
          </p:nvPr>
        </p:nvGraphicFramePr>
        <p:xfrm>
          <a:off x="7677987" y="4465090"/>
          <a:ext cx="2129769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769">
                  <a:extLst>
                    <a:ext uri="{9D8B030D-6E8A-4147-A177-3AD203B41FA5}">
                      <a16:colId xmlns:a16="http://schemas.microsoft.com/office/drawing/2014/main" val="37049386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Subscription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959637"/>
                  </a:ext>
                </a:extLst>
              </a:tr>
              <a:tr h="86603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SubscriptionID</a:t>
                      </a:r>
                      <a:r>
                        <a:rPr lang="en-US" sz="1600" dirty="0" smtClean="0"/>
                        <a:t> (PK)</a:t>
                      </a:r>
                    </a:p>
                    <a:p>
                      <a:r>
                        <a:rPr lang="en-US" sz="1600" baseline="0" dirty="0" err="1" smtClean="0"/>
                        <a:t>StartDate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err="1" smtClean="0"/>
                        <a:t>EndDate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Discount</a:t>
                      </a:r>
                      <a:endParaRPr lang="en-US" sz="16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8783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6040437"/>
              </p:ext>
            </p:extLst>
          </p:nvPr>
        </p:nvGraphicFramePr>
        <p:xfrm>
          <a:off x="1263237" y="4108015"/>
          <a:ext cx="1932311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311">
                  <a:extLst>
                    <a:ext uri="{9D8B030D-6E8A-4147-A177-3AD203B41FA5}">
                      <a16:colId xmlns:a16="http://schemas.microsoft.com/office/drawing/2014/main" val="37049386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Orders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959637"/>
                  </a:ext>
                </a:extLst>
              </a:tr>
              <a:tr h="86603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OrderID</a:t>
                      </a:r>
                      <a:r>
                        <a:rPr lang="en-US" sz="1600" baseline="0" dirty="0" smtClean="0"/>
                        <a:t> (PK)</a:t>
                      </a:r>
                    </a:p>
                    <a:p>
                      <a:r>
                        <a:rPr lang="en-US" sz="1600" baseline="0" dirty="0" err="1" smtClean="0"/>
                        <a:t>OrderDate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err="1" smtClean="0"/>
                        <a:t>ShipDate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err="1" smtClean="0"/>
                        <a:t>TotalAmount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err="1" smtClean="0"/>
                        <a:t>CustomerID</a:t>
                      </a:r>
                      <a:r>
                        <a:rPr lang="en-US" sz="1600" baseline="0" dirty="0" smtClean="0"/>
                        <a:t> (FK)</a:t>
                      </a:r>
                    </a:p>
                    <a:p>
                      <a:r>
                        <a:rPr lang="en-US" sz="1600" baseline="0" dirty="0" err="1" smtClean="0"/>
                        <a:t>PackageID</a:t>
                      </a:r>
                      <a:r>
                        <a:rPr lang="en-US" sz="1600" baseline="0" dirty="0" smtClean="0"/>
                        <a:t> (FK)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87831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>
            <a:stCxn id="3" idx="2"/>
            <a:endCxn id="20" idx="0"/>
          </p:cNvCxnSpPr>
          <p:nvPr/>
        </p:nvCxnSpPr>
        <p:spPr>
          <a:xfrm>
            <a:off x="1158672" y="2793536"/>
            <a:ext cx="1070720" cy="1314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3"/>
            <a:endCxn id="18" idx="1"/>
          </p:cNvCxnSpPr>
          <p:nvPr/>
        </p:nvCxnSpPr>
        <p:spPr>
          <a:xfrm>
            <a:off x="3195548" y="5052895"/>
            <a:ext cx="1578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8" idx="3"/>
            <a:endCxn id="19" idx="1"/>
          </p:cNvCxnSpPr>
          <p:nvPr/>
        </p:nvCxnSpPr>
        <p:spPr>
          <a:xfrm>
            <a:off x="6910747" y="5052895"/>
            <a:ext cx="767240" cy="113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462333" y="4796798"/>
            <a:ext cx="2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60279" y="4683563"/>
            <a:ext cx="2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530873" y="4683563"/>
            <a:ext cx="2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46755" y="4740180"/>
            <a:ext cx="2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189368" y="3804071"/>
            <a:ext cx="2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324762" y="2793536"/>
            <a:ext cx="2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072557" y="2021911"/>
            <a:ext cx="2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474871" y="616380"/>
            <a:ext cx="2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076991" y="693734"/>
            <a:ext cx="2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566269" y="579152"/>
            <a:ext cx="2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519408" y="693734"/>
            <a:ext cx="2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078757" y="783580"/>
            <a:ext cx="2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961318" y="1756732"/>
            <a:ext cx="2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306850" y="3050455"/>
            <a:ext cx="2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19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</TotalTime>
  <Words>151</Words>
  <Application>Microsoft Office PowerPoint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 Project 1</vt:lpstr>
      <vt:lpstr>Soylent: Background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2017-02-23T06:58:12Z</dcterms:created>
  <dcterms:modified xsi:type="dcterms:W3CDTF">2017-03-15T06:11:16Z</dcterms:modified>
</cp:coreProperties>
</file>