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494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0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8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73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64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39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1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5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8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9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6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9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5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3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3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2427158-401E-4689-8B18-088A7166B01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BC6F8B8-CD7C-4A57-B12B-941A914A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0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66057"/>
            <a:ext cx="8825658" cy="421132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Project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825999"/>
            <a:ext cx="8825658" cy="1582057"/>
          </a:xfrm>
        </p:spPr>
        <p:txBody>
          <a:bodyPr tIns="0" bIns="0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Clara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Linanda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Sukanya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Mukherjee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Angela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Tsung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MIS3545-02</a:t>
            </a:r>
          </a:p>
        </p:txBody>
      </p:sp>
      <p:pic>
        <p:nvPicPr>
          <p:cNvPr id="1030" name="Picture 6" descr="Image result for soyl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686" y="566057"/>
            <a:ext cx="6669626" cy="313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19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Soylent: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Soylent</a:t>
            </a:r>
            <a:r>
              <a:rPr lang="en-US" dirty="0"/>
              <a:t> is a company that creates meal replacement products for on-the-go adults who do not have time to prepare nutritional, healthy meals.  Soylent’s product line includes pre-mixed drinks, powder to mix with water, and food bars. Soylent was introduced in 2014 through a crowdfunding campaign that generated about $1.5 million dollars in pre-orders. Recognizing that in this day and age many adults are looking for a quick, healthy meal, Soylent provides a solution that reduces the cost of purchasing, preparing and consuming food. Their meal replacement contains everything that the average adult needs to needs for a healthy diet without any excess fat or sugar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213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701238"/>
              </p:ext>
            </p:extLst>
          </p:nvPr>
        </p:nvGraphicFramePr>
        <p:xfrm>
          <a:off x="2705472" y="277743"/>
          <a:ext cx="1932311" cy="1201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311">
                  <a:extLst>
                    <a:ext uri="{9D8B030D-6E8A-4147-A177-3AD203B41FA5}">
                      <a16:colId xmlns:a16="http://schemas.microsoft.com/office/drawing/2014/main" val="3704938602"/>
                    </a:ext>
                  </a:extLst>
                </a:gridCol>
              </a:tblGrid>
              <a:tr h="2751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959637"/>
                  </a:ext>
                </a:extLst>
              </a:tr>
              <a:tr h="86603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ProductID</a:t>
                      </a:r>
                      <a:r>
                        <a:rPr lang="en-US" sz="1600" dirty="0" smtClean="0"/>
                        <a:t> (PK)</a:t>
                      </a:r>
                    </a:p>
                    <a:p>
                      <a:r>
                        <a:rPr lang="en-US" sz="1600" baseline="0" dirty="0" err="1" smtClean="0"/>
                        <a:t>ProductName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err="1" smtClean="0"/>
                        <a:t>ProductCategory</a:t>
                      </a:r>
                      <a:endParaRPr lang="en-US" sz="16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87831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805196"/>
              </p:ext>
            </p:extLst>
          </p:nvPr>
        </p:nvGraphicFramePr>
        <p:xfrm>
          <a:off x="192517" y="1391456"/>
          <a:ext cx="1932311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311">
                  <a:extLst>
                    <a:ext uri="{9D8B030D-6E8A-4147-A177-3AD203B41FA5}">
                      <a16:colId xmlns:a16="http://schemas.microsoft.com/office/drawing/2014/main" val="3704938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Packages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959637"/>
                  </a:ext>
                </a:extLst>
              </a:tr>
              <a:tr h="86603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PackageID</a:t>
                      </a:r>
                      <a:r>
                        <a:rPr lang="en-US" sz="1600" dirty="0" smtClean="0"/>
                        <a:t> (PK)</a:t>
                      </a:r>
                    </a:p>
                    <a:p>
                      <a:r>
                        <a:rPr lang="en-US" sz="1600" baseline="0" dirty="0" err="1" smtClean="0"/>
                        <a:t>PackageSize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Price</a:t>
                      </a:r>
                    </a:p>
                    <a:p>
                      <a:r>
                        <a:rPr lang="en-US" sz="1600" baseline="0" dirty="0" err="1" smtClean="0"/>
                        <a:t>ProductID</a:t>
                      </a:r>
                      <a:r>
                        <a:rPr lang="en-US" sz="1600" baseline="0" dirty="0" smtClean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8783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>
            <a:stCxn id="3" idx="3"/>
            <a:endCxn id="2" idx="1"/>
          </p:cNvCxnSpPr>
          <p:nvPr/>
        </p:nvCxnSpPr>
        <p:spPr>
          <a:xfrm flipV="1">
            <a:off x="2124828" y="878400"/>
            <a:ext cx="580644" cy="121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758605"/>
              </p:ext>
            </p:extLst>
          </p:nvPr>
        </p:nvGraphicFramePr>
        <p:xfrm>
          <a:off x="5343372" y="381315"/>
          <a:ext cx="2260397" cy="1201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397">
                  <a:extLst>
                    <a:ext uri="{9D8B030D-6E8A-4147-A177-3AD203B41FA5}">
                      <a16:colId xmlns:a16="http://schemas.microsoft.com/office/drawing/2014/main" val="3704938602"/>
                    </a:ext>
                  </a:extLst>
                </a:gridCol>
              </a:tblGrid>
              <a:tr h="27513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ProductIngredient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959637"/>
                  </a:ext>
                </a:extLst>
              </a:tr>
              <a:tr h="86603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ProductID</a:t>
                      </a:r>
                      <a:r>
                        <a:rPr lang="en-US" sz="1600" dirty="0" smtClean="0"/>
                        <a:t> (PK, FK)</a:t>
                      </a:r>
                    </a:p>
                    <a:p>
                      <a:r>
                        <a:rPr lang="en-US" sz="1600" baseline="0" dirty="0" err="1" smtClean="0"/>
                        <a:t>IngredientID</a:t>
                      </a:r>
                      <a:r>
                        <a:rPr lang="en-US" sz="1600" baseline="0" dirty="0" smtClean="0"/>
                        <a:t> (PK, 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87831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323473"/>
              </p:ext>
            </p:extLst>
          </p:nvPr>
        </p:nvGraphicFramePr>
        <p:xfrm>
          <a:off x="8309358" y="372086"/>
          <a:ext cx="1932311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311">
                  <a:extLst>
                    <a:ext uri="{9D8B030D-6E8A-4147-A177-3AD203B41FA5}">
                      <a16:colId xmlns:a16="http://schemas.microsoft.com/office/drawing/2014/main" val="3704938602"/>
                    </a:ext>
                  </a:extLst>
                </a:gridCol>
              </a:tblGrid>
              <a:tr h="2751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Ingredients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959637"/>
                  </a:ext>
                </a:extLst>
              </a:tr>
              <a:tr h="86603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IngredientID</a:t>
                      </a:r>
                      <a:r>
                        <a:rPr lang="en-US" sz="1600" dirty="0" smtClean="0"/>
                        <a:t> (PK)</a:t>
                      </a:r>
                    </a:p>
                    <a:p>
                      <a:r>
                        <a:rPr lang="en-US" sz="1600" baseline="0" dirty="0" err="1" smtClean="0"/>
                        <a:t>IngredientName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Flagged</a:t>
                      </a:r>
                    </a:p>
                    <a:p>
                      <a:r>
                        <a:rPr lang="en-US" sz="1600" baseline="0" dirty="0" err="1" smtClean="0"/>
                        <a:t>SupplierID</a:t>
                      </a:r>
                      <a:r>
                        <a:rPr lang="en-US" sz="1600" baseline="0" dirty="0" smtClean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87831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>
            <a:stCxn id="2" idx="3"/>
            <a:endCxn id="8" idx="1"/>
          </p:cNvCxnSpPr>
          <p:nvPr/>
        </p:nvCxnSpPr>
        <p:spPr>
          <a:xfrm>
            <a:off x="4637783" y="878400"/>
            <a:ext cx="705589" cy="103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3"/>
            <a:endCxn id="9" idx="1"/>
          </p:cNvCxnSpPr>
          <p:nvPr/>
        </p:nvCxnSpPr>
        <p:spPr>
          <a:xfrm>
            <a:off x="7603769" y="981972"/>
            <a:ext cx="705589" cy="91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927192"/>
              </p:ext>
            </p:extLst>
          </p:nvPr>
        </p:nvGraphicFramePr>
        <p:xfrm>
          <a:off x="9621058" y="2137283"/>
          <a:ext cx="2152579" cy="1851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579">
                  <a:extLst>
                    <a:ext uri="{9D8B030D-6E8A-4147-A177-3AD203B41FA5}">
                      <a16:colId xmlns:a16="http://schemas.microsoft.com/office/drawing/2014/main" val="3704938602"/>
                    </a:ext>
                  </a:extLst>
                </a:gridCol>
              </a:tblGrid>
              <a:tr h="306064">
                <a:tc>
                  <a:txBody>
                    <a:bodyPr/>
                    <a:lstStyle/>
                    <a:p>
                      <a:r>
                        <a:rPr lang="en-US" dirty="0" smtClean="0"/>
                        <a:t>Suppliers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959637"/>
                  </a:ext>
                </a:extLst>
              </a:tr>
              <a:tr h="14856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SupplierID</a:t>
                      </a:r>
                      <a:r>
                        <a:rPr lang="en-US" dirty="0" smtClean="0"/>
                        <a:t> (PK)</a:t>
                      </a:r>
                    </a:p>
                    <a:p>
                      <a:r>
                        <a:rPr lang="en-US" baseline="0" dirty="0" err="1" smtClean="0"/>
                        <a:t>SupplierName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ContactName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PhoneNumber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SupplierAddress</a:t>
                      </a:r>
                      <a:endParaRPr 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87831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>
            <a:stCxn id="9" idx="2"/>
            <a:endCxn id="15" idx="1"/>
          </p:cNvCxnSpPr>
          <p:nvPr/>
        </p:nvCxnSpPr>
        <p:spPr>
          <a:xfrm>
            <a:off x="9275513" y="1774166"/>
            <a:ext cx="345545" cy="128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81293"/>
              </p:ext>
            </p:extLst>
          </p:nvPr>
        </p:nvGraphicFramePr>
        <p:xfrm>
          <a:off x="4773721" y="3620335"/>
          <a:ext cx="213702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026">
                  <a:extLst>
                    <a:ext uri="{9D8B030D-6E8A-4147-A177-3AD203B41FA5}">
                      <a16:colId xmlns:a16="http://schemas.microsoft.com/office/drawing/2014/main" val="3704938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959637"/>
                  </a:ext>
                </a:extLst>
              </a:tr>
              <a:tr h="86603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r>
                        <a:rPr lang="en-US" sz="1600" baseline="0" dirty="0" smtClean="0"/>
                        <a:t> (PK)</a:t>
                      </a:r>
                    </a:p>
                    <a:p>
                      <a:r>
                        <a:rPr lang="en-US" sz="1600" baseline="0" dirty="0" err="1" smtClean="0"/>
                        <a:t>FirstName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err="1" smtClean="0"/>
                        <a:t>LastName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Address</a:t>
                      </a:r>
                    </a:p>
                    <a:p>
                      <a:r>
                        <a:rPr lang="en-US" sz="1600" baseline="0" dirty="0" err="1" smtClean="0"/>
                        <a:t>ZipCode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State</a:t>
                      </a:r>
                    </a:p>
                    <a:p>
                      <a:r>
                        <a:rPr lang="en-US" sz="1600" baseline="0" dirty="0" smtClean="0"/>
                        <a:t>Country</a:t>
                      </a:r>
                    </a:p>
                    <a:p>
                      <a:r>
                        <a:rPr lang="en-US" sz="1600" baseline="0" dirty="0" smtClean="0"/>
                        <a:t>Email</a:t>
                      </a:r>
                    </a:p>
                    <a:p>
                      <a:r>
                        <a:rPr lang="en-US" sz="1600" baseline="0" dirty="0" smtClean="0"/>
                        <a:t>Phone</a:t>
                      </a:r>
                    </a:p>
                    <a:p>
                      <a:r>
                        <a:rPr lang="en-US" sz="1600" baseline="0" dirty="0" err="1" smtClean="0"/>
                        <a:t>SubscriptionID</a:t>
                      </a:r>
                      <a:r>
                        <a:rPr lang="en-US" sz="1600" baseline="0" dirty="0" smtClean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8783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6926845"/>
              </p:ext>
            </p:extLst>
          </p:nvPr>
        </p:nvGraphicFramePr>
        <p:xfrm>
          <a:off x="7677987" y="4465090"/>
          <a:ext cx="2129769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769">
                  <a:extLst>
                    <a:ext uri="{9D8B030D-6E8A-4147-A177-3AD203B41FA5}">
                      <a16:colId xmlns:a16="http://schemas.microsoft.com/office/drawing/2014/main" val="3704938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Subscription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959637"/>
                  </a:ext>
                </a:extLst>
              </a:tr>
              <a:tr h="86603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SubscriptionID</a:t>
                      </a:r>
                      <a:r>
                        <a:rPr lang="en-US" sz="1600" dirty="0" smtClean="0"/>
                        <a:t> (PK)</a:t>
                      </a:r>
                    </a:p>
                    <a:p>
                      <a:r>
                        <a:rPr lang="en-US" sz="1600" baseline="0" dirty="0" err="1" smtClean="0"/>
                        <a:t>StartDate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err="1" smtClean="0"/>
                        <a:t>EndDate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Discount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8783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040437"/>
              </p:ext>
            </p:extLst>
          </p:nvPr>
        </p:nvGraphicFramePr>
        <p:xfrm>
          <a:off x="1263237" y="4108015"/>
          <a:ext cx="1932311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311">
                  <a:extLst>
                    <a:ext uri="{9D8B030D-6E8A-4147-A177-3AD203B41FA5}">
                      <a16:colId xmlns:a16="http://schemas.microsoft.com/office/drawing/2014/main" val="3704938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Orders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959637"/>
                  </a:ext>
                </a:extLst>
              </a:tr>
              <a:tr h="86603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OrderID</a:t>
                      </a:r>
                      <a:r>
                        <a:rPr lang="en-US" sz="1600" baseline="0" dirty="0" smtClean="0"/>
                        <a:t> (PK)</a:t>
                      </a:r>
                    </a:p>
                    <a:p>
                      <a:r>
                        <a:rPr lang="en-US" sz="1600" baseline="0" dirty="0" err="1" smtClean="0"/>
                        <a:t>OrderDate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err="1" smtClean="0"/>
                        <a:t>ShipDate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err="1" smtClean="0"/>
                        <a:t>TotalAmount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err="1" smtClean="0"/>
                        <a:t>CustomerID</a:t>
                      </a:r>
                      <a:r>
                        <a:rPr lang="en-US" sz="1600" baseline="0" dirty="0" smtClean="0"/>
                        <a:t> (FK)</a:t>
                      </a:r>
                    </a:p>
                    <a:p>
                      <a:r>
                        <a:rPr lang="en-US" sz="1600" baseline="0" dirty="0" err="1" smtClean="0"/>
                        <a:t>PackageID</a:t>
                      </a:r>
                      <a:r>
                        <a:rPr lang="en-US" sz="1600" baseline="0" dirty="0" smtClean="0"/>
                        <a:t> (FK)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8783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>
            <a:stCxn id="3" idx="2"/>
            <a:endCxn id="20" idx="0"/>
          </p:cNvCxnSpPr>
          <p:nvPr/>
        </p:nvCxnSpPr>
        <p:spPr>
          <a:xfrm>
            <a:off x="1158672" y="2793536"/>
            <a:ext cx="1070720" cy="1314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3"/>
            <a:endCxn id="18" idx="1"/>
          </p:cNvCxnSpPr>
          <p:nvPr/>
        </p:nvCxnSpPr>
        <p:spPr>
          <a:xfrm>
            <a:off x="3195548" y="5052895"/>
            <a:ext cx="1578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3"/>
            <a:endCxn id="19" idx="1"/>
          </p:cNvCxnSpPr>
          <p:nvPr/>
        </p:nvCxnSpPr>
        <p:spPr>
          <a:xfrm>
            <a:off x="6910747" y="5052895"/>
            <a:ext cx="767240" cy="11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462333" y="4796798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60279" y="4683563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530873" y="4683563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46755" y="4740180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189368" y="3804071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324762" y="2793536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72557" y="2021911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474871" y="616380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076991" y="693734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66269" y="579152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519408" y="693734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078757" y="783580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961318" y="1756732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306850" y="3050455"/>
            <a:ext cx="2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19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</TotalTime>
  <Words>117</Words>
  <Application>Microsoft Office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 Project 1</vt:lpstr>
      <vt:lpstr>Soylent: Background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2017-02-23T06:58:12Z</dcterms:created>
  <dcterms:modified xsi:type="dcterms:W3CDTF">2017-03-15T17:42:06Z</dcterms:modified>
</cp:coreProperties>
</file>