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5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4D3B6-9429-4138-BDC2-B28BDEAF1E22}" type="datetimeFigureOut">
              <a:rPr kumimoji="1" lang="ja-JP" altLang="en-US" smtClean="0"/>
              <a:t>2012/9/14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14053-AACE-4C61-8898-106455062B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16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14053-AACE-4C61-8898-106455062BB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50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447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137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46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0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77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528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47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77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26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59EA1-192A-4245-8904-FFE1D97E5CE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0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-distribute.org/distribute_setup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-distribute.org/distribute_setup.p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suoishimoto/pyconjp_2012/zipball/master" TargetMode="External"/><Relationship Id="rId2" Type="http://schemas.openxmlformats.org/officeDocument/2006/relationships/hyperlink" Target="https://github.com/atsuoishimoto/pyconjp_201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4056" y="1340768"/>
            <a:ext cx="7772400" cy="1470025"/>
          </a:xfrm>
        </p:spPr>
        <p:txBody>
          <a:bodyPr/>
          <a:lstStyle/>
          <a:p>
            <a:r>
              <a:rPr kumimoji="1" lang="en-US" altLang="ja-JP" dirty="0" smtClean="0"/>
              <a:t>PyCon JP 2012</a:t>
            </a:r>
            <a:br>
              <a:rPr kumimoji="1" lang="en-US" altLang="ja-JP" dirty="0" smtClean="0"/>
            </a:br>
            <a:r>
              <a:rPr lang="en-US" altLang="ja-JP" dirty="0" smtClean="0"/>
              <a:t>Hands on session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61864" y="3096543"/>
            <a:ext cx="7160840" cy="1752600"/>
          </a:xfrm>
        </p:spPr>
        <p:txBody>
          <a:bodyPr/>
          <a:lstStyle/>
          <a:p>
            <a:r>
              <a:rPr kumimoji="1" lang="en-US" altLang="ja-JP" dirty="0" smtClean="0"/>
              <a:t>Flask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アプリケーションの実装とプログラミングツール</a:t>
            </a:r>
            <a:endParaRPr kumimoji="1" lang="ja-JP" altLang="en-US" dirty="0"/>
          </a:p>
        </p:txBody>
      </p:sp>
      <p:pic>
        <p:nvPicPr>
          <p:cNvPr id="1026" name="Picture 2" descr="http://2012.pycon.jp/_static/image/pyconjp2012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2376264" cy="14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19872" y="4437112"/>
            <a:ext cx="301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Atsuo Ishimoto</a:t>
            </a:r>
          </a:p>
        </p:txBody>
      </p:sp>
    </p:spTree>
    <p:extLst>
      <p:ext uri="{BB962C8B-B14F-4D97-AF65-F5344CB8AC3E}">
        <p14:creationId xmlns:p14="http://schemas.microsoft.com/office/powerpoint/2010/main" val="5909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無線</a:t>
            </a:r>
            <a:r>
              <a:rPr kumimoji="1" lang="en-US" altLang="ja-JP" dirty="0" err="1" smtClean="0"/>
              <a:t>Lan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つながってますね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en-US" altLang="ja-JP" dirty="0" smtClean="0">
                <a:hlinkClick r:id="rId2"/>
              </a:rPr>
              <a:t>www.python.org</a:t>
            </a:r>
            <a:r>
              <a:rPr lang="ja-JP" altLang="en-US" dirty="0" smtClean="0"/>
              <a:t> の接続を確認してください</a:t>
            </a:r>
            <a:endParaRPr kumimoji="1" lang="en-US" altLang="ja-JP" dirty="0" smtClean="0"/>
          </a:p>
          <a:p>
            <a:r>
              <a:rPr lang="en-US" altLang="ja-JP" dirty="0" smtClean="0"/>
              <a:t>Python2.6 or 2.7 </a:t>
            </a:r>
            <a:r>
              <a:rPr lang="ja-JP" altLang="en-US" dirty="0" smtClean="0"/>
              <a:t>動きますね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 smtClean="0"/>
              <a:t>コンソールで </a:t>
            </a:r>
            <a:r>
              <a:rPr lang="en-US" altLang="ja-JP" dirty="0" smtClean="0"/>
              <a:t>python </a:t>
            </a:r>
            <a:r>
              <a:rPr lang="ja-JP" altLang="en-US" dirty="0" smtClean="0"/>
              <a:t>の起動を確認してください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6" y="4221088"/>
            <a:ext cx="8496944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7150" indent="0">
              <a:buNone/>
            </a:pPr>
            <a:r>
              <a:rPr lang="en-US" altLang="ja-JP" dirty="0">
                <a:latin typeface="Courier New" pitchFamily="49" charset="0"/>
                <a:cs typeface="Courier New" pitchFamily="49" charset="0"/>
              </a:rPr>
              <a:t>c:\&gt;python</a:t>
            </a:r>
          </a:p>
          <a:p>
            <a:pPr marL="57150" indent="0">
              <a:buNone/>
            </a:pPr>
            <a:r>
              <a:rPr lang="en-US" altLang="ja-JP" dirty="0">
                <a:latin typeface="Courier New" pitchFamily="49" charset="0"/>
                <a:cs typeface="Courier New" pitchFamily="49" charset="0"/>
              </a:rPr>
              <a:t>Python 2.7.3 (default, Apr 10 2012, 23:31:26) [MSC v.1500 32 bit (Intel)] on win32</a:t>
            </a:r>
          </a:p>
          <a:p>
            <a:pPr marL="57150" indent="0">
              <a:buNone/>
            </a:pPr>
            <a:r>
              <a:rPr lang="en-US" altLang="ja-JP" dirty="0">
                <a:latin typeface="Courier New" pitchFamily="49" charset="0"/>
                <a:cs typeface="Courier New" pitchFamily="49" charset="0"/>
              </a:rPr>
              <a:t>Type "help", "copyright", "credits" or "license" for more information.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96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パッケージ管理ツール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(Linux/OS-X/Cygwin)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Flask</a:t>
            </a:r>
            <a:r>
              <a:rPr lang="ja-JP" altLang="en-US" dirty="0" smtClean="0"/>
              <a:t>をインストールするためのパッケージ管理ツールを用意</a:t>
            </a:r>
            <a:r>
              <a:rPr lang="ja-JP" altLang="en-US" dirty="0" smtClean="0"/>
              <a:t>します</a:t>
            </a:r>
            <a:endParaRPr lang="en-US" altLang="ja-JP" dirty="0" smtClean="0"/>
          </a:p>
          <a:p>
            <a:r>
              <a:rPr lang="en-US" altLang="ja-JP" dirty="0" err="1" smtClean="0"/>
              <a:t>easy_install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がインストール済みならそのまま使ってください</a:t>
            </a:r>
            <a:endParaRPr lang="en-US" altLang="ja-JP" dirty="0" smtClean="0"/>
          </a:p>
          <a:p>
            <a:r>
              <a:rPr lang="ja-JP" altLang="en-US" dirty="0" smtClean="0"/>
              <a:t>無ければ</a:t>
            </a:r>
            <a:endParaRPr lang="en-US" altLang="ja-JP" dirty="0"/>
          </a:p>
          <a:p>
            <a:pPr lvl="1"/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python-distribute.org/distribute_setup.py</a:t>
            </a:r>
            <a:r>
              <a:rPr lang="en-US" altLang="ja-JP" dirty="0" smtClean="0"/>
              <a:t>	</a:t>
            </a:r>
            <a:r>
              <a:rPr lang="ja-JP" altLang="en-US" dirty="0" smtClean="0"/>
              <a:t>をダウンロード</a:t>
            </a:r>
            <a:endParaRPr lang="en-US" altLang="ja-JP" dirty="0"/>
          </a:p>
          <a:p>
            <a:pPr lvl="1"/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python distribute_setup.py</a:t>
            </a:r>
            <a:endParaRPr lang="en-US" altLang="ja-JP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6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パッケージ管理ツール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(Windows)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Flask</a:t>
            </a:r>
            <a:r>
              <a:rPr lang="ja-JP" altLang="en-US" dirty="0"/>
              <a:t>をインストールするためのパッケージ管理ツールを用意</a:t>
            </a:r>
            <a:r>
              <a:rPr lang="ja-JP" altLang="en-US" dirty="0" smtClean="0"/>
              <a:t>します</a:t>
            </a:r>
            <a:endParaRPr lang="en-US" altLang="ja-JP" dirty="0"/>
          </a:p>
          <a:p>
            <a:r>
              <a:rPr lang="en-US" altLang="ja-JP" dirty="0" err="1" smtClean="0"/>
              <a:t>easy_install</a:t>
            </a:r>
            <a:r>
              <a:rPr lang="en-US" altLang="ja-JP" dirty="0" smtClean="0"/>
              <a:t> </a:t>
            </a:r>
            <a:r>
              <a:rPr lang="ja-JP" altLang="en-US" dirty="0"/>
              <a:t>がインストール済みならそのまま使ってください</a:t>
            </a:r>
            <a:endParaRPr lang="en-US" altLang="ja-JP" dirty="0"/>
          </a:p>
          <a:p>
            <a:r>
              <a:rPr lang="ja-JP" altLang="en-US" dirty="0" smtClean="0"/>
              <a:t>無ければ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http://python-distribute.org/distribute_setup.py</a:t>
            </a:r>
            <a:r>
              <a:rPr lang="en-US" altLang="ja-JP" dirty="0" smtClean="0"/>
              <a:t>	</a:t>
            </a:r>
            <a:r>
              <a:rPr lang="ja-JP" altLang="en-US" dirty="0" smtClean="0"/>
              <a:t>をダウンロード</a:t>
            </a:r>
            <a:endParaRPr lang="en-US" altLang="ja-JP" dirty="0"/>
          </a:p>
          <a:p>
            <a:pPr lvl="1"/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C:\Python27\python.exe distribute_setup.py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16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Flask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の場合</a:t>
            </a:r>
            <a:endParaRPr kumimoji="1" lang="en-US" altLang="ja-JP" dirty="0" smtClean="0"/>
          </a:p>
          <a:p>
            <a:pPr lvl="1"/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C:\Python27\Scripts\easy_install.exe flask</a:t>
            </a:r>
            <a:br>
              <a:rPr lang="en-US" altLang="ja-JP" sz="2200" dirty="0" smtClean="0">
                <a:latin typeface="Courier New" pitchFamily="49" charset="0"/>
                <a:cs typeface="Courier New" pitchFamily="49" charset="0"/>
              </a:rPr>
            </a:br>
            <a:endParaRPr lang="en-US" altLang="ja-JP" sz="2200" dirty="0" smtClean="0"/>
          </a:p>
          <a:p>
            <a:r>
              <a:rPr kumimoji="1" lang="en-US" altLang="ja-JP" dirty="0" smtClean="0"/>
              <a:t>Unix</a:t>
            </a:r>
            <a:r>
              <a:rPr kumimoji="1" lang="ja-JP" altLang="en-US" dirty="0" smtClean="0"/>
              <a:t>系</a:t>
            </a:r>
            <a:r>
              <a:rPr kumimoji="1" lang="en-US" altLang="ja-JP" dirty="0" smtClean="0"/>
              <a:t>(Linux/OS-X/Cygwin)</a:t>
            </a:r>
            <a:r>
              <a:rPr kumimoji="1" lang="ja-JP" altLang="en-US" dirty="0" smtClean="0"/>
              <a:t>の場合</a:t>
            </a:r>
            <a:endParaRPr kumimoji="1" lang="en-US" altLang="ja-JP" dirty="0" smtClean="0"/>
          </a:p>
          <a:p>
            <a:pPr lvl="1"/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easy_install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flask</a:t>
            </a:r>
          </a:p>
          <a:p>
            <a:pPr marL="0" indent="0">
              <a:buNone/>
            </a:pPr>
            <a:endParaRPr kumimoji="1" lang="en-US" altLang="ja-JP" sz="26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ja-JP" altLang="en-US" dirty="0" smtClean="0">
                <a:latin typeface="Courier New" pitchFamily="49" charset="0"/>
                <a:cs typeface="Courier New" pitchFamily="49" charset="0"/>
              </a:rPr>
              <a:t>動作確認</a:t>
            </a:r>
            <a:endParaRPr kumimoji="1"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python –c </a:t>
            </a:r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"import flask" </a:t>
            </a:r>
            <a:r>
              <a:rPr kumimoji="1" lang="ja-JP" altLang="en-US" sz="2200" dirty="0" smtClean="0">
                <a:latin typeface="+mn-ea"/>
                <a:cs typeface="Courier New" pitchFamily="49" charset="0"/>
              </a:rPr>
              <a:t>でエラーが出なければ</a:t>
            </a:r>
            <a:r>
              <a:rPr kumimoji="1" lang="en-US" altLang="ja-JP" sz="2200" dirty="0" smtClean="0">
                <a:latin typeface="+mn-ea"/>
                <a:cs typeface="Courier New" pitchFamily="49" charset="0"/>
              </a:rPr>
              <a:t>OK</a:t>
            </a:r>
            <a:endParaRPr kumimoji="1" lang="ja-JP" altLang="en-US" sz="2200" dirty="0">
              <a:latin typeface="+mn-ea"/>
              <a:cs typeface="Courier New" pitchFamily="49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8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Flask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プロジェクトディレクトリの作成</a:t>
            </a:r>
            <a:endParaRPr kumimoji="1" lang="en-US" altLang="ja-JP" dirty="0" smtClean="0"/>
          </a:p>
          <a:p>
            <a:pPr marL="400050" lvl="1" indent="0">
              <a:buNone/>
            </a:pPr>
            <a:r>
              <a:rPr lang="en-US" altLang="ja-JP" sz="22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kdir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pyconjp_2012</a:t>
            </a:r>
          </a:p>
          <a:p>
            <a:pPr marL="400050" lvl="1" indent="0">
              <a:buNone/>
            </a:pPr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altLang="ja-JP" sz="2200" dirty="0">
                <a:latin typeface="Courier New" pitchFamily="49" charset="0"/>
                <a:cs typeface="Courier New" pitchFamily="49" charset="0"/>
              </a:rPr>
              <a:t>pyconjp_2012</a:t>
            </a:r>
            <a:endParaRPr kumimoji="1"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templates</a:t>
            </a:r>
          </a:p>
          <a:p>
            <a:pPr marL="400050" lvl="1" indent="0">
              <a:buNone/>
            </a:pPr>
            <a:r>
              <a:rPr kumimoji="1" lang="en-US" altLang="ja-JP" sz="22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 static</a:t>
            </a:r>
          </a:p>
          <a:p>
            <a:pPr marL="400050" lvl="1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grpSp>
        <p:nvGrpSpPr>
          <p:cNvPr id="65" name="グループ化 64"/>
          <p:cNvGrpSpPr/>
          <p:nvPr/>
        </p:nvGrpSpPr>
        <p:grpSpPr>
          <a:xfrm>
            <a:off x="4644008" y="2434219"/>
            <a:ext cx="4258401" cy="3309014"/>
            <a:chOff x="4644008" y="2434219"/>
            <a:chExt cx="4258401" cy="3309014"/>
          </a:xfrm>
        </p:grpSpPr>
        <p:sp>
          <p:nvSpPr>
            <p:cNvPr id="49" name="テキスト ボックス 48"/>
            <p:cNvSpPr txBox="1"/>
            <p:nvPr/>
          </p:nvSpPr>
          <p:spPr>
            <a:xfrm>
              <a:off x="6483862" y="4429932"/>
              <a:ext cx="2418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show_messages.html</a:t>
              </a:r>
              <a:endParaRPr kumimoji="1" lang="ja-JP" altLang="en-US" sz="20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644008" y="2434219"/>
              <a:ext cx="1649554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pyconjp_2012</a:t>
              </a:r>
              <a:endParaRPr kumimoji="1" lang="ja-JP" altLang="en-US" sz="2000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5364088" y="2834329"/>
              <a:ext cx="37911" cy="2237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419508" y="3710597"/>
              <a:ext cx="2367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5656303" y="3484964"/>
              <a:ext cx="1229952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templates</a:t>
              </a:r>
              <a:endParaRPr kumimoji="1" lang="ja-JP" altLang="en-US" sz="2000" dirty="0"/>
            </a:p>
          </p:txBody>
        </p:sp>
        <p:cxnSp>
          <p:nvCxnSpPr>
            <p:cNvPr id="42" name="直線コネクタ 41"/>
            <p:cNvCxnSpPr/>
            <p:nvPr/>
          </p:nvCxnSpPr>
          <p:spPr>
            <a:xfrm>
              <a:off x="5392963" y="5071329"/>
              <a:ext cx="2907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5683734" y="4853045"/>
              <a:ext cx="742126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static</a:t>
              </a:r>
              <a:endParaRPr kumimoji="1" lang="ja-JP" altLang="en-US" sz="2000" dirty="0"/>
            </a:p>
          </p:txBody>
        </p:sp>
        <p:cxnSp>
          <p:nvCxnSpPr>
            <p:cNvPr id="44" name="直線コネクタ 43"/>
            <p:cNvCxnSpPr/>
            <p:nvPr/>
          </p:nvCxnSpPr>
          <p:spPr>
            <a:xfrm>
              <a:off x="5419508" y="3241632"/>
              <a:ext cx="235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5642931" y="3016000"/>
              <a:ext cx="13952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handson.py</a:t>
              </a:r>
              <a:endParaRPr kumimoji="1" lang="ja-JP" altLang="en-US" sz="2000" dirty="0"/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142534" y="3885074"/>
              <a:ext cx="0" cy="77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142534" y="4167193"/>
              <a:ext cx="2907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6476088" y="3968005"/>
              <a:ext cx="2268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message_form.html</a:t>
              </a:r>
              <a:endParaRPr kumimoji="1" lang="ja-JP" altLang="en-US" sz="2000" dirty="0"/>
            </a:p>
          </p:txBody>
        </p:sp>
        <p:cxnSp>
          <p:nvCxnSpPr>
            <p:cNvPr id="50" name="直線コネクタ 49"/>
            <p:cNvCxnSpPr/>
            <p:nvPr/>
          </p:nvCxnSpPr>
          <p:spPr>
            <a:xfrm>
              <a:off x="6143501" y="4655564"/>
              <a:ext cx="2907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6219555" y="5237345"/>
              <a:ext cx="0" cy="297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6219555" y="5535273"/>
              <a:ext cx="2907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/>
            <p:cNvSpPr txBox="1"/>
            <p:nvPr/>
          </p:nvSpPr>
          <p:spPr>
            <a:xfrm>
              <a:off x="6559916" y="5343123"/>
              <a:ext cx="1047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style.css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5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Flask</a:t>
            </a:r>
            <a:r>
              <a:rPr lang="ja-JP" altLang="en-US" dirty="0"/>
              <a:t>による</a:t>
            </a:r>
            <a:r>
              <a:rPr lang="en-US" altLang="ja-JP" dirty="0"/>
              <a:t>Web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ソースファイルを編集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sz="2200" dirty="0" smtClean="0"/>
          </a:p>
          <a:p>
            <a:pPr marL="0" indent="0">
              <a:buNone/>
            </a:pPr>
            <a:r>
              <a:rPr lang="en-US" altLang="ja-JP" sz="2200" dirty="0" smtClean="0">
                <a:hlinkClick r:id="rId2"/>
              </a:rPr>
              <a:t>https</a:t>
            </a:r>
            <a:r>
              <a:rPr lang="en-US" altLang="ja-JP" sz="2200" dirty="0">
                <a:hlinkClick r:id="rId2"/>
              </a:rPr>
              <a:t>://</a:t>
            </a:r>
            <a:r>
              <a:rPr lang="en-US" altLang="ja-JP" sz="2200" dirty="0" smtClean="0">
                <a:hlinkClick r:id="rId2"/>
              </a:rPr>
              <a:t>github.com/atsuoishimoto/pyconjp_2012</a:t>
            </a:r>
            <a:endParaRPr kumimoji="1" lang="en-US" altLang="ja-JP" sz="2200" dirty="0"/>
          </a:p>
          <a:p>
            <a:pPr marL="0" indent="0">
              <a:buNone/>
            </a:pPr>
            <a:r>
              <a:rPr lang="ja-JP" altLang="en-US" sz="2200" dirty="0" smtClean="0"/>
              <a:t>を参照してください。まじめに写経しても、コピペでもかまいません</a:t>
            </a:r>
            <a:r>
              <a:rPr lang="ja-JP" altLang="en-US" sz="2200" dirty="0" smtClean="0"/>
              <a:t>。</a:t>
            </a:r>
            <a:endParaRPr lang="en-US" altLang="ja-JP" sz="2200" dirty="0" smtClean="0"/>
          </a:p>
          <a:p>
            <a:pPr marL="0" indent="0">
              <a:buNone/>
            </a:pPr>
            <a:endParaRPr lang="en-US" altLang="ja-JP" sz="2200" dirty="0" smtClean="0"/>
          </a:p>
          <a:p>
            <a:pPr marL="0" indent="0" algn="ctr">
              <a:buNone/>
            </a:pPr>
            <a:r>
              <a:rPr lang="ja-JP" altLang="en-US" sz="4000" b="1" dirty="0" smtClean="0"/>
              <a:t>文字コードは</a:t>
            </a:r>
            <a:r>
              <a:rPr lang="en-US" altLang="ja-JP" sz="4000" b="1" dirty="0" smtClean="0"/>
              <a:t>UTF-8</a:t>
            </a:r>
            <a:r>
              <a:rPr lang="ja-JP" altLang="en-US" sz="4000" b="1" dirty="0" smtClean="0"/>
              <a:t>で！</a:t>
            </a:r>
            <a:endParaRPr lang="en-US" altLang="ja-JP" sz="4000" b="1" dirty="0" smtClean="0"/>
          </a:p>
          <a:p>
            <a:pPr marL="0" indent="0">
              <a:buNone/>
            </a:pPr>
            <a:endParaRPr lang="en-US" altLang="ja-JP" sz="2200" dirty="0" smtClean="0"/>
          </a:p>
          <a:p>
            <a:pPr marL="0" indent="0">
              <a:buNone/>
            </a:pPr>
            <a:r>
              <a:rPr kumimoji="1" lang="en-US" altLang="ja-JP" sz="2200" dirty="0" smtClean="0"/>
              <a:t>Zip</a:t>
            </a:r>
            <a:r>
              <a:rPr kumimoji="1" lang="ja-JP" altLang="en-US" sz="2200" dirty="0" smtClean="0"/>
              <a:t>ファイル</a:t>
            </a:r>
            <a:r>
              <a:rPr lang="en-US" altLang="ja-JP" sz="2200" dirty="0" smtClean="0">
                <a:hlinkClick r:id="rId3"/>
              </a:rPr>
              <a:t>https</a:t>
            </a:r>
            <a:r>
              <a:rPr lang="en-US" altLang="ja-JP" sz="2200" dirty="0">
                <a:hlinkClick r:id="rId3"/>
              </a:rPr>
              <a:t>://</a:t>
            </a:r>
            <a:r>
              <a:rPr lang="en-US" altLang="ja-JP" sz="2200" dirty="0" smtClean="0">
                <a:hlinkClick r:id="rId3"/>
              </a:rPr>
              <a:t>github.com/atsuoishimoto/pyconjp_2012/zipball/master</a:t>
            </a:r>
            <a:endParaRPr lang="en-US" altLang="ja-JP" sz="2200" dirty="0" smtClean="0"/>
          </a:p>
          <a:p>
            <a:pPr marL="0" indent="0">
              <a:buNone/>
            </a:pPr>
            <a:endParaRPr kumimoji="1" lang="en-US" altLang="ja-JP" sz="2200" dirty="0" smtClean="0"/>
          </a:p>
          <a:p>
            <a:pPr marL="0" indent="0">
              <a:buNone/>
            </a:pPr>
            <a:endParaRPr kumimoji="1" lang="en-US" altLang="ja-JP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9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Flask</a:t>
            </a:r>
            <a:r>
              <a:rPr lang="ja-JP" altLang="en-US" dirty="0"/>
              <a:t>による</a:t>
            </a:r>
            <a:r>
              <a:rPr lang="en-US" altLang="ja-JP" dirty="0"/>
              <a:t>Web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3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実行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altLang="ja-JP" sz="1000" dirty="0" smtClean="0">
                <a:latin typeface="Courier New" pitchFamily="49" charset="0"/>
                <a:cs typeface="Courier New" pitchFamily="49" charset="0"/>
              </a:rPr>
            </a:br>
            <a:r>
              <a:rPr kumimoji="1" lang="en-US" altLang="ja-JP" dirty="0" smtClean="0">
                <a:latin typeface="Courier New" pitchFamily="49" charset="0"/>
                <a:cs typeface="Courier New" pitchFamily="49" charset="0"/>
              </a:rPr>
              <a:t>$python handson.py</a:t>
            </a:r>
          </a:p>
          <a:p>
            <a:pPr marL="0" indent="0">
              <a:buNone/>
            </a:pPr>
            <a:endParaRPr lang="en-US" altLang="ja-JP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ja-JP" altLang="en-US" sz="2200" dirty="0">
                <a:latin typeface="Courier New" pitchFamily="49" charset="0"/>
                <a:cs typeface="Courier New" pitchFamily="49" charset="0"/>
              </a:rPr>
              <a:t>ブラウザ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で 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  <a:hlinkClick r:id="rId2"/>
              </a:rPr>
              <a:t>http://localhost:5000/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を開きます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kumimoji="1" lang="en-US" altLang="ja-JP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dirty="0" smtClean="0"/>
              <a:t>4. </a:t>
            </a:r>
            <a:r>
              <a:rPr lang="ja-JP" altLang="en-US" dirty="0" smtClean="0"/>
              <a:t>終了方法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ja-JP" sz="1000" dirty="0">
                <a:latin typeface="Courier New" pitchFamily="49" charset="0"/>
                <a:cs typeface="Courier New" pitchFamily="49" charset="0"/>
              </a:rPr>
            </a:b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^C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Control+C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で</a:t>
            </a:r>
            <a:r>
              <a:rPr lang="ja-JP" altLang="en-US" sz="2400" dirty="0">
                <a:latin typeface="Courier New" pitchFamily="49" charset="0"/>
                <a:cs typeface="Courier New" pitchFamily="49" charset="0"/>
              </a:rPr>
              <a:t>終了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します。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Windows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で、終了するまで時間がかかる場合、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Control+Break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でも</a:t>
            </a:r>
            <a:r>
              <a:rPr lang="ja-JP" altLang="en-US" sz="2400" dirty="0">
                <a:latin typeface="Courier New" pitchFamily="49" charset="0"/>
                <a:cs typeface="Courier New" pitchFamily="49" charset="0"/>
              </a:rPr>
              <a:t>終了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します。</a:t>
            </a:r>
            <a:endParaRPr lang="en-US" altLang="ja-JP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kumimoji="1" lang="en-US" altLang="ja-JP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3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Flask</a:t>
            </a:r>
            <a:r>
              <a:rPr lang="ja-JP" altLang="en-US" dirty="0"/>
              <a:t>による</a:t>
            </a:r>
            <a:r>
              <a:rPr lang="en-US" altLang="ja-JP" dirty="0"/>
              <a:t>Web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5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ソースコード解説</a:t>
            </a:r>
            <a:endParaRPr kumimoji="1" lang="en-US" altLang="ja-JP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215" y="2348880"/>
            <a:ext cx="30796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app = Flask(__name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__)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51920" y="2349460"/>
            <a:ext cx="4903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smtClean="0"/>
              <a:t>Flask</a:t>
            </a:r>
            <a:r>
              <a:rPr kumimoji="1" lang="ja-JP" altLang="en-US" sz="2200" dirty="0" smtClean="0"/>
              <a:t>アプリケーションオブジェクトの作成</a:t>
            </a:r>
            <a:endParaRPr kumimoji="1" lang="ja-JP" altLang="en-US" sz="2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4576" y="2996952"/>
            <a:ext cx="307332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index_html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"Hello"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51920" y="2996952"/>
            <a:ext cx="47788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kumimoji="1" lang="en-US" altLang="ja-JP" sz="2400" b="1" dirty="0" err="1" smtClean="0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altLang="ja-JP" sz="2400" b="1" dirty="0">
                <a:latin typeface="Courier New" pitchFamily="49" charset="0"/>
                <a:cs typeface="Courier New" pitchFamily="49" charset="0"/>
              </a:rPr>
              <a:t>('URL')</a:t>
            </a:r>
            <a:r>
              <a:rPr kumimoji="1" lang="ja-JP" altLang="en-US" sz="2200" dirty="0" smtClean="0"/>
              <a:t>で</a:t>
            </a:r>
            <a:r>
              <a:rPr lang="ja-JP" altLang="en-US" sz="2200" dirty="0"/>
              <a:t>、</a:t>
            </a:r>
            <a:r>
              <a:rPr kumimoji="1" lang="en-US" altLang="ja-JP" sz="2200" dirty="0" smtClean="0"/>
              <a:t>URL</a:t>
            </a:r>
            <a:r>
              <a:rPr kumimoji="1" lang="ja-JP" altLang="en-US" sz="2200" dirty="0" smtClean="0"/>
              <a:t>への</a:t>
            </a:r>
            <a:r>
              <a:rPr kumimoji="1" lang="en-US" altLang="ja-JP" sz="2200" dirty="0" smtClean="0"/>
              <a:t/>
            </a:r>
            <a:br>
              <a:rPr kumimoji="1" lang="en-US" altLang="ja-JP" sz="2200" dirty="0" smtClean="0"/>
            </a:br>
            <a:r>
              <a:rPr kumimoji="1" lang="ja-JP" altLang="en-US" sz="2200" dirty="0" smtClean="0"/>
              <a:t>リクエストハンドラを指定</a:t>
            </a:r>
            <a:endParaRPr kumimoji="1" lang="ja-JP" altLang="en-US" sz="2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560" y="4149080"/>
            <a:ext cx="309634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altLang="ja-JP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'</a:t>
            </a:r>
            <a:r>
              <a:rPr lang="ja-JP" altLang="en-US" dirty="0" smtClean="0">
                <a:latin typeface="Courier New" pitchFamily="49" charset="0"/>
                <a:cs typeface="Courier New" pitchFamily="49" charset="0"/>
              </a:rPr>
              <a:t>テンプレートファイル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altLang="ja-JP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=vale)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04320" y="4221088"/>
            <a:ext cx="3446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Jinja2</a:t>
            </a:r>
            <a:r>
              <a:rPr kumimoji="1" lang="ja-JP" altLang="en-US" sz="2200" dirty="0" smtClean="0">
                <a:latin typeface="Courier New" pitchFamily="49" charset="0"/>
                <a:cs typeface="Courier New" pitchFamily="49" charset="0"/>
              </a:rPr>
              <a:t>テンプレートを実行</a:t>
            </a:r>
            <a:endParaRPr kumimoji="1" lang="ja-JP" altLang="en-US" sz="2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1560" y="5291916"/>
            <a:ext cx="36311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app.secret_key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= "secret"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27984" y="5302369"/>
            <a:ext cx="47195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 smtClean="0"/>
              <a:t>セッションを利用するためのおまじない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387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Flask</a:t>
            </a:r>
            <a:r>
              <a:rPr lang="ja-JP" altLang="en-US" dirty="0"/>
              <a:t>による</a:t>
            </a:r>
            <a:r>
              <a:rPr lang="en-US" altLang="ja-JP" dirty="0"/>
              <a:t>Web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6</a:t>
            </a:r>
            <a:r>
              <a:rPr kumimoji="1" lang="en-US" altLang="ja-JP" dirty="0" smtClean="0"/>
              <a:t>. </a:t>
            </a:r>
            <a:r>
              <a:rPr kumimoji="1" lang="en-US" altLang="ja-JP" dirty="0" smtClean="0"/>
              <a:t>jinja2</a:t>
            </a:r>
            <a:r>
              <a:rPr kumimoji="1" lang="ja-JP" altLang="en-US" dirty="0" smtClean="0"/>
              <a:t>テンプレート解説</a:t>
            </a:r>
            <a:endParaRPr kumimoji="1" lang="en-US" altLang="ja-JP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215" y="2348880"/>
            <a:ext cx="754418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type=text/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altLang="ja-JP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="{{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url_for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('static', filename='style.css') }}"&gt;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215" y="5230361"/>
            <a:ext cx="76979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b="1" dirty="0" smtClean="0">
                <a:latin typeface="Courier New" pitchFamily="49" charset="0"/>
                <a:cs typeface="Courier New" pitchFamily="49" charset="0"/>
              </a:rPr>
              <a:t>{% for x in xx %}</a:t>
            </a:r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 ~</a:t>
            </a:r>
            <a:r>
              <a:rPr lang="ja-JP" alt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200" b="1" dirty="0" smtClean="0"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altLang="ja-JP" sz="2200" b="1" dirty="0" err="1" smtClean="0"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altLang="ja-JP" sz="2200" b="1" dirty="0" smtClean="0">
                <a:latin typeface="Courier New" pitchFamily="49" charset="0"/>
                <a:cs typeface="Courier New" pitchFamily="49" charset="0"/>
              </a:rPr>
              <a:t> %} 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で 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ループ</a:t>
            </a:r>
            <a:endParaRPr kumimoji="1" lang="en-US" altLang="ja-JP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560" y="4089846"/>
            <a:ext cx="712879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altLang="ja-JP" dirty="0">
                <a:latin typeface="Courier New" pitchFamily="49" charset="0"/>
                <a:cs typeface="Courier New" pitchFamily="49" charset="0"/>
              </a:rPr>
              <a:t>{% for message in messages %}</a:t>
            </a:r>
          </a:p>
          <a:p>
            <a:r>
              <a:rPr lang="da-DK" altLang="ja-JP" dirty="0">
                <a:latin typeface="Courier New" pitchFamily="49" charset="0"/>
                <a:cs typeface="Courier New" pitchFamily="49" charset="0"/>
              </a:rPr>
              <a:t>    &lt;div&gt;{{ message }}&lt;/div&gt;</a:t>
            </a:r>
          </a:p>
          <a:p>
            <a:r>
              <a:rPr lang="da-DK" altLang="ja-JP" dirty="0">
                <a:latin typeface="Courier New" pitchFamily="49" charset="0"/>
                <a:cs typeface="Courier New" pitchFamily="49" charset="0"/>
              </a:rPr>
              <a:t>{% endfor %}</a:t>
            </a:r>
            <a:endParaRPr lang="da-DK" altLang="ja-JP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3568" y="3199239"/>
            <a:ext cx="6510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ja-JP" sz="2200" b="1" dirty="0" smtClean="0">
                <a:latin typeface="Courier New" pitchFamily="49" charset="0"/>
                <a:cs typeface="Courier New" pitchFamily="49" charset="0"/>
              </a:rPr>
              <a:t>{{ </a:t>
            </a:r>
            <a:r>
              <a:rPr lang="ja-JP" altLang="en-US" sz="2200" b="1" dirty="0" smtClean="0">
                <a:latin typeface="Courier New" pitchFamily="49" charset="0"/>
                <a:cs typeface="Courier New" pitchFamily="49" charset="0"/>
              </a:rPr>
              <a:t>式 </a:t>
            </a:r>
            <a:r>
              <a:rPr lang="en-US" altLang="ja-JP" sz="2200" b="1" dirty="0" smtClean="0">
                <a:latin typeface="Courier New" pitchFamily="49" charset="0"/>
                <a:cs typeface="Courier New" pitchFamily="49" charset="0"/>
              </a:rPr>
              <a:t>}}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で式を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に展開</a:t>
            </a: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ja-JP" sz="2200" b="1" dirty="0" smtClean="0">
                <a:latin typeface="Courier New" pitchFamily="49" charset="0"/>
                <a:cs typeface="Courier New" pitchFamily="49" charset="0"/>
              </a:rPr>
              <a:t>{{ </a:t>
            </a:r>
            <a:r>
              <a:rPr kumimoji="1" lang="en-US" altLang="ja-JP" sz="2200" b="1" dirty="0" err="1" smtClean="0">
                <a:latin typeface="Courier New" pitchFamily="49" charset="0"/>
                <a:cs typeface="Courier New" pitchFamily="49" charset="0"/>
              </a:rPr>
              <a:t>url_for</a:t>
            </a:r>
            <a:r>
              <a:rPr kumimoji="1" lang="en-US" altLang="ja-JP" sz="2200" b="1" dirty="0" smtClean="0">
                <a:latin typeface="Courier New" pitchFamily="49" charset="0"/>
                <a:cs typeface="Courier New" pitchFamily="49" charset="0"/>
              </a:rPr>
              <a:t>(…) }}</a:t>
            </a:r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ja-JP" altLang="en-US" sz="2200" dirty="0" smtClean="0">
                <a:latin typeface="Courier New" pitchFamily="49" charset="0"/>
                <a:cs typeface="Courier New" pitchFamily="49" charset="0"/>
              </a:rPr>
              <a:t>でファイルへの</a:t>
            </a:r>
            <a:r>
              <a:rPr kumimoji="1" lang="en-US" altLang="ja-JP" sz="2200" dirty="0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kumimoji="1" lang="ja-JP" altLang="en-US" sz="2200" dirty="0" smtClean="0">
                <a:latin typeface="Courier New" pitchFamily="49" charset="0"/>
                <a:cs typeface="Courier New" pitchFamily="49" charset="0"/>
              </a:rPr>
              <a:t>を取得</a:t>
            </a:r>
            <a:endParaRPr kumimoji="1" lang="ja-JP" alt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Flask</a:t>
            </a:r>
            <a:r>
              <a:rPr lang="ja-JP" altLang="en-US" dirty="0"/>
              <a:t>による</a:t>
            </a:r>
            <a:r>
              <a:rPr lang="en-US" altLang="ja-JP" dirty="0"/>
              <a:t>Web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7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 </a:t>
            </a:r>
            <a:r>
              <a:rPr kumimoji="1" lang="ja-JP" altLang="en-US" dirty="0" smtClean="0"/>
              <a:t>自由演習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sz="10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時間があったらどうぞ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1000" dirty="0" smtClean="0"/>
          </a:p>
          <a:p>
            <a:pPr marL="514350" indent="-514350">
              <a:buFont typeface="+mj-lt"/>
              <a:buAutoNum type="alphaLcPeriod"/>
            </a:pPr>
            <a:r>
              <a:rPr kumimoji="1" lang="ja-JP" altLang="en-US" dirty="0" smtClean="0">
                <a:latin typeface="Courier New" pitchFamily="49" charset="0"/>
                <a:cs typeface="Courier New" pitchFamily="49" charset="0"/>
              </a:rPr>
              <a:t>各ページに、現在時刻を表示してみよう</a:t>
            </a:r>
            <a:endParaRPr kumimoji="1"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ja-JP" altLang="en-US" dirty="0" smtClean="0">
                <a:latin typeface="Courier New" pitchFamily="49" charset="0"/>
                <a:cs typeface="Courier New" pitchFamily="49" charset="0"/>
              </a:rPr>
              <a:t>メッセージの長さチェック処理を入れてみよう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ja-JP" altLang="en-US" dirty="0" smtClean="0">
                <a:latin typeface="Courier New" pitchFamily="49" charset="0"/>
                <a:cs typeface="Courier New" pitchFamily="49" charset="0"/>
              </a:rPr>
              <a:t>メッセージをデータベースに格納してみよう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kumimoji="1" lang="en-US" altLang="ja-JP" sz="2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69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講師陣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質問はこちらまで</a:t>
            </a:r>
            <a:endParaRPr kumimoji="1" lang="ja-JP" altLang="en-US" dirty="0"/>
          </a:p>
        </p:txBody>
      </p:sp>
      <p:pic>
        <p:nvPicPr>
          <p:cNvPr id="2050" name="Picture 2" descr="Atsuo Ishim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8500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RAOKA Yusu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3039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zuma Kenta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70558"/>
            <a:ext cx="1250575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195736" y="1385002"/>
            <a:ext cx="2937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@</a:t>
            </a:r>
            <a:r>
              <a:rPr kumimoji="1" lang="en-US" altLang="ja-JP" sz="3200" dirty="0" err="1" smtClean="0"/>
              <a:t>atsuoishimoto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99362" y="2820227"/>
            <a:ext cx="155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@</a:t>
            </a:r>
            <a:r>
              <a:rPr kumimoji="1" lang="en-US" altLang="ja-JP" sz="3200" dirty="0" err="1" smtClean="0"/>
              <a:t>jbking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99362" y="4270558"/>
            <a:ext cx="1126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@</a:t>
            </a:r>
            <a:r>
              <a:rPr kumimoji="1" lang="en-US" altLang="ja-JP" sz="3200" dirty="0" err="1" smtClean="0"/>
              <a:t>feiz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560" y="5446965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近くの席の人</a:t>
            </a:r>
            <a:r>
              <a:rPr lang="ja-JP" altLang="en-US" sz="3600" dirty="0" smtClean="0"/>
              <a:t>とも話し合って</a:t>
            </a:r>
            <a:r>
              <a:rPr kumimoji="1" lang="ja-JP" altLang="en-US" sz="3600" dirty="0" smtClean="0"/>
              <a:t>みよう！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0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cProfile</a:t>
            </a:r>
            <a:r>
              <a:rPr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184376"/>
            <a:ext cx="8229600" cy="2620888"/>
          </a:xfrm>
        </p:spPr>
        <p:txBody>
          <a:bodyPr>
            <a:normAutofit fontScale="92500" lnSpcReduction="10000"/>
          </a:bodyPr>
          <a:lstStyle/>
          <a:p>
            <a:endParaRPr lang="en-US" altLang="ja-JP" sz="500" dirty="0" smtClean="0">
              <a:cs typeface="Courier New" pitchFamily="49" charset="0"/>
            </a:endParaRPr>
          </a:p>
          <a:p>
            <a:r>
              <a:rPr lang="en-US" altLang="ja-JP" sz="3300" dirty="0" smtClean="0">
                <a:cs typeface="Courier New" pitchFamily="49" charset="0"/>
              </a:rPr>
              <a:t>profile/</a:t>
            </a:r>
            <a:r>
              <a:rPr lang="en-US" altLang="ja-JP" sz="3300" dirty="0" err="1" smtClean="0">
                <a:cs typeface="Courier New" pitchFamily="49" charset="0"/>
              </a:rPr>
              <a:t>cProfile</a:t>
            </a:r>
            <a:r>
              <a:rPr lang="ja-JP" altLang="en-US" sz="3300" dirty="0" smtClean="0">
                <a:cs typeface="Courier New" pitchFamily="49" charset="0"/>
              </a:rPr>
              <a:t>は</a:t>
            </a:r>
            <a:r>
              <a:rPr lang="en-US" altLang="ja-JP" sz="3300" dirty="0" smtClean="0">
                <a:cs typeface="Courier New" pitchFamily="49" charset="0"/>
              </a:rPr>
              <a:t>Python</a:t>
            </a:r>
            <a:r>
              <a:rPr lang="ja-JP" altLang="en-US" sz="3300" dirty="0" smtClean="0">
                <a:cs typeface="Courier New" pitchFamily="49" charset="0"/>
              </a:rPr>
              <a:t>スクリプトの実行速度を測定するモジュールです</a:t>
            </a:r>
            <a:endParaRPr lang="en-US" altLang="ja-JP" sz="3300" dirty="0" smtClean="0">
              <a:cs typeface="Courier New" pitchFamily="49" charset="0"/>
            </a:endParaRPr>
          </a:p>
          <a:p>
            <a:r>
              <a:rPr lang="ja-JP" altLang="en-US" sz="3300" dirty="0" smtClean="0">
                <a:cs typeface="Courier New" pitchFamily="49" charset="0"/>
              </a:rPr>
              <a:t>関数の呼び出し回数や処理時間を集計します</a:t>
            </a:r>
            <a:endParaRPr lang="en-US" altLang="ja-JP" sz="3300" dirty="0" smtClean="0">
              <a:cs typeface="Courier New" pitchFamily="49" charset="0"/>
            </a:endParaRPr>
          </a:p>
          <a:p>
            <a:r>
              <a:rPr lang="en-US" altLang="ja-JP" sz="3300" dirty="0" smtClean="0">
                <a:cs typeface="Courier New" pitchFamily="49" charset="0"/>
              </a:rPr>
              <a:t>profile</a:t>
            </a:r>
            <a:r>
              <a:rPr lang="ja-JP" altLang="en-US" sz="3300" dirty="0" smtClean="0">
                <a:cs typeface="Courier New" pitchFamily="49" charset="0"/>
              </a:rPr>
              <a:t>と</a:t>
            </a:r>
            <a:r>
              <a:rPr lang="en-US" altLang="ja-JP" sz="3300" dirty="0" err="1" smtClean="0">
                <a:cs typeface="Courier New" pitchFamily="49" charset="0"/>
              </a:rPr>
              <a:t>cProfile</a:t>
            </a:r>
            <a:r>
              <a:rPr lang="ja-JP" altLang="en-US" sz="3300" dirty="0" smtClean="0">
                <a:cs typeface="Courier New" pitchFamily="49" charset="0"/>
              </a:rPr>
              <a:t>の機能はほぼ同じですが、</a:t>
            </a:r>
            <a:r>
              <a:rPr lang="en-US" altLang="ja-JP" sz="3300" dirty="0" smtClean="0">
                <a:cs typeface="Courier New" pitchFamily="49" charset="0"/>
              </a:rPr>
              <a:t>C</a:t>
            </a:r>
            <a:r>
              <a:rPr lang="ja-JP" altLang="en-US" sz="3300" dirty="0" smtClean="0">
                <a:cs typeface="Courier New" pitchFamily="49" charset="0"/>
              </a:rPr>
              <a:t>言語版の</a:t>
            </a:r>
            <a:r>
              <a:rPr lang="en-US" altLang="ja-JP" sz="3300" dirty="0" err="1" smtClean="0">
                <a:cs typeface="Courier New" pitchFamily="49" charset="0"/>
              </a:rPr>
              <a:t>cProfile</a:t>
            </a:r>
            <a:r>
              <a:rPr lang="ja-JP" altLang="en-US" sz="3300" dirty="0" smtClean="0">
                <a:cs typeface="Courier New" pitchFamily="49" charset="0"/>
              </a:rPr>
              <a:t>の方が高速です</a:t>
            </a:r>
            <a:endParaRPr lang="en-US" altLang="ja-JP" sz="33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endParaRPr kumimoji="1" lang="ja-JP" altLang="en-US" sz="2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31640" y="1744216"/>
            <a:ext cx="6480720" cy="1107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200" dirty="0"/>
              <a:t>(</a:t>
            </a:r>
            <a:r>
              <a:rPr lang="ja-JP" altLang="en-US" sz="2200" dirty="0"/>
              <a:t>注</a:t>
            </a:r>
            <a:r>
              <a:rPr lang="en-US" altLang="ja-JP" sz="2200" dirty="0"/>
              <a:t>) </a:t>
            </a:r>
            <a:r>
              <a:rPr lang="en-US" altLang="ja-JP" sz="2200" dirty="0" err="1"/>
              <a:t>Debian</a:t>
            </a:r>
            <a:r>
              <a:rPr lang="en-US" altLang="ja-JP" sz="2200" dirty="0"/>
              <a:t>/Ubuntu </a:t>
            </a:r>
            <a:r>
              <a:rPr lang="ja-JP" altLang="en-US" sz="2200" dirty="0"/>
              <a:t>では、</a:t>
            </a:r>
            <a:r>
              <a:rPr lang="en-US" altLang="ja-JP" sz="2200" dirty="0"/>
              <a:t/>
            </a:r>
            <a:br>
              <a:rPr lang="en-US" altLang="ja-JP" sz="2200" dirty="0"/>
            </a:br>
            <a:r>
              <a:rPr lang="en-US" altLang="ja-JP" sz="22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ja-JP" sz="2200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altLang="ja-JP" sz="2200" dirty="0">
                <a:latin typeface="Courier New" pitchFamily="49" charset="0"/>
                <a:cs typeface="Courier New" pitchFamily="49" charset="0"/>
              </a:rPr>
              <a:t> apt-get install python-profiler</a:t>
            </a:r>
            <a:br>
              <a:rPr lang="en-US" altLang="ja-JP" sz="2200" dirty="0">
                <a:latin typeface="Courier New" pitchFamily="49" charset="0"/>
                <a:cs typeface="Courier New" pitchFamily="49" charset="0"/>
              </a:rPr>
            </a:br>
            <a:r>
              <a:rPr lang="ja-JP" altLang="en-US" sz="2200" dirty="0">
                <a:latin typeface="Courier New" pitchFamily="49" charset="0"/>
                <a:cs typeface="Courier New" pitchFamily="49" charset="0"/>
              </a:rPr>
              <a:t>が</a:t>
            </a:r>
            <a:r>
              <a:rPr lang="ja-JP" altLang="en-US" sz="2200" dirty="0" smtClean="0">
                <a:latin typeface="Courier New" pitchFamily="49" charset="0"/>
                <a:cs typeface="Courier New" pitchFamily="49" charset="0"/>
              </a:rPr>
              <a:t>必要な場合があります</a:t>
            </a:r>
            <a:endParaRPr lang="en-US" altLang="ja-JP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cProfile</a:t>
            </a:r>
            <a:r>
              <a:rPr lang="ja-JP" altLang="en-US" dirty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show_messages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ja-JP" altLang="en-US" dirty="0" smtClean="0">
                <a:latin typeface="Courier New" pitchFamily="49" charset="0"/>
                <a:cs typeface="Courier New" pitchFamily="49" charset="0"/>
              </a:rPr>
              <a:t>関数を修正します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3918535"/>
            <a:ext cx="7643199" cy="21852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en-US" altLang="ja-JP" dirty="0" err="1"/>
              <a:t>app.route</a:t>
            </a:r>
            <a:r>
              <a:rPr lang="en-US" altLang="ja-JP" dirty="0"/>
              <a:t>('/show')</a:t>
            </a:r>
          </a:p>
          <a:p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show_messages</a:t>
            </a:r>
            <a:r>
              <a:rPr lang="en-US" altLang="ja-JP" dirty="0" smtClean="0"/>
              <a:t>():</a:t>
            </a:r>
          </a:p>
          <a:p>
            <a:r>
              <a:rPr lang="en-US" altLang="ja-JP" sz="2000" b="1" dirty="0" smtClean="0"/>
              <a:t>    import </a:t>
            </a:r>
            <a:r>
              <a:rPr lang="en-US" altLang="ja-JP" sz="2000" b="1" dirty="0" err="1" smtClean="0"/>
              <a:t>cProfile</a:t>
            </a:r>
            <a:endParaRPr lang="en-US" altLang="ja-JP" sz="2000" b="1" dirty="0" smtClean="0"/>
          </a:p>
          <a:p>
            <a:r>
              <a:rPr lang="en-US" altLang="ja-JP" sz="2000" b="1" dirty="0" smtClean="0"/>
              <a:t>    </a:t>
            </a:r>
            <a:r>
              <a:rPr lang="en-US" altLang="ja-JP" sz="2000" b="1" dirty="0" err="1" smtClean="0"/>
              <a:t>cProfile.runctx</a:t>
            </a:r>
            <a:r>
              <a:rPr lang="en-US" altLang="ja-JP" sz="2000" b="1" dirty="0"/>
              <a:t>("""ret </a:t>
            </a:r>
            <a:r>
              <a:rPr lang="en-US" altLang="ja-JP" sz="2000" b="1" dirty="0" smtClean="0"/>
              <a:t>= </a:t>
            </a:r>
            <a:r>
              <a:rPr lang="en-US" altLang="ja-JP" sz="2000" b="1" dirty="0" err="1" smtClean="0"/>
              <a:t>render_template</a:t>
            </a:r>
            <a:r>
              <a:rPr lang="en-US" altLang="ja-JP" sz="2000" b="1" dirty="0" smtClean="0"/>
              <a:t>('show_messages.html',</a:t>
            </a:r>
          </a:p>
          <a:p>
            <a:r>
              <a:rPr lang="en-US" altLang="ja-JP" sz="2000" b="1" dirty="0" smtClean="0"/>
              <a:t>                           messages=reversed(session</a:t>
            </a:r>
            <a:r>
              <a:rPr lang="en-US" altLang="ja-JP" sz="2000" b="1" dirty="0"/>
              <a:t>['messages</a:t>
            </a:r>
            <a:r>
              <a:rPr lang="en-US" altLang="ja-JP" sz="2000" b="1" dirty="0" smtClean="0"/>
              <a:t>']))""",</a:t>
            </a:r>
          </a:p>
          <a:p>
            <a:r>
              <a:rPr lang="en-US" altLang="ja-JP" sz="2000" b="1" dirty="0" smtClean="0"/>
              <a:t>                           locals(), </a:t>
            </a:r>
            <a:r>
              <a:rPr lang="en-US" altLang="ja-JP" sz="2000" b="1" dirty="0" err="1" smtClean="0"/>
              <a:t>globals</a:t>
            </a:r>
            <a:r>
              <a:rPr lang="en-US" altLang="ja-JP" sz="2000" b="1" dirty="0" smtClean="0"/>
              <a:t>(), sort='cumulative') </a:t>
            </a:r>
          </a:p>
          <a:p>
            <a:r>
              <a:rPr lang="en-US" altLang="ja-JP" sz="2000" b="1" dirty="0" smtClean="0"/>
              <a:t>    </a:t>
            </a:r>
            <a:r>
              <a:rPr lang="en-US" altLang="ja-JP" sz="2000" b="1" dirty="0" smtClean="0"/>
              <a:t>return ret</a:t>
            </a:r>
            <a:endParaRPr kumimoji="1" lang="ja-JP" altLang="en-US" sz="20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31640" y="2321543"/>
            <a:ext cx="4876784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/>
              <a:t>@</a:t>
            </a:r>
            <a:r>
              <a:rPr lang="en-US" altLang="ja-JP" sz="1600" dirty="0" err="1"/>
              <a:t>app.route</a:t>
            </a:r>
            <a:r>
              <a:rPr lang="en-US" altLang="ja-JP" sz="1600" dirty="0"/>
              <a:t>('/show')</a:t>
            </a:r>
          </a:p>
          <a:p>
            <a:r>
              <a:rPr lang="en-US" altLang="ja-JP" sz="1600" dirty="0" err="1"/>
              <a:t>def</a:t>
            </a:r>
            <a:r>
              <a:rPr lang="en-US" altLang="ja-JP" sz="1600" dirty="0"/>
              <a:t> </a:t>
            </a:r>
            <a:r>
              <a:rPr lang="en-US" altLang="ja-JP" sz="1600" dirty="0" err="1"/>
              <a:t>show_messages</a:t>
            </a:r>
            <a:r>
              <a:rPr lang="en-US" altLang="ja-JP" sz="1600" dirty="0"/>
              <a:t>():</a:t>
            </a:r>
          </a:p>
          <a:p>
            <a:r>
              <a:rPr lang="ja-JP" altLang="en-US" sz="1600" dirty="0"/>
              <a:t>    </a:t>
            </a:r>
            <a:r>
              <a:rPr lang="en-US" altLang="ja-JP" sz="1600" dirty="0"/>
              <a:t>return </a:t>
            </a:r>
            <a:r>
              <a:rPr lang="en-US" altLang="ja-JP" sz="1600" dirty="0" err="1"/>
              <a:t>render_template</a:t>
            </a:r>
            <a:r>
              <a:rPr lang="en-US" altLang="ja-JP" sz="1600" dirty="0"/>
              <a:t>('show_messages.html',</a:t>
            </a:r>
          </a:p>
          <a:p>
            <a:r>
              <a:rPr lang="en-US" altLang="ja-JP" sz="1600" dirty="0"/>
              <a:t>                           messages=reversed(session['messages</a:t>
            </a:r>
            <a:r>
              <a:rPr lang="en-US" altLang="ja-JP" sz="1600" dirty="0" smtClean="0"/>
              <a:t>']))</a:t>
            </a:r>
            <a:endParaRPr lang="en-US" altLang="ja-JP" sz="1600" dirty="0"/>
          </a:p>
        </p:txBody>
      </p:sp>
      <p:sp>
        <p:nvSpPr>
          <p:cNvPr id="9" name="下矢印 8"/>
          <p:cNvSpPr/>
          <p:nvPr/>
        </p:nvSpPr>
        <p:spPr>
          <a:xfrm>
            <a:off x="3491880" y="3444101"/>
            <a:ext cx="484632" cy="41694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0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cProfile</a:t>
            </a:r>
            <a:r>
              <a:rPr lang="ja-JP" altLang="en-US" dirty="0"/>
              <a:t>モジュール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9" y="1916832"/>
            <a:ext cx="8568952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4569 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function calls (4272 primitive calls) in 0.005 seconds</a:t>
            </a:r>
          </a:p>
          <a:p>
            <a:endParaRPr lang="en-US" altLang="ja-JP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Ordered 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by: cumulative time</a:t>
            </a:r>
          </a:p>
          <a:p>
            <a:endParaRPr lang="en-US" altLang="ja-JP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altLang="ja-JP" sz="1600" dirty="0">
                <a:latin typeface="Courier New" pitchFamily="49" charset="0"/>
                <a:cs typeface="Courier New" pitchFamily="49" charset="0"/>
              </a:rPr>
              <a:t>(function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    1    0.000    0.000    0.005    0.005 &lt;string&gt;:1(&lt;module&gt;)</a:t>
            </a:r>
          </a:p>
          <a:p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ja-JP" altLang="en-US" sz="1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7733"/>
              </p:ext>
            </p:extLst>
          </p:nvPr>
        </p:nvGraphicFramePr>
        <p:xfrm>
          <a:off x="353794" y="3940264"/>
          <a:ext cx="8394669" cy="222504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1983213"/>
                <a:gridCol w="641145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ncalls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呼び出し回数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tottime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他の関数呼び出しの時間を含まない、この関数での処理時間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percall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呼び出し一回あたりの関数内処理時間</a:t>
                      </a:r>
                      <a:r>
                        <a:rPr kumimoji="1" lang="en-US" altLang="ja-JP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dirty="0" err="1" smtClean="0">
                          <a:latin typeface="Courier New" pitchFamily="49" charset="0"/>
                          <a:cs typeface="Courier New" pitchFamily="49" charset="0"/>
                        </a:rPr>
                        <a:t>tottime</a:t>
                      </a:r>
                      <a:r>
                        <a:rPr kumimoji="1" lang="en-US" altLang="ja-JP" dirty="0" smtClean="0">
                          <a:latin typeface="Courier New" pitchFamily="49" charset="0"/>
                          <a:cs typeface="Courier New" pitchFamily="49" charset="0"/>
                        </a:rPr>
                        <a:t> ÷ </a:t>
                      </a:r>
                      <a:r>
                        <a:rPr kumimoji="1" lang="en-US" altLang="ja-JP" dirty="0" err="1" smtClean="0">
                          <a:latin typeface="Courier New" pitchFamily="49" charset="0"/>
                          <a:cs typeface="Courier New" pitchFamily="49" charset="0"/>
                        </a:rPr>
                        <a:t>ncall</a:t>
                      </a:r>
                      <a:r>
                        <a:rPr kumimoji="1" lang="en-US" altLang="ja-JP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cumtime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他の関数呼び出しを含む、この関数の総処理時間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percall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呼び出し一回あたりの総処理時間</a:t>
                      </a:r>
                      <a:r>
                        <a:rPr kumimoji="1" lang="en-US" altLang="ja-JP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ja-JP" dirty="0" err="1" smtClean="0">
                          <a:latin typeface="Courier New" pitchFamily="49" charset="0"/>
                          <a:cs typeface="Courier New" pitchFamily="49" charset="0"/>
                        </a:rPr>
                        <a:t>cumtime</a:t>
                      </a:r>
                      <a:r>
                        <a:rPr kumimoji="1" lang="en-US" altLang="ja-JP" dirty="0" smtClean="0">
                          <a:latin typeface="Courier New" pitchFamily="49" charset="0"/>
                          <a:cs typeface="Courier New" pitchFamily="49" charset="0"/>
                        </a:rPr>
                        <a:t> ÷ </a:t>
                      </a:r>
                      <a:r>
                        <a:rPr kumimoji="1" lang="en-US" altLang="ja-JP" dirty="0" err="1" smtClean="0">
                          <a:latin typeface="Courier New" pitchFamily="49" charset="0"/>
                          <a:cs typeface="Courier New" pitchFamily="49" charset="0"/>
                        </a:rPr>
                        <a:t>ncall</a:t>
                      </a:r>
                      <a:r>
                        <a:rPr kumimoji="1" lang="en-US" altLang="ja-JP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kumimoji="1" lang="ja-JP" alt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Filename:lineno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ファイル名と行番号、関数名など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323529" y="1244660"/>
            <a:ext cx="18774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300" dirty="0" smtClean="0"/>
              <a:t>実行結果</a:t>
            </a:r>
            <a:endParaRPr kumimoji="1" lang="ja-JP" altLang="en-US" sz="3300" dirty="0"/>
          </a:p>
        </p:txBody>
      </p:sp>
    </p:spTree>
    <p:extLst>
      <p:ext uri="{BB962C8B-B14F-4D97-AF65-F5344CB8AC3E}">
        <p14:creationId xmlns:p14="http://schemas.microsoft.com/office/powerpoint/2010/main" val="42420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logging</a:t>
            </a:r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ja-JP" altLang="en-US" dirty="0" smtClean="0"/>
              <a:t>実行</a:t>
            </a:r>
            <a:r>
              <a:rPr lang="ja-JP" altLang="en-US" dirty="0"/>
              <a:t>ログ</a:t>
            </a:r>
            <a:r>
              <a:rPr lang="ja-JP" altLang="en-US" dirty="0" smtClean="0"/>
              <a:t>を</a:t>
            </a:r>
            <a:r>
              <a:rPr lang="ja-JP" altLang="en-US" dirty="0"/>
              <a:t>出力</a:t>
            </a:r>
            <a:r>
              <a:rPr lang="ja-JP" altLang="en-US" dirty="0" smtClean="0"/>
              <a:t>するフレームワーク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786638" y="2534176"/>
            <a:ext cx="1705241" cy="51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ルート </a:t>
            </a:r>
            <a:r>
              <a:rPr lang="en-US" altLang="ja-JP" sz="2000" dirty="0" smtClean="0"/>
              <a:t>logger</a:t>
            </a:r>
            <a:endParaRPr kumimoji="1" lang="ja-JP" alt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539553" y="3398272"/>
            <a:ext cx="1800199" cy="51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Spam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Logger</a:t>
            </a:r>
            <a:endParaRPr kumimoji="1"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539552" y="4252081"/>
            <a:ext cx="1800200" cy="658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err="1" smtClean="0"/>
              <a:t>Spam.Ham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Logger</a:t>
            </a:r>
            <a:endParaRPr kumimoji="1" lang="ja-JP" altLang="en-US" sz="2000" dirty="0"/>
          </a:p>
        </p:txBody>
      </p:sp>
      <p:cxnSp>
        <p:nvCxnSpPr>
          <p:cNvPr id="14" name="直線矢印コネクタ 13"/>
          <p:cNvCxnSpPr>
            <a:stCxn id="8" idx="0"/>
            <a:endCxn id="7" idx="2"/>
          </p:cNvCxnSpPr>
          <p:nvPr/>
        </p:nvCxnSpPr>
        <p:spPr>
          <a:xfrm flipV="1">
            <a:off x="1439653" y="3048519"/>
            <a:ext cx="1199606" cy="3497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843808" y="3398272"/>
            <a:ext cx="1800199" cy="51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Egg Logger</a:t>
            </a:r>
            <a:endParaRPr kumimoji="1" lang="ja-JP" altLang="en-US" sz="2000" dirty="0"/>
          </a:p>
        </p:txBody>
      </p:sp>
      <p:cxnSp>
        <p:nvCxnSpPr>
          <p:cNvPr id="16" name="直線矢印コネクタ 15"/>
          <p:cNvCxnSpPr>
            <a:stCxn id="9" idx="0"/>
            <a:endCxn id="8" idx="2"/>
          </p:cNvCxnSpPr>
          <p:nvPr/>
        </p:nvCxnSpPr>
        <p:spPr>
          <a:xfrm flipV="1">
            <a:off x="1439652" y="3912615"/>
            <a:ext cx="1" cy="3394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5" idx="0"/>
            <a:endCxn id="7" idx="2"/>
          </p:cNvCxnSpPr>
          <p:nvPr/>
        </p:nvCxnSpPr>
        <p:spPr>
          <a:xfrm flipH="1" flipV="1">
            <a:off x="2639259" y="3048519"/>
            <a:ext cx="1104649" cy="3497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下矢印 22"/>
          <p:cNvSpPr/>
          <p:nvPr/>
        </p:nvSpPr>
        <p:spPr>
          <a:xfrm rot="10448350">
            <a:off x="1159661" y="4983017"/>
            <a:ext cx="484632" cy="36168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爆発 2 26"/>
          <p:cNvSpPr/>
          <p:nvPr/>
        </p:nvSpPr>
        <p:spPr>
          <a:xfrm>
            <a:off x="467543" y="5300810"/>
            <a:ext cx="2376265" cy="914400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イベント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483768" y="4377878"/>
            <a:ext cx="331236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Logger</a:t>
            </a:r>
            <a:r>
              <a:rPr kumimoji="1" lang="ja-JP" altLang="en-US" dirty="0" smtClean="0"/>
              <a:t>オブジェクトは</a:t>
            </a:r>
            <a:r>
              <a:rPr lang="ja-JP" altLang="en-US" dirty="0"/>
              <a:t>階層構造を</a:t>
            </a:r>
            <a:r>
              <a:rPr lang="ja-JP" altLang="en-US" dirty="0" smtClean="0"/>
              <a:t>持</a:t>
            </a:r>
            <a:r>
              <a:rPr lang="ja-JP" altLang="en-US" dirty="0"/>
              <a:t>ち</a:t>
            </a:r>
            <a:r>
              <a:rPr lang="ja-JP" altLang="en-US" dirty="0" smtClean="0"/>
              <a:t>、イベントを上位の</a:t>
            </a:r>
            <a:r>
              <a:rPr lang="en-US" altLang="ja-JP" dirty="0" smtClean="0"/>
              <a:t>Logger</a:t>
            </a:r>
            <a:r>
              <a:rPr lang="ja-JP" altLang="en-US" dirty="0" smtClean="0"/>
              <a:t>に通知する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5949083" y="3701478"/>
            <a:ext cx="1562472" cy="4222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ハンドラ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7" idx="3"/>
            <a:endCxn id="31" idx="0"/>
          </p:cNvCxnSpPr>
          <p:nvPr/>
        </p:nvCxnSpPr>
        <p:spPr>
          <a:xfrm>
            <a:off x="3491879" y="2791348"/>
            <a:ext cx="3238440" cy="9101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小波 40"/>
          <p:cNvSpPr/>
          <p:nvPr/>
        </p:nvSpPr>
        <p:spPr>
          <a:xfrm>
            <a:off x="6310097" y="4869160"/>
            <a:ext cx="1152128" cy="554713"/>
          </a:xfrm>
          <a:prstGeom prst="doubleWav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sp>
        <p:nvSpPr>
          <p:cNvPr id="42" name="下矢印 41"/>
          <p:cNvSpPr/>
          <p:nvPr/>
        </p:nvSpPr>
        <p:spPr>
          <a:xfrm rot="20673016">
            <a:off x="7106523" y="4201974"/>
            <a:ext cx="484632" cy="64524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331469" y="2468182"/>
            <a:ext cx="352245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Logger</a:t>
            </a:r>
            <a:r>
              <a:rPr kumimoji="1" lang="ja-JP" altLang="en-US" dirty="0" smtClean="0"/>
              <a:t>オブジェクトは</a:t>
            </a:r>
            <a:r>
              <a:rPr lang="en-US" altLang="ja-JP" dirty="0"/>
              <a:t>Handler 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イベントをテキスト化して出力する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6300192" y="5529410"/>
            <a:ext cx="1212131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Syslog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7596336" y="4869160"/>
            <a:ext cx="1475657" cy="5547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Window</a:t>
            </a:r>
          </a:p>
          <a:p>
            <a:pPr algn="ctr"/>
            <a:r>
              <a:rPr kumimoji="1" lang="ja-JP" altLang="en-US" dirty="0" smtClean="0"/>
              <a:t>イベントログ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95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Flask</a:t>
            </a:r>
            <a:r>
              <a:rPr kumimoji="1" lang="ja-JP" altLang="en-US" dirty="0" smtClean="0"/>
              <a:t>のロギングサポート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Debug</a:t>
            </a:r>
            <a:r>
              <a:rPr kumimoji="1" lang="ja-JP" altLang="en-US" dirty="0" smtClean="0"/>
              <a:t>用の</a:t>
            </a:r>
            <a:r>
              <a:rPr kumimoji="1" lang="en-US" altLang="ja-JP" dirty="0" smtClean="0"/>
              <a:t>logger</a:t>
            </a:r>
            <a:r>
              <a:rPr kumimoji="1" lang="ja-JP" altLang="en-US" dirty="0" smtClean="0"/>
              <a:t>が用意されている</a:t>
            </a:r>
            <a:endParaRPr kumimoji="1" lang="en-US" altLang="ja-JP" dirty="0" smtClean="0"/>
          </a:p>
          <a:p>
            <a:r>
              <a:rPr lang="en-US" altLang="ja-JP" dirty="0" err="1"/>
              <a:t>message_form</a:t>
            </a:r>
            <a:r>
              <a:rPr lang="en-US" altLang="ja-JP" dirty="0" smtClean="0"/>
              <a:t>()</a:t>
            </a:r>
            <a:r>
              <a:rPr lang="ja-JP" altLang="en-US" dirty="0" smtClean="0"/>
              <a:t>を関数を修正します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3608" y="318394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560" y="2836674"/>
            <a:ext cx="489654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en-US" altLang="ja-JP" dirty="0" err="1"/>
              <a:t>app.route</a:t>
            </a:r>
            <a:r>
              <a:rPr lang="en-US" altLang="ja-JP" dirty="0"/>
              <a:t>('/</a:t>
            </a:r>
            <a:r>
              <a:rPr lang="en-US" altLang="ja-JP" dirty="0" err="1"/>
              <a:t>message_form</a:t>
            </a:r>
            <a:r>
              <a:rPr lang="en-US" altLang="ja-JP" dirty="0"/>
              <a:t>')</a:t>
            </a:r>
          </a:p>
          <a:p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message_form</a:t>
            </a:r>
            <a:r>
              <a:rPr lang="en-US" altLang="ja-JP" dirty="0"/>
              <a:t>():</a:t>
            </a:r>
          </a:p>
          <a:p>
            <a:r>
              <a:rPr lang="en-US" altLang="ja-JP" dirty="0" smtClean="0"/>
              <a:t>    return </a:t>
            </a:r>
            <a:r>
              <a:rPr lang="en-US" altLang="ja-JP" dirty="0" err="1"/>
              <a:t>render_template</a:t>
            </a:r>
            <a:r>
              <a:rPr lang="en-US" altLang="ja-JP" dirty="0"/>
              <a:t>('message_form.html')</a:t>
            </a:r>
          </a:p>
        </p:txBody>
      </p:sp>
      <p:sp>
        <p:nvSpPr>
          <p:cNvPr id="12" name="下矢印 11"/>
          <p:cNvSpPr/>
          <p:nvPr/>
        </p:nvSpPr>
        <p:spPr>
          <a:xfrm>
            <a:off x="2431184" y="3904020"/>
            <a:ext cx="484632" cy="41694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4492858"/>
            <a:ext cx="6192688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en-US" altLang="ja-JP" dirty="0" err="1"/>
              <a:t>app.route</a:t>
            </a:r>
            <a:r>
              <a:rPr lang="en-US" altLang="ja-JP" dirty="0"/>
              <a:t>('/</a:t>
            </a:r>
            <a:r>
              <a:rPr lang="en-US" altLang="ja-JP" dirty="0" err="1"/>
              <a:t>message_form</a:t>
            </a:r>
            <a:r>
              <a:rPr lang="en-US" altLang="ja-JP" dirty="0"/>
              <a:t>')</a:t>
            </a:r>
          </a:p>
          <a:p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message_form</a:t>
            </a:r>
            <a:r>
              <a:rPr lang="en-US" altLang="ja-JP" dirty="0"/>
              <a:t>():</a:t>
            </a:r>
          </a:p>
          <a:p>
            <a:r>
              <a:rPr lang="en-US" altLang="ja-JP" sz="2200" b="1" dirty="0" smtClean="0"/>
              <a:t>    </a:t>
            </a:r>
            <a:r>
              <a:rPr lang="en-US" altLang="ja-JP" sz="2200" b="1" dirty="0" err="1" smtClean="0"/>
              <a:t>app.logger.debug</a:t>
            </a:r>
            <a:r>
              <a:rPr lang="en-US" altLang="ja-JP" sz="2200" b="1" dirty="0" smtClean="0"/>
              <a:t>(u</a:t>
            </a:r>
            <a:r>
              <a:rPr lang="en-US" altLang="ja-JP" sz="2200" b="1" dirty="0"/>
              <a:t>"</a:t>
            </a:r>
            <a:r>
              <a:rPr lang="ja-JP" altLang="en-US" sz="2200" b="1" dirty="0"/>
              <a:t>デバッグメッセージ</a:t>
            </a:r>
            <a:r>
              <a:rPr lang="en-US" altLang="ja-JP" sz="2200" b="1" dirty="0"/>
              <a:t>")</a:t>
            </a:r>
          </a:p>
          <a:p>
            <a:r>
              <a:rPr lang="en-US" altLang="ja-JP" sz="2200" b="1" dirty="0"/>
              <a:t>    </a:t>
            </a:r>
            <a:r>
              <a:rPr lang="en-US" altLang="ja-JP" sz="2200" b="1" dirty="0" err="1"/>
              <a:t>app.logger.error</a:t>
            </a:r>
            <a:r>
              <a:rPr lang="en-US" altLang="ja-JP" sz="2200" b="1" dirty="0"/>
              <a:t>(u"</a:t>
            </a:r>
            <a:r>
              <a:rPr lang="ja-JP" altLang="en-US" sz="2200" b="1" dirty="0"/>
              <a:t>エラーメッセージ</a:t>
            </a:r>
            <a:r>
              <a:rPr lang="en-US" altLang="ja-JP" sz="2200" b="1" dirty="0"/>
              <a:t>")</a:t>
            </a:r>
          </a:p>
          <a:p>
            <a:r>
              <a:rPr lang="en-US" altLang="ja-JP" dirty="0"/>
              <a:t>    return </a:t>
            </a:r>
            <a:r>
              <a:rPr lang="en-US" altLang="ja-JP" dirty="0" err="1"/>
              <a:t>render_template</a:t>
            </a:r>
            <a:r>
              <a:rPr lang="en-US" altLang="ja-JP" dirty="0"/>
              <a:t>('message_form.html')</a:t>
            </a:r>
          </a:p>
        </p:txBody>
      </p:sp>
    </p:spTree>
    <p:extLst>
      <p:ext uri="{BB962C8B-B14F-4D97-AF65-F5344CB8AC3E}">
        <p14:creationId xmlns:p14="http://schemas.microsoft.com/office/powerpoint/2010/main" val="10840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pdb</a:t>
            </a:r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871191"/>
          </a:xfrm>
        </p:spPr>
        <p:txBody>
          <a:bodyPr/>
          <a:lstStyle/>
          <a:p>
            <a:r>
              <a:rPr kumimoji="1" lang="en-US" altLang="ja-JP" dirty="0" smtClean="0"/>
              <a:t>Python Debugger</a:t>
            </a:r>
          </a:p>
          <a:p>
            <a:r>
              <a:rPr lang="ja-JP" altLang="en-US" dirty="0" smtClean="0"/>
              <a:t>変数・コールスタックの表示、ステップ実行など</a:t>
            </a:r>
            <a:endParaRPr lang="en-US" altLang="ja-JP" dirty="0" smtClean="0"/>
          </a:p>
          <a:p>
            <a:r>
              <a:rPr kumimoji="1" lang="ja-JP" altLang="en-US" dirty="0" smtClean="0"/>
              <a:t>とりあえずブレークしてみよう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9592" y="3471391"/>
            <a:ext cx="489654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en-US" altLang="ja-JP" dirty="0" err="1"/>
              <a:t>app.route</a:t>
            </a:r>
            <a:r>
              <a:rPr lang="en-US" altLang="ja-JP" dirty="0"/>
              <a:t>('/</a:t>
            </a:r>
            <a:r>
              <a:rPr lang="en-US" altLang="ja-JP" dirty="0" err="1"/>
              <a:t>message_form</a:t>
            </a:r>
            <a:r>
              <a:rPr lang="en-US" altLang="ja-JP" dirty="0"/>
              <a:t>')</a:t>
            </a:r>
          </a:p>
          <a:p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message_form</a:t>
            </a:r>
            <a:r>
              <a:rPr lang="en-US" altLang="ja-JP" dirty="0"/>
              <a:t>():</a:t>
            </a:r>
          </a:p>
          <a:p>
            <a:r>
              <a:rPr lang="en-US" altLang="ja-JP" dirty="0" smtClean="0"/>
              <a:t>    return </a:t>
            </a:r>
            <a:r>
              <a:rPr lang="en-US" altLang="ja-JP" dirty="0" err="1"/>
              <a:t>render_template</a:t>
            </a:r>
            <a:r>
              <a:rPr lang="en-US" altLang="ja-JP" dirty="0"/>
              <a:t>('message_form.html')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9592" y="5097958"/>
            <a:ext cx="489654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en-US" altLang="ja-JP" dirty="0" err="1"/>
              <a:t>app.route</a:t>
            </a:r>
            <a:r>
              <a:rPr lang="en-US" altLang="ja-JP" dirty="0"/>
              <a:t>('/</a:t>
            </a:r>
            <a:r>
              <a:rPr lang="en-US" altLang="ja-JP" dirty="0" err="1"/>
              <a:t>message_form</a:t>
            </a:r>
            <a:r>
              <a:rPr lang="en-US" altLang="ja-JP" dirty="0"/>
              <a:t>')</a:t>
            </a:r>
          </a:p>
          <a:p>
            <a:r>
              <a:rPr lang="en-US" altLang="ja-JP" dirty="0" err="1"/>
              <a:t>def</a:t>
            </a:r>
            <a:r>
              <a:rPr lang="en-US" altLang="ja-JP" dirty="0"/>
              <a:t> </a:t>
            </a:r>
            <a:r>
              <a:rPr lang="en-US" altLang="ja-JP" dirty="0" err="1"/>
              <a:t>message_form</a:t>
            </a:r>
            <a:r>
              <a:rPr lang="en-US" altLang="ja-JP" dirty="0" smtClean="0"/>
              <a:t>():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import </a:t>
            </a:r>
            <a:r>
              <a:rPr lang="en-US" altLang="ja-JP" dirty="0" err="1" smtClean="0"/>
              <a:t>pdb</a:t>
            </a:r>
            <a:r>
              <a:rPr lang="en-US" altLang="ja-JP" dirty="0" smtClean="0"/>
              <a:t>; </a:t>
            </a:r>
            <a:r>
              <a:rPr lang="en-US" altLang="ja-JP" dirty="0" err="1" smtClean="0"/>
              <a:t>pdb.set_trace</a:t>
            </a:r>
            <a:r>
              <a:rPr lang="en-US" altLang="ja-JP" dirty="0" smtClean="0"/>
              <a:t>()</a:t>
            </a:r>
            <a:endParaRPr lang="en-US" altLang="ja-JP" dirty="0"/>
          </a:p>
          <a:p>
            <a:r>
              <a:rPr lang="en-US" altLang="ja-JP" dirty="0" smtClean="0"/>
              <a:t>    return </a:t>
            </a:r>
            <a:r>
              <a:rPr lang="en-US" altLang="ja-JP" dirty="0" err="1"/>
              <a:t>render_template</a:t>
            </a:r>
            <a:r>
              <a:rPr lang="en-US" altLang="ja-JP" dirty="0"/>
              <a:t>('message_form.html')</a:t>
            </a:r>
          </a:p>
        </p:txBody>
      </p:sp>
      <p:sp>
        <p:nvSpPr>
          <p:cNvPr id="9" name="下矢印 8"/>
          <p:cNvSpPr/>
          <p:nvPr/>
        </p:nvSpPr>
        <p:spPr>
          <a:xfrm>
            <a:off x="3007248" y="4509120"/>
            <a:ext cx="484632" cy="41694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6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pdb</a:t>
            </a:r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2442" y="2852936"/>
            <a:ext cx="8280920" cy="15696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 smtClean="0"/>
              <a:t>c</a:t>
            </a:r>
            <a:r>
              <a:rPr lang="en-US" altLang="ja-JP" sz="2400" dirty="0"/>
              <a:t>:\cygwin\home\ishimoto\src\handson\handson.py(26)message_form()</a:t>
            </a:r>
          </a:p>
          <a:p>
            <a:r>
              <a:rPr lang="en-US" altLang="ja-JP" sz="2400" dirty="0"/>
              <a:t>-&gt; return </a:t>
            </a:r>
            <a:r>
              <a:rPr lang="en-US" altLang="ja-JP" sz="2400" dirty="0" err="1"/>
              <a:t>render_template</a:t>
            </a:r>
            <a:r>
              <a:rPr lang="en-US" altLang="ja-JP" sz="2400" dirty="0"/>
              <a:t>('message_form.html')</a:t>
            </a:r>
          </a:p>
          <a:p>
            <a:r>
              <a:rPr lang="en-US" altLang="ja-JP" sz="2400" dirty="0"/>
              <a:t>(</a:t>
            </a:r>
            <a:r>
              <a:rPr lang="en-US" altLang="ja-JP" sz="2400" dirty="0" err="1"/>
              <a:t>Pdb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10872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Pdb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というプロンプトが表示されたら</a:t>
            </a:r>
            <a:r>
              <a:rPr lang="ja-JP" altLang="en-US" dirty="0" smtClean="0"/>
              <a:t>コマンド入力可能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08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pdb</a:t>
            </a:r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1389"/>
              </p:ext>
            </p:extLst>
          </p:nvPr>
        </p:nvGraphicFramePr>
        <p:xfrm>
          <a:off x="539553" y="1397000"/>
          <a:ext cx="8136902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1"/>
                <a:gridCol w="4262577"/>
                <a:gridCol w="21461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コマンド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意味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l(</a:t>
                      </a:r>
                      <a:r>
                        <a:rPr kumimoji="1" lang="en-US" altLang="ja-JP" dirty="0" err="1" smtClean="0"/>
                        <a:t>ist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実行中のソース行を表示する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 l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w(here)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実行中の呼び出し履歴を表示する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</a:t>
                      </a:r>
                      <a:r>
                        <a:rPr kumimoji="1" lang="en-US" altLang="ja-JP" baseline="0" dirty="0" smtClean="0"/>
                        <a:t> w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 </a:t>
                      </a:r>
                      <a:r>
                        <a:rPr kumimoji="1" lang="ja-JP" altLang="en-US" dirty="0" smtClean="0"/>
                        <a:t>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式の値を計算して表示する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 p var1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args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関数の引数を表示する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 </a:t>
                      </a:r>
                      <a:r>
                        <a:rPr kumimoji="1" lang="en-US" altLang="ja-JP" dirty="0" err="1" smtClean="0"/>
                        <a:t>args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! </a:t>
                      </a:r>
                      <a:r>
                        <a:rPr kumimoji="1" lang="ja-JP" altLang="en-US" dirty="0" smtClean="0"/>
                        <a:t>ステートメント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ステートメントを実行する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 ! var1</a:t>
                      </a:r>
                      <a:r>
                        <a:rPr kumimoji="1" lang="en-US" altLang="ja-JP" baseline="0" dirty="0" smtClean="0"/>
                        <a:t> = 'spam'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s(</a:t>
                      </a:r>
                      <a:r>
                        <a:rPr kumimoji="1" lang="en-US" altLang="ja-JP" dirty="0" err="1" smtClean="0"/>
                        <a:t>tep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次の行まで実行する。次の行が関数呼び出しなら、その関数の先頭行まで実行する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 s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n(</a:t>
                      </a:r>
                      <a:r>
                        <a:rPr kumimoji="1" lang="en-US" altLang="ja-JP" dirty="0" err="1" smtClean="0"/>
                        <a:t>ext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次の行まで実行する。次の行が関数呼び出しなら、その関数が終了して現在の関数に復帰するまで実行する。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 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c(</a:t>
                      </a:r>
                      <a:r>
                        <a:rPr kumimoji="1" lang="en-US" altLang="ja-JP" dirty="0" err="1" smtClean="0"/>
                        <a:t>ontinue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ja-JP" altLang="en-US" dirty="0" smtClean="0"/>
                        <a:t>プロンプトから抜けて、処理を続行する。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ja-JP" dirty="0" err="1" smtClean="0"/>
                        <a:t>Pdb</a:t>
                      </a:r>
                      <a:r>
                        <a:rPr kumimoji="1" lang="en-US" altLang="ja-JP" dirty="0" smtClean="0"/>
                        <a:t>) c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9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45827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Q/A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kumimoji="1" lang="ja-JP" altLang="en-US" dirty="0" smtClean="0"/>
              <a:t>質問があったらどうぞ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64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934072"/>
            <a:ext cx="8229600" cy="1143000"/>
          </a:xfrm>
        </p:spPr>
        <p:txBody>
          <a:bodyPr/>
          <a:lstStyle/>
          <a:p>
            <a:r>
              <a:rPr lang="ja-JP" altLang="en-US" dirty="0"/>
              <a:t>お疲れ様</a:t>
            </a:r>
            <a:r>
              <a:rPr lang="ja-JP" altLang="en-US" dirty="0" smtClean="0"/>
              <a:t>でした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6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本日のメニュー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一応、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の書き方は知ってる人を、「使いこなせる」段階に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文法の知識の次に必要な、実践的なテクニックを</a:t>
            </a:r>
            <a:r>
              <a:rPr lang="ja-JP" altLang="en-US" dirty="0"/>
              <a:t>実習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85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環境設定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無線</a:t>
            </a:r>
            <a:r>
              <a:rPr lang="en-US" altLang="ja-JP" dirty="0" err="1" smtClean="0"/>
              <a:t>Lan</a:t>
            </a:r>
            <a:r>
              <a:rPr lang="ja-JP" altLang="en-US" dirty="0" smtClean="0"/>
              <a:t>つながってますか？</a:t>
            </a:r>
            <a:endParaRPr lang="en-US" altLang="ja-JP" dirty="0" smtClean="0"/>
          </a:p>
          <a:p>
            <a:r>
              <a:rPr kumimoji="1" lang="en-US" altLang="ja-JP" dirty="0" smtClean="0"/>
              <a:t>Python2.6 or 2.7</a:t>
            </a:r>
          </a:p>
          <a:p>
            <a:r>
              <a:rPr kumimoji="1" lang="en-US" altLang="ja-JP" dirty="0" smtClean="0"/>
              <a:t>Flask</a:t>
            </a:r>
            <a:r>
              <a:rPr kumimoji="1" lang="ja-JP" altLang="en-US" dirty="0" smtClean="0"/>
              <a:t>環境のインストール</a:t>
            </a:r>
            <a:endParaRPr kumimoji="1"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52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Flask</a:t>
            </a:r>
            <a:r>
              <a:rPr lang="ja-JP" altLang="en-US" dirty="0"/>
              <a:t>による</a:t>
            </a:r>
            <a:r>
              <a:rPr lang="en-US" altLang="ja-JP" dirty="0"/>
              <a:t>Web</a:t>
            </a:r>
            <a:r>
              <a:rPr lang="ja-JP" altLang="en-US" dirty="0" smtClean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分</a:t>
            </a:r>
            <a:endParaRPr kumimoji="1" lang="en-US" altLang="ja-JP" dirty="0" smtClean="0"/>
          </a:p>
          <a:p>
            <a:r>
              <a:rPr lang="ja-JP" altLang="en-US" dirty="0"/>
              <a:t>単純</a:t>
            </a:r>
            <a:r>
              <a:rPr lang="ja-JP" altLang="en-US" dirty="0" smtClean="0"/>
              <a:t>な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アプリケーション</a:t>
            </a:r>
            <a:endParaRPr lang="en-US" altLang="ja-JP" dirty="0" smtClean="0"/>
          </a:p>
          <a:p>
            <a:r>
              <a:rPr lang="en-US" altLang="ja-JP" dirty="0" smtClean="0"/>
              <a:t>Flask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@</a:t>
            </a:r>
            <a:r>
              <a:rPr lang="en-US" altLang="ja-JP" dirty="0" err="1" smtClean="0"/>
              <a:t>mitsuhiko</a:t>
            </a:r>
            <a:r>
              <a:rPr lang="en-US" altLang="ja-JP" dirty="0" smtClean="0"/>
              <a:t> </a:t>
            </a:r>
            <a:r>
              <a:rPr lang="en-US" altLang="ja-JP" dirty="0"/>
              <a:t>/Armin </a:t>
            </a:r>
            <a:r>
              <a:rPr lang="en-US" altLang="ja-JP" dirty="0" err="1"/>
              <a:t>Ronacher</a:t>
            </a:r>
            <a:endParaRPr lang="en-US" altLang="ja-JP" dirty="0"/>
          </a:p>
          <a:p>
            <a:pPr lvl="1"/>
            <a:r>
              <a:rPr lang="ja-JP" altLang="en-US" dirty="0" smtClean="0"/>
              <a:t>「マイクロフレームワーク」 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シンプル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拡張性</a:t>
            </a:r>
            <a:r>
              <a:rPr lang="ja-JP" altLang="en-US" dirty="0" smtClean="0"/>
              <a:t>重視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jinja2</a:t>
            </a:r>
            <a:endParaRPr lang="en-US" altLang="ja-JP" dirty="0" smtClean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12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profile</a:t>
            </a:r>
            <a:r>
              <a:rPr kumimoji="1" lang="ja-JP" altLang="en-US" dirty="0" smtClean="0"/>
              <a:t>によるパフォーマンス測定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</a:t>
            </a:r>
            <a:endParaRPr kumimoji="1" lang="en-US" altLang="ja-JP" dirty="0" smtClean="0"/>
          </a:p>
          <a:p>
            <a:r>
              <a:rPr lang="en-US" altLang="ja-JP" dirty="0" smtClean="0"/>
              <a:t>Python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cProfile</a:t>
            </a:r>
            <a:r>
              <a:rPr lang="ja-JP" altLang="en-US" dirty="0" smtClean="0"/>
              <a:t>モジュールの使い方</a:t>
            </a:r>
            <a:endParaRPr lang="en-US" altLang="ja-JP" dirty="0" smtClean="0"/>
          </a:p>
          <a:p>
            <a:r>
              <a:rPr kumimoji="1" lang="ja-JP" altLang="en-US" dirty="0" smtClean="0"/>
              <a:t>ソースコードのトレース</a:t>
            </a:r>
            <a:endParaRPr kumimoji="1" lang="en-US" altLang="ja-JP" dirty="0" smtClean="0"/>
          </a:p>
          <a:p>
            <a:r>
              <a:rPr lang="ja-JP" altLang="en-US" dirty="0"/>
              <a:t>ボトルネック</a:t>
            </a:r>
            <a:r>
              <a:rPr lang="ja-JP" altLang="en-US" dirty="0" smtClean="0"/>
              <a:t>の</a:t>
            </a:r>
            <a:r>
              <a:rPr lang="ja-JP" altLang="en-US" dirty="0"/>
              <a:t>検出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00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logging</a:t>
            </a:r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</a:t>
            </a:r>
            <a:endParaRPr kumimoji="1" lang="en-US" altLang="ja-JP" dirty="0" smtClean="0"/>
          </a:p>
          <a:p>
            <a:r>
              <a:rPr kumimoji="1" lang="en-US" altLang="ja-JP" dirty="0" smtClean="0"/>
              <a:t>Logging</a:t>
            </a:r>
            <a:r>
              <a:rPr kumimoji="1" lang="ja-JP" altLang="en-US" dirty="0" smtClean="0"/>
              <a:t>モジュールの使い方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8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デバッガの使い方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分</a:t>
            </a:r>
            <a:endParaRPr kumimoji="1" lang="en-US" altLang="ja-JP" dirty="0" smtClean="0"/>
          </a:p>
          <a:p>
            <a:r>
              <a:rPr lang="en-US" altLang="ja-JP" dirty="0" err="1"/>
              <a:t>p</a:t>
            </a:r>
            <a:r>
              <a:rPr kumimoji="1" lang="en-US" altLang="ja-JP" dirty="0" err="1" smtClean="0"/>
              <a:t>db</a:t>
            </a:r>
            <a:r>
              <a:rPr kumimoji="1" lang="ja-JP" altLang="en-US" dirty="0" smtClean="0"/>
              <a:t>モジュールの使い方</a:t>
            </a:r>
            <a:endParaRPr kumimoji="1" lang="en-US" altLang="ja-JP" dirty="0" smtClean="0"/>
          </a:p>
          <a:p>
            <a:r>
              <a:rPr lang="ja-JP" altLang="en-US" dirty="0" smtClean="0"/>
              <a:t>スタック</a:t>
            </a:r>
            <a:r>
              <a:rPr lang="en-US" altLang="ja-JP" dirty="0" smtClean="0"/>
              <a:t>/</a:t>
            </a:r>
            <a:r>
              <a:rPr lang="ja-JP" altLang="en-US" dirty="0" smtClean="0"/>
              <a:t>トレースなどの実行環境の説明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46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タイムチャート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67343"/>
              </p:ext>
            </p:extLst>
          </p:nvPr>
        </p:nvGraphicFramePr>
        <p:xfrm>
          <a:off x="467544" y="1340768"/>
          <a:ext cx="7704856" cy="3169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4096"/>
                <a:gridCol w="580076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10:00</a:t>
                      </a:r>
                      <a:r>
                        <a:rPr kumimoji="1" lang="en-US" altLang="ja-JP" baseline="0" dirty="0" smtClean="0"/>
                        <a:t> - </a:t>
                      </a:r>
                      <a:r>
                        <a:rPr kumimoji="1" lang="en-US" altLang="ja-JP" dirty="0" smtClean="0"/>
                        <a:t>10:05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アジェンダ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10:05</a:t>
                      </a:r>
                      <a:r>
                        <a:rPr kumimoji="1" lang="en-US" altLang="ja-JP" baseline="0" dirty="0" smtClean="0"/>
                        <a:t> - </a:t>
                      </a:r>
                      <a:r>
                        <a:rPr kumimoji="1" lang="en-US" altLang="ja-JP" dirty="0" smtClean="0"/>
                        <a:t>10:15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環境設定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10:15 - 10:45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Flask</a:t>
                      </a:r>
                      <a:r>
                        <a:rPr kumimoji="1" lang="ja-JP" altLang="en-US" sz="2000" dirty="0" smtClean="0"/>
                        <a:t>アプリケーションの開発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10:45</a:t>
                      </a:r>
                      <a:r>
                        <a:rPr kumimoji="1" lang="en-US" altLang="ja-JP" baseline="0" dirty="0" smtClean="0"/>
                        <a:t> - 11:00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休憩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11:00 - 11:10 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logging</a:t>
                      </a:r>
                      <a:r>
                        <a:rPr kumimoji="1" lang="ja-JP" altLang="en-US" sz="2000" dirty="0" smtClean="0"/>
                        <a:t>モジュール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11:10 - 11:20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trace</a:t>
                      </a:r>
                      <a:r>
                        <a:rPr kumimoji="1" lang="ja-JP" altLang="en-US" sz="2000" dirty="0" smtClean="0"/>
                        <a:t>によるパフォーマンス測定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11:20 – 11:40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デバッガの使い方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11:40</a:t>
                      </a:r>
                      <a:r>
                        <a:rPr kumimoji="1" lang="en-US" altLang="ja-JP" baseline="0" dirty="0" smtClean="0"/>
                        <a:t> - 11:45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Q/A</a:t>
                      </a:r>
                      <a:endParaRPr kumimoji="1" lang="ja-JP" alt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251520" y="4725144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ja-JP" altLang="en-US" sz="3000" dirty="0" smtClean="0"/>
              <a:t>早めに課題が終わった方は、先に進んでも結構です</a:t>
            </a:r>
            <a:endParaRPr lang="en-US" altLang="ja-JP" sz="3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kumimoji="1" lang="ja-JP" altLang="en-US" sz="3000" dirty="0" smtClean="0"/>
              <a:t>余裕があったら、周囲の人を助けてあげよう！</a:t>
            </a:r>
            <a:endParaRPr kumimoji="1" lang="ja-JP" altLang="en-US" sz="3000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59EA1-192A-4245-8904-FFE1D97E5CEF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2012/9/16</a:t>
            </a:r>
            <a:endParaRPr kumimoji="1" lang="ja-JP" altLang="en-US" dirty="0"/>
          </a:p>
        </p:txBody>
      </p:sp>
      <p:sp>
        <p:nvSpPr>
          <p:cNvPr id="16" name="フッター プレースホルダー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PyCon JP 2012 Hands on session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1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1040</TotalTime>
  <Words>1308</Words>
  <Application>Microsoft Office PowerPoint</Application>
  <PresentationFormat>画面に合わせる (4:3)</PresentationFormat>
  <Paragraphs>340</Paragraphs>
  <Slides>29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Office ​​テーマ</vt:lpstr>
      <vt:lpstr>PyCon JP 2012 Hands on session</vt:lpstr>
      <vt:lpstr>講師陣 - 質問はこちらまで</vt:lpstr>
      <vt:lpstr>本日のメニュー</vt:lpstr>
      <vt:lpstr>環境設定</vt:lpstr>
      <vt:lpstr>FlaskによるWebアプリケーション</vt:lpstr>
      <vt:lpstr>profileによるパフォーマンス測定</vt:lpstr>
      <vt:lpstr>loggingモジュール</vt:lpstr>
      <vt:lpstr>デバッガの使い方</vt:lpstr>
      <vt:lpstr>タイムチャート</vt:lpstr>
      <vt:lpstr>環境設定</vt:lpstr>
      <vt:lpstr>パッケージ管理ツール (Linux/OS-X/Cygwin)</vt:lpstr>
      <vt:lpstr>パッケージ管理ツール (Windows)</vt:lpstr>
      <vt:lpstr>Flaskのインストール</vt:lpstr>
      <vt:lpstr>FlaskによるWebアプリケーション</vt:lpstr>
      <vt:lpstr>FlaskによるWebアプリケーション</vt:lpstr>
      <vt:lpstr>FlaskによるWebアプリケーション</vt:lpstr>
      <vt:lpstr>FlaskによるWebアプリケーション</vt:lpstr>
      <vt:lpstr>FlaskによるWebアプリケーション</vt:lpstr>
      <vt:lpstr>FlaskによるWebアプリケーション</vt:lpstr>
      <vt:lpstr>cProfileモジュール</vt:lpstr>
      <vt:lpstr>cProfileモジュール</vt:lpstr>
      <vt:lpstr>cProfileモジュール</vt:lpstr>
      <vt:lpstr>loggingモジュール</vt:lpstr>
      <vt:lpstr>Flaskのロギングサポート</vt:lpstr>
      <vt:lpstr>pdbモジュール</vt:lpstr>
      <vt:lpstr>pdbモジュール</vt:lpstr>
      <vt:lpstr>pdbモジュール</vt:lpstr>
      <vt:lpstr>Q/A</vt:lpstr>
      <vt:lpstr>お疲れ様でした！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PyCon JP 2012 Hands on session</dc:title>
  <dc:creator>ishimoto</dc:creator>
  <cp:lastModifiedBy>ishimoto</cp:lastModifiedBy>
  <cp:revision>113</cp:revision>
  <dcterms:created xsi:type="dcterms:W3CDTF">2012-09-13T04:07:02Z</dcterms:created>
  <dcterms:modified xsi:type="dcterms:W3CDTF">2012-09-14T08:37:34Z</dcterms:modified>
</cp:coreProperties>
</file>