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87" r:id="rId18"/>
    <p:sldId id="288" r:id="rId19"/>
    <p:sldId id="289" r:id="rId20"/>
    <p:sldId id="290" r:id="rId21"/>
    <p:sldId id="274" r:id="rId22"/>
    <p:sldId id="275" r:id="rId23"/>
    <p:sldId id="273" r:id="rId24"/>
    <p:sldId id="276" r:id="rId25"/>
    <p:sldId id="277" r:id="rId26"/>
    <p:sldId id="291" r:id="rId27"/>
    <p:sldId id="292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4D3B6-9429-4138-BDC2-B28BDEAF1E22}" type="datetimeFigureOut">
              <a:rPr kumimoji="1" lang="ja-JP" altLang="en-US" smtClean="0"/>
              <a:t>2012/9/22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4053-AACE-4C61-8898-106455062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14053-AACE-4C61-8898-106455062B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5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4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3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4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7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28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7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77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2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suoishimoto/pyconjp_2012/zipball/master" TargetMode="External"/><Relationship Id="rId2" Type="http://schemas.openxmlformats.org/officeDocument/2006/relationships/hyperlink" Target="https://github.com/atsuoishimoto/pyconjp_201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4056" y="1340768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PyCon JP 2012</a:t>
            </a:r>
            <a:br>
              <a:rPr kumimoji="1" lang="en-US" altLang="ja-JP" dirty="0" smtClean="0"/>
            </a:br>
            <a:r>
              <a:rPr lang="en-US" altLang="ja-JP" dirty="0" smtClean="0"/>
              <a:t>Hands on session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1864" y="3096543"/>
            <a:ext cx="7160840" cy="1752600"/>
          </a:xfrm>
        </p:spPr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アプリケーションの実装とプログラミングツール</a:t>
            </a:r>
            <a:endParaRPr kumimoji="1" lang="ja-JP" altLang="en-US" dirty="0"/>
          </a:p>
        </p:txBody>
      </p:sp>
      <p:pic>
        <p:nvPicPr>
          <p:cNvPr id="1026" name="Picture 2" descr="http://2012.pycon.jp/_static/image/pyconjp2012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376264" cy="14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4437112"/>
            <a:ext cx="301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Atsuo Ishimoto</a:t>
            </a:r>
          </a:p>
        </p:txBody>
      </p:sp>
    </p:spTree>
    <p:extLst>
      <p:ext uri="{BB962C8B-B14F-4D97-AF65-F5344CB8AC3E}">
        <p14:creationId xmlns:p14="http://schemas.microsoft.com/office/powerpoint/2010/main" val="5909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無線</a:t>
            </a:r>
            <a:r>
              <a:rPr kumimoji="1" lang="en-US" altLang="ja-JP" dirty="0" err="1" smtClean="0"/>
              <a:t>Lan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つながってますね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>
                <a:hlinkClick r:id="rId2"/>
              </a:rPr>
              <a:t>www.python.org</a:t>
            </a:r>
            <a:r>
              <a:rPr lang="ja-JP" altLang="en-US" dirty="0" smtClean="0"/>
              <a:t> の接続を確認してください</a:t>
            </a:r>
            <a:endParaRPr kumimoji="1" lang="en-US" altLang="ja-JP" dirty="0" smtClean="0"/>
          </a:p>
          <a:p>
            <a:r>
              <a:rPr lang="en-US" altLang="ja-JP" dirty="0" smtClean="0"/>
              <a:t>Python2.6 or 2.7 </a:t>
            </a:r>
            <a:r>
              <a:rPr lang="ja-JP" altLang="en-US" dirty="0" smtClean="0"/>
              <a:t>動きますね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コンソールで </a:t>
            </a:r>
            <a:r>
              <a:rPr lang="en-US" altLang="ja-JP" dirty="0" smtClean="0"/>
              <a:t>python </a:t>
            </a:r>
            <a:r>
              <a:rPr lang="ja-JP" altLang="en-US" dirty="0" smtClean="0"/>
              <a:t>の起動を確認してください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4221088"/>
            <a:ext cx="849694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c:\&gt;python</a:t>
            </a:r>
          </a:p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Python 2.7.3 (default, Apr 10 2012, 23:31:26) [MSC v.1500 32 bit (Intel)] on win32</a:t>
            </a:r>
          </a:p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Type "help", "copyright", "credits" or "license" for more information.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6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パッケージ管理ツール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(Linux/OS-X/Cygwin)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Flask</a:t>
            </a:r>
            <a:r>
              <a:rPr lang="ja-JP" altLang="en-US" dirty="0" smtClean="0"/>
              <a:t>をインストールするためのパッケージ管理ツールを用意します</a:t>
            </a:r>
            <a:endParaRPr lang="en-US" altLang="ja-JP" dirty="0" smtClean="0"/>
          </a:p>
          <a:p>
            <a:r>
              <a:rPr lang="en-US" altLang="ja-JP" dirty="0" err="1" smtClean="0"/>
              <a:t>easy_install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がインストール済みならそのまま使ってください</a:t>
            </a:r>
            <a:endParaRPr lang="en-US" altLang="ja-JP" dirty="0" smtClean="0"/>
          </a:p>
          <a:p>
            <a:r>
              <a:rPr lang="ja-JP" altLang="en-US" dirty="0" smtClean="0"/>
              <a:t>無ければ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python-distribute.org/distribute_setup.py</a:t>
            </a:r>
            <a:r>
              <a:rPr lang="en-US" altLang="ja-JP" dirty="0" smtClean="0"/>
              <a:t>	</a:t>
            </a:r>
            <a:r>
              <a:rPr lang="ja-JP" altLang="en-US" dirty="0" smtClean="0"/>
              <a:t>をダウンロード</a:t>
            </a:r>
            <a:endParaRPr lang="en-US" altLang="ja-JP" dirty="0"/>
          </a:p>
          <a:p>
            <a:pPr lvl="1"/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python distribute_setup.py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パッケージ管理ツール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(Windows)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Flask</a:t>
            </a:r>
            <a:r>
              <a:rPr lang="ja-JP" altLang="en-US" dirty="0"/>
              <a:t>をインストールするためのパッケージ管理ツールを用意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en-US" altLang="ja-JP" dirty="0" err="1" smtClean="0"/>
              <a:t>easy_install</a:t>
            </a:r>
            <a:r>
              <a:rPr lang="en-US" altLang="ja-JP" dirty="0" smtClean="0"/>
              <a:t> </a:t>
            </a:r>
            <a:r>
              <a:rPr lang="ja-JP" altLang="en-US" dirty="0"/>
              <a:t>がインストール済みならそのまま使ってください</a:t>
            </a:r>
            <a:endParaRPr lang="en-US" altLang="ja-JP" dirty="0"/>
          </a:p>
          <a:p>
            <a:r>
              <a:rPr lang="ja-JP" altLang="en-US" dirty="0" smtClean="0"/>
              <a:t>無ければ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http://python-distribute.org/distribute_setup.py</a:t>
            </a:r>
            <a:r>
              <a:rPr lang="en-US" altLang="ja-JP" dirty="0" smtClean="0"/>
              <a:t>	</a:t>
            </a:r>
            <a:r>
              <a:rPr lang="ja-JP" altLang="en-US" dirty="0" smtClean="0"/>
              <a:t>をダウンロード</a:t>
            </a:r>
            <a:endParaRPr lang="en-US" altLang="ja-JP" dirty="0"/>
          </a:p>
          <a:p>
            <a:pPr lvl="1"/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C:\Python27\python.exe distribute_setup.py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6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の場合</a:t>
            </a:r>
            <a:endParaRPr kumimoji="1" lang="en-US" altLang="ja-JP" dirty="0" smtClean="0"/>
          </a:p>
          <a:p>
            <a:pPr lvl="1"/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C:\Python27\Scripts\easy_install.exe flask</a:t>
            </a:r>
            <a:br>
              <a:rPr lang="en-US" altLang="ja-JP" sz="2200" dirty="0" smtClean="0">
                <a:latin typeface="Courier New" pitchFamily="49" charset="0"/>
                <a:cs typeface="Courier New" pitchFamily="49" charset="0"/>
              </a:rPr>
            </a:br>
            <a:endParaRPr lang="en-US" altLang="ja-JP" sz="2200" dirty="0" smtClean="0"/>
          </a:p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系</a:t>
            </a:r>
            <a:r>
              <a:rPr kumimoji="1" lang="en-US" altLang="ja-JP" dirty="0" smtClean="0"/>
              <a:t>(Linux/OS-X/Cygwin)</a:t>
            </a:r>
            <a:r>
              <a:rPr kumimoji="1" lang="ja-JP" altLang="en-US" dirty="0" smtClean="0"/>
              <a:t>の場合</a:t>
            </a:r>
            <a:endParaRPr kumimoji="1" lang="en-US" altLang="ja-JP" dirty="0" smtClean="0"/>
          </a:p>
          <a:p>
            <a:pPr lvl="1"/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flask</a:t>
            </a:r>
          </a:p>
          <a:p>
            <a:pPr marL="0" indent="0">
              <a:buNone/>
            </a:pPr>
            <a:endParaRPr kumimoji="1" lang="en-US" altLang="ja-JP" sz="26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ja-JP" altLang="en-US" dirty="0" smtClean="0">
                <a:latin typeface="Courier New" pitchFamily="49" charset="0"/>
                <a:cs typeface="Courier New" pitchFamily="49" charset="0"/>
              </a:rPr>
              <a:t>動作確認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python –c "import flask" </a:t>
            </a:r>
            <a:r>
              <a:rPr kumimoji="1" lang="ja-JP" altLang="en-US" sz="2200" dirty="0" smtClean="0">
                <a:latin typeface="+mn-ea"/>
                <a:cs typeface="Courier New" pitchFamily="49" charset="0"/>
              </a:rPr>
              <a:t>でエラーが出なければ</a:t>
            </a:r>
            <a:r>
              <a:rPr kumimoji="1" lang="en-US" altLang="ja-JP" sz="2200" dirty="0" smtClean="0">
                <a:latin typeface="+mn-ea"/>
                <a:cs typeface="Courier New" pitchFamily="49" charset="0"/>
              </a:rPr>
              <a:t>OK</a:t>
            </a:r>
            <a:endParaRPr kumimoji="1" lang="ja-JP" altLang="en-US" sz="2200" dirty="0">
              <a:latin typeface="+mn-ea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8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プロジェクトディレクトリの作成</a:t>
            </a:r>
            <a:endParaRPr kumimoji="1" lang="en-US" altLang="ja-JP" dirty="0" smtClean="0"/>
          </a:p>
          <a:p>
            <a:pPr marL="400050" lvl="1" indent="0">
              <a:buNone/>
            </a:pPr>
            <a:r>
              <a:rPr lang="en-US" altLang="ja-JP" sz="22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kdir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pyconjp_2012</a:t>
            </a:r>
          </a:p>
          <a:p>
            <a:pPr marL="400050" lvl="1" indent="0">
              <a:buNone/>
            </a:pP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pyconjp_2012</a:t>
            </a:r>
            <a:endParaRPr kumimoji="1"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templates</a:t>
            </a:r>
          </a:p>
          <a:p>
            <a:pPr marL="400050" lvl="1" indent="0">
              <a:buNone/>
            </a:pPr>
            <a:r>
              <a:rPr kumimoji="1" lang="en-US" altLang="ja-JP" sz="22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static</a:t>
            </a:r>
          </a:p>
          <a:p>
            <a:pPr marL="400050" lvl="1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pSp>
        <p:nvGrpSpPr>
          <p:cNvPr id="65" name="グループ化 64"/>
          <p:cNvGrpSpPr/>
          <p:nvPr/>
        </p:nvGrpSpPr>
        <p:grpSpPr>
          <a:xfrm>
            <a:off x="4644008" y="2434219"/>
            <a:ext cx="4258401" cy="3309014"/>
            <a:chOff x="4644008" y="2434219"/>
            <a:chExt cx="4258401" cy="3309014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6483862" y="4429932"/>
              <a:ext cx="2418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show_messages.html</a:t>
              </a:r>
              <a:endParaRPr kumimoji="1" lang="ja-JP" altLang="en-US" sz="20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644008" y="2434219"/>
              <a:ext cx="164955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pyconjp_2012</a:t>
              </a:r>
              <a:endParaRPr kumimoji="1" lang="ja-JP" altLang="en-US" sz="2000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5364088" y="2834329"/>
              <a:ext cx="37911" cy="223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419508" y="3710597"/>
              <a:ext cx="236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5656303" y="3484964"/>
              <a:ext cx="122995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templates</a:t>
              </a:r>
              <a:endParaRPr kumimoji="1" lang="ja-JP" altLang="en-US" sz="2000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5392963" y="5071329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683734" y="4853045"/>
              <a:ext cx="742126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static</a:t>
              </a:r>
              <a:endParaRPr kumimoji="1" lang="ja-JP" altLang="en-US" sz="2000" dirty="0"/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5419508" y="3241632"/>
              <a:ext cx="235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642931" y="3016000"/>
              <a:ext cx="139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handson.py</a:t>
              </a:r>
              <a:endParaRPr kumimoji="1" lang="ja-JP" altLang="en-US" sz="2000" dirty="0"/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142534" y="3885074"/>
              <a:ext cx="0" cy="77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142534" y="4167193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6476088" y="3968005"/>
              <a:ext cx="226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message_form.html</a:t>
              </a:r>
              <a:endParaRPr kumimoji="1" lang="ja-JP" altLang="en-US" sz="20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6143501" y="4655564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6219555" y="5237345"/>
              <a:ext cx="0" cy="297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6219555" y="5535273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6559916" y="5343123"/>
              <a:ext cx="1047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style.css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5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ソースファイルを編集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2200" dirty="0" smtClean="0"/>
          </a:p>
          <a:p>
            <a:pPr marL="0" indent="0">
              <a:buNone/>
            </a:pPr>
            <a:r>
              <a:rPr lang="en-US" altLang="ja-JP" sz="2200" dirty="0" smtClean="0">
                <a:hlinkClick r:id="rId2"/>
              </a:rPr>
              <a:t>https</a:t>
            </a:r>
            <a:r>
              <a:rPr lang="en-US" altLang="ja-JP" sz="2200" dirty="0">
                <a:hlinkClick r:id="rId2"/>
              </a:rPr>
              <a:t>://</a:t>
            </a:r>
            <a:r>
              <a:rPr lang="en-US" altLang="ja-JP" sz="2200" dirty="0" smtClean="0">
                <a:hlinkClick r:id="rId2"/>
              </a:rPr>
              <a:t>github.com/atsuoishimoto/pyconjp_2012</a:t>
            </a:r>
            <a:endParaRPr kumimoji="1"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を参照してください。まじめに写経しても、コピペでもかまいません。</a:t>
            </a:r>
            <a:endParaRPr lang="en-US" altLang="ja-JP" sz="2200" dirty="0" smtClean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 algn="ctr">
              <a:buNone/>
            </a:pPr>
            <a:r>
              <a:rPr lang="ja-JP" altLang="en-US" sz="4000" b="1" dirty="0" smtClean="0"/>
              <a:t>文字コードは</a:t>
            </a:r>
            <a:r>
              <a:rPr lang="en-US" altLang="ja-JP" sz="4000" b="1" dirty="0" smtClean="0"/>
              <a:t>UTF-8</a:t>
            </a:r>
            <a:r>
              <a:rPr lang="ja-JP" altLang="en-US" sz="4000" b="1" dirty="0" smtClean="0"/>
              <a:t>で！</a:t>
            </a:r>
            <a:endParaRPr lang="en-US" altLang="ja-JP" sz="4000" b="1" dirty="0" smtClean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>
              <a:buNone/>
            </a:pPr>
            <a:r>
              <a:rPr kumimoji="1" lang="en-US" altLang="ja-JP" sz="2200" dirty="0" smtClean="0"/>
              <a:t>Zip</a:t>
            </a:r>
            <a:r>
              <a:rPr kumimoji="1" lang="ja-JP" altLang="en-US" sz="2200" dirty="0" smtClean="0"/>
              <a:t>ファイル</a:t>
            </a:r>
            <a:r>
              <a:rPr lang="en-US" altLang="ja-JP" sz="2200" dirty="0" smtClean="0">
                <a:hlinkClick r:id="rId3"/>
              </a:rPr>
              <a:t>https</a:t>
            </a:r>
            <a:r>
              <a:rPr lang="en-US" altLang="ja-JP" sz="2200" dirty="0">
                <a:hlinkClick r:id="rId3"/>
              </a:rPr>
              <a:t>://</a:t>
            </a:r>
            <a:r>
              <a:rPr lang="en-US" altLang="ja-JP" sz="2200" dirty="0" smtClean="0">
                <a:hlinkClick r:id="rId3"/>
              </a:rPr>
              <a:t>github.com/atsuoishimoto/pyconjp_2012/zipball/master</a:t>
            </a:r>
            <a:endParaRPr lang="en-US" altLang="ja-JP" sz="2200" dirty="0" smtClean="0"/>
          </a:p>
          <a:p>
            <a:pPr marL="0" indent="0">
              <a:buNone/>
            </a:pPr>
            <a:endParaRPr kumimoji="1" lang="en-US" altLang="ja-JP" sz="2200" dirty="0" smtClean="0"/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handson.py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349079"/>
          </a:xfrm>
          <a:ln>
            <a:solidFill>
              <a:schemeClr val="accent1"/>
            </a:solidFill>
          </a:ln>
        </p:spPr>
        <p:txBody>
          <a:bodyPr numCol="2" spcCol="360000">
            <a:normAutofit/>
          </a:bodyPr>
          <a:lstStyle/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-*- coding: utf-8 -*-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altLang="ja-JP" sz="900" dirty="0" smtClean="0">
                <a:latin typeface="Courier New" pitchFamily="49" charset="0"/>
                <a:cs typeface="Courier New" pitchFamily="49" charset="0"/>
              </a:rPr>
              <a:t>session</a:t>
            </a: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altLang="ja-JP" sz="9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altLang="ja-JP" sz="900" dirty="0" smtClean="0">
                <a:latin typeface="Courier New" pitchFamily="49" charset="0"/>
                <a:cs typeface="Courier New" pitchFamily="49" charset="0"/>
              </a:rPr>
              <a:t>, redirect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url_for</a:t>
            </a: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Flask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のアプリケーション オブジェクトを作成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http://localhost:5000/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でアクセスされる関数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pPr marL="0" indent="0">
              <a:buNone/>
            </a:pP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index_html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return """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&lt;li&gt;&lt;a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message_form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メッセージ追加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&lt;li&gt;&lt;a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="/show"&gt;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メッセージ表示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message_form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でアクセスされる関数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message_form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message_form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テンプレートファイル 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templates/message_form.html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を表示</a:t>
            </a:r>
          </a:p>
          <a:p>
            <a:pPr marL="0" indent="0">
              <a:buNone/>
            </a:pP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('message_form.html')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add_message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でリクエストのメッセージを登録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add_message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', methods=['POST'])</a:t>
            </a:r>
          </a:p>
          <a:p>
            <a:pPr marL="0" indent="0">
              <a:buNone/>
            </a:pP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add_message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# Session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にメッセージを登録</a:t>
            </a:r>
          </a:p>
          <a:p>
            <a:pPr marL="0" indent="0">
              <a:buNone/>
            </a:pP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msgs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session.get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('messages', [])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msgs.append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['message'])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session['messages'] =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msgs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[-10:]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return redirect(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show_messages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# /show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でリクエストのメッセージを登録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('/show')</a:t>
            </a:r>
          </a:p>
          <a:p>
            <a:pPr marL="0" indent="0">
              <a:buNone/>
            </a:pP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show_messages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テンプレートファイル 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templates/show_messages.html</a:t>
            </a: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を表示</a:t>
            </a:r>
          </a:p>
          <a:p>
            <a:pPr marL="0" indent="0">
              <a:buNone/>
            </a:pPr>
            <a:r>
              <a:rPr lang="ja-JP" alt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('show_messages.html',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                       messages=reversed(session['messages']))</a:t>
            </a:r>
          </a:p>
          <a:p>
            <a:pPr marL="0" indent="0">
              <a:buNone/>
            </a:pPr>
            <a:endParaRPr lang="en-US" altLang="ja-JP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= "secret"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9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(debug = True)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altLang="ja-JP" sz="900" dirty="0">
                <a:latin typeface="Courier New" pitchFamily="49" charset="0"/>
                <a:cs typeface="Courier New" pitchFamily="49" charset="0"/>
              </a:rPr>
              <a:t>    main()</a:t>
            </a:r>
            <a:endParaRPr kumimoji="1" lang="ja-JP" alt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1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kumimoji="1" lang="en-US" altLang="ja-JP" sz="3400" dirty="0" smtClean="0"/>
              <a:t>message_form.html</a:t>
            </a:r>
            <a:endParaRPr kumimoji="1" lang="ja-JP" altLang="en-US" sz="3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5259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type=text/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('static', filename='style.css') }}"&gt;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&lt;form method="post" action="{{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add_message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')}}"&gt;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&lt;input type="text" name="message" size=40&gt;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&lt;button type="submit"&gt;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kumimoji="1"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98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39552" y="241771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show_messages.html</a:t>
            </a:r>
            <a:endParaRPr lang="ja-JP" altLang="en-US" sz="32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67544" y="1279301"/>
            <a:ext cx="8208912" cy="45259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type=text/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('static', filename='style.css') }}"&gt;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登録済みメッセージ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{% for message in messages %}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  &lt;div&gt;{{ message }}&lt;/div&gt;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%}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0" indent="0">
              <a:buNone/>
            </a:pP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message_form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') }} "&gt;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戻る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 marL="0" indent="0">
              <a:buFont typeface="Arial" pitchFamily="34" charset="0"/>
              <a:buNone/>
            </a:pPr>
            <a:endParaRPr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6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79301"/>
            <a:ext cx="8219256" cy="45259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type=text/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('static', filename='style.css') }}"&gt;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&lt;form method="post" action="{{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add_message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')}}"&gt;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メッセージ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&lt;input type="text" name="message" size=40&gt;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&lt;button type="submit"&gt;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登録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kumimoji="1"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style.css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40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講師陣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質問はこちらまで</a:t>
            </a:r>
            <a:endParaRPr kumimoji="1" lang="ja-JP" altLang="en-US" dirty="0"/>
          </a:p>
        </p:txBody>
      </p:sp>
      <p:pic>
        <p:nvPicPr>
          <p:cNvPr id="2050" name="Picture 2" descr="Atsuo Ishim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50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RAOKA Yusu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03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ma Kent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70558"/>
            <a:ext cx="125057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1385002"/>
            <a:ext cx="2937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atsuoishimoto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99362" y="2820227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jbking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99362" y="4270558"/>
            <a:ext cx="1126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feiz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5446965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近くの席の人</a:t>
            </a:r>
            <a:r>
              <a:rPr lang="ja-JP" altLang="en-US" sz="3600" dirty="0" smtClean="0"/>
              <a:t>とも話し合って</a:t>
            </a:r>
            <a:r>
              <a:rPr kumimoji="1" lang="ja-JP" altLang="en-US" sz="3600" dirty="0" smtClean="0"/>
              <a:t>みよう！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実行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000" dirty="0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$python handson.py</a:t>
            </a:r>
          </a:p>
          <a:p>
            <a:pPr marL="0" indent="0">
              <a:buNone/>
            </a:pPr>
            <a:endParaRPr lang="en-US" altLang="ja-JP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ja-JP" altLang="en-US" sz="2200" dirty="0">
                <a:latin typeface="Courier New" pitchFamily="49" charset="0"/>
                <a:cs typeface="Courier New" pitchFamily="49" charset="0"/>
              </a:rPr>
              <a:t>ブラウザ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  <a:hlinkClick r:id="rId2"/>
              </a:rPr>
              <a:t>http://localhost:5000/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を開きます。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dirty="0" smtClean="0"/>
              <a:t>4. </a:t>
            </a:r>
            <a:r>
              <a:rPr lang="ja-JP" altLang="en-US" dirty="0" smtClean="0"/>
              <a:t>終了方法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000" dirty="0">
                <a:latin typeface="Courier New" pitchFamily="49" charset="0"/>
                <a:cs typeface="Courier New" pitchFamily="49" charset="0"/>
              </a:rPr>
            </a:b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^C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Control+C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</a:t>
            </a:r>
            <a:r>
              <a:rPr lang="ja-JP" altLang="en-US" sz="2400" dirty="0">
                <a:latin typeface="Courier New" pitchFamily="49" charset="0"/>
                <a:cs typeface="Courier New" pitchFamily="49" charset="0"/>
              </a:rPr>
              <a:t>終了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します。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Windows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で、終了するまで時間がかかる場合、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Control+Break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でも</a:t>
            </a:r>
            <a:r>
              <a:rPr lang="ja-JP" altLang="en-US" sz="2400" dirty="0">
                <a:latin typeface="Courier New" pitchFamily="49" charset="0"/>
                <a:cs typeface="Courier New" pitchFamily="49" charset="0"/>
              </a:rPr>
              <a:t>終了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します。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6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ソースコード解説</a:t>
            </a: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215" y="2348880"/>
            <a:ext cx="30796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app = Flask(__name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__)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2349460"/>
            <a:ext cx="4903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/>
              <a:t>Flask</a:t>
            </a:r>
            <a:r>
              <a:rPr kumimoji="1" lang="ja-JP" altLang="en-US" sz="2200" dirty="0" smtClean="0"/>
              <a:t>アプリケーションオブジェクトの作成</a:t>
            </a:r>
            <a:endParaRPr kumimoji="1" lang="ja-JP" altLang="en-US" sz="2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576" y="2996952"/>
            <a:ext cx="307332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index_html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"Hello"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2996952"/>
            <a:ext cx="47788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kumimoji="1" lang="en-US" altLang="ja-JP" sz="2400" b="1" dirty="0" err="1" smtClean="0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2400" b="1" dirty="0">
                <a:latin typeface="Courier New" pitchFamily="49" charset="0"/>
                <a:cs typeface="Courier New" pitchFamily="49" charset="0"/>
              </a:rPr>
              <a:t>('URL')</a:t>
            </a:r>
            <a:r>
              <a:rPr kumimoji="1" lang="ja-JP" altLang="en-US" sz="2200" dirty="0" smtClean="0"/>
              <a:t>で</a:t>
            </a:r>
            <a:r>
              <a:rPr lang="ja-JP" altLang="en-US" sz="2200" dirty="0"/>
              <a:t>、</a:t>
            </a:r>
            <a:r>
              <a:rPr kumimoji="1" lang="en-US" altLang="ja-JP" sz="2200" dirty="0" smtClean="0"/>
              <a:t>URL</a:t>
            </a:r>
            <a:r>
              <a:rPr kumimoji="1" lang="ja-JP" altLang="en-US" sz="2200" dirty="0" smtClean="0"/>
              <a:t>への</a:t>
            </a:r>
            <a:r>
              <a:rPr kumimoji="1" lang="en-US" altLang="ja-JP" sz="2200" dirty="0" smtClean="0"/>
              <a:t/>
            </a:r>
            <a:br>
              <a:rPr kumimoji="1" lang="en-US" altLang="ja-JP" sz="2200" dirty="0" smtClean="0"/>
            </a:br>
            <a:r>
              <a:rPr kumimoji="1" lang="ja-JP" altLang="en-US" sz="2200" dirty="0" smtClean="0"/>
              <a:t>リクエストハンドラを指定</a:t>
            </a:r>
            <a:endParaRPr kumimoji="1" lang="ja-JP" altLang="en-US" sz="2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149080"/>
            <a:ext cx="30963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'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テンプレートファイル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=vale)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04320" y="4221088"/>
            <a:ext cx="3446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Jinja2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テンプレートを実行</a:t>
            </a:r>
            <a:endParaRPr kumimoji="1" lang="ja-JP" altLang="en-US" sz="2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1560" y="5291916"/>
            <a:ext cx="36311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= "secret"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27984" y="5302369"/>
            <a:ext cx="4719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/>
              <a:t>セッションを利用するためのおまじない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87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6</a:t>
            </a:r>
            <a:r>
              <a:rPr kumimoji="1" lang="en-US" altLang="ja-JP" dirty="0" smtClean="0"/>
              <a:t>. jinja2</a:t>
            </a:r>
            <a:r>
              <a:rPr kumimoji="1" lang="ja-JP" altLang="en-US" dirty="0" smtClean="0"/>
              <a:t>テンプレート解説</a:t>
            </a: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215" y="2348880"/>
            <a:ext cx="754418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type=text/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('static', filename='style.css') }}"&gt;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215" y="5230361"/>
            <a:ext cx="7697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{% for x in xx %}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~</a:t>
            </a:r>
            <a:r>
              <a:rPr lang="ja-JP" alt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altLang="ja-JP" sz="2200" b="1" dirty="0" err="1" smtClean="0"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 %}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ループ</a:t>
            </a:r>
            <a:endParaRPr kumimoji="1" lang="en-US" altLang="ja-JP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089846"/>
            <a:ext cx="71287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{% for message in messages %}</a:t>
            </a:r>
          </a:p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    &lt;div&gt;{{ message }}&lt;/div&gt;</a:t>
            </a:r>
          </a:p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{% endfor %}</a:t>
            </a:r>
            <a:endParaRPr lang="da-DK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3199239"/>
            <a:ext cx="6510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{{ </a:t>
            </a:r>
            <a:r>
              <a:rPr lang="ja-JP" altLang="en-US" sz="2200" b="1" dirty="0" smtClean="0">
                <a:latin typeface="Courier New" pitchFamily="49" charset="0"/>
                <a:cs typeface="Courier New" pitchFamily="49" charset="0"/>
              </a:rPr>
              <a:t>式 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}}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で式を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に展開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{{ </a:t>
            </a:r>
            <a:r>
              <a:rPr kumimoji="1" lang="en-US" altLang="ja-JP" sz="2200" b="1" dirty="0" err="1" smtClean="0">
                <a:latin typeface="Courier New" pitchFamily="49" charset="0"/>
                <a:cs typeface="Courier New" pitchFamily="49" charset="0"/>
              </a:rPr>
              <a:t>url_for</a:t>
            </a:r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(…) }}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でファイルへの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を取得</a:t>
            </a:r>
            <a:endParaRPr kumimoji="1" lang="ja-JP" alt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7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自由演習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10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時間があったらどうぞ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000" dirty="0" smtClean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dirty="0" smtClean="0">
                <a:latin typeface="Courier New" pitchFamily="49" charset="0"/>
                <a:cs typeface="Courier New" pitchFamily="49" charset="0"/>
              </a:rPr>
              <a:t>各ページに、現在時刻を表示してみよう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メッセージの長さチェック処理を入れてみよう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メッセージをデータベースに格納してみよう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9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cProfile</a:t>
            </a:r>
            <a:r>
              <a:rPr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84376"/>
            <a:ext cx="8229600" cy="2620888"/>
          </a:xfrm>
        </p:spPr>
        <p:txBody>
          <a:bodyPr>
            <a:normAutofit fontScale="92500" lnSpcReduction="10000"/>
          </a:bodyPr>
          <a:lstStyle/>
          <a:p>
            <a:endParaRPr lang="en-US" altLang="ja-JP" sz="500" dirty="0" smtClean="0">
              <a:cs typeface="Courier New" pitchFamily="49" charset="0"/>
            </a:endParaRPr>
          </a:p>
          <a:p>
            <a:r>
              <a:rPr lang="en-US" altLang="ja-JP" sz="3300" dirty="0" smtClean="0">
                <a:cs typeface="Courier New" pitchFamily="49" charset="0"/>
              </a:rPr>
              <a:t>profile/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は</a:t>
            </a:r>
            <a:r>
              <a:rPr lang="en-US" altLang="ja-JP" sz="3300" dirty="0" smtClean="0">
                <a:cs typeface="Courier New" pitchFamily="49" charset="0"/>
              </a:rPr>
              <a:t>Python</a:t>
            </a:r>
            <a:r>
              <a:rPr lang="ja-JP" altLang="en-US" sz="3300" dirty="0" smtClean="0">
                <a:cs typeface="Courier New" pitchFamily="49" charset="0"/>
              </a:rPr>
              <a:t>スクリプトの実行速度を測定するモジュールです</a:t>
            </a:r>
            <a:endParaRPr lang="en-US" altLang="ja-JP" sz="3300" dirty="0" smtClean="0">
              <a:cs typeface="Courier New" pitchFamily="49" charset="0"/>
            </a:endParaRPr>
          </a:p>
          <a:p>
            <a:r>
              <a:rPr lang="ja-JP" altLang="en-US" sz="3300" dirty="0" smtClean="0">
                <a:cs typeface="Courier New" pitchFamily="49" charset="0"/>
              </a:rPr>
              <a:t>関数の呼び出し回数や処理時間を集計します</a:t>
            </a:r>
            <a:endParaRPr lang="en-US" altLang="ja-JP" sz="3300" dirty="0" smtClean="0">
              <a:cs typeface="Courier New" pitchFamily="49" charset="0"/>
            </a:endParaRPr>
          </a:p>
          <a:p>
            <a:r>
              <a:rPr lang="en-US" altLang="ja-JP" sz="3300" dirty="0" smtClean="0">
                <a:cs typeface="Courier New" pitchFamily="49" charset="0"/>
              </a:rPr>
              <a:t>profile</a:t>
            </a:r>
            <a:r>
              <a:rPr lang="ja-JP" altLang="en-US" sz="3300" dirty="0" smtClean="0">
                <a:cs typeface="Courier New" pitchFamily="49" charset="0"/>
              </a:rPr>
              <a:t>と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の機能はほぼ同じですが、</a:t>
            </a:r>
            <a:r>
              <a:rPr lang="en-US" altLang="ja-JP" sz="3300" dirty="0" smtClean="0">
                <a:cs typeface="Courier New" pitchFamily="49" charset="0"/>
              </a:rPr>
              <a:t>C</a:t>
            </a:r>
            <a:r>
              <a:rPr lang="ja-JP" altLang="en-US" sz="3300" dirty="0" smtClean="0">
                <a:cs typeface="Courier New" pitchFamily="49" charset="0"/>
              </a:rPr>
              <a:t>言語版の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の方が高速です</a:t>
            </a:r>
            <a:endParaRPr lang="en-US" altLang="ja-JP" sz="33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endParaRPr kumimoji="1" lang="ja-JP" altLang="en-US"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1744216"/>
            <a:ext cx="6480720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200" dirty="0"/>
              <a:t>(</a:t>
            </a:r>
            <a:r>
              <a:rPr lang="ja-JP" altLang="en-US" sz="2200" dirty="0"/>
              <a:t>注</a:t>
            </a:r>
            <a:r>
              <a:rPr lang="en-US" altLang="ja-JP" sz="2200" dirty="0"/>
              <a:t>) </a:t>
            </a:r>
            <a:r>
              <a:rPr lang="en-US" altLang="ja-JP" sz="2200" dirty="0" err="1"/>
              <a:t>Debian</a:t>
            </a:r>
            <a:r>
              <a:rPr lang="en-US" altLang="ja-JP" sz="2200" dirty="0"/>
              <a:t>/Ubuntu </a:t>
            </a:r>
            <a:r>
              <a:rPr lang="ja-JP" altLang="en-US" sz="2200" dirty="0"/>
              <a:t>では、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sz="22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 apt-get install python-profiler</a:t>
            </a:r>
            <a:br>
              <a:rPr lang="en-US" altLang="ja-JP" sz="2200" dirty="0">
                <a:latin typeface="Courier New" pitchFamily="49" charset="0"/>
                <a:cs typeface="Courier New" pitchFamily="49" charset="0"/>
              </a:rPr>
            </a:br>
            <a:r>
              <a:rPr lang="ja-JP" altLang="en-US" sz="2200" dirty="0">
                <a:latin typeface="Courier New" pitchFamily="49" charset="0"/>
                <a:cs typeface="Courier New" pitchFamily="49" charset="0"/>
              </a:rPr>
              <a:t>が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必要な場合があります</a:t>
            </a:r>
            <a:endParaRPr lang="en-US" altLang="ja-JP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cProfile</a:t>
            </a:r>
            <a:r>
              <a:rPr lang="ja-JP" altLang="en-US" dirty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4383" y="1340768"/>
            <a:ext cx="8229600" cy="721342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show_messages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関数を修正します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(Python2.6</a:t>
            </a:r>
            <a:r>
              <a:rPr lang="ja-JP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用）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3585832"/>
            <a:ext cx="76431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('/show')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show_messages</a:t>
            </a:r>
            <a:r>
              <a:rPr lang="en-US" altLang="ja-JP" dirty="0" smtClean="0"/>
              <a:t>():</a:t>
            </a:r>
          </a:p>
          <a:p>
            <a:r>
              <a:rPr lang="en-US" altLang="ja-JP" sz="2000" b="1" dirty="0" smtClean="0"/>
              <a:t>    import </a:t>
            </a:r>
            <a:r>
              <a:rPr lang="en-US" altLang="ja-JP" sz="2000" b="1" dirty="0" err="1"/>
              <a:t>cProfile</a:t>
            </a:r>
            <a:endParaRPr lang="en-US" altLang="ja-JP" sz="2000" b="1" dirty="0"/>
          </a:p>
          <a:p>
            <a:r>
              <a:rPr lang="en-US" altLang="ja-JP" sz="2000" b="1" dirty="0"/>
              <a:t>    </a:t>
            </a:r>
            <a:r>
              <a:rPr lang="en-US" altLang="ja-JP" sz="2000" b="1" dirty="0" err="1"/>
              <a:t>localvars</a:t>
            </a:r>
            <a:r>
              <a:rPr lang="en-US" altLang="ja-JP" sz="2000" b="1" dirty="0"/>
              <a:t> = </a:t>
            </a:r>
            <a:r>
              <a:rPr lang="en-US" altLang="ja-JP" sz="2000" b="1" dirty="0"/>
              <a:t>locals().copy</a:t>
            </a:r>
            <a:r>
              <a:rPr lang="en-US" altLang="ja-JP" sz="2000" b="1" dirty="0" smtClean="0"/>
              <a:t>()</a:t>
            </a:r>
            <a:endParaRPr lang="en-US" altLang="ja-JP" sz="2000" b="1" dirty="0"/>
          </a:p>
          <a:p>
            <a:r>
              <a:rPr lang="en-US" altLang="ja-JP" sz="2000" b="1" dirty="0"/>
              <a:t>    </a:t>
            </a:r>
            <a:r>
              <a:rPr lang="en-US" altLang="ja-JP" sz="2000" b="1" dirty="0" err="1"/>
              <a:t>cProfile.runctx</a:t>
            </a:r>
            <a:r>
              <a:rPr lang="en-US" altLang="ja-JP" sz="2000" b="1" dirty="0"/>
              <a:t>("""ret = </a:t>
            </a:r>
            <a:r>
              <a:rPr lang="en-US" altLang="ja-JP" sz="2000" b="1" dirty="0" err="1"/>
              <a:t>render_template</a:t>
            </a:r>
            <a:r>
              <a:rPr lang="en-US" altLang="ja-JP" sz="2000" b="1" dirty="0"/>
              <a:t>('show_messages.html',</a:t>
            </a:r>
          </a:p>
          <a:p>
            <a:r>
              <a:rPr lang="en-US" altLang="ja-JP" sz="2000" b="1" dirty="0"/>
              <a:t>                           messages=reversed(session['messages']))""",</a:t>
            </a:r>
          </a:p>
          <a:p>
            <a:r>
              <a:rPr lang="en-US" altLang="ja-JP" sz="2000" b="1" dirty="0"/>
              <a:t>                           </a:t>
            </a:r>
            <a:r>
              <a:rPr lang="en-US" altLang="ja-JP" sz="2000" b="1" dirty="0" err="1"/>
              <a:t>globals</a:t>
            </a:r>
            <a:r>
              <a:rPr lang="en-US" altLang="ja-JP" sz="2000" b="1" dirty="0"/>
              <a:t>(), </a:t>
            </a:r>
            <a:r>
              <a:rPr lang="en-US" altLang="ja-JP" sz="2000" b="1" dirty="0" err="1" smtClean="0"/>
              <a:t>localvars</a:t>
            </a:r>
            <a:r>
              <a:rPr lang="en-US" altLang="ja-JP" sz="2000" b="1" dirty="0" smtClean="0"/>
              <a:t>) 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en-US" altLang="ja-JP" sz="2000" b="1" dirty="0"/>
              <a:t>    return </a:t>
            </a:r>
            <a:r>
              <a:rPr lang="en-US" altLang="ja-JP" sz="2000" b="1" dirty="0" err="1"/>
              <a:t>localvars</a:t>
            </a:r>
            <a:r>
              <a:rPr lang="en-US" altLang="ja-JP" sz="2000" b="1" dirty="0"/>
              <a:t>["ret"]</a:t>
            </a:r>
            <a:endParaRPr kumimoji="1" lang="ja-JP" altLang="en-US" sz="20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31640" y="1988840"/>
            <a:ext cx="4876784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app.route</a:t>
            </a:r>
            <a:r>
              <a:rPr lang="en-US" altLang="ja-JP" sz="1600" dirty="0"/>
              <a:t>('/show')</a:t>
            </a:r>
          </a:p>
          <a:p>
            <a:r>
              <a:rPr lang="en-US" altLang="ja-JP" sz="1600" dirty="0" err="1"/>
              <a:t>def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show_messages</a:t>
            </a:r>
            <a:r>
              <a:rPr lang="en-US" altLang="ja-JP" sz="1600" dirty="0"/>
              <a:t>():</a:t>
            </a:r>
          </a:p>
          <a:p>
            <a:r>
              <a:rPr lang="ja-JP" altLang="en-US" sz="1600" dirty="0"/>
              <a:t>    </a:t>
            </a:r>
            <a:r>
              <a:rPr lang="en-US" altLang="ja-JP" sz="1600" dirty="0"/>
              <a:t>return </a:t>
            </a:r>
            <a:r>
              <a:rPr lang="en-US" altLang="ja-JP" sz="1600" dirty="0" err="1"/>
              <a:t>render_template</a:t>
            </a:r>
            <a:r>
              <a:rPr lang="en-US" altLang="ja-JP" sz="1600" dirty="0"/>
              <a:t>('show_messages.html',</a:t>
            </a:r>
          </a:p>
          <a:p>
            <a:r>
              <a:rPr lang="en-US" altLang="ja-JP" sz="1600" dirty="0"/>
              <a:t>                           messages=reversed(session['messages</a:t>
            </a:r>
            <a:r>
              <a:rPr lang="en-US" altLang="ja-JP" sz="1600" dirty="0" smtClean="0"/>
              <a:t>']))</a:t>
            </a:r>
            <a:endParaRPr lang="en-US" altLang="ja-JP" sz="1600" dirty="0"/>
          </a:p>
        </p:txBody>
      </p:sp>
      <p:sp>
        <p:nvSpPr>
          <p:cNvPr id="9" name="下矢印 8"/>
          <p:cNvSpPr/>
          <p:nvPr/>
        </p:nvSpPr>
        <p:spPr>
          <a:xfrm>
            <a:off x="3491880" y="3111398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0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cProfile</a:t>
            </a:r>
            <a:r>
              <a:rPr lang="ja-JP" altLang="en-US" dirty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4383" y="1340768"/>
            <a:ext cx="8229600" cy="721342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show_messages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関数を修正します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Python2.7</a:t>
            </a:r>
            <a:r>
              <a:rPr lang="ja-JP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用</a:t>
            </a:r>
            <a:r>
              <a:rPr lang="ja-JP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）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3585832"/>
            <a:ext cx="76431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('/show')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show_messages</a:t>
            </a:r>
            <a:r>
              <a:rPr lang="en-US" altLang="ja-JP" dirty="0" smtClean="0"/>
              <a:t>():</a:t>
            </a:r>
          </a:p>
          <a:p>
            <a:r>
              <a:rPr lang="en-US" altLang="ja-JP" sz="2000" b="1" dirty="0" smtClean="0"/>
              <a:t>    import </a:t>
            </a:r>
            <a:r>
              <a:rPr lang="en-US" altLang="ja-JP" sz="2000" b="1" dirty="0" err="1"/>
              <a:t>cProfile</a:t>
            </a:r>
            <a:endParaRPr lang="en-US" altLang="ja-JP" sz="2000" b="1" dirty="0"/>
          </a:p>
          <a:p>
            <a:r>
              <a:rPr lang="en-US" altLang="ja-JP" sz="2000" b="1" dirty="0"/>
              <a:t>    </a:t>
            </a:r>
            <a:r>
              <a:rPr lang="en-US" altLang="ja-JP" sz="2000" b="1" dirty="0" err="1"/>
              <a:t>localvars</a:t>
            </a:r>
            <a:r>
              <a:rPr lang="en-US" altLang="ja-JP" sz="2000" b="1" dirty="0"/>
              <a:t> = </a:t>
            </a:r>
            <a:r>
              <a:rPr lang="en-US" altLang="ja-JP" sz="2000" b="1" dirty="0" smtClean="0"/>
              <a:t>locals().copy()</a:t>
            </a:r>
            <a:endParaRPr lang="en-US" altLang="ja-JP" sz="2000" b="1" dirty="0"/>
          </a:p>
          <a:p>
            <a:r>
              <a:rPr lang="en-US" altLang="ja-JP" sz="2000" b="1" dirty="0"/>
              <a:t>    </a:t>
            </a:r>
            <a:r>
              <a:rPr lang="en-US" altLang="ja-JP" sz="2000" b="1" dirty="0" err="1"/>
              <a:t>cProfile.runctx</a:t>
            </a:r>
            <a:r>
              <a:rPr lang="en-US" altLang="ja-JP" sz="2000" b="1" dirty="0"/>
              <a:t>("""ret = </a:t>
            </a:r>
            <a:r>
              <a:rPr lang="en-US" altLang="ja-JP" sz="2000" b="1" dirty="0" err="1"/>
              <a:t>render_template</a:t>
            </a:r>
            <a:r>
              <a:rPr lang="en-US" altLang="ja-JP" sz="2000" b="1" dirty="0"/>
              <a:t>('show_messages.html',</a:t>
            </a:r>
          </a:p>
          <a:p>
            <a:r>
              <a:rPr lang="en-US" altLang="ja-JP" sz="2000" b="1" dirty="0"/>
              <a:t>                           messages=reversed(session['messages']))""",</a:t>
            </a:r>
          </a:p>
          <a:p>
            <a:r>
              <a:rPr lang="en-US" altLang="ja-JP" sz="2000" b="1" dirty="0"/>
              <a:t>                           </a:t>
            </a:r>
            <a:r>
              <a:rPr lang="en-US" altLang="ja-JP" sz="2000" b="1" dirty="0" err="1"/>
              <a:t>globals</a:t>
            </a:r>
            <a:r>
              <a:rPr lang="en-US" altLang="ja-JP" sz="2000" b="1" dirty="0"/>
              <a:t>(), </a:t>
            </a:r>
            <a:r>
              <a:rPr lang="en-US" altLang="ja-JP" sz="2000" b="1" dirty="0" err="1" smtClean="0"/>
              <a:t>localvars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, sort='cumulative'</a:t>
            </a:r>
            <a:r>
              <a:rPr lang="en-US" altLang="ja-JP" sz="2000" b="1" dirty="0" smtClean="0"/>
              <a:t>) 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en-US" altLang="ja-JP" sz="2000" b="1" dirty="0"/>
              <a:t>    return </a:t>
            </a:r>
            <a:r>
              <a:rPr lang="en-US" altLang="ja-JP" sz="2000" b="1" dirty="0" err="1"/>
              <a:t>localvars</a:t>
            </a:r>
            <a:r>
              <a:rPr lang="en-US" altLang="ja-JP" sz="2000" b="1" dirty="0"/>
              <a:t>["ret"]</a:t>
            </a:r>
            <a:endParaRPr kumimoji="1" lang="ja-JP" altLang="en-US" sz="20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31640" y="1988840"/>
            <a:ext cx="4876784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app.route</a:t>
            </a:r>
            <a:r>
              <a:rPr lang="en-US" altLang="ja-JP" sz="1600" dirty="0"/>
              <a:t>('/show')</a:t>
            </a:r>
          </a:p>
          <a:p>
            <a:r>
              <a:rPr lang="en-US" altLang="ja-JP" sz="1600" dirty="0" err="1"/>
              <a:t>def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show_messages</a:t>
            </a:r>
            <a:r>
              <a:rPr lang="en-US" altLang="ja-JP" sz="1600" dirty="0"/>
              <a:t>():</a:t>
            </a:r>
          </a:p>
          <a:p>
            <a:r>
              <a:rPr lang="ja-JP" altLang="en-US" sz="1600" dirty="0"/>
              <a:t>    </a:t>
            </a:r>
            <a:r>
              <a:rPr lang="en-US" altLang="ja-JP" sz="1600" dirty="0"/>
              <a:t>return </a:t>
            </a:r>
            <a:r>
              <a:rPr lang="en-US" altLang="ja-JP" sz="1600" dirty="0" err="1"/>
              <a:t>render_template</a:t>
            </a:r>
            <a:r>
              <a:rPr lang="en-US" altLang="ja-JP" sz="1600" dirty="0"/>
              <a:t>('show_messages.html',</a:t>
            </a:r>
          </a:p>
          <a:p>
            <a:r>
              <a:rPr lang="en-US" altLang="ja-JP" sz="1600" dirty="0"/>
              <a:t>                           messages=reversed(session['messages</a:t>
            </a:r>
            <a:r>
              <a:rPr lang="en-US" altLang="ja-JP" sz="1600" dirty="0" smtClean="0"/>
              <a:t>']))</a:t>
            </a:r>
            <a:endParaRPr lang="en-US" altLang="ja-JP" sz="1600" dirty="0"/>
          </a:p>
        </p:txBody>
      </p:sp>
      <p:sp>
        <p:nvSpPr>
          <p:cNvPr id="9" name="下矢印 8"/>
          <p:cNvSpPr/>
          <p:nvPr/>
        </p:nvSpPr>
        <p:spPr>
          <a:xfrm>
            <a:off x="3491880" y="3111398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dirty="0" smtClean="0"/>
              <a:t>ローカル変数を参照するコードをプロファイル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1484784"/>
            <a:ext cx="1944216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def</a:t>
            </a:r>
            <a:r>
              <a:rPr lang="en-US" altLang="ja-JP" sz="1600" dirty="0" smtClean="0"/>
              <a:t> spam():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ham = 100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value = egg(ham)</a:t>
            </a:r>
          </a:p>
          <a:p>
            <a:r>
              <a:rPr lang="en-US" altLang="ja-JP" sz="1600" dirty="0" smtClean="0"/>
              <a:t>    return value</a:t>
            </a:r>
          </a:p>
        </p:txBody>
      </p:sp>
      <p:sp>
        <p:nvSpPr>
          <p:cNvPr id="10" name="下矢印 9"/>
          <p:cNvSpPr/>
          <p:nvPr/>
        </p:nvSpPr>
        <p:spPr>
          <a:xfrm>
            <a:off x="1567088" y="2636912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7584" y="3143888"/>
            <a:ext cx="2808312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def</a:t>
            </a:r>
            <a:r>
              <a:rPr lang="en-US" altLang="ja-JP" sz="1600" dirty="0" smtClean="0"/>
              <a:t> spam():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ham = 100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en-US" altLang="ja-JP" sz="1600" dirty="0" err="1" smtClean="0"/>
              <a:t>localvars</a:t>
            </a:r>
            <a:r>
              <a:rPr lang="en-US" altLang="ja-JP" sz="1600" dirty="0" smtClean="0"/>
              <a:t> = locals()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.copy()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en-US" altLang="ja-JP" sz="1600" dirty="0" err="1" smtClean="0"/>
              <a:t>cProfile.runctx</a:t>
            </a:r>
            <a:r>
              <a:rPr lang="en-US" altLang="ja-JP" sz="1600" dirty="0" smtClean="0"/>
              <a:t>(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“value = egg(ham)”, 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globals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localvars</a:t>
            </a:r>
            <a:r>
              <a:rPr lang="en-US" altLang="ja-JP" sz="1600" dirty="0" smtClean="0"/>
              <a:t>)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return </a:t>
            </a:r>
            <a:r>
              <a:rPr lang="en-US" altLang="ja-JP" sz="1600" b="1" dirty="0" err="1" smtClean="0"/>
              <a:t>localvars</a:t>
            </a:r>
            <a:r>
              <a:rPr lang="en-US" altLang="ja-JP" sz="1600" b="1" dirty="0" smtClean="0"/>
              <a:t>[‘value’]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51920" y="3143888"/>
            <a:ext cx="474841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latin typeface="Courier New" pitchFamily="49" charset="0"/>
                <a:cs typeface="Courier New" pitchFamily="49" charset="0"/>
              </a:rPr>
              <a:t>cProfile.runctx</a:t>
            </a:r>
            <a:r>
              <a:rPr kumimoji="1" lang="en-US" altLang="ja-JP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kumimoji="1" lang="ja-JP" altLang="en-US" sz="2400" b="1" dirty="0" smtClean="0"/>
              <a:t>には、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b="1" dirty="0" smtClean="0"/>
              <a:t>ローカル変数辞書を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コピーして</a:t>
            </a:r>
            <a:r>
              <a:rPr kumimoji="1" lang="ja-JP" altLang="en-US" sz="2400" b="1" dirty="0" smtClean="0"/>
              <a:t>渡す</a:t>
            </a:r>
            <a:endParaRPr kumimoji="1" lang="ja-JP" altLang="en-US" sz="2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24621" y="4830251"/>
            <a:ext cx="470834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更新されたローカル変数は、コピー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した辞書から値を取得する</a:t>
            </a:r>
            <a:endParaRPr kumimoji="1" lang="ja-JP" altLang="en-US" sz="24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5936" y="4139788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locals()</a:t>
            </a:r>
            <a:r>
              <a:rPr kumimoji="1" lang="ja-JP" altLang="en-US" sz="1400" dirty="0" smtClean="0">
                <a:latin typeface="Courier New" pitchFamily="49" charset="0"/>
                <a:cs typeface="Courier New" pitchFamily="49" charset="0"/>
              </a:rPr>
              <a:t>が返す辞書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(sys._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getframe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f_locals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）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は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400" dirty="0" smtClean="0">
                <a:latin typeface="Courier New" pitchFamily="49" charset="0"/>
                <a:cs typeface="Courier New" pitchFamily="49" charset="0"/>
              </a:rPr>
            </a:b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インタープリタの都合で初期化されてしまう場合があるため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cProfile</a:t>
            </a:r>
            <a:r>
              <a:rPr lang="ja-JP" altLang="en-US" dirty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9" y="1916832"/>
            <a:ext cx="8568952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4569 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function calls (4272 primitive calls) in 0.005 seconds</a:t>
            </a:r>
          </a:p>
          <a:p>
            <a:endParaRPr lang="en-US" altLang="ja-JP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Ordered 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by: cumulative time</a:t>
            </a:r>
          </a:p>
          <a:p>
            <a:endParaRPr lang="en-US" altLang="ja-JP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    1    0.000    0.000    0.005    0.005 &lt;string&gt;:1(&lt;module&gt;)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7733"/>
              </p:ext>
            </p:extLst>
          </p:nvPr>
        </p:nvGraphicFramePr>
        <p:xfrm>
          <a:off x="353794" y="3940264"/>
          <a:ext cx="8394669" cy="22250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983213"/>
                <a:gridCol w="641145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ncalls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呼び出し回数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tottime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他の関数呼び出しの時間を含まない、この関数での処理時間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percall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呼び出し一回あたりの関数内処理時間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tottime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 ÷ 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ncall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cumtime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他の関数呼び出しを含む、この関数の総処理時間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percall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呼び出し一回あたりの総処理時間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cumtime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 ÷ 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ncall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Filename:lineno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ファイル名と行番号、関数名など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3529" y="1244660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300" dirty="0" smtClean="0"/>
              <a:t>実行結果</a:t>
            </a:r>
            <a:endParaRPr kumimoji="1" lang="ja-JP" altLang="en-US" sz="3300" dirty="0"/>
          </a:p>
        </p:txBody>
      </p:sp>
    </p:spTree>
    <p:extLst>
      <p:ext uri="{BB962C8B-B14F-4D97-AF65-F5344CB8AC3E}">
        <p14:creationId xmlns:p14="http://schemas.microsoft.com/office/powerpoint/2010/main" val="424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ja-JP" altLang="en-US" dirty="0" smtClean="0"/>
              <a:t>実行</a:t>
            </a:r>
            <a:r>
              <a:rPr lang="ja-JP" altLang="en-US" dirty="0"/>
              <a:t>ログ</a:t>
            </a:r>
            <a:r>
              <a:rPr lang="ja-JP" altLang="en-US" dirty="0" smtClean="0"/>
              <a:t>を</a:t>
            </a:r>
            <a:r>
              <a:rPr lang="ja-JP" altLang="en-US" dirty="0"/>
              <a:t>出力</a:t>
            </a:r>
            <a:r>
              <a:rPr lang="ja-JP" altLang="en-US" dirty="0" smtClean="0"/>
              <a:t>するフレームワーク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86638" y="2534176"/>
            <a:ext cx="1705241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ルート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539553" y="3398272"/>
            <a:ext cx="1800199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Spam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539552" y="4252081"/>
            <a:ext cx="1800200" cy="658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Spam.Ham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>
            <a:stCxn id="8" idx="0"/>
            <a:endCxn id="7" idx="2"/>
          </p:cNvCxnSpPr>
          <p:nvPr/>
        </p:nvCxnSpPr>
        <p:spPr>
          <a:xfrm flipV="1">
            <a:off x="1439653" y="3048519"/>
            <a:ext cx="1199606" cy="3497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843808" y="3398272"/>
            <a:ext cx="1800199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Egg Logger</a:t>
            </a:r>
            <a:endParaRPr kumimoji="1" lang="ja-JP" altLang="en-US" sz="2000" dirty="0"/>
          </a:p>
        </p:txBody>
      </p:sp>
      <p:cxnSp>
        <p:nvCxnSpPr>
          <p:cNvPr id="16" name="直線矢印コネクタ 15"/>
          <p:cNvCxnSpPr>
            <a:stCxn id="9" idx="0"/>
            <a:endCxn id="8" idx="2"/>
          </p:cNvCxnSpPr>
          <p:nvPr/>
        </p:nvCxnSpPr>
        <p:spPr>
          <a:xfrm flipV="1">
            <a:off x="1439652" y="3912615"/>
            <a:ext cx="1" cy="3394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5" idx="0"/>
            <a:endCxn id="7" idx="2"/>
          </p:cNvCxnSpPr>
          <p:nvPr/>
        </p:nvCxnSpPr>
        <p:spPr>
          <a:xfrm flipH="1" flipV="1">
            <a:off x="2639259" y="3048519"/>
            <a:ext cx="1104649" cy="3497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矢印 22"/>
          <p:cNvSpPr/>
          <p:nvPr/>
        </p:nvSpPr>
        <p:spPr>
          <a:xfrm rot="10448350">
            <a:off x="1159661" y="4983017"/>
            <a:ext cx="484632" cy="3616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爆発 2 26"/>
          <p:cNvSpPr/>
          <p:nvPr/>
        </p:nvSpPr>
        <p:spPr>
          <a:xfrm>
            <a:off x="467543" y="5300810"/>
            <a:ext cx="2376265" cy="914400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イベント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83768" y="4377878"/>
            <a:ext cx="33123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オブジェクトは</a:t>
            </a:r>
            <a:r>
              <a:rPr lang="ja-JP" altLang="en-US" dirty="0"/>
              <a:t>階層構造を</a:t>
            </a:r>
            <a:r>
              <a:rPr lang="ja-JP" altLang="en-US" dirty="0" smtClean="0"/>
              <a:t>持</a:t>
            </a:r>
            <a:r>
              <a:rPr lang="ja-JP" altLang="en-US" dirty="0"/>
              <a:t>ち</a:t>
            </a:r>
            <a:r>
              <a:rPr lang="ja-JP" altLang="en-US" dirty="0" smtClean="0"/>
              <a:t>、イベントを上位の</a:t>
            </a:r>
            <a:r>
              <a:rPr lang="en-US" altLang="ja-JP" dirty="0" smtClean="0"/>
              <a:t>Logger</a:t>
            </a:r>
            <a:r>
              <a:rPr lang="ja-JP" altLang="en-US" dirty="0" smtClean="0"/>
              <a:t>に通知する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5949083" y="3701478"/>
            <a:ext cx="1562472" cy="422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ハンドラ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7" idx="3"/>
            <a:endCxn id="31" idx="0"/>
          </p:cNvCxnSpPr>
          <p:nvPr/>
        </p:nvCxnSpPr>
        <p:spPr>
          <a:xfrm>
            <a:off x="3491879" y="2791348"/>
            <a:ext cx="3238440" cy="9101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小波 40"/>
          <p:cNvSpPr/>
          <p:nvPr/>
        </p:nvSpPr>
        <p:spPr>
          <a:xfrm>
            <a:off x="6310097" y="4869160"/>
            <a:ext cx="1152128" cy="554713"/>
          </a:xfrm>
          <a:prstGeom prst="double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42" name="下矢印 41"/>
          <p:cNvSpPr/>
          <p:nvPr/>
        </p:nvSpPr>
        <p:spPr>
          <a:xfrm rot="20673016">
            <a:off x="7106523" y="4201974"/>
            <a:ext cx="484632" cy="6452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31469" y="2468182"/>
            <a:ext cx="352245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オブジェクトは</a:t>
            </a:r>
            <a:r>
              <a:rPr lang="en-US" altLang="ja-JP" dirty="0"/>
              <a:t>Handler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イベントをテキスト化して出力する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6300192" y="5529410"/>
            <a:ext cx="1212131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Syslog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7596336" y="4869160"/>
            <a:ext cx="1475657" cy="5547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</a:p>
          <a:p>
            <a:pPr algn="ctr"/>
            <a:r>
              <a:rPr kumimoji="1" lang="ja-JP" altLang="en-US" dirty="0" smtClean="0"/>
              <a:t>イベントログ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5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一応、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の書き方は知ってる人を、「使いこなせる」段階に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文法の知識の次に必要な、実践的なテクニックを</a:t>
            </a:r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5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のロギングサポート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Debug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が用意されている</a:t>
            </a:r>
            <a:endParaRPr kumimoji="1" lang="en-US" altLang="ja-JP" dirty="0" smtClean="0"/>
          </a:p>
          <a:p>
            <a:r>
              <a:rPr lang="en-US" altLang="ja-JP" dirty="0" err="1"/>
              <a:t>message_form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を関数を修正します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291217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2636912"/>
            <a:ext cx="48965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/>
              <a:t>():</a:t>
            </a:r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12" name="下矢印 11"/>
          <p:cNvSpPr/>
          <p:nvPr/>
        </p:nvSpPr>
        <p:spPr>
          <a:xfrm>
            <a:off x="2431184" y="3589278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4067487"/>
            <a:ext cx="8640960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 smtClean="0"/>
              <a:t>():</a:t>
            </a:r>
          </a:p>
          <a:p>
            <a:r>
              <a:rPr lang="en-US" altLang="ja-JP" dirty="0" smtClean="0"/>
              <a:t>     import logging</a:t>
            </a:r>
          </a:p>
          <a:p>
            <a:r>
              <a:rPr lang="en-US" altLang="ja-JP" sz="2100" dirty="0"/>
              <a:t> </a:t>
            </a:r>
            <a:r>
              <a:rPr lang="en-US" altLang="ja-JP" sz="2100" dirty="0" smtClean="0"/>
              <a:t>    </a:t>
            </a:r>
            <a:r>
              <a:rPr lang="en-US" altLang="ja-JP" sz="2100" b="1" dirty="0" err="1" smtClean="0"/>
              <a:t>app.logger.setLevel</a:t>
            </a:r>
            <a:r>
              <a:rPr lang="en-US" altLang="ja-JP" sz="2100" b="1" dirty="0" smtClean="0"/>
              <a:t>(</a:t>
            </a:r>
            <a:r>
              <a:rPr lang="en-US" altLang="ja-JP" sz="2100" b="1" dirty="0" err="1" smtClean="0"/>
              <a:t>logging.DEBUG</a:t>
            </a:r>
            <a:r>
              <a:rPr lang="en-US" altLang="ja-JP" sz="2100" b="1" dirty="0" smtClean="0"/>
              <a:t>)    </a:t>
            </a:r>
            <a:r>
              <a:rPr lang="en-US" altLang="ja-JP" sz="2100" b="1" dirty="0" smtClean="0">
                <a:solidFill>
                  <a:srgbClr val="FF0000"/>
                </a:solidFill>
              </a:rPr>
              <a:t># </a:t>
            </a:r>
            <a:r>
              <a:rPr lang="ja-JP" altLang="en-US" sz="2100" b="1" dirty="0" smtClean="0">
                <a:solidFill>
                  <a:srgbClr val="FF0000"/>
                </a:solidFill>
              </a:rPr>
              <a:t>出力対象のイベントを指定</a:t>
            </a:r>
            <a:endParaRPr lang="en-US" altLang="ja-JP" sz="2100" b="1" dirty="0" smtClean="0">
              <a:solidFill>
                <a:srgbClr val="FF0000"/>
              </a:solidFill>
            </a:endParaRPr>
          </a:p>
          <a:p>
            <a:r>
              <a:rPr lang="en-US" altLang="ja-JP" sz="2100" b="1" dirty="0" smtClean="0"/>
              <a:t>    </a:t>
            </a:r>
            <a:r>
              <a:rPr lang="en-US" altLang="ja-JP" sz="2100" b="1" dirty="0" err="1" smtClean="0"/>
              <a:t>app.logger.debug</a:t>
            </a:r>
            <a:r>
              <a:rPr lang="en-US" altLang="ja-JP" sz="2100" b="1" dirty="0" smtClean="0"/>
              <a:t>(u</a:t>
            </a:r>
            <a:r>
              <a:rPr lang="en-US" altLang="ja-JP" sz="2100" b="1" dirty="0"/>
              <a:t>"</a:t>
            </a:r>
            <a:r>
              <a:rPr lang="ja-JP" altLang="en-US" sz="2100" b="1" dirty="0"/>
              <a:t>デバッグメッセージ</a:t>
            </a:r>
            <a:r>
              <a:rPr lang="en-US" altLang="ja-JP" sz="2100" b="1" dirty="0"/>
              <a:t>")</a:t>
            </a:r>
          </a:p>
          <a:p>
            <a:r>
              <a:rPr lang="en-US" altLang="ja-JP" sz="2100" b="1" dirty="0"/>
              <a:t>    </a:t>
            </a:r>
            <a:r>
              <a:rPr lang="en-US" altLang="ja-JP" sz="2100" b="1" dirty="0" err="1" smtClean="0"/>
              <a:t>app.logger.error</a:t>
            </a:r>
            <a:r>
              <a:rPr lang="en-US" altLang="ja-JP" sz="2100" b="1" dirty="0" smtClean="0"/>
              <a:t>(u“</a:t>
            </a:r>
            <a:r>
              <a:rPr lang="ja-JP" altLang="en-US" sz="2100" b="1" dirty="0" smtClean="0"/>
              <a:t>エラーメッセージ</a:t>
            </a:r>
            <a:r>
              <a:rPr lang="en-US" altLang="ja-JP" sz="2100" b="1" dirty="0" smtClean="0"/>
              <a:t>:%s;%d“, “Spam”, 100)</a:t>
            </a:r>
            <a:r>
              <a:rPr lang="ja-JP" altLang="en-US" sz="2100" b="1" dirty="0" smtClean="0"/>
              <a:t>  </a:t>
            </a:r>
            <a:r>
              <a:rPr lang="en-US" altLang="ja-JP" sz="2100" b="1" dirty="0" smtClean="0"/>
              <a:t># </a:t>
            </a:r>
            <a:r>
              <a:rPr lang="ja-JP" altLang="en-US" sz="2100" b="1" dirty="0" smtClean="0"/>
              <a:t>文字列変換</a:t>
            </a:r>
            <a:endParaRPr lang="en-US" altLang="ja-JP" sz="2100" b="1" dirty="0"/>
          </a:p>
          <a:p>
            <a:r>
              <a:rPr lang="en-US" altLang="ja-JP" dirty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</p:spTree>
    <p:extLst>
      <p:ext uri="{BB962C8B-B14F-4D97-AF65-F5344CB8AC3E}">
        <p14:creationId xmlns:p14="http://schemas.microsoft.com/office/powerpoint/2010/main" val="10840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871191"/>
          </a:xfrm>
        </p:spPr>
        <p:txBody>
          <a:bodyPr/>
          <a:lstStyle/>
          <a:p>
            <a:r>
              <a:rPr kumimoji="1" lang="en-US" altLang="ja-JP" dirty="0" smtClean="0"/>
              <a:t>Python Debugger</a:t>
            </a:r>
          </a:p>
          <a:p>
            <a:r>
              <a:rPr lang="ja-JP" altLang="en-US" dirty="0" smtClean="0"/>
              <a:t>変数・コールスタックの表示、ステップ実行など</a:t>
            </a:r>
            <a:endParaRPr lang="en-US" altLang="ja-JP" dirty="0" smtClean="0"/>
          </a:p>
          <a:p>
            <a:r>
              <a:rPr kumimoji="1" lang="ja-JP" altLang="en-US" dirty="0" smtClean="0"/>
              <a:t>とりあえずブレークしてみよう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2" y="3471391"/>
            <a:ext cx="48965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/>
              <a:t>():</a:t>
            </a:r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5097958"/>
            <a:ext cx="48965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 smtClean="0"/>
              <a:t>():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import </a:t>
            </a:r>
            <a:r>
              <a:rPr lang="en-US" altLang="ja-JP" dirty="0" err="1" smtClean="0"/>
              <a:t>pdb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pdb.set_trace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9" name="下矢印 8"/>
          <p:cNvSpPr/>
          <p:nvPr/>
        </p:nvSpPr>
        <p:spPr>
          <a:xfrm>
            <a:off x="3007248" y="4509120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2442" y="2852936"/>
            <a:ext cx="8280920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/>
              <a:t>c</a:t>
            </a:r>
            <a:r>
              <a:rPr lang="en-US" altLang="ja-JP" sz="2400" dirty="0"/>
              <a:t>:\cygwin\home\ishimoto\src\handson\handson.py(26)message_form()</a:t>
            </a:r>
          </a:p>
          <a:p>
            <a:r>
              <a:rPr lang="en-US" altLang="ja-JP" sz="2400" dirty="0"/>
              <a:t>-&gt; return </a:t>
            </a:r>
            <a:r>
              <a:rPr lang="en-US" altLang="ja-JP" sz="2400" dirty="0" err="1"/>
              <a:t>render_template</a:t>
            </a:r>
            <a:r>
              <a:rPr lang="en-US" altLang="ja-JP" sz="2400" dirty="0"/>
              <a:t>('message_form.html')</a:t>
            </a:r>
          </a:p>
          <a:p>
            <a:r>
              <a:rPr lang="en-US" altLang="ja-JP" sz="2400" dirty="0"/>
              <a:t>(</a:t>
            </a:r>
            <a:r>
              <a:rPr lang="en-US" altLang="ja-JP" sz="2400" dirty="0" err="1"/>
              <a:t>Pdb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1087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Pdb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というプロンプトが表示されたら</a:t>
            </a:r>
            <a:r>
              <a:rPr lang="ja-JP" altLang="en-US" dirty="0" smtClean="0"/>
              <a:t>コマンド入力可能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1389"/>
              </p:ext>
            </p:extLst>
          </p:nvPr>
        </p:nvGraphicFramePr>
        <p:xfrm>
          <a:off x="539553" y="1397000"/>
          <a:ext cx="813690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/>
                <a:gridCol w="4262577"/>
                <a:gridCol w="2146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l(</a:t>
                      </a:r>
                      <a:r>
                        <a:rPr kumimoji="1" lang="en-US" altLang="ja-JP" dirty="0" err="1" smtClean="0"/>
                        <a:t>ist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実行中のソース行を表示する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w(here)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実行中の呼び出し履歴を表示する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en-US" altLang="ja-JP" baseline="0" dirty="0" smtClean="0"/>
                        <a:t> w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 </a:t>
                      </a:r>
                      <a:r>
                        <a:rPr kumimoji="1" lang="ja-JP" altLang="en-US" dirty="0" smtClean="0"/>
                        <a:t>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式の値を計算して表示する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p var1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args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関数の引数を表示する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</a:t>
                      </a:r>
                      <a:r>
                        <a:rPr kumimoji="1" lang="en-US" altLang="ja-JP" dirty="0" err="1" smtClean="0"/>
                        <a:t>args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 </a:t>
                      </a:r>
                      <a:r>
                        <a:rPr kumimoji="1" lang="ja-JP" altLang="en-US" dirty="0" smtClean="0"/>
                        <a:t>ステートメント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ステートメントを実行する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! var1</a:t>
                      </a:r>
                      <a:r>
                        <a:rPr kumimoji="1" lang="en-US" altLang="ja-JP" baseline="0" dirty="0" smtClean="0"/>
                        <a:t> = 'spam'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s(</a:t>
                      </a:r>
                      <a:r>
                        <a:rPr kumimoji="1" lang="en-US" altLang="ja-JP" dirty="0" err="1" smtClean="0"/>
                        <a:t>tep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次の行まで実行する。次の行が関数呼び出しなら、その関数の先頭行まで実行する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s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n(</a:t>
                      </a:r>
                      <a:r>
                        <a:rPr kumimoji="1" lang="en-US" altLang="ja-JP" dirty="0" err="1" smtClean="0"/>
                        <a:t>ext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次の行まで実行する。次の行が関数呼び出しなら、その関数が終了して現在の関数に復帰するまで実行する。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c(</a:t>
                      </a:r>
                      <a:r>
                        <a:rPr kumimoji="1" lang="en-US" altLang="ja-JP" dirty="0" err="1" smtClean="0"/>
                        <a:t>ontinue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ja-JP" altLang="en-US" dirty="0" smtClean="0"/>
                        <a:t>プロンプトから抜けて、処理を続行する。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c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Q/A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質問があったらどうぞ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ja-JP" altLang="en-US" dirty="0"/>
              <a:t>お疲れ様</a:t>
            </a:r>
            <a:r>
              <a:rPr lang="ja-JP" altLang="en-US" dirty="0" smtClean="0"/>
              <a:t>でした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無線</a:t>
            </a:r>
            <a:r>
              <a:rPr lang="en-US" altLang="ja-JP" dirty="0" err="1" smtClean="0"/>
              <a:t>Lan</a:t>
            </a:r>
            <a:r>
              <a:rPr lang="ja-JP" altLang="en-US" dirty="0" smtClean="0"/>
              <a:t>つながってますか？</a:t>
            </a:r>
            <a:endParaRPr lang="en-US" altLang="ja-JP" dirty="0" smtClean="0"/>
          </a:p>
          <a:p>
            <a:r>
              <a:rPr kumimoji="1" lang="en-US" altLang="ja-JP" dirty="0" smtClean="0"/>
              <a:t>Python2.6 or 2.7</a:t>
            </a:r>
          </a:p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環境のインストール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2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ja-JP" altLang="en-US" dirty="0"/>
              <a:t>単純</a:t>
            </a:r>
            <a:r>
              <a:rPr lang="ja-JP" altLang="en-US" dirty="0" smtClean="0"/>
              <a:t>な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</a:t>
            </a:r>
            <a:endParaRPr lang="en-US" altLang="ja-JP" dirty="0" smtClean="0"/>
          </a:p>
          <a:p>
            <a:r>
              <a:rPr lang="en-US" altLang="ja-JP" dirty="0" smtClean="0"/>
              <a:t>Flask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mitsuhiko</a:t>
            </a:r>
            <a:r>
              <a:rPr lang="en-US" altLang="ja-JP" dirty="0" smtClean="0"/>
              <a:t> </a:t>
            </a:r>
            <a:r>
              <a:rPr lang="en-US" altLang="ja-JP" dirty="0"/>
              <a:t>/Armin </a:t>
            </a:r>
            <a:r>
              <a:rPr lang="en-US" altLang="ja-JP" dirty="0" err="1"/>
              <a:t>Ronacher</a:t>
            </a:r>
            <a:endParaRPr lang="en-US" altLang="ja-JP" dirty="0"/>
          </a:p>
          <a:p>
            <a:pPr lvl="1"/>
            <a:r>
              <a:rPr lang="ja-JP" altLang="en-US" dirty="0" smtClean="0"/>
              <a:t>「マイクロフレームワーク」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シンプル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拡張性重視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jinja2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profile</a:t>
            </a:r>
            <a:r>
              <a:rPr kumimoji="1" lang="ja-JP" altLang="en-US" dirty="0" smtClean="0"/>
              <a:t>によるパフォーマンス測定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cProfile</a:t>
            </a:r>
            <a:r>
              <a:rPr lang="ja-JP" altLang="en-US" dirty="0" smtClean="0"/>
              <a:t>モジュールの使い方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ソースコードのトレース</a:t>
            </a:r>
            <a:endParaRPr kumimoji="1" lang="en-US" altLang="ja-JP" dirty="0" smtClean="0"/>
          </a:p>
          <a:p>
            <a:r>
              <a:rPr lang="ja-JP" altLang="en-US" dirty="0"/>
              <a:t>ボトルネック</a:t>
            </a:r>
            <a:r>
              <a:rPr lang="ja-JP" altLang="en-US" dirty="0" smtClean="0"/>
              <a:t>の</a:t>
            </a:r>
            <a:r>
              <a:rPr lang="ja-JP" altLang="en-US" dirty="0"/>
              <a:t>検出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00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モジュールの使い方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8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デバッガの使い方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en-US" altLang="ja-JP" dirty="0" err="1"/>
              <a:t>p</a:t>
            </a:r>
            <a:r>
              <a:rPr kumimoji="1" lang="en-US" altLang="ja-JP" dirty="0" err="1" smtClean="0"/>
              <a:t>db</a:t>
            </a:r>
            <a:r>
              <a:rPr kumimoji="1" lang="ja-JP" altLang="en-US" dirty="0" smtClean="0"/>
              <a:t>モジュールの使い方</a:t>
            </a:r>
            <a:endParaRPr kumimoji="1" lang="en-US" altLang="ja-JP" dirty="0" smtClean="0"/>
          </a:p>
          <a:p>
            <a:r>
              <a:rPr lang="ja-JP" altLang="en-US" dirty="0" smtClean="0"/>
              <a:t>スタック</a:t>
            </a:r>
            <a:r>
              <a:rPr lang="en-US" altLang="ja-JP" dirty="0" smtClean="0"/>
              <a:t>/</a:t>
            </a:r>
            <a:r>
              <a:rPr lang="ja-JP" altLang="en-US" dirty="0" smtClean="0"/>
              <a:t>トレースなどの実行環境の説明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タイムチャート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67343"/>
              </p:ext>
            </p:extLst>
          </p:nvPr>
        </p:nvGraphicFramePr>
        <p:xfrm>
          <a:off x="467544" y="1340768"/>
          <a:ext cx="7704856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4096"/>
                <a:gridCol w="58007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10:00</a:t>
                      </a:r>
                      <a:r>
                        <a:rPr kumimoji="1" lang="en-US" altLang="ja-JP" baseline="0" dirty="0" smtClean="0"/>
                        <a:t> - </a:t>
                      </a:r>
                      <a:r>
                        <a:rPr kumimoji="1" lang="en-US" altLang="ja-JP" dirty="0" smtClean="0"/>
                        <a:t>10:05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アジェンダ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10:05</a:t>
                      </a:r>
                      <a:r>
                        <a:rPr kumimoji="1" lang="en-US" altLang="ja-JP" baseline="0" dirty="0" smtClean="0"/>
                        <a:t> - </a:t>
                      </a:r>
                      <a:r>
                        <a:rPr kumimoji="1" lang="en-US" altLang="ja-JP" dirty="0" smtClean="0"/>
                        <a:t>10:15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環境設定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10:15 - 10:45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Flask</a:t>
                      </a:r>
                      <a:r>
                        <a:rPr kumimoji="1" lang="ja-JP" altLang="en-US" sz="2000" dirty="0" smtClean="0"/>
                        <a:t>アプリケーションの開発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10:45</a:t>
                      </a:r>
                      <a:r>
                        <a:rPr kumimoji="1" lang="en-US" altLang="ja-JP" baseline="0" dirty="0" smtClean="0"/>
                        <a:t> - 11:00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休憩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11:00 - 11:10 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logging</a:t>
                      </a:r>
                      <a:r>
                        <a:rPr kumimoji="1" lang="ja-JP" altLang="en-US" sz="2000" dirty="0" smtClean="0"/>
                        <a:t>モジュール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11:10 - 11:20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trace</a:t>
                      </a:r>
                      <a:r>
                        <a:rPr kumimoji="1" lang="ja-JP" altLang="en-US" sz="2000" dirty="0" smtClean="0"/>
                        <a:t>によるパフォーマンス測定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11:20 – 11:40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デバッガの使い方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11:40</a:t>
                      </a:r>
                      <a:r>
                        <a:rPr kumimoji="1" lang="en-US" altLang="ja-JP" baseline="0" dirty="0" smtClean="0"/>
                        <a:t> - 11:45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Q/A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51520" y="472514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ja-JP" altLang="en-US" sz="3000" dirty="0" smtClean="0"/>
              <a:t>早めに課題が終わった方は、先に進んでも結構です</a:t>
            </a:r>
            <a:endParaRPr lang="en-US" altLang="ja-JP" sz="3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kumimoji="1" lang="ja-JP" altLang="en-US" sz="3000" dirty="0" smtClean="0"/>
              <a:t>余裕があったら、周囲の人を助けてあげよう！</a:t>
            </a:r>
            <a:endParaRPr kumimoji="1" lang="ja-JP" altLang="en-US" sz="3000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16" name="フッター プレースホルダー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1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1384</TotalTime>
  <Words>2015</Words>
  <Application>Microsoft Office PowerPoint</Application>
  <PresentationFormat>画面に合わせる (4:3)</PresentationFormat>
  <Paragraphs>482</Paragraphs>
  <Slides>35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​​テーマ</vt:lpstr>
      <vt:lpstr>PyCon JP 2012 Hands on session</vt:lpstr>
      <vt:lpstr>講師陣 - 質問はこちらまで</vt:lpstr>
      <vt:lpstr>本日のメニュー</vt:lpstr>
      <vt:lpstr>環境設定</vt:lpstr>
      <vt:lpstr>FlaskによるWebアプリケーション</vt:lpstr>
      <vt:lpstr>profileによるパフォーマンス測定</vt:lpstr>
      <vt:lpstr>loggingモジュール</vt:lpstr>
      <vt:lpstr>デバッガの使い方</vt:lpstr>
      <vt:lpstr>タイムチャート</vt:lpstr>
      <vt:lpstr>環境設定</vt:lpstr>
      <vt:lpstr>パッケージ管理ツール (Linux/OS-X/Cygwin)</vt:lpstr>
      <vt:lpstr>パッケージ管理ツール (Windows)</vt:lpstr>
      <vt:lpstr>Flaskのインストール</vt:lpstr>
      <vt:lpstr>FlaskによるWebアプリケーション</vt:lpstr>
      <vt:lpstr>FlaskによるWebアプリケーション</vt:lpstr>
      <vt:lpstr>handson.py</vt:lpstr>
      <vt:lpstr>message_form.html</vt:lpstr>
      <vt:lpstr>PowerPoint プレゼンテーション</vt:lpstr>
      <vt:lpstr>style.css</vt:lpstr>
      <vt:lpstr>FlaskによるWebアプリケーション</vt:lpstr>
      <vt:lpstr>FlaskによるWebアプリケーション</vt:lpstr>
      <vt:lpstr>FlaskによるWebアプリケーション</vt:lpstr>
      <vt:lpstr>FlaskによるWebアプリケーション</vt:lpstr>
      <vt:lpstr>cProfileモジュール</vt:lpstr>
      <vt:lpstr>cProfileモジュール</vt:lpstr>
      <vt:lpstr>cProfileモジュール</vt:lpstr>
      <vt:lpstr>ローカル変数を参照するコードをプロファイル</vt:lpstr>
      <vt:lpstr>cProfileモジュール</vt:lpstr>
      <vt:lpstr>loggingモジュール</vt:lpstr>
      <vt:lpstr>Flaskのロギングサポート</vt:lpstr>
      <vt:lpstr>pdbモジュール</vt:lpstr>
      <vt:lpstr>pdbモジュール</vt:lpstr>
      <vt:lpstr>pdbモジュール</vt:lpstr>
      <vt:lpstr>Q/A</vt:lpstr>
      <vt:lpstr>お疲れ様でした！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 JP 2012 Hands on session</dc:title>
  <dc:creator>ishimoto</dc:creator>
  <cp:lastModifiedBy>ishimoto</cp:lastModifiedBy>
  <cp:revision>128</cp:revision>
  <dcterms:created xsi:type="dcterms:W3CDTF">2012-09-13T04:07:02Z</dcterms:created>
  <dcterms:modified xsi:type="dcterms:W3CDTF">2012-09-22T08:20:52Z</dcterms:modified>
</cp:coreProperties>
</file>