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1" r:id="rId1"/>
  </p:sldMasterIdLst>
  <p:notesMasterIdLst>
    <p:notesMasterId r:id="rId35"/>
  </p:notesMasterIdLst>
  <p:sldIdLst>
    <p:sldId id="256" r:id="rId2"/>
    <p:sldId id="261" r:id="rId3"/>
    <p:sldId id="262" r:id="rId4"/>
    <p:sldId id="263" r:id="rId5"/>
    <p:sldId id="264" r:id="rId6"/>
    <p:sldId id="265" r:id="rId7"/>
    <p:sldId id="266" r:id="rId8"/>
    <p:sldId id="267" r:id="rId9"/>
    <p:sldId id="268" r:id="rId10"/>
    <p:sldId id="269" r:id="rId11"/>
    <p:sldId id="270" r:id="rId12"/>
    <p:sldId id="271" r:id="rId13"/>
    <p:sldId id="272" r:id="rId14"/>
    <p:sldId id="273" r:id="rId15"/>
    <p:sldId id="276" r:id="rId16"/>
    <p:sldId id="277" r:id="rId17"/>
    <p:sldId id="278" r:id="rId18"/>
    <p:sldId id="279" r:id="rId19"/>
    <p:sldId id="280" r:id="rId20"/>
    <p:sldId id="274" r:id="rId21"/>
    <p:sldId id="275" r:id="rId22"/>
    <p:sldId id="281" r:id="rId23"/>
    <p:sldId id="282" r:id="rId24"/>
    <p:sldId id="283" r:id="rId25"/>
    <p:sldId id="284" r:id="rId26"/>
    <p:sldId id="285" r:id="rId27"/>
    <p:sldId id="287" r:id="rId28"/>
    <p:sldId id="292" r:id="rId29"/>
    <p:sldId id="288" r:id="rId30"/>
    <p:sldId id="289" r:id="rId31"/>
    <p:sldId id="290" r:id="rId32"/>
    <p:sldId id="291" r:id="rId33"/>
    <p:sldId id="286" r:id="rId34"/>
  </p:sldIdLst>
  <p:sldSz cx="9144000" cy="6858000" type="screen4x3"/>
  <p:notesSz cx="6742113" cy="9872663"/>
  <p:defaultTextStyle>
    <a:defPPr>
      <a:defRPr lang="ja-JP"/>
    </a:defPPr>
    <a:lvl1pPr algn="l" rtl="0" eaLnBrk="0" fontAlgn="base" hangingPunct="0">
      <a:spcBef>
        <a:spcPct val="0"/>
      </a:spcBef>
      <a:spcAft>
        <a:spcPct val="0"/>
      </a:spcAft>
      <a:defRPr kumimoji="1" kern="1200">
        <a:solidFill>
          <a:schemeClr val="tx1"/>
        </a:solidFill>
        <a:latin typeface="Times New Roman" panose="02020603050405020304" pitchFamily="18" charset="0"/>
        <a:ea typeface="メイリオ" panose="020B0604030504040204" pitchFamily="50" charset="-128"/>
        <a:cs typeface="+mn-cs"/>
      </a:defRPr>
    </a:lvl1pPr>
    <a:lvl2pPr marL="457200" algn="l" rtl="0" eaLnBrk="0" fontAlgn="base" hangingPunct="0">
      <a:spcBef>
        <a:spcPct val="0"/>
      </a:spcBef>
      <a:spcAft>
        <a:spcPct val="0"/>
      </a:spcAft>
      <a:defRPr kumimoji="1" kern="1200">
        <a:solidFill>
          <a:schemeClr val="tx1"/>
        </a:solidFill>
        <a:latin typeface="Times New Roman" panose="02020603050405020304" pitchFamily="18" charset="0"/>
        <a:ea typeface="メイリオ" panose="020B0604030504040204" pitchFamily="50" charset="-128"/>
        <a:cs typeface="+mn-cs"/>
      </a:defRPr>
    </a:lvl2pPr>
    <a:lvl3pPr marL="914400" algn="l" rtl="0" eaLnBrk="0" fontAlgn="base" hangingPunct="0">
      <a:spcBef>
        <a:spcPct val="0"/>
      </a:spcBef>
      <a:spcAft>
        <a:spcPct val="0"/>
      </a:spcAft>
      <a:defRPr kumimoji="1" kern="1200">
        <a:solidFill>
          <a:schemeClr val="tx1"/>
        </a:solidFill>
        <a:latin typeface="Times New Roman" panose="02020603050405020304" pitchFamily="18" charset="0"/>
        <a:ea typeface="メイリオ" panose="020B0604030504040204" pitchFamily="50" charset="-128"/>
        <a:cs typeface="+mn-cs"/>
      </a:defRPr>
    </a:lvl3pPr>
    <a:lvl4pPr marL="1371600" algn="l" rtl="0" eaLnBrk="0" fontAlgn="base" hangingPunct="0">
      <a:spcBef>
        <a:spcPct val="0"/>
      </a:spcBef>
      <a:spcAft>
        <a:spcPct val="0"/>
      </a:spcAft>
      <a:defRPr kumimoji="1" kern="1200">
        <a:solidFill>
          <a:schemeClr val="tx1"/>
        </a:solidFill>
        <a:latin typeface="Times New Roman" panose="02020603050405020304" pitchFamily="18" charset="0"/>
        <a:ea typeface="メイリオ" panose="020B0604030504040204" pitchFamily="50" charset="-128"/>
        <a:cs typeface="+mn-cs"/>
      </a:defRPr>
    </a:lvl4pPr>
    <a:lvl5pPr marL="1828800" algn="l" rtl="0" eaLnBrk="0" fontAlgn="base" hangingPunct="0">
      <a:spcBef>
        <a:spcPct val="0"/>
      </a:spcBef>
      <a:spcAft>
        <a:spcPct val="0"/>
      </a:spcAft>
      <a:defRPr kumimoji="1" kern="1200">
        <a:solidFill>
          <a:schemeClr val="tx1"/>
        </a:solidFill>
        <a:latin typeface="Times New Roman" panose="02020603050405020304" pitchFamily="18" charset="0"/>
        <a:ea typeface="メイリオ" panose="020B0604030504040204" pitchFamily="50" charset="-128"/>
        <a:cs typeface="+mn-cs"/>
      </a:defRPr>
    </a:lvl5pPr>
    <a:lvl6pPr marL="2286000" algn="l" defTabSz="914400" rtl="0" eaLnBrk="1" latinLnBrk="0" hangingPunct="1">
      <a:defRPr kumimoji="1" kern="1200">
        <a:solidFill>
          <a:schemeClr val="tx1"/>
        </a:solidFill>
        <a:latin typeface="Times New Roman" panose="02020603050405020304" pitchFamily="18" charset="0"/>
        <a:ea typeface="メイリオ" panose="020B0604030504040204" pitchFamily="50" charset="-128"/>
        <a:cs typeface="+mn-cs"/>
      </a:defRPr>
    </a:lvl6pPr>
    <a:lvl7pPr marL="2743200" algn="l" defTabSz="914400" rtl="0" eaLnBrk="1" latinLnBrk="0" hangingPunct="1">
      <a:defRPr kumimoji="1" kern="1200">
        <a:solidFill>
          <a:schemeClr val="tx1"/>
        </a:solidFill>
        <a:latin typeface="Times New Roman" panose="02020603050405020304" pitchFamily="18" charset="0"/>
        <a:ea typeface="メイリオ" panose="020B0604030504040204" pitchFamily="50" charset="-128"/>
        <a:cs typeface="+mn-cs"/>
      </a:defRPr>
    </a:lvl7pPr>
    <a:lvl8pPr marL="3200400" algn="l" defTabSz="914400" rtl="0" eaLnBrk="1" latinLnBrk="0" hangingPunct="1">
      <a:defRPr kumimoji="1" kern="1200">
        <a:solidFill>
          <a:schemeClr val="tx1"/>
        </a:solidFill>
        <a:latin typeface="Times New Roman" panose="02020603050405020304" pitchFamily="18" charset="0"/>
        <a:ea typeface="メイリオ" panose="020B0604030504040204" pitchFamily="50" charset="-128"/>
        <a:cs typeface="+mn-cs"/>
      </a:defRPr>
    </a:lvl8pPr>
    <a:lvl9pPr marL="3657600" algn="l" defTabSz="914400" rtl="0" eaLnBrk="1" latinLnBrk="0" hangingPunct="1">
      <a:defRPr kumimoji="1" kern="1200">
        <a:solidFill>
          <a:schemeClr val="tx1"/>
        </a:solidFill>
        <a:latin typeface="Times New Roman" panose="02020603050405020304" pitchFamily="18" charset="0"/>
        <a:ea typeface="メイリオ" panose="020B0604030504040204" pitchFamily="50" charset="-128"/>
        <a:cs typeface="+mn-cs"/>
      </a:defRPr>
    </a:lvl9pPr>
  </p:defaultTextStyle>
  <p:extLst>
    <p:ext uri="{521415D9-36F7-43E2-AB2F-B90AF26B5E84}">
      <p14:sectionLst xmlns:p14="http://schemas.microsoft.com/office/powerpoint/2010/main">
        <p14:section name="既定のセクション" id="{EED1C1F8-41B3-46CB-A9B8-00862F5002C0}">
          <p14:sldIdLst>
            <p14:sldId id="256"/>
          </p14:sldIdLst>
        </p14:section>
        <p14:section name="Introduction" id="{7D409286-D75C-4C5D-8B34-3A49AC03CA1B}">
          <p14:sldIdLst>
            <p14:sldId id="261"/>
          </p14:sldIdLst>
        </p14:section>
        <p14:section name="Requirements" id="{4A0FDEDA-0FDA-4D25-96A8-F7A63A006B58}">
          <p14:sldIdLst>
            <p14:sldId id="262"/>
            <p14:sldId id="263"/>
            <p14:sldId id="264"/>
          </p14:sldIdLst>
        </p14:section>
        <p14:section name="Algorithms" id="{65422C35-6E7B-4C17-8BF9-9051742DFDF1}">
          <p14:sldIdLst>
            <p14:sldId id="265"/>
            <p14:sldId id="266"/>
            <p14:sldId id="267"/>
            <p14:sldId id="268"/>
            <p14:sldId id="269"/>
            <p14:sldId id="270"/>
            <p14:sldId id="271"/>
            <p14:sldId id="272"/>
            <p14:sldId id="273"/>
            <p14:sldId id="276"/>
            <p14:sldId id="277"/>
            <p14:sldId id="278"/>
            <p14:sldId id="279"/>
            <p14:sldId id="280"/>
            <p14:sldId id="274"/>
            <p14:sldId id="275"/>
          </p14:sldIdLst>
        </p14:section>
        <p14:section name="How TGFF works" id="{EE888F5F-B4D4-444A-99DC-35CA81FF8E0D}">
          <p14:sldIdLst>
            <p14:sldId id="281"/>
            <p14:sldId id="282"/>
            <p14:sldId id="283"/>
            <p14:sldId id="284"/>
            <p14:sldId id="285"/>
            <p14:sldId id="287"/>
            <p14:sldId id="292"/>
            <p14:sldId id="288"/>
            <p14:sldId id="289"/>
            <p14:sldId id="290"/>
            <p14:sldId id="291"/>
            <p14:sldId id="286"/>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10" userDrawn="1">
          <p15:clr>
            <a:srgbClr val="A4A3A4"/>
          </p15:clr>
        </p15:guide>
        <p15:guide id="2" pos="2123"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3300"/>
    <a:srgbClr val="008000"/>
    <a:srgbClr val="FFFFCC"/>
    <a:srgbClr val="FFFF99"/>
    <a:srgbClr val="B2B2B2"/>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55" autoAdjust="0"/>
    <p:restoredTop sz="91424" autoAdjust="0"/>
  </p:normalViewPr>
  <p:slideViewPr>
    <p:cSldViewPr>
      <p:cViewPr varScale="1">
        <p:scale>
          <a:sx n="71" d="100"/>
          <a:sy n="71" d="100"/>
        </p:scale>
        <p:origin x="62" y="173"/>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432"/>
    </p:cViewPr>
  </p:sorterViewPr>
  <p:notesViewPr>
    <p:cSldViewPr>
      <p:cViewPr varScale="1">
        <p:scale>
          <a:sx n="63" d="100"/>
          <a:sy n="63" d="100"/>
        </p:scale>
        <p:origin x="-3456" y="-120"/>
      </p:cViewPr>
      <p:guideLst>
        <p:guide orient="horz" pos="3110"/>
        <p:guide pos="2123"/>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1" y="0"/>
            <a:ext cx="2920423" cy="495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26" tIns="45713" rIns="91426" bIns="45713" numCol="1" anchor="t" anchorCtr="0" compatLnSpc="1">
            <a:prstTxWarp prst="textNoShape">
              <a:avLst/>
            </a:prstTxWarp>
          </a:bodyPr>
          <a:lstStyle>
            <a:lvl1pPr defTabSz="914634" eaLnBrk="1" hangingPunct="1">
              <a:lnSpc>
                <a:spcPct val="100000"/>
              </a:lnSpc>
              <a:spcBef>
                <a:spcPct val="0"/>
              </a:spcBef>
              <a:defRPr sz="1200">
                <a:latin typeface="Arial" charset="0"/>
                <a:ea typeface="ＭＳ Ｐゴシック" pitchFamily="50" charset="-128"/>
                <a:cs typeface="メイリオ" pitchFamily="50" charset="-128"/>
              </a:defRPr>
            </a:lvl1pPr>
          </a:lstStyle>
          <a:p>
            <a:pPr>
              <a:defRPr/>
            </a:pPr>
            <a:endParaRPr lang="en-US" altLang="ja-JP"/>
          </a:p>
        </p:txBody>
      </p:sp>
      <p:sp>
        <p:nvSpPr>
          <p:cNvPr id="7171" name="Rectangle 3"/>
          <p:cNvSpPr>
            <a:spLocks noGrp="1" noChangeArrowheads="1"/>
          </p:cNvSpPr>
          <p:nvPr>
            <p:ph type="dt" idx="1"/>
          </p:nvPr>
        </p:nvSpPr>
        <p:spPr bwMode="auto">
          <a:xfrm>
            <a:off x="3820110" y="0"/>
            <a:ext cx="2920423" cy="495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26" tIns="45713" rIns="91426" bIns="45713" numCol="1" anchor="t" anchorCtr="0" compatLnSpc="1">
            <a:prstTxWarp prst="textNoShape">
              <a:avLst/>
            </a:prstTxWarp>
          </a:bodyPr>
          <a:lstStyle>
            <a:lvl1pPr algn="r" defTabSz="914634" eaLnBrk="1" hangingPunct="1">
              <a:lnSpc>
                <a:spcPct val="100000"/>
              </a:lnSpc>
              <a:spcBef>
                <a:spcPct val="0"/>
              </a:spcBef>
              <a:defRPr sz="1200">
                <a:latin typeface="Arial" charset="0"/>
                <a:ea typeface="ＭＳ Ｐゴシック" pitchFamily="50" charset="-128"/>
                <a:cs typeface="メイリオ" pitchFamily="50" charset="-128"/>
              </a:defRPr>
            </a:lvl1pPr>
          </a:lstStyle>
          <a:p>
            <a:pPr>
              <a:defRPr/>
            </a:pPr>
            <a:endParaRPr lang="en-US" altLang="ja-JP"/>
          </a:p>
        </p:txBody>
      </p:sp>
      <p:sp>
        <p:nvSpPr>
          <p:cNvPr id="8196" name="Rectangle 4"/>
          <p:cNvSpPr>
            <a:spLocks noGrp="1" noRot="1" noChangeAspect="1" noChangeArrowheads="1" noTextEdit="1"/>
          </p:cNvSpPr>
          <p:nvPr>
            <p:ph type="sldImg" idx="2"/>
          </p:nvPr>
        </p:nvSpPr>
        <p:spPr bwMode="auto">
          <a:xfrm>
            <a:off x="904875" y="739775"/>
            <a:ext cx="4937125" cy="3703638"/>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7173" name="Rectangle 5"/>
          <p:cNvSpPr>
            <a:spLocks noGrp="1" noChangeArrowheads="1"/>
          </p:cNvSpPr>
          <p:nvPr>
            <p:ph type="body" sz="quarter" idx="3"/>
          </p:nvPr>
        </p:nvSpPr>
        <p:spPr bwMode="auto">
          <a:xfrm>
            <a:off x="673579" y="4689515"/>
            <a:ext cx="5394955" cy="4442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26" tIns="45713" rIns="91426" bIns="45713" numCol="1" anchor="t" anchorCtr="0" compatLnSpc="1">
            <a:prstTxWarp prst="textNoShape">
              <a:avLst/>
            </a:prstTxWarp>
          </a:bodyPr>
          <a:lstStyle/>
          <a:p>
            <a:pPr lvl="0"/>
            <a:r>
              <a:rPr lang="ja-JP" altLang="en-US" noProof="0"/>
              <a:t>マスタ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a:p>
            <a:pPr lvl="4"/>
            <a:r>
              <a:rPr lang="ja-JP" altLang="en-US" noProof="0"/>
              <a:t>第 </a:t>
            </a:r>
            <a:r>
              <a:rPr lang="en-US" altLang="ja-JP" noProof="0"/>
              <a:t>5 </a:t>
            </a:r>
            <a:r>
              <a:rPr lang="ja-JP" altLang="en-US" noProof="0"/>
              <a:t>レベル</a:t>
            </a:r>
          </a:p>
        </p:txBody>
      </p:sp>
      <p:sp>
        <p:nvSpPr>
          <p:cNvPr id="7174" name="Rectangle 6"/>
          <p:cNvSpPr>
            <a:spLocks noGrp="1" noChangeArrowheads="1"/>
          </p:cNvSpPr>
          <p:nvPr>
            <p:ph type="ftr" sz="quarter" idx="4"/>
          </p:nvPr>
        </p:nvSpPr>
        <p:spPr bwMode="auto">
          <a:xfrm>
            <a:off x="1" y="9375865"/>
            <a:ext cx="2920423" cy="495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26" tIns="45713" rIns="91426" bIns="45713" numCol="1" anchor="b" anchorCtr="0" compatLnSpc="1">
            <a:prstTxWarp prst="textNoShape">
              <a:avLst/>
            </a:prstTxWarp>
          </a:bodyPr>
          <a:lstStyle>
            <a:lvl1pPr defTabSz="914634" eaLnBrk="1" hangingPunct="1">
              <a:lnSpc>
                <a:spcPct val="100000"/>
              </a:lnSpc>
              <a:spcBef>
                <a:spcPct val="0"/>
              </a:spcBef>
              <a:defRPr sz="1200">
                <a:latin typeface="Arial" charset="0"/>
                <a:ea typeface="ＭＳ Ｐゴシック" pitchFamily="50" charset="-128"/>
                <a:cs typeface="メイリオ" pitchFamily="50" charset="-128"/>
              </a:defRPr>
            </a:lvl1pPr>
          </a:lstStyle>
          <a:p>
            <a:pPr>
              <a:defRPr/>
            </a:pPr>
            <a:endParaRPr lang="en-US" altLang="ja-JP"/>
          </a:p>
        </p:txBody>
      </p:sp>
      <p:sp>
        <p:nvSpPr>
          <p:cNvPr id="7175" name="Rectangle 7"/>
          <p:cNvSpPr>
            <a:spLocks noGrp="1" noChangeArrowheads="1"/>
          </p:cNvSpPr>
          <p:nvPr>
            <p:ph type="sldNum" sz="quarter" idx="5"/>
          </p:nvPr>
        </p:nvSpPr>
        <p:spPr bwMode="auto">
          <a:xfrm>
            <a:off x="3820110" y="9375865"/>
            <a:ext cx="2920423" cy="495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26" tIns="45713" rIns="91426" bIns="45713" numCol="1" anchor="b" anchorCtr="0" compatLnSpc="1">
            <a:prstTxWarp prst="textNoShape">
              <a:avLst/>
            </a:prstTxWarp>
          </a:bodyPr>
          <a:lstStyle>
            <a:lvl1pPr algn="r" defTabSz="914180" eaLnBrk="1" hangingPunct="1">
              <a:defRPr sz="1200">
                <a:latin typeface="Arial" panose="020B0604020202020204" pitchFamily="34" charset="0"/>
                <a:ea typeface="ＭＳ Ｐゴシック" panose="020B0600070205080204" pitchFamily="50" charset="-128"/>
              </a:defRPr>
            </a:lvl1pPr>
          </a:lstStyle>
          <a:p>
            <a:pPr>
              <a:defRPr/>
            </a:pPr>
            <a:fld id="{FB6BBC72-A9F3-4BF3-8E06-B8A1734BF375}" type="slidenum">
              <a:rPr lang="en-US" altLang="ja-JP"/>
              <a:pPr>
                <a:defRPr/>
              </a:pPr>
              <a:t>‹#›</a:t>
            </a:fld>
            <a:endParaRPr lang="en-US" altLang="ja-JP"/>
          </a:p>
        </p:txBody>
      </p:sp>
    </p:spTree>
    <p:extLst>
      <p:ext uri="{BB962C8B-B14F-4D97-AF65-F5344CB8AC3E}">
        <p14:creationId xmlns:p14="http://schemas.microsoft.com/office/powerpoint/2010/main" val="86838765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1pPr>
    <a:lvl2pPr marL="457200"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2pPr>
    <a:lvl3pPr marL="914400"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3pPr>
    <a:lvl4pPr marL="1371600"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4pPr>
    <a:lvl5pPr marL="1828800"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pPr>
              <a:defRPr/>
            </a:pPr>
            <a:fld id="{FB6BBC72-A9F3-4BF3-8E06-B8A1734BF375}" type="slidenum">
              <a:rPr lang="en-US" altLang="ja-JP" smtClean="0"/>
              <a:pPr>
                <a:defRPr/>
              </a:pPr>
              <a:t>28</a:t>
            </a:fld>
            <a:endParaRPr lang="en-US" altLang="ja-JP"/>
          </a:p>
        </p:txBody>
      </p:sp>
    </p:spTree>
    <p:extLst>
      <p:ext uri="{BB962C8B-B14F-4D97-AF65-F5344CB8AC3E}">
        <p14:creationId xmlns:p14="http://schemas.microsoft.com/office/powerpoint/2010/main" val="16148964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4" name="Line 5"/>
          <p:cNvSpPr>
            <a:spLocks noChangeShapeType="1"/>
          </p:cNvSpPr>
          <p:nvPr/>
        </p:nvSpPr>
        <p:spPr bwMode="auto">
          <a:xfrm>
            <a:off x="304800" y="836613"/>
            <a:ext cx="8496300" cy="0"/>
          </a:xfrm>
          <a:prstGeom prst="line">
            <a:avLst/>
          </a:prstGeom>
          <a:noFill/>
          <a:ln w="1905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ja-JP" altLang="en-US"/>
          </a:p>
        </p:txBody>
      </p:sp>
      <p:sp>
        <p:nvSpPr>
          <p:cNvPr id="234498" name="Rectangle 2"/>
          <p:cNvSpPr>
            <a:spLocks noGrp="1" noChangeArrowheads="1"/>
          </p:cNvSpPr>
          <p:nvPr>
            <p:ph type="ctrTitle"/>
          </p:nvPr>
        </p:nvSpPr>
        <p:spPr>
          <a:xfrm>
            <a:off x="685800" y="2286000"/>
            <a:ext cx="7772400" cy="1143000"/>
          </a:xfrm>
        </p:spPr>
        <p:txBody>
          <a:bodyPr/>
          <a:lstStyle>
            <a:lvl1pPr>
              <a:defRPr/>
            </a:lvl1pPr>
          </a:lstStyle>
          <a:p>
            <a:pPr lvl="0"/>
            <a:r>
              <a:rPr lang="ja-JP" altLang="en-US" noProof="0"/>
              <a:t>マスタ タイトルの書式設定</a:t>
            </a:r>
          </a:p>
        </p:txBody>
      </p:sp>
      <p:sp>
        <p:nvSpPr>
          <p:cNvPr id="234499" name="Rectangle 3"/>
          <p:cNvSpPr>
            <a:spLocks noGrp="1" noChangeArrowheads="1"/>
          </p:cNvSpPr>
          <p:nvPr>
            <p:ph type="subTitle" idx="1"/>
          </p:nvPr>
        </p:nvSpPr>
        <p:spPr>
          <a:xfrm>
            <a:off x="1371600" y="3886200"/>
            <a:ext cx="6400800" cy="1419225"/>
          </a:xfrm>
        </p:spPr>
        <p:txBody>
          <a:bodyPr/>
          <a:lstStyle>
            <a:lvl1pPr marL="0" indent="0" algn="ctr">
              <a:buFont typeface="Wingdings" pitchFamily="2" charset="2"/>
              <a:buNone/>
              <a:defRPr sz="2400">
                <a:latin typeface="Century" pitchFamily="18" charset="0"/>
                <a:ea typeface="ＭＳ ゴシック" pitchFamily="49" charset="-128"/>
              </a:defRPr>
            </a:lvl1pPr>
          </a:lstStyle>
          <a:p>
            <a:pPr lvl="0"/>
            <a:endParaRPr lang="ja-JP" altLang="ja-JP" noProof="0"/>
          </a:p>
        </p:txBody>
      </p:sp>
      <p:sp>
        <p:nvSpPr>
          <p:cNvPr id="5" name="Rectangle 4"/>
          <p:cNvSpPr>
            <a:spLocks noGrp="1" noChangeArrowheads="1"/>
          </p:cNvSpPr>
          <p:nvPr>
            <p:ph type="sldNum" sz="quarter" idx="10"/>
          </p:nvPr>
        </p:nvSpPr>
        <p:spPr>
          <a:xfrm>
            <a:off x="7239000" y="6553200"/>
            <a:ext cx="1905000" cy="304800"/>
          </a:xfrm>
        </p:spPr>
        <p:txBody>
          <a:bodyPr/>
          <a:lstStyle>
            <a:lvl1pPr>
              <a:defRPr/>
            </a:lvl1pPr>
          </a:lstStyle>
          <a:p>
            <a:pPr>
              <a:defRPr/>
            </a:pPr>
            <a:fld id="{05626C9A-71A6-4975-A4D0-71EE440171D3}" type="slidenum">
              <a:rPr lang="en-US" altLang="ja-JP"/>
              <a:pPr>
                <a:defRPr/>
              </a:pPr>
              <a:t>‹#›</a:t>
            </a:fld>
            <a:endParaRPr lang="en-US" altLang="ja-JP"/>
          </a:p>
        </p:txBody>
      </p:sp>
    </p:spTree>
    <p:extLst>
      <p:ext uri="{BB962C8B-B14F-4D97-AF65-F5344CB8AC3E}">
        <p14:creationId xmlns:p14="http://schemas.microsoft.com/office/powerpoint/2010/main" val="583250157"/>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マスター タイトルの書式設定</a:t>
            </a:r>
          </a:p>
        </p:txBody>
      </p:sp>
      <p:sp>
        <p:nvSpPr>
          <p:cNvPr id="3" name="コンテンツ プレースホルダー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Rectangle 4"/>
          <p:cNvSpPr>
            <a:spLocks noGrp="1" noChangeArrowheads="1"/>
          </p:cNvSpPr>
          <p:nvPr>
            <p:ph type="sldNum" sz="quarter" idx="10"/>
          </p:nvPr>
        </p:nvSpPr>
        <p:spPr/>
        <p:txBody>
          <a:bodyPr/>
          <a:lstStyle>
            <a:lvl1pPr>
              <a:defRPr/>
            </a:lvl1pPr>
          </a:lstStyle>
          <a:p>
            <a:pPr>
              <a:defRPr/>
            </a:pPr>
            <a:fld id="{863CD035-5AEF-4BC5-8C35-6F24C63CBC82}" type="slidenum">
              <a:rPr lang="en-US" altLang="ja-JP"/>
              <a:pPr>
                <a:defRPr/>
              </a:pPr>
              <a:t>‹#›</a:t>
            </a:fld>
            <a:endParaRPr lang="en-US" altLang="ja-JP"/>
          </a:p>
        </p:txBody>
      </p:sp>
      <p:sp>
        <p:nvSpPr>
          <p:cNvPr id="5" name="Rectangle 7"/>
          <p:cNvSpPr>
            <a:spLocks noGrp="1" noChangeArrowheads="1"/>
          </p:cNvSpPr>
          <p:nvPr>
            <p:ph type="ftr" sz="quarter" idx="11"/>
          </p:nvPr>
        </p:nvSpPr>
        <p:spPr>
          <a:xfrm>
            <a:off x="2584450" y="6572250"/>
            <a:ext cx="4129088" cy="285750"/>
          </a:xfrm>
          <a:prstGeom prst="rect">
            <a:avLst/>
          </a:prstGeom>
        </p:spPr>
        <p:txBody>
          <a:bodyPr/>
          <a:lstStyle>
            <a:lvl1pPr eaLnBrk="1" hangingPunct="1">
              <a:lnSpc>
                <a:spcPct val="90000"/>
              </a:lnSpc>
              <a:spcBef>
                <a:spcPct val="20000"/>
              </a:spcBef>
              <a:defRPr>
                <a:latin typeface="Times New Roman" pitchFamily="18" charset="0"/>
              </a:defRPr>
            </a:lvl1pPr>
          </a:lstStyle>
          <a:p>
            <a:pPr>
              <a:defRPr/>
            </a:pPr>
            <a:endParaRPr lang="en-US" altLang="ja-JP" dirty="0"/>
          </a:p>
        </p:txBody>
      </p:sp>
    </p:spTree>
    <p:extLst>
      <p:ext uri="{BB962C8B-B14F-4D97-AF65-F5344CB8AC3E}">
        <p14:creationId xmlns:p14="http://schemas.microsoft.com/office/powerpoint/2010/main" val="552538189"/>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lang="ja-JP" altLang="en-US"/>
              <a:t>マスター タイトルの書式設定</a:t>
            </a:r>
          </a:p>
        </p:txBody>
      </p:sp>
      <p:sp>
        <p:nvSpPr>
          <p:cNvPr id="3" name="テキスト プレースホルダー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ja-JP" altLang="en-US"/>
              <a:t>マスター テキストの書式設定</a:t>
            </a:r>
          </a:p>
        </p:txBody>
      </p:sp>
      <p:sp>
        <p:nvSpPr>
          <p:cNvPr id="4" name="Rectangle 4"/>
          <p:cNvSpPr>
            <a:spLocks noGrp="1" noChangeArrowheads="1"/>
          </p:cNvSpPr>
          <p:nvPr>
            <p:ph type="sldNum" sz="quarter" idx="10"/>
          </p:nvPr>
        </p:nvSpPr>
        <p:spPr/>
        <p:txBody>
          <a:bodyPr/>
          <a:lstStyle>
            <a:lvl1pPr>
              <a:defRPr/>
            </a:lvl1pPr>
          </a:lstStyle>
          <a:p>
            <a:pPr>
              <a:defRPr/>
            </a:pPr>
            <a:fld id="{781EE09A-B188-4D74-B9CB-23A9A42D93A5}" type="slidenum">
              <a:rPr lang="en-US" altLang="ja-JP"/>
              <a:pPr>
                <a:defRPr/>
              </a:pPr>
              <a:t>‹#›</a:t>
            </a:fld>
            <a:endParaRPr lang="en-US" altLang="ja-JP"/>
          </a:p>
        </p:txBody>
      </p:sp>
      <p:sp>
        <p:nvSpPr>
          <p:cNvPr id="5" name="Rectangle 7"/>
          <p:cNvSpPr>
            <a:spLocks noGrp="1" noChangeArrowheads="1"/>
          </p:cNvSpPr>
          <p:nvPr>
            <p:ph type="ftr" sz="quarter" idx="11"/>
          </p:nvPr>
        </p:nvSpPr>
        <p:spPr>
          <a:xfrm>
            <a:off x="2584450" y="6572250"/>
            <a:ext cx="4129088" cy="285750"/>
          </a:xfrm>
          <a:prstGeom prst="rect">
            <a:avLst/>
          </a:prstGeom>
        </p:spPr>
        <p:txBody>
          <a:bodyPr/>
          <a:lstStyle>
            <a:lvl1pPr eaLnBrk="1" hangingPunct="1">
              <a:lnSpc>
                <a:spcPct val="90000"/>
              </a:lnSpc>
              <a:spcBef>
                <a:spcPct val="20000"/>
              </a:spcBef>
              <a:defRPr>
                <a:latin typeface="Times New Roman" pitchFamily="18" charset="0"/>
              </a:defRPr>
            </a:lvl1pPr>
          </a:lstStyle>
          <a:p>
            <a:pPr>
              <a:defRPr/>
            </a:pPr>
            <a:r>
              <a:rPr lang="ja-JP" altLang="en-US"/>
              <a:t>組込みシステム開発の方向性と</a:t>
            </a:r>
            <a:r>
              <a:rPr lang="en-US" altLang="ja-JP"/>
              <a:t>TOPPERS</a:t>
            </a:r>
          </a:p>
        </p:txBody>
      </p:sp>
    </p:spTree>
    <p:extLst>
      <p:ext uri="{BB962C8B-B14F-4D97-AF65-F5344CB8AC3E}">
        <p14:creationId xmlns:p14="http://schemas.microsoft.com/office/powerpoint/2010/main" val="4264741109"/>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マスター タイトルの書式設定</a:t>
            </a:r>
          </a:p>
        </p:txBody>
      </p:sp>
      <p:sp>
        <p:nvSpPr>
          <p:cNvPr id="3" name="コンテンツ プレースホルダー 2"/>
          <p:cNvSpPr>
            <a:spLocks noGrp="1"/>
          </p:cNvSpPr>
          <p:nvPr>
            <p:ph sz="half" idx="1"/>
          </p:nvPr>
        </p:nvSpPr>
        <p:spPr>
          <a:xfrm>
            <a:off x="228600" y="1022350"/>
            <a:ext cx="4305300" cy="53070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コンテンツ プレースホルダー 3"/>
          <p:cNvSpPr>
            <a:spLocks noGrp="1"/>
          </p:cNvSpPr>
          <p:nvPr>
            <p:ph sz="half" idx="2"/>
          </p:nvPr>
        </p:nvSpPr>
        <p:spPr>
          <a:xfrm>
            <a:off x="4686300" y="1022350"/>
            <a:ext cx="4305300" cy="53070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5" name="Rectangle 4"/>
          <p:cNvSpPr>
            <a:spLocks noGrp="1" noChangeArrowheads="1"/>
          </p:cNvSpPr>
          <p:nvPr>
            <p:ph type="sldNum" sz="quarter" idx="10"/>
          </p:nvPr>
        </p:nvSpPr>
        <p:spPr/>
        <p:txBody>
          <a:bodyPr/>
          <a:lstStyle>
            <a:lvl1pPr>
              <a:defRPr/>
            </a:lvl1pPr>
          </a:lstStyle>
          <a:p>
            <a:pPr>
              <a:defRPr/>
            </a:pPr>
            <a:fld id="{15474A89-A409-4660-A64D-3244F2BE0DD6}" type="slidenum">
              <a:rPr lang="en-US" altLang="ja-JP"/>
              <a:pPr>
                <a:defRPr/>
              </a:pPr>
              <a:t>‹#›</a:t>
            </a:fld>
            <a:endParaRPr lang="en-US" altLang="ja-JP"/>
          </a:p>
        </p:txBody>
      </p:sp>
      <p:sp>
        <p:nvSpPr>
          <p:cNvPr id="6" name="Rectangle 7"/>
          <p:cNvSpPr>
            <a:spLocks noGrp="1" noChangeArrowheads="1"/>
          </p:cNvSpPr>
          <p:nvPr>
            <p:ph type="ftr" sz="quarter" idx="11"/>
          </p:nvPr>
        </p:nvSpPr>
        <p:spPr>
          <a:xfrm>
            <a:off x="2584450" y="6572250"/>
            <a:ext cx="4129088" cy="285750"/>
          </a:xfrm>
          <a:prstGeom prst="rect">
            <a:avLst/>
          </a:prstGeom>
        </p:spPr>
        <p:txBody>
          <a:bodyPr/>
          <a:lstStyle>
            <a:lvl1pPr eaLnBrk="1" hangingPunct="1">
              <a:lnSpc>
                <a:spcPct val="90000"/>
              </a:lnSpc>
              <a:spcBef>
                <a:spcPct val="20000"/>
              </a:spcBef>
              <a:defRPr>
                <a:latin typeface="Times New Roman" pitchFamily="18" charset="0"/>
              </a:defRPr>
            </a:lvl1pPr>
          </a:lstStyle>
          <a:p>
            <a:pPr>
              <a:defRPr/>
            </a:pPr>
            <a:r>
              <a:rPr lang="ja-JP" altLang="en-US"/>
              <a:t>組込みシステム開発の方向性と</a:t>
            </a:r>
            <a:r>
              <a:rPr lang="en-US" altLang="ja-JP"/>
              <a:t>TOPPERS</a:t>
            </a:r>
          </a:p>
        </p:txBody>
      </p:sp>
    </p:spTree>
    <p:extLst>
      <p:ext uri="{BB962C8B-B14F-4D97-AF65-F5344CB8AC3E}">
        <p14:creationId xmlns:p14="http://schemas.microsoft.com/office/powerpoint/2010/main" val="4131538833"/>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マスター タイトルの書式設定</a:t>
            </a:r>
          </a:p>
        </p:txBody>
      </p:sp>
      <p:sp>
        <p:nvSpPr>
          <p:cNvPr id="3" name="Rectangle 4"/>
          <p:cNvSpPr>
            <a:spLocks noGrp="1" noChangeArrowheads="1"/>
          </p:cNvSpPr>
          <p:nvPr>
            <p:ph type="sldNum" sz="quarter" idx="10"/>
          </p:nvPr>
        </p:nvSpPr>
        <p:spPr/>
        <p:txBody>
          <a:bodyPr/>
          <a:lstStyle>
            <a:lvl1pPr>
              <a:defRPr/>
            </a:lvl1pPr>
          </a:lstStyle>
          <a:p>
            <a:pPr>
              <a:defRPr/>
            </a:pPr>
            <a:fld id="{6B37E5E5-1365-4CC1-AF47-5662EF606F57}" type="slidenum">
              <a:rPr lang="en-US" altLang="ja-JP"/>
              <a:pPr>
                <a:defRPr/>
              </a:pPr>
              <a:t>‹#›</a:t>
            </a:fld>
            <a:endParaRPr lang="en-US" altLang="ja-JP"/>
          </a:p>
        </p:txBody>
      </p:sp>
      <p:sp>
        <p:nvSpPr>
          <p:cNvPr id="4" name="Rectangle 7"/>
          <p:cNvSpPr>
            <a:spLocks noGrp="1" noChangeArrowheads="1"/>
          </p:cNvSpPr>
          <p:nvPr>
            <p:ph type="ftr" sz="quarter" idx="11"/>
          </p:nvPr>
        </p:nvSpPr>
        <p:spPr>
          <a:xfrm>
            <a:off x="2584450" y="6572250"/>
            <a:ext cx="4129088" cy="285750"/>
          </a:xfrm>
          <a:prstGeom prst="rect">
            <a:avLst/>
          </a:prstGeom>
        </p:spPr>
        <p:txBody>
          <a:bodyPr/>
          <a:lstStyle>
            <a:lvl1pPr eaLnBrk="1" hangingPunct="1">
              <a:lnSpc>
                <a:spcPct val="90000"/>
              </a:lnSpc>
              <a:spcBef>
                <a:spcPct val="20000"/>
              </a:spcBef>
              <a:defRPr>
                <a:latin typeface="Times New Roman" pitchFamily="18" charset="0"/>
              </a:defRPr>
            </a:lvl1pPr>
          </a:lstStyle>
          <a:p>
            <a:pPr>
              <a:defRPr/>
            </a:pPr>
            <a:r>
              <a:rPr lang="ja-JP" altLang="en-US"/>
              <a:t>組込みシステム開発の方向性と</a:t>
            </a:r>
            <a:r>
              <a:rPr lang="en-US" altLang="ja-JP"/>
              <a:t>TOPPERS</a:t>
            </a:r>
          </a:p>
        </p:txBody>
      </p:sp>
    </p:spTree>
    <p:extLst>
      <p:ext uri="{BB962C8B-B14F-4D97-AF65-F5344CB8AC3E}">
        <p14:creationId xmlns:p14="http://schemas.microsoft.com/office/powerpoint/2010/main" val="2817624140"/>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白紙">
    <p:spTree>
      <p:nvGrpSpPr>
        <p:cNvPr id="1" name=""/>
        <p:cNvGrpSpPr/>
        <p:nvPr/>
      </p:nvGrpSpPr>
      <p:grpSpPr>
        <a:xfrm>
          <a:off x="0" y="0"/>
          <a:ext cx="0" cy="0"/>
          <a:chOff x="0" y="0"/>
          <a:chExt cx="0" cy="0"/>
        </a:xfrm>
      </p:grpSpPr>
      <p:sp>
        <p:nvSpPr>
          <p:cNvPr id="4" name="タイトル 1"/>
          <p:cNvSpPr>
            <a:spLocks noGrp="1"/>
          </p:cNvSpPr>
          <p:nvPr>
            <p:ph type="title"/>
          </p:nvPr>
        </p:nvSpPr>
        <p:spPr>
          <a:xfrm>
            <a:off x="685800" y="228600"/>
            <a:ext cx="7772400" cy="457200"/>
          </a:xfrm>
        </p:spPr>
        <p:txBody>
          <a:bodyPr/>
          <a:lstStyle/>
          <a:p>
            <a:r>
              <a:rPr lang="ja-JP" altLang="en-US" dirty="0"/>
              <a:t>マスター タイトルの書式設定</a:t>
            </a:r>
          </a:p>
        </p:txBody>
      </p:sp>
      <p:sp>
        <p:nvSpPr>
          <p:cNvPr id="3" name="Rectangle 4"/>
          <p:cNvSpPr>
            <a:spLocks noGrp="1" noChangeArrowheads="1"/>
          </p:cNvSpPr>
          <p:nvPr>
            <p:ph type="sldNum" sz="quarter" idx="10"/>
          </p:nvPr>
        </p:nvSpPr>
        <p:spPr/>
        <p:txBody>
          <a:bodyPr/>
          <a:lstStyle>
            <a:lvl1pPr>
              <a:defRPr/>
            </a:lvl1pPr>
          </a:lstStyle>
          <a:p>
            <a:pPr>
              <a:defRPr/>
            </a:pPr>
            <a:fld id="{855F63E4-2340-4CEF-AFF0-02E787D37684}" type="slidenum">
              <a:rPr lang="en-US" altLang="ja-JP"/>
              <a:pPr>
                <a:defRPr/>
              </a:pPr>
              <a:t>‹#›</a:t>
            </a:fld>
            <a:endParaRPr lang="en-US" altLang="ja-JP"/>
          </a:p>
        </p:txBody>
      </p:sp>
      <p:sp>
        <p:nvSpPr>
          <p:cNvPr id="5" name="Rectangle 7"/>
          <p:cNvSpPr>
            <a:spLocks noGrp="1" noChangeArrowheads="1"/>
          </p:cNvSpPr>
          <p:nvPr>
            <p:ph type="ftr" sz="quarter" idx="11"/>
          </p:nvPr>
        </p:nvSpPr>
        <p:spPr>
          <a:xfrm>
            <a:off x="2584450" y="6572250"/>
            <a:ext cx="4129088" cy="285750"/>
          </a:xfrm>
          <a:prstGeom prst="rect">
            <a:avLst/>
          </a:prstGeom>
        </p:spPr>
        <p:txBody>
          <a:bodyPr/>
          <a:lstStyle>
            <a:lvl1pPr eaLnBrk="1" hangingPunct="1">
              <a:lnSpc>
                <a:spcPct val="90000"/>
              </a:lnSpc>
              <a:spcBef>
                <a:spcPct val="20000"/>
              </a:spcBef>
              <a:defRPr>
                <a:latin typeface="Times New Roman" pitchFamily="18" charset="0"/>
              </a:defRPr>
            </a:lvl1pPr>
          </a:lstStyle>
          <a:p>
            <a:pPr>
              <a:defRPr/>
            </a:pPr>
            <a:r>
              <a:rPr lang="ja-JP" altLang="en-US"/>
              <a:t>組込みシステム開発の方向性と</a:t>
            </a:r>
            <a:r>
              <a:rPr lang="en-US" altLang="ja-JP"/>
              <a:t>TOPPERS</a:t>
            </a:r>
          </a:p>
        </p:txBody>
      </p:sp>
    </p:spTree>
    <p:extLst>
      <p:ext uri="{BB962C8B-B14F-4D97-AF65-F5344CB8AC3E}">
        <p14:creationId xmlns:p14="http://schemas.microsoft.com/office/powerpoint/2010/main" val="2521544549"/>
      </p:ext>
    </p:extLst>
  </p:cSld>
  <p:clrMapOvr>
    <a:masterClrMapping/>
  </p:clrMapOvr>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228600"/>
            <a:ext cx="7772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ja-JP" altLang="en-US"/>
              <a:t>マスタ タイトルの書式設定</a:t>
            </a:r>
            <a:r>
              <a:rPr lang="en-US" altLang="ja-JP"/>
              <a:t>aa</a:t>
            </a:r>
          </a:p>
        </p:txBody>
      </p:sp>
      <p:sp>
        <p:nvSpPr>
          <p:cNvPr id="1027" name="Rectangle 3"/>
          <p:cNvSpPr>
            <a:spLocks noGrp="1" noChangeArrowheads="1"/>
          </p:cNvSpPr>
          <p:nvPr>
            <p:ph type="body" idx="1"/>
          </p:nvPr>
        </p:nvSpPr>
        <p:spPr bwMode="auto">
          <a:xfrm>
            <a:off x="228600" y="1022350"/>
            <a:ext cx="8763000" cy="5307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ja-JP" altLang="en-US"/>
              <a:t>マスタ テキストの書式設定</a:t>
            </a:r>
            <a:r>
              <a:rPr lang="en-US" altLang="ja-JP"/>
              <a:t>aaa</a:t>
            </a:r>
          </a:p>
          <a:p>
            <a:pPr lvl="1"/>
            <a:r>
              <a:rPr lang="ja-JP" altLang="en-US"/>
              <a:t>第 </a:t>
            </a:r>
            <a:r>
              <a:rPr lang="en-US" altLang="ja-JP"/>
              <a:t>2 </a:t>
            </a:r>
            <a:r>
              <a:rPr lang="ja-JP" altLang="en-US"/>
              <a:t>レベル</a:t>
            </a:r>
            <a:r>
              <a:rPr lang="en-US" altLang="ja-JP"/>
              <a:t>aaa</a:t>
            </a:r>
          </a:p>
          <a:p>
            <a:pPr lvl="2"/>
            <a:r>
              <a:rPr lang="ja-JP" altLang="en-US"/>
              <a:t>第 </a:t>
            </a:r>
            <a:r>
              <a:rPr lang="en-US" altLang="ja-JP"/>
              <a:t>3 </a:t>
            </a:r>
            <a:r>
              <a:rPr lang="ja-JP" altLang="en-US"/>
              <a:t>レベル</a:t>
            </a:r>
            <a:r>
              <a:rPr lang="en-US" altLang="ja-JP"/>
              <a:t>aaa</a:t>
            </a:r>
          </a:p>
          <a:p>
            <a:pPr lvl="3"/>
            <a:r>
              <a:rPr lang="ja-JP" altLang="en-US"/>
              <a:t>第 </a:t>
            </a:r>
            <a:r>
              <a:rPr lang="en-US" altLang="ja-JP"/>
              <a:t>4 </a:t>
            </a:r>
            <a:r>
              <a:rPr lang="ja-JP" altLang="en-US"/>
              <a:t>レベル</a:t>
            </a:r>
            <a:r>
              <a:rPr lang="en-US" altLang="ja-JP"/>
              <a:t>aaa</a:t>
            </a:r>
          </a:p>
          <a:p>
            <a:pPr lvl="4"/>
            <a:r>
              <a:rPr lang="ja-JP" altLang="en-US"/>
              <a:t>第 </a:t>
            </a:r>
            <a:r>
              <a:rPr lang="en-US" altLang="ja-JP"/>
              <a:t>5 </a:t>
            </a:r>
            <a:r>
              <a:rPr lang="ja-JP" altLang="en-US"/>
              <a:t>レベル</a:t>
            </a:r>
            <a:r>
              <a:rPr lang="en-US" altLang="ja-JP"/>
              <a:t>aaa</a:t>
            </a:r>
          </a:p>
        </p:txBody>
      </p:sp>
      <p:sp>
        <p:nvSpPr>
          <p:cNvPr id="233476" name="Rectangle 4"/>
          <p:cNvSpPr>
            <a:spLocks noGrp="1" noChangeArrowheads="1"/>
          </p:cNvSpPr>
          <p:nvPr>
            <p:ph type="sldNum" sz="quarter" idx="4"/>
          </p:nvPr>
        </p:nvSpPr>
        <p:spPr bwMode="auto">
          <a:xfrm>
            <a:off x="7235825" y="6553200"/>
            <a:ext cx="1905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400">
                <a:ea typeface="ＭＳ 明朝" panose="02020609040205080304" pitchFamily="17" charset="-128"/>
              </a:defRPr>
            </a:lvl1pPr>
          </a:lstStyle>
          <a:p>
            <a:pPr>
              <a:defRPr/>
            </a:pPr>
            <a:fld id="{6B0B1211-5ACC-4C26-830D-13C7017043BB}" type="slidenum">
              <a:rPr lang="en-US" altLang="ja-JP"/>
              <a:pPr>
                <a:defRPr/>
              </a:pPr>
              <a:t>‹#›</a:t>
            </a:fld>
            <a:endParaRPr lang="en-US" altLang="ja-JP"/>
          </a:p>
        </p:txBody>
      </p:sp>
      <p:sp>
        <p:nvSpPr>
          <p:cNvPr id="1029" name="Line 5"/>
          <p:cNvSpPr>
            <a:spLocks noChangeShapeType="1"/>
          </p:cNvSpPr>
          <p:nvPr/>
        </p:nvSpPr>
        <p:spPr bwMode="auto">
          <a:xfrm>
            <a:off x="304800" y="836613"/>
            <a:ext cx="8496300" cy="0"/>
          </a:xfrm>
          <a:prstGeom prst="line">
            <a:avLst/>
          </a:prstGeom>
          <a:noFill/>
          <a:ln w="1905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ja-JP" altLang="en-US"/>
          </a:p>
        </p:txBody>
      </p:sp>
    </p:spTree>
  </p:cSld>
  <p:clrMap bg1="lt1" tx1="dk1" bg2="lt2" tx2="dk2" accent1="accent1" accent2="accent2" accent3="accent3" accent4="accent4" accent5="accent5" accent6="accent6" hlink="hlink" folHlink="folHlink"/>
  <p:sldLayoutIdLst>
    <p:sldLayoutId id="2147484034" r:id="rId1"/>
    <p:sldLayoutId id="2147484035" r:id="rId2"/>
    <p:sldLayoutId id="2147484036" r:id="rId3"/>
    <p:sldLayoutId id="2147484037" r:id="rId4"/>
    <p:sldLayoutId id="2147484038" r:id="rId5"/>
    <p:sldLayoutId id="2147484039" r:id="rId6"/>
  </p:sldLayoutIdLst>
  <p:transition/>
  <p:hf hdr="0" ftr="0" dt="0"/>
  <p:txStyles>
    <p:titleStyle>
      <a:lvl1pPr algn="l" rtl="0" eaLnBrk="0" fontAlgn="base" hangingPunct="0">
        <a:spcBef>
          <a:spcPct val="0"/>
        </a:spcBef>
        <a:spcAft>
          <a:spcPct val="0"/>
        </a:spcAft>
        <a:defRPr kumimoji="1" sz="3200">
          <a:solidFill>
            <a:schemeClr val="tx2"/>
          </a:solidFill>
          <a:latin typeface="+mj-lt"/>
          <a:ea typeface="+mj-ea"/>
          <a:cs typeface="+mj-cs"/>
        </a:defRPr>
      </a:lvl1pPr>
      <a:lvl2pPr algn="l" rtl="0" eaLnBrk="0" fontAlgn="base" hangingPunct="0">
        <a:spcBef>
          <a:spcPct val="0"/>
        </a:spcBef>
        <a:spcAft>
          <a:spcPct val="0"/>
        </a:spcAft>
        <a:defRPr kumimoji="1" sz="3200">
          <a:solidFill>
            <a:schemeClr val="tx2"/>
          </a:solidFill>
          <a:latin typeface="メイリオ" pitchFamily="50" charset="-128"/>
          <a:ea typeface="メイリオ" pitchFamily="50" charset="-128"/>
          <a:cs typeface="メイリオ" pitchFamily="50" charset="-128"/>
        </a:defRPr>
      </a:lvl2pPr>
      <a:lvl3pPr algn="l" rtl="0" eaLnBrk="0" fontAlgn="base" hangingPunct="0">
        <a:spcBef>
          <a:spcPct val="0"/>
        </a:spcBef>
        <a:spcAft>
          <a:spcPct val="0"/>
        </a:spcAft>
        <a:defRPr kumimoji="1" sz="3200">
          <a:solidFill>
            <a:schemeClr val="tx2"/>
          </a:solidFill>
          <a:latin typeface="メイリオ" pitchFamily="50" charset="-128"/>
          <a:ea typeface="メイリオ" pitchFamily="50" charset="-128"/>
          <a:cs typeface="メイリオ" pitchFamily="50" charset="-128"/>
        </a:defRPr>
      </a:lvl3pPr>
      <a:lvl4pPr algn="l" rtl="0" eaLnBrk="0" fontAlgn="base" hangingPunct="0">
        <a:spcBef>
          <a:spcPct val="0"/>
        </a:spcBef>
        <a:spcAft>
          <a:spcPct val="0"/>
        </a:spcAft>
        <a:defRPr kumimoji="1" sz="3200">
          <a:solidFill>
            <a:schemeClr val="tx2"/>
          </a:solidFill>
          <a:latin typeface="メイリオ" pitchFamily="50" charset="-128"/>
          <a:ea typeface="メイリオ" pitchFamily="50" charset="-128"/>
          <a:cs typeface="メイリオ" pitchFamily="50" charset="-128"/>
        </a:defRPr>
      </a:lvl4pPr>
      <a:lvl5pPr algn="l" rtl="0" eaLnBrk="0" fontAlgn="base" hangingPunct="0">
        <a:spcBef>
          <a:spcPct val="0"/>
        </a:spcBef>
        <a:spcAft>
          <a:spcPct val="0"/>
        </a:spcAft>
        <a:defRPr kumimoji="1" sz="3200">
          <a:solidFill>
            <a:schemeClr val="tx2"/>
          </a:solidFill>
          <a:latin typeface="メイリオ" pitchFamily="50" charset="-128"/>
          <a:ea typeface="メイリオ" pitchFamily="50" charset="-128"/>
          <a:cs typeface="メイリオ" pitchFamily="50" charset="-128"/>
        </a:defRPr>
      </a:lvl5pPr>
      <a:lvl6pPr marL="457200" algn="l" rtl="0" fontAlgn="base">
        <a:spcBef>
          <a:spcPct val="0"/>
        </a:spcBef>
        <a:spcAft>
          <a:spcPct val="0"/>
        </a:spcAft>
        <a:defRPr kumimoji="1" sz="3200">
          <a:solidFill>
            <a:schemeClr val="tx2"/>
          </a:solidFill>
          <a:latin typeface="メイリオ" pitchFamily="50" charset="-128"/>
          <a:ea typeface="メイリオ" pitchFamily="50" charset="-128"/>
          <a:cs typeface="メイリオ" pitchFamily="50" charset="-128"/>
        </a:defRPr>
      </a:lvl6pPr>
      <a:lvl7pPr marL="914400" algn="l" rtl="0" fontAlgn="base">
        <a:spcBef>
          <a:spcPct val="0"/>
        </a:spcBef>
        <a:spcAft>
          <a:spcPct val="0"/>
        </a:spcAft>
        <a:defRPr kumimoji="1" sz="3200">
          <a:solidFill>
            <a:schemeClr val="tx2"/>
          </a:solidFill>
          <a:latin typeface="メイリオ" pitchFamily="50" charset="-128"/>
          <a:ea typeface="メイリオ" pitchFamily="50" charset="-128"/>
          <a:cs typeface="メイリオ" pitchFamily="50" charset="-128"/>
        </a:defRPr>
      </a:lvl7pPr>
      <a:lvl8pPr marL="1371600" algn="l" rtl="0" fontAlgn="base">
        <a:spcBef>
          <a:spcPct val="0"/>
        </a:spcBef>
        <a:spcAft>
          <a:spcPct val="0"/>
        </a:spcAft>
        <a:defRPr kumimoji="1" sz="3200">
          <a:solidFill>
            <a:schemeClr val="tx2"/>
          </a:solidFill>
          <a:latin typeface="メイリオ" pitchFamily="50" charset="-128"/>
          <a:ea typeface="メイリオ" pitchFamily="50" charset="-128"/>
          <a:cs typeface="メイリオ" pitchFamily="50" charset="-128"/>
        </a:defRPr>
      </a:lvl8pPr>
      <a:lvl9pPr marL="1828800" algn="l" rtl="0" fontAlgn="base">
        <a:spcBef>
          <a:spcPct val="0"/>
        </a:spcBef>
        <a:spcAft>
          <a:spcPct val="0"/>
        </a:spcAft>
        <a:defRPr kumimoji="1" sz="3200">
          <a:solidFill>
            <a:schemeClr val="tx2"/>
          </a:solidFill>
          <a:latin typeface="メイリオ" pitchFamily="50" charset="-128"/>
          <a:ea typeface="メイリオ" pitchFamily="50" charset="-128"/>
          <a:cs typeface="メイリオ" pitchFamily="50" charset="-128"/>
        </a:defRPr>
      </a:lvl9pPr>
    </p:titleStyle>
    <p:bodyStyle>
      <a:lvl1pPr marL="180975" indent="-180975" algn="l" rtl="0" eaLnBrk="0" fontAlgn="base" hangingPunct="0">
        <a:spcBef>
          <a:spcPct val="20000"/>
        </a:spcBef>
        <a:spcAft>
          <a:spcPct val="0"/>
        </a:spcAft>
        <a:buFont typeface="Wingdings" panose="05000000000000000000" pitchFamily="2" charset="2"/>
        <a:buChar char="l"/>
        <a:defRPr kumimoji="1" sz="2800">
          <a:solidFill>
            <a:schemeClr val="tx1"/>
          </a:solidFill>
          <a:latin typeface="+mn-lt"/>
          <a:ea typeface="+mn-ea"/>
          <a:cs typeface="+mn-cs"/>
        </a:defRPr>
      </a:lvl1pPr>
      <a:lvl2pPr marL="534988" indent="-174625" algn="l" rtl="0" eaLnBrk="0" fontAlgn="base" hangingPunct="0">
        <a:spcBef>
          <a:spcPct val="20000"/>
        </a:spcBef>
        <a:spcAft>
          <a:spcPct val="0"/>
        </a:spcAft>
        <a:buFont typeface="Arial" panose="020B0604020202020204" pitchFamily="34" charset="0"/>
        <a:buChar char="•"/>
        <a:defRPr kumimoji="1" sz="2400">
          <a:solidFill>
            <a:schemeClr val="tx1"/>
          </a:solidFill>
          <a:latin typeface="+mn-lt"/>
          <a:ea typeface="+mn-ea"/>
          <a:cs typeface="+mn-cs"/>
        </a:defRPr>
      </a:lvl2pPr>
      <a:lvl3pPr marL="896938" indent="-182563" algn="l" rtl="0" eaLnBrk="0" fontAlgn="base" hangingPunct="0">
        <a:spcBef>
          <a:spcPct val="20000"/>
        </a:spcBef>
        <a:spcAft>
          <a:spcPct val="0"/>
        </a:spcAft>
        <a:buFont typeface="Times New Roman" panose="02020603050405020304" pitchFamily="18" charset="0"/>
        <a:buChar char="–"/>
        <a:defRPr kumimoji="1" sz="2400">
          <a:solidFill>
            <a:schemeClr val="tx1"/>
          </a:solidFill>
          <a:latin typeface="+mn-lt"/>
          <a:ea typeface="+mn-ea"/>
          <a:cs typeface="+mn-cs"/>
        </a:defRPr>
      </a:lvl3pPr>
      <a:lvl4pPr marL="1258888" indent="-182563" algn="l" rtl="0" eaLnBrk="0" fontAlgn="base" hangingPunct="0">
        <a:spcBef>
          <a:spcPct val="20000"/>
        </a:spcBef>
        <a:spcAft>
          <a:spcPct val="0"/>
        </a:spcAft>
        <a:buChar char="–"/>
        <a:defRPr kumimoji="1" sz="2400">
          <a:solidFill>
            <a:schemeClr val="tx1"/>
          </a:solidFill>
          <a:latin typeface="+mn-lt"/>
          <a:ea typeface="+mn-ea"/>
          <a:cs typeface="+mn-cs"/>
        </a:defRPr>
      </a:lvl4pPr>
      <a:lvl5pPr marL="1612900" indent="-174625" algn="l" rtl="0" eaLnBrk="0" fontAlgn="base" hangingPunct="0">
        <a:spcBef>
          <a:spcPct val="20000"/>
        </a:spcBef>
        <a:spcAft>
          <a:spcPct val="0"/>
        </a:spcAft>
        <a:buChar char="»"/>
        <a:defRPr kumimoji="1" sz="2400">
          <a:solidFill>
            <a:schemeClr val="tx1"/>
          </a:solidFill>
          <a:latin typeface="+mn-lt"/>
          <a:ea typeface="+mn-ea"/>
          <a:cs typeface="+mn-cs"/>
        </a:defRPr>
      </a:lvl5pPr>
      <a:lvl6pPr marL="2070100" indent="-174625" algn="l" rtl="0" fontAlgn="base">
        <a:spcBef>
          <a:spcPct val="20000"/>
        </a:spcBef>
        <a:spcAft>
          <a:spcPct val="0"/>
        </a:spcAft>
        <a:buChar char="»"/>
        <a:defRPr kumimoji="1" sz="2400">
          <a:solidFill>
            <a:schemeClr val="tx1"/>
          </a:solidFill>
          <a:latin typeface="+mn-lt"/>
          <a:ea typeface="+mn-ea"/>
          <a:cs typeface="+mn-cs"/>
        </a:defRPr>
      </a:lvl6pPr>
      <a:lvl7pPr marL="2527300" indent="-174625" algn="l" rtl="0" fontAlgn="base">
        <a:spcBef>
          <a:spcPct val="20000"/>
        </a:spcBef>
        <a:spcAft>
          <a:spcPct val="0"/>
        </a:spcAft>
        <a:buChar char="»"/>
        <a:defRPr kumimoji="1" sz="2400">
          <a:solidFill>
            <a:schemeClr val="tx1"/>
          </a:solidFill>
          <a:latin typeface="+mn-lt"/>
          <a:ea typeface="+mn-ea"/>
          <a:cs typeface="+mn-cs"/>
        </a:defRPr>
      </a:lvl7pPr>
      <a:lvl8pPr marL="2984500" indent="-174625" algn="l" rtl="0" fontAlgn="base">
        <a:spcBef>
          <a:spcPct val="20000"/>
        </a:spcBef>
        <a:spcAft>
          <a:spcPct val="0"/>
        </a:spcAft>
        <a:buChar char="»"/>
        <a:defRPr kumimoji="1" sz="2400">
          <a:solidFill>
            <a:schemeClr val="tx1"/>
          </a:solidFill>
          <a:latin typeface="+mn-lt"/>
          <a:ea typeface="+mn-ea"/>
          <a:cs typeface="+mn-cs"/>
        </a:defRPr>
      </a:lvl8pPr>
      <a:lvl9pPr marL="3441700" indent="-174625" algn="l" rtl="0" fontAlgn="base">
        <a:spcBef>
          <a:spcPct val="20000"/>
        </a:spcBef>
        <a:spcAft>
          <a:spcPct val="0"/>
        </a:spcAft>
        <a:buChar char="»"/>
        <a:defRPr kumimoji="1" sz="24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rw4.cs.uni-sb.de/users/sander/html/gsvcg1.html"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533400" y="2514600"/>
            <a:ext cx="7772400" cy="1143000"/>
          </a:xfrm>
        </p:spPr>
        <p:txBody>
          <a:bodyPr/>
          <a:lstStyle/>
          <a:p>
            <a:pPr algn="ctr"/>
            <a:r>
              <a:rPr lang="en-US" altLang="ja-JP" dirty="0"/>
              <a:t>TGFF</a:t>
            </a:r>
            <a:r>
              <a:rPr lang="ja-JP" altLang="en-US" dirty="0"/>
              <a:t>マニュアル</a:t>
            </a:r>
            <a:endParaRPr kumimoji="1" lang="ja-JP" altLang="en-US" dirty="0"/>
          </a:p>
        </p:txBody>
      </p:sp>
      <p:sp>
        <p:nvSpPr>
          <p:cNvPr id="3" name="サブタイトル 2"/>
          <p:cNvSpPr>
            <a:spLocks noGrp="1"/>
          </p:cNvSpPr>
          <p:nvPr>
            <p:ph type="subTitle" idx="1"/>
          </p:nvPr>
        </p:nvSpPr>
        <p:spPr>
          <a:xfrm>
            <a:off x="1371600" y="4572000"/>
            <a:ext cx="6400800" cy="1419225"/>
          </a:xfrm>
        </p:spPr>
        <p:txBody>
          <a:bodyPr/>
          <a:lstStyle/>
          <a:p>
            <a:r>
              <a:rPr kumimoji="1" lang="ja-JP" altLang="en-US" dirty="0">
                <a:latin typeface="+mn-ea"/>
                <a:ea typeface="+mn-ea"/>
              </a:rPr>
              <a:t>まとめ担当者</a:t>
            </a:r>
            <a:endParaRPr kumimoji="1" lang="en-US" altLang="ja-JP" dirty="0">
              <a:latin typeface="+mn-ea"/>
              <a:ea typeface="+mn-ea"/>
            </a:endParaRPr>
          </a:p>
          <a:p>
            <a:r>
              <a:rPr lang="ja-JP" altLang="en-US" dirty="0">
                <a:latin typeface="+mn-ea"/>
                <a:ea typeface="+mn-ea"/>
              </a:rPr>
              <a:t>所属：矢野篤志</a:t>
            </a:r>
            <a:endParaRPr kumimoji="1" lang="ja-JP" altLang="en-US" dirty="0">
              <a:latin typeface="+mn-ea"/>
              <a:ea typeface="+mn-ea"/>
            </a:endParaRPr>
          </a:p>
        </p:txBody>
      </p:sp>
    </p:spTree>
    <p:extLst>
      <p:ext uri="{BB962C8B-B14F-4D97-AF65-F5344CB8AC3E}">
        <p14:creationId xmlns:p14="http://schemas.microsoft.com/office/powerpoint/2010/main" val="3249663470"/>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Tables</a:t>
            </a:r>
            <a:endParaRPr kumimoji="1" lang="ja-JP" altLang="en-US" dirty="0"/>
          </a:p>
        </p:txBody>
      </p:sp>
      <p:sp>
        <p:nvSpPr>
          <p:cNvPr id="3" name="コンテンツ プレースホルダー 2"/>
          <p:cNvSpPr>
            <a:spLocks noGrp="1"/>
          </p:cNvSpPr>
          <p:nvPr>
            <p:ph idx="1"/>
          </p:nvPr>
        </p:nvSpPr>
        <p:spPr/>
        <p:txBody>
          <a:bodyPr/>
          <a:lstStyle/>
          <a:p>
            <a:r>
              <a:rPr kumimoji="1" lang="en-US" altLang="ja-JP" sz="2000" dirty="0"/>
              <a:t>TGFF</a:t>
            </a:r>
            <a:r>
              <a:rPr kumimoji="1" lang="ja-JP" altLang="en-US" sz="2000" dirty="0"/>
              <a:t>によって生成された各ノードとエッジには型が与えられます。これらの型は直接使用することができます。</a:t>
            </a:r>
            <a:endParaRPr kumimoji="1" lang="en-US" altLang="ja-JP" sz="2000" dirty="0"/>
          </a:p>
          <a:p>
            <a:endParaRPr lang="en-US" altLang="ja-JP" sz="2000" dirty="0"/>
          </a:p>
          <a:p>
            <a:r>
              <a:rPr kumimoji="1" lang="ja-JP" altLang="en-US" sz="2000" dirty="0"/>
              <a:t>しかし、一部のユーザーは、ノード</a:t>
            </a:r>
            <a:r>
              <a:rPr kumimoji="1" lang="en-US" altLang="ja-JP" sz="2000" dirty="0"/>
              <a:t>/</a:t>
            </a:r>
            <a:r>
              <a:rPr kumimoji="1" lang="ja-JP" altLang="en-US" sz="2000" dirty="0"/>
              <a:t>エッジの型をテーブルにインデックスを作成するために使用することに価値があることに気づいています。</a:t>
            </a:r>
            <a:endParaRPr kumimoji="1" lang="en-US" altLang="ja-JP" sz="2000" dirty="0"/>
          </a:p>
          <a:p>
            <a:endParaRPr lang="en-US" altLang="ja-JP" sz="2000" dirty="0"/>
          </a:p>
          <a:p>
            <a:r>
              <a:rPr kumimoji="1" lang="ja-JP" altLang="en-US" sz="2000" dirty="0"/>
              <a:t>その結果、</a:t>
            </a:r>
            <a:r>
              <a:rPr kumimoji="1" lang="en-US" altLang="ja-JP" sz="2000" dirty="0"/>
              <a:t>TGFF</a:t>
            </a:r>
            <a:r>
              <a:rPr kumimoji="1" lang="ja-JP" altLang="en-US" sz="2000" dirty="0"/>
              <a:t>が生成するテーブルには</a:t>
            </a:r>
            <a:r>
              <a:rPr kumimoji="1" lang="en-US" altLang="ja-JP" sz="2000" dirty="0"/>
              <a:t>2</a:t>
            </a:r>
            <a:r>
              <a:rPr kumimoji="1" lang="ja-JP" altLang="en-US" sz="2000" dirty="0"/>
              <a:t>つのタイプがあります。</a:t>
            </a:r>
            <a:r>
              <a:rPr kumimoji="1" lang="en-US" altLang="ja-JP" sz="2000" dirty="0"/>
              <a:t>1</a:t>
            </a:r>
            <a:r>
              <a:rPr kumimoji="1" lang="ja-JP" altLang="en-US" sz="2000" dirty="0"/>
              <a:t>つ目は送信</a:t>
            </a:r>
            <a:r>
              <a:rPr kumimoji="1" lang="en-US" altLang="ja-JP" sz="2000" dirty="0"/>
              <a:t>(</a:t>
            </a:r>
            <a:r>
              <a:rPr kumimoji="1" lang="ja-JP" altLang="en-US" sz="2000" dirty="0"/>
              <a:t>エッジ</a:t>
            </a:r>
            <a:r>
              <a:rPr kumimoji="1" lang="en-US" altLang="ja-JP" sz="2000" dirty="0"/>
              <a:t>)</a:t>
            </a:r>
            <a:r>
              <a:rPr kumimoji="1" lang="ja-JP" altLang="en-US" sz="2000" dirty="0"/>
              <a:t>テーブル、</a:t>
            </a:r>
            <a:r>
              <a:rPr kumimoji="1" lang="en-US" altLang="ja-JP" sz="2000" dirty="0"/>
              <a:t>2</a:t>
            </a:r>
            <a:r>
              <a:rPr kumimoji="1" lang="ja-JP" altLang="en-US" sz="2000" dirty="0"/>
              <a:t>つ目は</a:t>
            </a:r>
            <a:r>
              <a:rPr kumimoji="1" lang="en-US" altLang="ja-JP" sz="2000" dirty="0"/>
              <a:t>pe(</a:t>
            </a:r>
            <a:r>
              <a:rPr kumimoji="1" lang="ja-JP" altLang="en-US" sz="2000" dirty="0"/>
              <a:t>ノード</a:t>
            </a:r>
            <a:r>
              <a:rPr kumimoji="1" lang="en-US" altLang="ja-JP" sz="2000" dirty="0"/>
              <a:t>)</a:t>
            </a:r>
            <a:r>
              <a:rPr kumimoji="1" lang="ja-JP" altLang="en-US" sz="2000" dirty="0"/>
              <a:t>テーブルです。</a:t>
            </a:r>
            <a:endParaRPr kumimoji="1" lang="en-US" altLang="ja-JP" sz="2000" dirty="0"/>
          </a:p>
          <a:p>
            <a:endParaRPr lang="en-US" altLang="ja-JP" sz="2000" dirty="0"/>
          </a:p>
          <a:p>
            <a:r>
              <a:rPr kumimoji="1" lang="ja-JP" altLang="en-US" sz="2000" dirty="0"/>
              <a:t>これら</a:t>
            </a:r>
            <a:r>
              <a:rPr kumimoji="1" lang="en-US" altLang="ja-JP" sz="2000" dirty="0"/>
              <a:t>2</a:t>
            </a:r>
            <a:r>
              <a:rPr kumimoji="1" lang="ja-JP" altLang="en-US" sz="2000" dirty="0"/>
              <a:t>つのテーブルの違いは、</a:t>
            </a:r>
            <a:r>
              <a:rPr kumimoji="1" lang="en-US" altLang="ja-JP" sz="2000" dirty="0" err="1"/>
              <a:t>trans_write</a:t>
            </a:r>
            <a:r>
              <a:rPr kumimoji="1" lang="ja-JP" altLang="en-US" sz="2000" dirty="0"/>
              <a:t>によって生成される</a:t>
            </a:r>
            <a:r>
              <a:rPr kumimoji="1" lang="en-US" altLang="ja-JP" sz="2000" dirty="0"/>
              <a:t>transmission</a:t>
            </a:r>
            <a:r>
              <a:rPr kumimoji="1" lang="ja-JP" altLang="en-US" sz="2000" dirty="0"/>
              <a:t>テーブルはエッジタイプごとに</a:t>
            </a:r>
            <a:r>
              <a:rPr kumimoji="1" lang="en-US" altLang="ja-JP" sz="2000" dirty="0"/>
              <a:t>1</a:t>
            </a:r>
            <a:r>
              <a:rPr kumimoji="1" lang="ja-JP" altLang="en-US" sz="2000" dirty="0"/>
              <a:t>つのエントリを生成し、</a:t>
            </a:r>
            <a:r>
              <a:rPr kumimoji="1" lang="en-US" altLang="ja-JP" sz="2000" dirty="0" err="1"/>
              <a:t>pe_write</a:t>
            </a:r>
            <a:r>
              <a:rPr kumimoji="1" lang="ja-JP" altLang="en-US" sz="2000" dirty="0"/>
              <a:t>によって生成される</a:t>
            </a:r>
            <a:r>
              <a:rPr kumimoji="1" lang="en-US" altLang="ja-JP" sz="2000" dirty="0"/>
              <a:t>pe</a:t>
            </a:r>
            <a:r>
              <a:rPr kumimoji="1" lang="ja-JP" altLang="en-US" sz="2000" dirty="0"/>
              <a:t>テーブルはノードタイプごとに</a:t>
            </a:r>
            <a:r>
              <a:rPr kumimoji="1" lang="en-US" altLang="ja-JP" sz="2000" dirty="0"/>
              <a:t>1</a:t>
            </a:r>
            <a:r>
              <a:rPr kumimoji="1" lang="ja-JP" altLang="en-US" sz="2000" dirty="0"/>
              <a:t>つのエントリを生成することです。</a:t>
            </a:r>
          </a:p>
        </p:txBody>
      </p:sp>
      <p:sp>
        <p:nvSpPr>
          <p:cNvPr id="4" name="スライド番号プレースホルダー 3"/>
          <p:cNvSpPr>
            <a:spLocks noGrp="1"/>
          </p:cNvSpPr>
          <p:nvPr>
            <p:ph type="sldNum" sz="quarter" idx="10"/>
          </p:nvPr>
        </p:nvSpPr>
        <p:spPr>
          <a:xfrm>
            <a:off x="8458199" y="6553200"/>
            <a:ext cx="682625" cy="304800"/>
          </a:xfrm>
        </p:spPr>
        <p:txBody>
          <a:bodyPr/>
          <a:lstStyle/>
          <a:p>
            <a:pPr>
              <a:defRPr/>
            </a:pPr>
            <a:fld id="{863CD035-5AEF-4BC5-8C35-6F24C63CBC82}" type="slidenum">
              <a:rPr lang="en-US" altLang="ja-JP" smtClean="0"/>
              <a:pPr>
                <a:defRPr/>
              </a:pPr>
              <a:t>10</a:t>
            </a:fld>
            <a:endParaRPr lang="en-US" altLang="ja-JP" dirty="0"/>
          </a:p>
        </p:txBody>
      </p:sp>
    </p:spTree>
    <p:extLst>
      <p:ext uri="{BB962C8B-B14F-4D97-AF65-F5344CB8AC3E}">
        <p14:creationId xmlns:p14="http://schemas.microsoft.com/office/powerpoint/2010/main" val="2695732302"/>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Tables</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a:t>名前と開始インデックス番号はパラメータで設定できます。</a:t>
            </a:r>
            <a:endParaRPr kumimoji="1" lang="en-US" altLang="ja-JP" dirty="0"/>
          </a:p>
          <a:p>
            <a:endParaRPr lang="en-US" altLang="ja-JP" dirty="0"/>
          </a:p>
          <a:p>
            <a:r>
              <a:rPr kumimoji="1" lang="en-US" altLang="ja-JP" dirty="0" err="1"/>
              <a:t>table_cnt</a:t>
            </a:r>
            <a:r>
              <a:rPr kumimoji="1" lang="ja-JP" altLang="en-US" dirty="0"/>
              <a:t>、</a:t>
            </a:r>
            <a:r>
              <a:rPr kumimoji="1" lang="en-US" altLang="ja-JP" dirty="0" err="1"/>
              <a:t>table_attrib</a:t>
            </a:r>
            <a:r>
              <a:rPr kumimoji="1" lang="ja-JP" altLang="en-US" dirty="0"/>
              <a:t>、</a:t>
            </a:r>
            <a:r>
              <a:rPr kumimoji="1" lang="en-US" altLang="ja-JP" dirty="0" err="1"/>
              <a:t>type_attrib</a:t>
            </a:r>
            <a:r>
              <a:rPr kumimoji="1" lang="ja-JP" altLang="en-US" dirty="0"/>
              <a:t>の</a:t>
            </a:r>
            <a:r>
              <a:rPr kumimoji="1" lang="en-US" altLang="ja-JP" dirty="0"/>
              <a:t>3</a:t>
            </a:r>
            <a:r>
              <a:rPr kumimoji="1" lang="ja-JP" altLang="en-US" dirty="0"/>
              <a:t>つの最も一般的なコマンドがテーブルで使用されます。</a:t>
            </a:r>
            <a:endParaRPr kumimoji="1" lang="en-US" altLang="ja-JP" dirty="0"/>
          </a:p>
          <a:p>
            <a:endParaRPr lang="en-US" altLang="ja-JP" dirty="0"/>
          </a:p>
          <a:p>
            <a:r>
              <a:rPr kumimoji="1" lang="ja-JP" altLang="en-US" dirty="0"/>
              <a:t> </a:t>
            </a:r>
            <a:r>
              <a:rPr kumimoji="1" lang="en-US" altLang="ja-JP" dirty="0" err="1"/>
              <a:t>table_cnt</a:t>
            </a:r>
            <a:r>
              <a:rPr kumimoji="1" lang="ja-JP" altLang="en-US" dirty="0"/>
              <a:t>は生成するテーブルの数を設定します。</a:t>
            </a:r>
            <a:endParaRPr kumimoji="1" lang="en-US" altLang="ja-JP" dirty="0"/>
          </a:p>
          <a:p>
            <a:endParaRPr lang="en-US" altLang="ja-JP" dirty="0"/>
          </a:p>
          <a:p>
            <a:r>
              <a:rPr kumimoji="1" lang="ja-JP" altLang="en-US" dirty="0"/>
              <a:t> </a:t>
            </a:r>
            <a:r>
              <a:rPr kumimoji="1" lang="en-US" altLang="ja-JP" dirty="0" err="1"/>
              <a:t>table_attrib</a:t>
            </a:r>
            <a:r>
              <a:rPr kumimoji="1" lang="ja-JP" altLang="en-US" dirty="0"/>
              <a:t>はテーブル全体に対してリストされるパラメータを設定します。</a:t>
            </a:r>
          </a:p>
        </p:txBody>
      </p:sp>
      <p:sp>
        <p:nvSpPr>
          <p:cNvPr id="4" name="スライド番号プレースホルダー 3"/>
          <p:cNvSpPr>
            <a:spLocks noGrp="1"/>
          </p:cNvSpPr>
          <p:nvPr>
            <p:ph type="sldNum" sz="quarter" idx="10"/>
          </p:nvPr>
        </p:nvSpPr>
        <p:spPr/>
        <p:txBody>
          <a:bodyPr/>
          <a:lstStyle/>
          <a:p>
            <a:pPr>
              <a:defRPr/>
            </a:pPr>
            <a:fld id="{863CD035-5AEF-4BC5-8C35-6F24C63CBC82}" type="slidenum">
              <a:rPr lang="en-US" altLang="ja-JP" smtClean="0"/>
              <a:pPr>
                <a:defRPr/>
              </a:pPr>
              <a:t>11</a:t>
            </a:fld>
            <a:endParaRPr lang="en-US" altLang="ja-JP"/>
          </a:p>
        </p:txBody>
      </p:sp>
    </p:spTree>
    <p:extLst>
      <p:ext uri="{BB962C8B-B14F-4D97-AF65-F5344CB8AC3E}">
        <p14:creationId xmlns:p14="http://schemas.microsoft.com/office/powerpoint/2010/main" val="3193009886"/>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Tables</a:t>
            </a:r>
            <a:endParaRPr kumimoji="1" lang="ja-JP" altLang="en-US" dirty="0"/>
          </a:p>
        </p:txBody>
      </p:sp>
      <p:sp>
        <p:nvSpPr>
          <p:cNvPr id="3" name="コンテンツ プレースホルダー 2"/>
          <p:cNvSpPr>
            <a:spLocks noGrp="1"/>
          </p:cNvSpPr>
          <p:nvPr>
            <p:ph idx="1"/>
          </p:nvPr>
        </p:nvSpPr>
        <p:spPr/>
        <p:txBody>
          <a:bodyPr/>
          <a:lstStyle/>
          <a:p>
            <a:r>
              <a:rPr kumimoji="1" lang="ja-JP" altLang="en-US" sz="2400" dirty="0"/>
              <a:t>例えば、表</a:t>
            </a:r>
            <a:r>
              <a:rPr kumimoji="1" lang="en-US" altLang="ja-JP" sz="2400" dirty="0"/>
              <a:t>1</a:t>
            </a:r>
            <a:r>
              <a:rPr kumimoji="1" lang="ja-JP" altLang="en-US" sz="2400" dirty="0"/>
              <a:t>は</a:t>
            </a:r>
            <a:r>
              <a:rPr kumimoji="1" lang="en-US" altLang="ja-JP" sz="2400" dirty="0" err="1"/>
              <a:t>pe_write</a:t>
            </a:r>
            <a:r>
              <a:rPr kumimoji="1" lang="ja-JP" altLang="en-US" sz="2400" dirty="0"/>
              <a:t>で生成されたテーブルを示しています。</a:t>
            </a:r>
            <a:r>
              <a:rPr kumimoji="1" lang="en-US" altLang="ja-JP" sz="2400" dirty="0" err="1"/>
              <a:t>table_cnt</a:t>
            </a:r>
            <a:r>
              <a:rPr kumimoji="1" lang="en-US" altLang="ja-JP" sz="2400" dirty="0"/>
              <a:t> </a:t>
            </a:r>
            <a:r>
              <a:rPr kumimoji="1" lang="ja-JP" altLang="en-US" sz="2400" dirty="0"/>
              <a:t>が </a:t>
            </a:r>
            <a:r>
              <a:rPr kumimoji="1" lang="en-US" altLang="ja-JP" sz="2400" dirty="0"/>
              <a:t>2 </a:t>
            </a:r>
            <a:r>
              <a:rPr kumimoji="1" lang="ja-JP" altLang="en-US" sz="2400" dirty="0"/>
              <a:t>に設定されているので、生成されたテーブルは </a:t>
            </a:r>
            <a:r>
              <a:rPr kumimoji="1" lang="en-US" altLang="ja-JP" sz="2400" dirty="0"/>
              <a:t>2 </a:t>
            </a:r>
            <a:r>
              <a:rPr kumimoji="1" lang="ja-JP" altLang="en-US" sz="2400" dirty="0"/>
              <a:t>つあります。</a:t>
            </a:r>
            <a:endParaRPr kumimoji="1" lang="en-US" altLang="ja-JP" sz="2400" dirty="0"/>
          </a:p>
          <a:p>
            <a:endParaRPr lang="en-US" altLang="ja-JP" sz="2400" dirty="0"/>
          </a:p>
          <a:p>
            <a:r>
              <a:rPr kumimoji="1" lang="ja-JP" altLang="en-US" sz="2400" dirty="0"/>
              <a:t>最初の行は、テーブルのラベルと最初のテーブルのインデックスを含んでいます。</a:t>
            </a:r>
            <a:endParaRPr kumimoji="1" lang="en-US" altLang="ja-JP" sz="2400" dirty="0"/>
          </a:p>
          <a:p>
            <a:endParaRPr lang="en-US" altLang="ja-JP" sz="2400" dirty="0"/>
          </a:p>
          <a:p>
            <a:r>
              <a:rPr kumimoji="1" lang="ja-JP" altLang="en-US" sz="2400" dirty="0"/>
              <a:t>次の行は「</a:t>
            </a:r>
            <a:r>
              <a:rPr kumimoji="1" lang="en-US" altLang="ja-JP" sz="2400" dirty="0"/>
              <a:t>#</a:t>
            </a:r>
            <a:r>
              <a:rPr kumimoji="1" lang="ja-JP" altLang="en-US" sz="2400" dirty="0"/>
              <a:t>」で始まるので、コメントになっています。その次の行は</a:t>
            </a:r>
            <a:r>
              <a:rPr kumimoji="1" lang="en-US" altLang="ja-JP" sz="2400" dirty="0"/>
              <a:t>3</a:t>
            </a:r>
            <a:r>
              <a:rPr kumimoji="1" lang="ja-JP" altLang="en-US" sz="2400" dirty="0"/>
              <a:t>つの値を持っています。</a:t>
            </a:r>
            <a:endParaRPr kumimoji="1" lang="en-US" altLang="ja-JP" sz="2400" dirty="0"/>
          </a:p>
          <a:p>
            <a:endParaRPr lang="en-US" altLang="ja-JP" sz="2400" dirty="0"/>
          </a:p>
          <a:p>
            <a:r>
              <a:rPr kumimoji="1" lang="ja-JP" altLang="en-US" sz="2400" dirty="0"/>
              <a:t>これらの値は、</a:t>
            </a:r>
            <a:r>
              <a:rPr kumimoji="1" lang="en-US" altLang="ja-JP" sz="2400" dirty="0" err="1"/>
              <a:t>table_attrib</a:t>
            </a:r>
            <a:r>
              <a:rPr kumimoji="1" lang="ja-JP" altLang="en-US" sz="2400" dirty="0"/>
              <a:t>コマンドによって設定されました。次の行には別のコメントが含まれています。</a:t>
            </a:r>
            <a:endParaRPr kumimoji="1" lang="en-US" altLang="ja-JP" sz="2400" dirty="0"/>
          </a:p>
        </p:txBody>
      </p:sp>
      <p:sp>
        <p:nvSpPr>
          <p:cNvPr id="4" name="スライド番号プレースホルダー 3"/>
          <p:cNvSpPr>
            <a:spLocks noGrp="1"/>
          </p:cNvSpPr>
          <p:nvPr>
            <p:ph type="sldNum" sz="quarter" idx="10"/>
          </p:nvPr>
        </p:nvSpPr>
        <p:spPr/>
        <p:txBody>
          <a:bodyPr/>
          <a:lstStyle/>
          <a:p>
            <a:pPr>
              <a:defRPr/>
            </a:pPr>
            <a:fld id="{863CD035-5AEF-4BC5-8C35-6F24C63CBC82}" type="slidenum">
              <a:rPr lang="en-US" altLang="ja-JP" smtClean="0"/>
              <a:pPr>
                <a:defRPr/>
              </a:pPr>
              <a:t>12</a:t>
            </a:fld>
            <a:endParaRPr lang="en-US" altLang="ja-JP"/>
          </a:p>
        </p:txBody>
      </p:sp>
    </p:spTree>
    <p:extLst>
      <p:ext uri="{BB962C8B-B14F-4D97-AF65-F5344CB8AC3E}">
        <p14:creationId xmlns:p14="http://schemas.microsoft.com/office/powerpoint/2010/main" val="50876565"/>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Tables</a:t>
            </a:r>
            <a:endParaRPr kumimoji="1" lang="ja-JP" altLang="en-US" dirty="0"/>
          </a:p>
        </p:txBody>
      </p:sp>
      <p:sp>
        <p:nvSpPr>
          <p:cNvPr id="3" name="コンテンツ プレースホルダー 2"/>
          <p:cNvSpPr>
            <a:spLocks noGrp="1"/>
          </p:cNvSpPr>
          <p:nvPr>
            <p:ph idx="1"/>
          </p:nvPr>
        </p:nvSpPr>
        <p:spPr/>
        <p:txBody>
          <a:bodyPr/>
          <a:lstStyle/>
          <a:p>
            <a:r>
              <a:rPr kumimoji="1" lang="ja-JP" altLang="en-US" sz="2000" dirty="0"/>
              <a:t>次の</a:t>
            </a:r>
            <a:r>
              <a:rPr kumimoji="1" lang="en-US" altLang="ja-JP" sz="2000" dirty="0"/>
              <a:t>4</a:t>
            </a:r>
            <a:r>
              <a:rPr kumimoji="1" lang="ja-JP" altLang="en-US" sz="2000" dirty="0"/>
              <a:t>行は</a:t>
            </a:r>
            <a:r>
              <a:rPr kumimoji="1" lang="en-US" altLang="ja-JP" sz="2000" dirty="0" err="1"/>
              <a:t>type_attrib</a:t>
            </a:r>
            <a:r>
              <a:rPr kumimoji="1" lang="ja-JP" altLang="en-US" sz="2000" dirty="0"/>
              <a:t>によって設定されています。各行の最初の項目は型番号であることに注意してください。</a:t>
            </a:r>
            <a:endParaRPr kumimoji="1" lang="en-US" altLang="ja-JP" sz="2000" dirty="0"/>
          </a:p>
          <a:p>
            <a:endParaRPr lang="en-US" altLang="ja-JP" sz="2000" dirty="0"/>
          </a:p>
          <a:p>
            <a:r>
              <a:rPr kumimoji="1" lang="ja-JP" altLang="en-US" sz="2000" dirty="0"/>
              <a:t>したがって、これらのテーブルは、</a:t>
            </a:r>
            <a:r>
              <a:rPr kumimoji="1" lang="en-US" altLang="ja-JP" sz="2000" dirty="0" err="1"/>
              <a:t>table_attrib</a:t>
            </a:r>
            <a:r>
              <a:rPr kumimoji="1" lang="ja-JP" altLang="en-US" sz="2000" dirty="0"/>
              <a:t>には</a:t>
            </a:r>
            <a:r>
              <a:rPr kumimoji="1" lang="en-US" altLang="ja-JP" sz="2000" dirty="0"/>
              <a:t>2</a:t>
            </a:r>
            <a:r>
              <a:rPr kumimoji="1" lang="ja-JP" altLang="en-US" sz="2000" dirty="0"/>
              <a:t>つのパラメータがリストされ、</a:t>
            </a:r>
            <a:r>
              <a:rPr kumimoji="1" lang="en-US" altLang="ja-JP" sz="2000" dirty="0" err="1"/>
              <a:t>type_attrib</a:t>
            </a:r>
            <a:r>
              <a:rPr kumimoji="1" lang="ja-JP" altLang="en-US" sz="2000" dirty="0"/>
              <a:t>には</a:t>
            </a:r>
            <a:r>
              <a:rPr kumimoji="1" lang="en-US" altLang="ja-JP" sz="2000" dirty="0"/>
              <a:t>2</a:t>
            </a:r>
            <a:r>
              <a:rPr kumimoji="1" lang="ja-JP" altLang="en-US" sz="2000" dirty="0"/>
              <a:t>つのパラメータがリストされていました。</a:t>
            </a:r>
          </a:p>
          <a:p>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863CD035-5AEF-4BC5-8C35-6F24C63CBC82}" type="slidenum">
              <a:rPr lang="en-US" altLang="ja-JP" smtClean="0"/>
              <a:pPr>
                <a:defRPr/>
              </a:pPr>
              <a:t>13</a:t>
            </a:fld>
            <a:endParaRPr lang="en-US" altLang="ja-JP"/>
          </a:p>
        </p:txBody>
      </p:sp>
      <p:pic>
        <p:nvPicPr>
          <p:cNvPr id="6" name="図 5">
            <a:extLst>
              <a:ext uri="{FF2B5EF4-FFF2-40B4-BE49-F238E27FC236}">
                <a16:creationId xmlns:a16="http://schemas.microsoft.com/office/drawing/2014/main" id="{8A476B9A-F0C6-410F-BEDF-12ED0C8EBCA6}"/>
              </a:ext>
            </a:extLst>
          </p:cNvPr>
          <p:cNvPicPr>
            <a:picLocks noChangeAspect="1"/>
          </p:cNvPicPr>
          <p:nvPr/>
        </p:nvPicPr>
        <p:blipFill>
          <a:blip r:embed="rId2"/>
          <a:stretch>
            <a:fillRect/>
          </a:stretch>
        </p:blipFill>
        <p:spPr>
          <a:xfrm>
            <a:off x="2739110" y="2895600"/>
            <a:ext cx="3665780" cy="3962400"/>
          </a:xfrm>
          <a:prstGeom prst="rect">
            <a:avLst/>
          </a:prstGeom>
        </p:spPr>
      </p:pic>
    </p:spTree>
    <p:extLst>
      <p:ext uri="{BB962C8B-B14F-4D97-AF65-F5344CB8AC3E}">
        <p14:creationId xmlns:p14="http://schemas.microsoft.com/office/powerpoint/2010/main" val="48746246"/>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Original algorithm</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a:t>各ノードのタスクグラフを作成します。</a:t>
            </a:r>
            <a:endParaRPr kumimoji="1" lang="en-US" altLang="ja-JP" dirty="0"/>
          </a:p>
          <a:p>
            <a:endParaRPr kumimoji="1" lang="en-US" altLang="ja-JP" dirty="0"/>
          </a:p>
          <a:p>
            <a:r>
              <a:rPr kumimoji="1" lang="en-US" altLang="ja-JP" dirty="0"/>
              <a:t>origin1.eps</a:t>
            </a:r>
            <a:r>
              <a:rPr kumimoji="1" lang="ja-JP" altLang="en-US" dirty="0"/>
              <a:t>というファイルには、旧来のアルゴリズムで生成されたタスクグラフが含まれています。</a:t>
            </a:r>
            <a:endParaRPr kumimoji="1" lang="en-US" altLang="ja-JP" dirty="0"/>
          </a:p>
          <a:p>
            <a:endParaRPr kumimoji="1" lang="en-US" altLang="ja-JP" dirty="0"/>
          </a:p>
          <a:p>
            <a:r>
              <a:rPr kumimoji="1" lang="en-US" altLang="ja-JP" dirty="0"/>
              <a:t>in</a:t>
            </a:r>
            <a:r>
              <a:rPr kumimoji="1" lang="ja-JP" altLang="en-US" dirty="0"/>
              <a:t>度を</a:t>
            </a:r>
            <a:r>
              <a:rPr kumimoji="1" lang="en-US" altLang="ja-JP" dirty="0"/>
              <a:t>1</a:t>
            </a:r>
            <a:r>
              <a:rPr kumimoji="1" lang="ja-JP" altLang="en-US" dirty="0"/>
              <a:t>、</a:t>
            </a:r>
            <a:r>
              <a:rPr kumimoji="1" lang="en-US" altLang="ja-JP" dirty="0"/>
              <a:t>out</a:t>
            </a:r>
            <a:r>
              <a:rPr kumimoji="1" lang="ja-JP" altLang="en-US" dirty="0"/>
              <a:t>度を高く設定することで、 </a:t>
            </a:r>
            <a:r>
              <a:rPr kumimoji="1" lang="en-US" altLang="ja-JP" dirty="0"/>
              <a:t>tree1.eps</a:t>
            </a:r>
            <a:r>
              <a:rPr kumimoji="1" lang="ja-JP" altLang="en-US" dirty="0"/>
              <a:t>のようなツリーを生成することができます。</a:t>
            </a:r>
            <a:endParaRPr kumimoji="1" lang="en-US" altLang="ja-JP" dirty="0"/>
          </a:p>
          <a:p>
            <a:endParaRPr kumimoji="1" lang="en-US" altLang="ja-JP" dirty="0"/>
          </a:p>
          <a:p>
            <a:r>
              <a:rPr kumimoji="1" lang="ja-JP" altLang="en-US" dirty="0"/>
              <a:t>この２つのファイル、</a:t>
            </a:r>
            <a:r>
              <a:rPr kumimoji="1" lang="en-US" altLang="ja-JP" dirty="0"/>
              <a:t>origin1.eps</a:t>
            </a:r>
            <a:r>
              <a:rPr kumimoji="1" lang="ja-JP" altLang="en-US" dirty="0"/>
              <a:t>と</a:t>
            </a:r>
            <a:r>
              <a:rPr kumimoji="1" lang="en-US" altLang="ja-JP" dirty="0"/>
              <a:t>tree1.eps</a:t>
            </a:r>
            <a:r>
              <a:rPr kumimoji="1" lang="ja-JP" altLang="en-US" dirty="0"/>
              <a:t>をそれぞれ図１</a:t>
            </a:r>
            <a:r>
              <a:rPr kumimoji="1" lang="en-US" altLang="ja-JP" dirty="0"/>
              <a:t>(a)</a:t>
            </a:r>
            <a:r>
              <a:rPr kumimoji="1" lang="ja-JP" altLang="en-US" dirty="0"/>
              <a:t>と</a:t>
            </a:r>
            <a:r>
              <a:rPr kumimoji="1" lang="en-US" altLang="ja-JP" dirty="0"/>
              <a:t>(b)</a:t>
            </a:r>
            <a:r>
              <a:rPr kumimoji="1" lang="ja-JP" altLang="en-US" dirty="0"/>
              <a:t>に表示する。</a:t>
            </a:r>
          </a:p>
        </p:txBody>
      </p:sp>
      <p:sp>
        <p:nvSpPr>
          <p:cNvPr id="4" name="スライド番号プレースホルダー 3"/>
          <p:cNvSpPr>
            <a:spLocks noGrp="1"/>
          </p:cNvSpPr>
          <p:nvPr>
            <p:ph type="sldNum" sz="quarter" idx="10"/>
          </p:nvPr>
        </p:nvSpPr>
        <p:spPr/>
        <p:txBody>
          <a:bodyPr/>
          <a:lstStyle/>
          <a:p>
            <a:pPr>
              <a:defRPr/>
            </a:pPr>
            <a:fld id="{863CD035-5AEF-4BC5-8C35-6F24C63CBC82}" type="slidenum">
              <a:rPr lang="en-US" altLang="ja-JP" smtClean="0"/>
              <a:pPr>
                <a:defRPr/>
              </a:pPr>
              <a:t>14</a:t>
            </a:fld>
            <a:endParaRPr lang="en-US" altLang="ja-JP"/>
          </a:p>
        </p:txBody>
      </p:sp>
    </p:spTree>
    <p:extLst>
      <p:ext uri="{BB962C8B-B14F-4D97-AF65-F5344CB8AC3E}">
        <p14:creationId xmlns:p14="http://schemas.microsoft.com/office/powerpoint/2010/main" val="3498075040"/>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Original algorithm</a:t>
            </a:r>
            <a:endParaRPr kumimoji="1" lang="ja-JP" altLang="en-US" dirty="0"/>
          </a:p>
        </p:txBody>
      </p:sp>
      <p:pic>
        <p:nvPicPr>
          <p:cNvPr id="6" name="コンテンツ プレースホルダー 5">
            <a:extLst>
              <a:ext uri="{FF2B5EF4-FFF2-40B4-BE49-F238E27FC236}">
                <a16:creationId xmlns:a16="http://schemas.microsoft.com/office/drawing/2014/main" id="{BCF13A1F-9469-4BAF-B53A-8DDBF3419481}"/>
              </a:ext>
            </a:extLst>
          </p:cNvPr>
          <p:cNvPicPr>
            <a:picLocks noGrp="1" noChangeAspect="1"/>
          </p:cNvPicPr>
          <p:nvPr>
            <p:ph idx="1"/>
          </p:nvPr>
        </p:nvPicPr>
        <p:blipFill>
          <a:blip r:embed="rId2"/>
          <a:stretch>
            <a:fillRect/>
          </a:stretch>
        </p:blipFill>
        <p:spPr>
          <a:xfrm>
            <a:off x="304800" y="1066800"/>
            <a:ext cx="8763000" cy="4070831"/>
          </a:xfrm>
        </p:spPr>
      </p:pic>
      <p:sp>
        <p:nvSpPr>
          <p:cNvPr id="4" name="スライド番号プレースホルダー 3"/>
          <p:cNvSpPr>
            <a:spLocks noGrp="1"/>
          </p:cNvSpPr>
          <p:nvPr>
            <p:ph type="sldNum" sz="quarter" idx="10"/>
          </p:nvPr>
        </p:nvSpPr>
        <p:spPr/>
        <p:txBody>
          <a:bodyPr/>
          <a:lstStyle/>
          <a:p>
            <a:pPr>
              <a:defRPr/>
            </a:pPr>
            <a:fld id="{863CD035-5AEF-4BC5-8C35-6F24C63CBC82}" type="slidenum">
              <a:rPr lang="en-US" altLang="ja-JP" smtClean="0"/>
              <a:pPr>
                <a:defRPr/>
              </a:pPr>
              <a:t>15</a:t>
            </a:fld>
            <a:endParaRPr lang="en-US" altLang="ja-JP"/>
          </a:p>
        </p:txBody>
      </p:sp>
      <p:pic>
        <p:nvPicPr>
          <p:cNvPr id="8" name="図 7">
            <a:extLst>
              <a:ext uri="{FF2B5EF4-FFF2-40B4-BE49-F238E27FC236}">
                <a16:creationId xmlns:a16="http://schemas.microsoft.com/office/drawing/2014/main" id="{B7FC1D3C-E7FE-4148-8C65-A4DD6D23F8D7}"/>
              </a:ext>
            </a:extLst>
          </p:cNvPr>
          <p:cNvPicPr>
            <a:picLocks noChangeAspect="1"/>
          </p:cNvPicPr>
          <p:nvPr/>
        </p:nvPicPr>
        <p:blipFill>
          <a:blip r:embed="rId3"/>
          <a:stretch>
            <a:fillRect/>
          </a:stretch>
        </p:blipFill>
        <p:spPr>
          <a:xfrm>
            <a:off x="51816" y="5518631"/>
            <a:ext cx="9040368" cy="304800"/>
          </a:xfrm>
          <a:prstGeom prst="rect">
            <a:avLst/>
          </a:prstGeom>
        </p:spPr>
      </p:pic>
    </p:spTree>
    <p:extLst>
      <p:ext uri="{BB962C8B-B14F-4D97-AF65-F5344CB8AC3E}">
        <p14:creationId xmlns:p14="http://schemas.microsoft.com/office/powerpoint/2010/main" val="1747381395"/>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New algorithm</a:t>
            </a:r>
            <a:endParaRPr kumimoji="1" lang="ja-JP" altLang="en-US" dirty="0"/>
          </a:p>
        </p:txBody>
      </p:sp>
      <p:sp>
        <p:nvSpPr>
          <p:cNvPr id="3" name="コンテンツ プレースホルダー 2"/>
          <p:cNvSpPr>
            <a:spLocks noGrp="1"/>
          </p:cNvSpPr>
          <p:nvPr>
            <p:ph idx="1"/>
          </p:nvPr>
        </p:nvSpPr>
        <p:spPr>
          <a:xfrm>
            <a:off x="228600" y="1022350"/>
            <a:ext cx="8763000" cy="5607050"/>
          </a:xfrm>
        </p:spPr>
        <p:txBody>
          <a:bodyPr/>
          <a:lstStyle/>
          <a:p>
            <a:r>
              <a:rPr kumimoji="1" lang="en-US" altLang="ja-JP" sz="2000" dirty="0"/>
              <a:t>sp_rand1.eps</a:t>
            </a:r>
            <a:r>
              <a:rPr kumimoji="1" lang="ja-JP" altLang="en-US" sz="2000" dirty="0"/>
              <a:t>は，新しい手法を用いて生成されたランダムグラフの例です．</a:t>
            </a:r>
            <a:endParaRPr kumimoji="1" lang="en-US" altLang="ja-JP" sz="2000" dirty="0"/>
          </a:p>
          <a:p>
            <a:endParaRPr kumimoji="1" lang="en-US" altLang="ja-JP" sz="2000" dirty="0"/>
          </a:p>
          <a:p>
            <a:r>
              <a:rPr kumimoji="1" lang="en-US" altLang="ja-JP" sz="2000" dirty="0" err="1"/>
              <a:t>sp_simple.eps</a:t>
            </a:r>
            <a:r>
              <a:rPr kumimoji="1" lang="ja-JP" altLang="en-US" sz="2000" dirty="0"/>
              <a:t>は，直列並列タスクグラフの簡単な例です．</a:t>
            </a:r>
            <a:endParaRPr kumimoji="1" lang="en-US" altLang="ja-JP" sz="2000" dirty="0"/>
          </a:p>
          <a:p>
            <a:endParaRPr kumimoji="1" lang="en-US" altLang="ja-JP" sz="2000" dirty="0"/>
          </a:p>
          <a:p>
            <a:r>
              <a:rPr kumimoji="1" lang="ja-JP" altLang="en-US" sz="2000" dirty="0"/>
              <a:t>直列</a:t>
            </a:r>
            <a:r>
              <a:rPr kumimoji="1" lang="en-US" altLang="ja-JP" sz="2000" dirty="0"/>
              <a:t>-</a:t>
            </a:r>
            <a:r>
              <a:rPr kumimoji="1" lang="ja-JP" altLang="en-US" sz="2000" dirty="0"/>
              <a:t>並列アルゴリズムは、ノードの鎖のセットに接続されたルートノードを生成する。</a:t>
            </a:r>
            <a:endParaRPr kumimoji="1" lang="en-US" altLang="ja-JP" sz="2000" dirty="0"/>
          </a:p>
          <a:p>
            <a:endParaRPr lang="en-US" altLang="ja-JP" sz="2000" dirty="0"/>
          </a:p>
          <a:p>
            <a:r>
              <a:rPr kumimoji="1" lang="ja-JP" altLang="en-US" sz="2000" dirty="0"/>
              <a:t>ノードの鎖とは，直列に連結されて鎖を形成している</a:t>
            </a:r>
            <a:r>
              <a:rPr kumimoji="1" lang="en-US" altLang="ja-JP" sz="2000" dirty="0"/>
              <a:t>1</a:t>
            </a:r>
            <a:r>
              <a:rPr kumimoji="1" lang="ja-JP" altLang="en-US" sz="2000" dirty="0"/>
              <a:t>つ以上のノードのことです．</a:t>
            </a:r>
            <a:endParaRPr kumimoji="1" lang="en-US" altLang="ja-JP" sz="2000" dirty="0"/>
          </a:p>
          <a:p>
            <a:endParaRPr lang="en-US" altLang="ja-JP" sz="2000" dirty="0"/>
          </a:p>
          <a:p>
            <a:r>
              <a:rPr kumimoji="1" lang="ja-JP" altLang="en-US" sz="2000" dirty="0"/>
              <a:t>このアルゴリズムは、ルートノードが任意の数のノードの鎖に接続されていることから、直列</a:t>
            </a:r>
            <a:r>
              <a:rPr kumimoji="1" lang="en-US" altLang="ja-JP" sz="2000" dirty="0"/>
              <a:t>-</a:t>
            </a:r>
            <a:r>
              <a:rPr kumimoji="1" lang="ja-JP" altLang="en-US" sz="2000" dirty="0"/>
              <a:t>並列と呼ばれるようになりました。</a:t>
            </a:r>
            <a:endParaRPr kumimoji="1" lang="en-US" altLang="ja-JP" sz="2000" dirty="0"/>
          </a:p>
          <a:p>
            <a:endParaRPr lang="en-US" altLang="ja-JP" sz="2000" dirty="0"/>
          </a:p>
          <a:p>
            <a:r>
              <a:rPr kumimoji="1" lang="ja-JP" altLang="en-US" sz="2000" dirty="0"/>
              <a:t>鎖の数と各鎖の長さは</a:t>
            </a:r>
            <a:r>
              <a:rPr kumimoji="1" lang="en-US" altLang="ja-JP" sz="2000" dirty="0"/>
              <a:t>TGFF</a:t>
            </a:r>
            <a:r>
              <a:rPr kumimoji="1" lang="ja-JP" altLang="en-US" sz="2000" dirty="0"/>
              <a:t>コマンド</a:t>
            </a:r>
            <a:r>
              <a:rPr kumimoji="1" lang="en-US" altLang="ja-JP" sz="2000" dirty="0" err="1"/>
              <a:t>series_wid</a:t>
            </a:r>
            <a:r>
              <a:rPr kumimoji="1" lang="ja-JP" altLang="en-US" sz="2000" dirty="0"/>
              <a:t>と</a:t>
            </a:r>
            <a:r>
              <a:rPr kumimoji="1" lang="en-US" altLang="ja-JP" sz="2000" dirty="0" err="1"/>
              <a:t>series_len</a:t>
            </a:r>
            <a:r>
              <a:rPr kumimoji="1" lang="ja-JP" altLang="en-US" sz="2000" dirty="0"/>
              <a:t>によって設定される。</a:t>
            </a:r>
            <a:endParaRPr kumimoji="1" lang="en-US" altLang="ja-JP" sz="2000" dirty="0"/>
          </a:p>
        </p:txBody>
      </p:sp>
      <p:sp>
        <p:nvSpPr>
          <p:cNvPr id="4" name="スライド番号プレースホルダー 3"/>
          <p:cNvSpPr>
            <a:spLocks noGrp="1"/>
          </p:cNvSpPr>
          <p:nvPr>
            <p:ph type="sldNum" sz="quarter" idx="10"/>
          </p:nvPr>
        </p:nvSpPr>
        <p:spPr/>
        <p:txBody>
          <a:bodyPr/>
          <a:lstStyle/>
          <a:p>
            <a:pPr>
              <a:defRPr/>
            </a:pPr>
            <a:fld id="{863CD035-5AEF-4BC5-8C35-6F24C63CBC82}" type="slidenum">
              <a:rPr lang="en-US" altLang="ja-JP" smtClean="0"/>
              <a:pPr>
                <a:defRPr/>
              </a:pPr>
              <a:t>16</a:t>
            </a:fld>
            <a:endParaRPr lang="en-US" altLang="ja-JP"/>
          </a:p>
        </p:txBody>
      </p:sp>
    </p:spTree>
    <p:extLst>
      <p:ext uri="{BB962C8B-B14F-4D97-AF65-F5344CB8AC3E}">
        <p14:creationId xmlns:p14="http://schemas.microsoft.com/office/powerpoint/2010/main" val="439296820"/>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New algorithm</a:t>
            </a:r>
            <a:endParaRPr kumimoji="1" lang="ja-JP" altLang="en-US" dirty="0"/>
          </a:p>
        </p:txBody>
      </p:sp>
      <p:sp>
        <p:nvSpPr>
          <p:cNvPr id="3" name="コンテンツ プレースホルダー 2"/>
          <p:cNvSpPr>
            <a:spLocks noGrp="1"/>
          </p:cNvSpPr>
          <p:nvPr>
            <p:ph idx="1"/>
          </p:nvPr>
        </p:nvSpPr>
        <p:spPr/>
        <p:txBody>
          <a:bodyPr/>
          <a:lstStyle/>
          <a:p>
            <a:r>
              <a:rPr kumimoji="1" lang="ja-JP" altLang="en-US" sz="2400" dirty="0"/>
              <a:t>もう一つのパラメータ </a:t>
            </a:r>
            <a:r>
              <a:rPr kumimoji="1" lang="en-US" altLang="ja-JP" sz="2400" dirty="0" err="1"/>
              <a:t>series_must_rejoin</a:t>
            </a:r>
            <a:r>
              <a:rPr kumimoji="1" lang="en-US" altLang="ja-JP" sz="2400" dirty="0"/>
              <a:t> </a:t>
            </a:r>
            <a:r>
              <a:rPr kumimoji="1" lang="ja-JP" altLang="en-US" sz="2400" dirty="0"/>
              <a:t>は、各チェーンの終端に接続する余分な（シンク）ノードを生成します。</a:t>
            </a:r>
            <a:endParaRPr kumimoji="1" lang="en-US" altLang="ja-JP" sz="2400" dirty="0"/>
          </a:p>
          <a:p>
            <a:endParaRPr lang="en-US" altLang="ja-JP" sz="2400" dirty="0"/>
          </a:p>
          <a:p>
            <a:r>
              <a:rPr kumimoji="1" lang="ja-JP" altLang="en-US" sz="2400" dirty="0"/>
              <a:t>このパラメータがゼロに設定されている場合、</a:t>
            </a:r>
            <a:r>
              <a:rPr kumimoji="1" lang="en-US" altLang="ja-JP" sz="2400" dirty="0" err="1"/>
              <a:t>series_subgraph_fork_out</a:t>
            </a:r>
            <a:r>
              <a:rPr kumimoji="1" lang="ja-JP" altLang="en-US" sz="2400" dirty="0"/>
              <a:t>は、これらのチェーンが最後に再結合しない確率を定義することができます。</a:t>
            </a:r>
            <a:endParaRPr kumimoji="1" lang="en-US" altLang="ja-JP" sz="2400" dirty="0"/>
          </a:p>
          <a:p>
            <a:endParaRPr lang="en-US" altLang="ja-JP" sz="2400" dirty="0"/>
          </a:p>
          <a:p>
            <a:r>
              <a:rPr kumimoji="1" lang="ja-JP" altLang="en-US" sz="2400" dirty="0"/>
              <a:t>対応するシンクノード（生成されている場合）と一緒にノードのチェーンのセットに接続されたルートノードは、直列並列ユニット（</a:t>
            </a:r>
            <a:r>
              <a:rPr kumimoji="1" lang="en-US" altLang="ja-JP" sz="2400" dirty="0"/>
              <a:t>SPU</a:t>
            </a:r>
            <a:r>
              <a:rPr kumimoji="1" lang="ja-JP" altLang="en-US" sz="2400" dirty="0"/>
              <a:t>）と呼ばれます。</a:t>
            </a:r>
          </a:p>
          <a:p>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863CD035-5AEF-4BC5-8C35-6F24C63CBC82}" type="slidenum">
              <a:rPr lang="en-US" altLang="ja-JP" smtClean="0"/>
              <a:pPr>
                <a:defRPr/>
              </a:pPr>
              <a:t>17</a:t>
            </a:fld>
            <a:endParaRPr lang="en-US" altLang="ja-JP"/>
          </a:p>
        </p:txBody>
      </p:sp>
    </p:spTree>
    <p:extLst>
      <p:ext uri="{BB962C8B-B14F-4D97-AF65-F5344CB8AC3E}">
        <p14:creationId xmlns:p14="http://schemas.microsoft.com/office/powerpoint/2010/main" val="446967055"/>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New algorithm</a:t>
            </a:r>
            <a:endParaRPr kumimoji="1" lang="ja-JP" altLang="en-US" dirty="0"/>
          </a:p>
        </p:txBody>
      </p:sp>
      <p:sp>
        <p:nvSpPr>
          <p:cNvPr id="3" name="コンテンツ プレースホルダー 2"/>
          <p:cNvSpPr>
            <a:spLocks noGrp="1"/>
          </p:cNvSpPr>
          <p:nvPr>
            <p:ph idx="1"/>
          </p:nvPr>
        </p:nvSpPr>
        <p:spPr/>
        <p:txBody>
          <a:bodyPr/>
          <a:lstStyle/>
          <a:p>
            <a:r>
              <a:rPr kumimoji="1" lang="ja-JP" altLang="en-US" sz="2400" dirty="0"/>
              <a:t>上で定義されたアルゴリズムは、いくつかのノードの鎖を作成するのに適していますが、単純なグラフを生成します。</a:t>
            </a:r>
            <a:endParaRPr kumimoji="1" lang="en-US" altLang="ja-JP" sz="2400" dirty="0"/>
          </a:p>
          <a:p>
            <a:endParaRPr lang="en-US" altLang="ja-JP" sz="2400" dirty="0"/>
          </a:p>
          <a:p>
            <a:r>
              <a:rPr kumimoji="1" lang="ja-JP" altLang="en-US" sz="2400" dirty="0"/>
              <a:t>このアルゴリズムをより適用可能にするために，再帰的に実行する．直列</a:t>
            </a:r>
            <a:r>
              <a:rPr kumimoji="1" lang="en-US" altLang="ja-JP" sz="2400" dirty="0"/>
              <a:t>-</a:t>
            </a:r>
            <a:r>
              <a:rPr kumimoji="1" lang="ja-JP" altLang="en-US" sz="2400" dirty="0"/>
              <a:t>並列アルゴリズムは，最初に</a:t>
            </a:r>
            <a:r>
              <a:rPr kumimoji="1" lang="en-US" altLang="ja-JP" sz="2400" dirty="0"/>
              <a:t>1</a:t>
            </a:r>
            <a:r>
              <a:rPr kumimoji="1" lang="ja-JP" altLang="en-US" sz="2400" dirty="0"/>
              <a:t>つの</a:t>
            </a:r>
            <a:r>
              <a:rPr kumimoji="1" lang="en-US" altLang="ja-JP" sz="2400" dirty="0"/>
              <a:t>SPU</a:t>
            </a:r>
            <a:r>
              <a:rPr kumimoji="1" lang="ja-JP" altLang="en-US" sz="2400" dirty="0"/>
              <a:t>を生成する．</a:t>
            </a:r>
            <a:endParaRPr kumimoji="1" lang="en-US" altLang="ja-JP" sz="2400" dirty="0"/>
          </a:p>
          <a:p>
            <a:endParaRPr lang="en-US" altLang="ja-JP" sz="2400" dirty="0"/>
          </a:p>
          <a:p>
            <a:r>
              <a:rPr kumimoji="1" lang="ja-JP" altLang="en-US" sz="2400" dirty="0"/>
              <a:t>グラフが必要なノード数よりも少ない場合、</a:t>
            </a:r>
            <a:r>
              <a:rPr kumimoji="1" lang="en-US" altLang="ja-JP" sz="2400" dirty="0"/>
              <a:t>SPU</a:t>
            </a:r>
            <a:r>
              <a:rPr kumimoji="1" lang="ja-JP" altLang="en-US" sz="2400" dirty="0"/>
              <a:t>内の</a:t>
            </a:r>
            <a:r>
              <a:rPr kumimoji="1" lang="en-US" altLang="ja-JP" sz="2400" dirty="0"/>
              <a:t>1</a:t>
            </a:r>
            <a:r>
              <a:rPr kumimoji="1" lang="ja-JP" altLang="en-US" sz="2400" dirty="0"/>
              <a:t>つのノードが新しい</a:t>
            </a:r>
            <a:r>
              <a:rPr kumimoji="1" lang="en-US" altLang="ja-JP" sz="2400" dirty="0"/>
              <a:t>SPU</a:t>
            </a:r>
            <a:r>
              <a:rPr kumimoji="1" lang="ja-JP" altLang="en-US" sz="2400" dirty="0"/>
              <a:t>のルートに指定されます。</a:t>
            </a:r>
            <a:endParaRPr kumimoji="1" lang="en-US" altLang="ja-JP" sz="2400" dirty="0"/>
          </a:p>
          <a:p>
            <a:endParaRPr lang="en-US" altLang="ja-JP" sz="2400" dirty="0"/>
          </a:p>
          <a:p>
            <a:r>
              <a:rPr kumimoji="1" lang="ja-JP" altLang="en-US" sz="2400" dirty="0"/>
              <a:t>この処理は，要求されたノード数のグラフになるまで繰り返される．</a:t>
            </a:r>
          </a:p>
        </p:txBody>
      </p:sp>
      <p:sp>
        <p:nvSpPr>
          <p:cNvPr id="4" name="スライド番号プレースホルダー 3"/>
          <p:cNvSpPr>
            <a:spLocks noGrp="1"/>
          </p:cNvSpPr>
          <p:nvPr>
            <p:ph type="sldNum" sz="quarter" idx="10"/>
          </p:nvPr>
        </p:nvSpPr>
        <p:spPr/>
        <p:txBody>
          <a:bodyPr/>
          <a:lstStyle/>
          <a:p>
            <a:pPr>
              <a:defRPr/>
            </a:pPr>
            <a:fld id="{863CD035-5AEF-4BC5-8C35-6F24C63CBC82}" type="slidenum">
              <a:rPr lang="en-US" altLang="ja-JP" smtClean="0"/>
              <a:pPr>
                <a:defRPr/>
              </a:pPr>
              <a:t>18</a:t>
            </a:fld>
            <a:endParaRPr lang="en-US" altLang="ja-JP"/>
          </a:p>
        </p:txBody>
      </p:sp>
    </p:spTree>
    <p:extLst>
      <p:ext uri="{BB962C8B-B14F-4D97-AF65-F5344CB8AC3E}">
        <p14:creationId xmlns:p14="http://schemas.microsoft.com/office/powerpoint/2010/main" val="608731927"/>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New algorithm</a:t>
            </a:r>
            <a:endParaRPr kumimoji="1" lang="ja-JP" altLang="en-US" dirty="0"/>
          </a:p>
        </p:txBody>
      </p:sp>
      <p:sp>
        <p:nvSpPr>
          <p:cNvPr id="3" name="コンテンツ プレースホルダー 2"/>
          <p:cNvSpPr>
            <a:spLocks noGrp="1"/>
          </p:cNvSpPr>
          <p:nvPr>
            <p:ph idx="1"/>
          </p:nvPr>
        </p:nvSpPr>
        <p:spPr>
          <a:xfrm>
            <a:off x="228600" y="1022350"/>
            <a:ext cx="8763000" cy="5530850"/>
          </a:xfrm>
        </p:spPr>
        <p:txBody>
          <a:bodyPr/>
          <a:lstStyle/>
          <a:p>
            <a:r>
              <a:rPr kumimoji="1" lang="ja-JP" altLang="en-US" sz="2000" dirty="0"/>
              <a:t>この方法で生成されたタスクグラフの汎用性を高めるために、</a:t>
            </a:r>
            <a:r>
              <a:rPr kumimoji="1" lang="en-US" altLang="ja-JP" sz="2000" dirty="0"/>
              <a:t>SPU</a:t>
            </a:r>
            <a:r>
              <a:rPr kumimoji="1" lang="ja-JP" altLang="en-US" sz="2000" dirty="0"/>
              <a:t>内のノードチェーン間および</a:t>
            </a:r>
            <a:r>
              <a:rPr kumimoji="1" lang="en-US" altLang="ja-JP" sz="2000" dirty="0"/>
              <a:t>SPU</a:t>
            </a:r>
            <a:r>
              <a:rPr kumimoji="1" lang="ja-JP" altLang="en-US" sz="2000" dirty="0"/>
              <a:t>間の円弧を生成するためのパラメータが追加されました。</a:t>
            </a:r>
            <a:endParaRPr kumimoji="1" lang="en-US" altLang="ja-JP" sz="2000" dirty="0"/>
          </a:p>
          <a:p>
            <a:endParaRPr lang="en-US" altLang="ja-JP" sz="2000" dirty="0"/>
          </a:p>
          <a:p>
            <a:r>
              <a:rPr kumimoji="1" lang="ja-JP" altLang="en-US" sz="2000" dirty="0"/>
              <a:t>これらのコマンドは、</a:t>
            </a:r>
            <a:r>
              <a:rPr kumimoji="1" lang="en-US" altLang="ja-JP" sz="2000" dirty="0" err="1"/>
              <a:t>series_local_xover</a:t>
            </a:r>
            <a:r>
              <a:rPr kumimoji="1" lang="ja-JP" altLang="en-US" sz="2000" dirty="0"/>
              <a:t>と</a:t>
            </a:r>
            <a:r>
              <a:rPr kumimoji="1" lang="en-US" altLang="ja-JP" sz="2000" dirty="0" err="1"/>
              <a:t>series_global_xover</a:t>
            </a:r>
            <a:r>
              <a:rPr kumimoji="1" lang="ja-JP" altLang="en-US" sz="2000" dirty="0"/>
              <a:t>です。</a:t>
            </a:r>
            <a:endParaRPr kumimoji="1" lang="en-US" altLang="ja-JP" sz="2000" dirty="0"/>
          </a:p>
          <a:p>
            <a:endParaRPr lang="en-US" altLang="ja-JP" sz="2000" dirty="0"/>
          </a:p>
          <a:p>
            <a:r>
              <a:rPr kumimoji="1" lang="ja-JP" altLang="en-US" sz="2000" dirty="0"/>
              <a:t>これらのコマンドを単独で使用することで、直列並列構造を持たないランダムグラフを生成することができます。</a:t>
            </a:r>
            <a:endParaRPr kumimoji="1" lang="en-US" altLang="ja-JP" sz="2000" dirty="0"/>
          </a:p>
          <a:p>
            <a:endParaRPr lang="en-US" altLang="ja-JP" sz="2000" dirty="0"/>
          </a:p>
          <a:p>
            <a:r>
              <a:rPr kumimoji="1" lang="ja-JP" altLang="en-US" sz="2000" dirty="0"/>
              <a:t>各</a:t>
            </a:r>
            <a:r>
              <a:rPr kumimoji="1" lang="en-US" altLang="ja-JP" sz="2000" dirty="0"/>
              <a:t>SPU</a:t>
            </a:r>
            <a:r>
              <a:rPr kumimoji="1" lang="ja-JP" altLang="en-US" sz="2000" dirty="0"/>
              <a:t>の長さと幅を</a:t>
            </a:r>
            <a:r>
              <a:rPr kumimoji="1" lang="en-US" altLang="ja-JP" sz="2000" dirty="0"/>
              <a:t>0</a:t>
            </a:r>
            <a:r>
              <a:rPr kumimoji="1" lang="ja-JP" altLang="en-US" sz="2000" dirty="0"/>
              <a:t>に設定し、</a:t>
            </a:r>
            <a:r>
              <a:rPr kumimoji="1" lang="en-US" altLang="ja-JP" sz="2000" dirty="0" err="1"/>
              <a:t>series_global_xover</a:t>
            </a:r>
            <a:r>
              <a:rPr kumimoji="1" lang="ja-JP" altLang="en-US" sz="2000" dirty="0"/>
              <a:t>を使用することで、</a:t>
            </a:r>
            <a:r>
              <a:rPr kumimoji="1" lang="en-US" altLang="ja-JP" sz="2000" dirty="0" err="1"/>
              <a:t>series_global_xover</a:t>
            </a:r>
            <a:r>
              <a:rPr kumimoji="1" lang="ja-JP" altLang="en-US" sz="2000" dirty="0"/>
              <a:t>で指定された辺の数だけランダムグラフが生成されます。</a:t>
            </a:r>
            <a:endParaRPr kumimoji="1" lang="en-US" altLang="ja-JP" sz="2000" dirty="0"/>
          </a:p>
          <a:p>
            <a:endParaRPr lang="en-US" altLang="ja-JP" sz="2000" dirty="0"/>
          </a:p>
          <a:p>
            <a:r>
              <a:rPr kumimoji="1" lang="ja-JP" altLang="en-US" sz="2000" dirty="0"/>
              <a:t>この方法に基づく例 </a:t>
            </a:r>
            <a:r>
              <a:rPr kumimoji="1" lang="en-US" altLang="ja-JP" sz="2000" dirty="0" err="1"/>
              <a:t>sp_rand.tgff</a:t>
            </a:r>
            <a:r>
              <a:rPr kumimoji="1" lang="en-US" altLang="ja-JP" sz="2000" dirty="0"/>
              <a:t> </a:t>
            </a:r>
            <a:r>
              <a:rPr kumimoji="1" lang="ja-JP" altLang="en-US" sz="2000" dirty="0"/>
              <a:t>は，</a:t>
            </a:r>
            <a:r>
              <a:rPr kumimoji="1" lang="en-US" altLang="ja-JP" sz="2000" dirty="0"/>
              <a:t>examples </a:t>
            </a:r>
            <a:r>
              <a:rPr kumimoji="1" lang="ja-JP" altLang="en-US" sz="2000" dirty="0"/>
              <a:t>ファイルにあります．</a:t>
            </a:r>
            <a:r>
              <a:rPr kumimoji="1" lang="en-US" altLang="ja-JP" sz="2000" dirty="0"/>
              <a:t>(</a:t>
            </a:r>
            <a:r>
              <a:rPr kumimoji="1" lang="ja-JP" altLang="en-US" sz="2000" dirty="0"/>
              <a:t>このディレクトリにある </a:t>
            </a:r>
            <a:r>
              <a:rPr kumimoji="1" lang="en-US" altLang="ja-JP" sz="2000" dirty="0"/>
              <a:t>sp_rand1.tgffopt </a:t>
            </a:r>
            <a:r>
              <a:rPr kumimoji="1" lang="ja-JP" altLang="en-US" sz="2000" dirty="0"/>
              <a:t>とは異なることに注意してください</a:t>
            </a:r>
            <a:r>
              <a:rPr kumimoji="1" lang="en-US" altLang="ja-JP" sz="2000" dirty="0"/>
              <a:t>)</a:t>
            </a:r>
            <a:r>
              <a:rPr kumimoji="1" lang="ja-JP" altLang="en-US" sz="2000" dirty="0"/>
              <a:t>．</a:t>
            </a:r>
          </a:p>
        </p:txBody>
      </p:sp>
      <p:sp>
        <p:nvSpPr>
          <p:cNvPr id="4" name="スライド番号プレースホルダー 3"/>
          <p:cNvSpPr>
            <a:spLocks noGrp="1"/>
          </p:cNvSpPr>
          <p:nvPr>
            <p:ph type="sldNum" sz="quarter" idx="10"/>
          </p:nvPr>
        </p:nvSpPr>
        <p:spPr/>
        <p:txBody>
          <a:bodyPr/>
          <a:lstStyle/>
          <a:p>
            <a:pPr>
              <a:defRPr/>
            </a:pPr>
            <a:fld id="{863CD035-5AEF-4BC5-8C35-6F24C63CBC82}" type="slidenum">
              <a:rPr lang="en-US" altLang="ja-JP" smtClean="0"/>
              <a:pPr>
                <a:defRPr/>
              </a:pPr>
              <a:t>19</a:t>
            </a:fld>
            <a:endParaRPr lang="en-US" altLang="ja-JP"/>
          </a:p>
        </p:txBody>
      </p:sp>
    </p:spTree>
    <p:extLst>
      <p:ext uri="{BB962C8B-B14F-4D97-AF65-F5344CB8AC3E}">
        <p14:creationId xmlns:p14="http://schemas.microsoft.com/office/powerpoint/2010/main" val="4252945681"/>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Introduction</a:t>
            </a:r>
            <a:endParaRPr kumimoji="1" lang="ja-JP" altLang="en-US" dirty="0"/>
          </a:p>
        </p:txBody>
      </p:sp>
      <p:sp>
        <p:nvSpPr>
          <p:cNvPr id="3" name="コンテンツ プレースホルダー 2"/>
          <p:cNvSpPr>
            <a:spLocks noGrp="1"/>
          </p:cNvSpPr>
          <p:nvPr>
            <p:ph idx="1"/>
          </p:nvPr>
        </p:nvSpPr>
        <p:spPr>
          <a:xfrm>
            <a:off x="228600" y="1022350"/>
            <a:ext cx="8763000" cy="5607050"/>
          </a:xfrm>
        </p:spPr>
        <p:txBody>
          <a:bodyPr/>
          <a:lstStyle/>
          <a:p>
            <a:r>
              <a:rPr kumimoji="1" lang="en-US" altLang="ja-JP" sz="2000" dirty="0"/>
              <a:t>TGFF</a:t>
            </a:r>
            <a:r>
              <a:rPr kumimoji="1" lang="ja-JP" altLang="en-US" sz="2000" dirty="0"/>
              <a:t>は</a:t>
            </a:r>
            <a:r>
              <a:rPr kumimoji="1" lang="en-US" altLang="ja-JP" sz="2000" dirty="0"/>
              <a:t>1998</a:t>
            </a:r>
            <a:r>
              <a:rPr kumimoji="1" lang="ja-JP" altLang="en-US" sz="2000" dirty="0"/>
              <a:t>年に</a:t>
            </a:r>
            <a:r>
              <a:rPr kumimoji="1" lang="en-US" altLang="ja-JP" sz="2000" dirty="0"/>
              <a:t>R.P. Dick</a:t>
            </a:r>
            <a:r>
              <a:rPr kumimoji="1" lang="ja-JP" altLang="en-US" sz="2000" dirty="0"/>
              <a:t>と</a:t>
            </a:r>
            <a:r>
              <a:rPr kumimoji="1" lang="en-US" altLang="ja-JP" sz="2000" dirty="0"/>
              <a:t>D.L. Rhodes</a:t>
            </a:r>
            <a:r>
              <a:rPr kumimoji="1" lang="ja-JP" altLang="en-US" sz="2000" dirty="0"/>
              <a:t>によって開発されたもので、一般的なスケジューリングや割り当て研究、特にハードウェアとソフトウェアの協調合成研究のための標準化されたランダムベンチマークを容易にするために開発されました。</a:t>
            </a:r>
            <a:endParaRPr kumimoji="1" lang="en-US" altLang="ja-JP" sz="2000" dirty="0"/>
          </a:p>
          <a:p>
            <a:endParaRPr kumimoji="1" lang="en-US" altLang="ja-JP" sz="2000" dirty="0"/>
          </a:p>
          <a:p>
            <a:r>
              <a:rPr kumimoji="1" lang="en-US" altLang="ja-JP" sz="2000" dirty="0"/>
              <a:t>TGFF</a:t>
            </a:r>
            <a:r>
              <a:rPr kumimoji="1" lang="ja-JP" altLang="en-US" sz="2000" dirty="0"/>
              <a:t>は擬似ランダムグラフの生成を必要とする多くのアプリケーションに適しています。</a:t>
            </a:r>
            <a:r>
              <a:rPr kumimoji="1" lang="en-US" altLang="ja-JP" sz="2000" dirty="0"/>
              <a:t>K. </a:t>
            </a:r>
            <a:r>
              <a:rPr kumimoji="1" lang="en-US" altLang="ja-JP" sz="2000" dirty="0" err="1"/>
              <a:t>Vallerio</a:t>
            </a:r>
            <a:r>
              <a:rPr kumimoji="1" lang="ja-JP" altLang="en-US" sz="2000" dirty="0"/>
              <a:t>はその後、コードとドキュメントを更新し、強化しました。</a:t>
            </a:r>
            <a:endParaRPr kumimoji="1" lang="en-US" altLang="ja-JP" sz="2000" dirty="0"/>
          </a:p>
          <a:p>
            <a:endParaRPr kumimoji="1" lang="en-US" altLang="ja-JP" sz="2000" dirty="0"/>
          </a:p>
          <a:p>
            <a:r>
              <a:rPr kumimoji="1" lang="ja-JP" altLang="en-US" sz="2000" dirty="0"/>
              <a:t>最新バージョン</a:t>
            </a:r>
            <a:r>
              <a:rPr kumimoji="1" lang="en-US" altLang="ja-JP" sz="2000" dirty="0"/>
              <a:t>(3.0)</a:t>
            </a:r>
            <a:r>
              <a:rPr kumimoji="1" lang="ja-JP" altLang="en-US" sz="2000" dirty="0"/>
              <a:t>では</a:t>
            </a:r>
            <a:r>
              <a:rPr kumimoji="1" lang="en-US" altLang="ja-JP" sz="2000" dirty="0"/>
              <a:t>TGFF</a:t>
            </a:r>
            <a:r>
              <a:rPr kumimoji="1" lang="ja-JP" altLang="en-US" sz="2000" dirty="0"/>
              <a:t>の機能が拡張され、複数のタイプのランダムグラフを生成することができる高度に設定可能なランダムグラフ生成器が提供されています。</a:t>
            </a:r>
            <a:endParaRPr kumimoji="1" lang="en-US" altLang="ja-JP" sz="2000" dirty="0"/>
          </a:p>
          <a:p>
            <a:endParaRPr kumimoji="1" lang="en-US" altLang="ja-JP" sz="2000" dirty="0"/>
          </a:p>
          <a:p>
            <a:r>
              <a:rPr kumimoji="1" lang="ja-JP" altLang="en-US" sz="2000" dirty="0"/>
              <a:t>このドキュメントには、インストール方法と機能のリストが含まれています。</a:t>
            </a:r>
          </a:p>
        </p:txBody>
      </p:sp>
      <p:sp>
        <p:nvSpPr>
          <p:cNvPr id="4" name="スライド番号プレースホルダー 3"/>
          <p:cNvSpPr>
            <a:spLocks noGrp="1"/>
          </p:cNvSpPr>
          <p:nvPr>
            <p:ph type="sldNum" sz="quarter" idx="10"/>
          </p:nvPr>
        </p:nvSpPr>
        <p:spPr/>
        <p:txBody>
          <a:bodyPr/>
          <a:lstStyle/>
          <a:p>
            <a:pPr>
              <a:defRPr/>
            </a:pPr>
            <a:fld id="{863CD035-5AEF-4BC5-8C35-6F24C63CBC82}" type="slidenum">
              <a:rPr lang="en-US" altLang="ja-JP" smtClean="0"/>
              <a:pPr>
                <a:defRPr/>
              </a:pPr>
              <a:t>2</a:t>
            </a:fld>
            <a:endParaRPr lang="en-US" altLang="ja-JP"/>
          </a:p>
        </p:txBody>
      </p:sp>
    </p:spTree>
    <p:extLst>
      <p:ext uri="{BB962C8B-B14F-4D97-AF65-F5344CB8AC3E}">
        <p14:creationId xmlns:p14="http://schemas.microsoft.com/office/powerpoint/2010/main" val="1697387437"/>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New algorithm</a:t>
            </a:r>
            <a:endParaRPr kumimoji="1" lang="ja-JP" altLang="en-US" dirty="0"/>
          </a:p>
        </p:txBody>
      </p:sp>
      <p:sp>
        <p:nvSpPr>
          <p:cNvPr id="3" name="コンテンツ プレースホルダー 2"/>
          <p:cNvSpPr>
            <a:spLocks noGrp="1"/>
          </p:cNvSpPr>
          <p:nvPr>
            <p:ph idx="1"/>
          </p:nvPr>
        </p:nvSpPr>
        <p:spPr/>
        <p:txBody>
          <a:bodyPr/>
          <a:lstStyle/>
          <a:p>
            <a:r>
              <a:rPr kumimoji="1" lang="ja-JP" altLang="en-US" sz="2400" dirty="0"/>
              <a:t>ランダムグラフ生成法と直列並列法を組み合わせることで、多種多様なグラフを生成することができる。</a:t>
            </a:r>
            <a:endParaRPr kumimoji="1" lang="en-US" altLang="ja-JP" sz="2400" dirty="0"/>
          </a:p>
          <a:p>
            <a:endParaRPr lang="en-US" altLang="ja-JP" sz="2400" dirty="0"/>
          </a:p>
          <a:p>
            <a:r>
              <a:rPr kumimoji="1" lang="ja-JP" altLang="en-US" sz="2400" dirty="0"/>
              <a:t>新アルゴリズムを用いて作成したファイル </a:t>
            </a:r>
            <a:r>
              <a:rPr kumimoji="1" lang="en-US" altLang="ja-JP" sz="2400" dirty="0"/>
              <a:t>sp_rand1.eps </a:t>
            </a:r>
            <a:r>
              <a:rPr kumimoji="1" lang="ja-JP" altLang="en-US" sz="2400" dirty="0"/>
              <a:t>と </a:t>
            </a:r>
            <a:r>
              <a:rPr kumimoji="1" lang="en-US" altLang="ja-JP" sz="2400" dirty="0" err="1"/>
              <a:t>sp_simple.eps</a:t>
            </a:r>
            <a:r>
              <a:rPr kumimoji="1" lang="en-US" altLang="ja-JP" sz="2400" dirty="0"/>
              <a:t> </a:t>
            </a:r>
            <a:r>
              <a:rPr kumimoji="1" lang="ja-JP" altLang="en-US" sz="2400" dirty="0"/>
              <a:t>を図 </a:t>
            </a:r>
            <a:r>
              <a:rPr kumimoji="1" lang="en-US" altLang="ja-JP" sz="2400" dirty="0"/>
              <a:t>2(a)</a:t>
            </a:r>
            <a:r>
              <a:rPr kumimoji="1" lang="ja-JP" altLang="en-US" sz="2400" dirty="0"/>
              <a:t>と</a:t>
            </a:r>
            <a:r>
              <a:rPr kumimoji="1" lang="en-US" altLang="ja-JP" sz="2400" dirty="0"/>
              <a:t>(b)</a:t>
            </a:r>
            <a:r>
              <a:rPr kumimoji="1" lang="ja-JP" altLang="en-US" sz="2400" dirty="0"/>
              <a:t>に示す．</a:t>
            </a:r>
          </a:p>
        </p:txBody>
      </p:sp>
      <p:sp>
        <p:nvSpPr>
          <p:cNvPr id="4" name="スライド番号プレースホルダー 3"/>
          <p:cNvSpPr>
            <a:spLocks noGrp="1"/>
          </p:cNvSpPr>
          <p:nvPr>
            <p:ph type="sldNum" sz="quarter" idx="10"/>
          </p:nvPr>
        </p:nvSpPr>
        <p:spPr/>
        <p:txBody>
          <a:bodyPr/>
          <a:lstStyle/>
          <a:p>
            <a:pPr>
              <a:defRPr/>
            </a:pPr>
            <a:fld id="{863CD035-5AEF-4BC5-8C35-6F24C63CBC82}" type="slidenum">
              <a:rPr lang="en-US" altLang="ja-JP" smtClean="0"/>
              <a:pPr>
                <a:defRPr/>
              </a:pPr>
              <a:t>20</a:t>
            </a:fld>
            <a:endParaRPr lang="en-US" altLang="ja-JP"/>
          </a:p>
        </p:txBody>
      </p:sp>
      <p:pic>
        <p:nvPicPr>
          <p:cNvPr id="6" name="図 5">
            <a:extLst>
              <a:ext uri="{FF2B5EF4-FFF2-40B4-BE49-F238E27FC236}">
                <a16:creationId xmlns:a16="http://schemas.microsoft.com/office/drawing/2014/main" id="{70635AF3-511F-4606-8915-4F4C039FF3B3}"/>
              </a:ext>
            </a:extLst>
          </p:cNvPr>
          <p:cNvPicPr>
            <a:picLocks noChangeAspect="1"/>
          </p:cNvPicPr>
          <p:nvPr/>
        </p:nvPicPr>
        <p:blipFill>
          <a:blip r:embed="rId2"/>
          <a:stretch>
            <a:fillRect/>
          </a:stretch>
        </p:blipFill>
        <p:spPr>
          <a:xfrm>
            <a:off x="1375133" y="3095812"/>
            <a:ext cx="6393734" cy="3345470"/>
          </a:xfrm>
          <a:prstGeom prst="rect">
            <a:avLst/>
          </a:prstGeom>
        </p:spPr>
      </p:pic>
      <p:pic>
        <p:nvPicPr>
          <p:cNvPr id="8" name="図 7">
            <a:extLst>
              <a:ext uri="{FF2B5EF4-FFF2-40B4-BE49-F238E27FC236}">
                <a16:creationId xmlns:a16="http://schemas.microsoft.com/office/drawing/2014/main" id="{2039EBB4-FBE6-4A3C-AAF4-3DF4E14D0480}"/>
              </a:ext>
            </a:extLst>
          </p:cNvPr>
          <p:cNvPicPr>
            <a:picLocks noChangeAspect="1"/>
          </p:cNvPicPr>
          <p:nvPr/>
        </p:nvPicPr>
        <p:blipFill>
          <a:blip r:embed="rId3"/>
          <a:stretch>
            <a:fillRect/>
          </a:stretch>
        </p:blipFill>
        <p:spPr>
          <a:xfrm>
            <a:off x="0" y="6484607"/>
            <a:ext cx="8817104" cy="289585"/>
          </a:xfrm>
          <a:prstGeom prst="rect">
            <a:avLst/>
          </a:prstGeom>
        </p:spPr>
      </p:pic>
    </p:spTree>
    <p:extLst>
      <p:ext uri="{BB962C8B-B14F-4D97-AF65-F5344CB8AC3E}">
        <p14:creationId xmlns:p14="http://schemas.microsoft.com/office/powerpoint/2010/main" val="1216896782"/>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New algorithm</a:t>
            </a:r>
            <a:endParaRPr kumimoji="1" lang="ja-JP" altLang="en-US" dirty="0"/>
          </a:p>
        </p:txBody>
      </p:sp>
      <p:sp>
        <p:nvSpPr>
          <p:cNvPr id="3" name="コンテンツ プレースホルダー 2"/>
          <p:cNvSpPr>
            <a:spLocks noGrp="1"/>
          </p:cNvSpPr>
          <p:nvPr>
            <p:ph idx="1"/>
          </p:nvPr>
        </p:nvSpPr>
        <p:spPr>
          <a:xfrm>
            <a:off x="76200" y="1000059"/>
            <a:ext cx="8991600" cy="5307013"/>
          </a:xfrm>
        </p:spPr>
        <p:txBody>
          <a:bodyPr/>
          <a:lstStyle/>
          <a:p>
            <a:r>
              <a:rPr kumimoji="1" lang="ja-JP" altLang="en-US" dirty="0"/>
              <a:t>オリジナルのアルゴリズムが現在のデフォルトです．</a:t>
            </a:r>
            <a:endParaRPr kumimoji="1" lang="en-US" altLang="ja-JP" dirty="0"/>
          </a:p>
          <a:p>
            <a:endParaRPr lang="en-US" altLang="ja-JP" dirty="0"/>
          </a:p>
          <a:p>
            <a:r>
              <a:rPr kumimoji="1" lang="ja-JP" altLang="en-US" dirty="0"/>
              <a:t>新しいアルゴリズムを使用するには、</a:t>
            </a:r>
            <a:r>
              <a:rPr kumimoji="1" lang="en-US" altLang="ja-JP" dirty="0" err="1"/>
              <a:t>gen_series_parallel</a:t>
            </a:r>
            <a:r>
              <a:rPr kumimoji="1" lang="ja-JP" altLang="en-US" dirty="0"/>
              <a:t>コマンドを使用します。</a:t>
            </a:r>
          </a:p>
        </p:txBody>
      </p:sp>
      <p:sp>
        <p:nvSpPr>
          <p:cNvPr id="4" name="スライド番号プレースホルダー 3"/>
          <p:cNvSpPr>
            <a:spLocks noGrp="1"/>
          </p:cNvSpPr>
          <p:nvPr>
            <p:ph type="sldNum" sz="quarter" idx="10"/>
          </p:nvPr>
        </p:nvSpPr>
        <p:spPr/>
        <p:txBody>
          <a:bodyPr/>
          <a:lstStyle/>
          <a:p>
            <a:pPr>
              <a:defRPr/>
            </a:pPr>
            <a:fld id="{863CD035-5AEF-4BC5-8C35-6F24C63CBC82}" type="slidenum">
              <a:rPr lang="en-US" altLang="ja-JP" smtClean="0"/>
              <a:pPr>
                <a:defRPr/>
              </a:pPr>
              <a:t>21</a:t>
            </a:fld>
            <a:endParaRPr lang="en-US" altLang="ja-JP"/>
          </a:p>
        </p:txBody>
      </p:sp>
    </p:spTree>
    <p:extLst>
      <p:ext uri="{BB962C8B-B14F-4D97-AF65-F5344CB8AC3E}">
        <p14:creationId xmlns:p14="http://schemas.microsoft.com/office/powerpoint/2010/main" val="268457264"/>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How TGFF works</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a:t>一般的に、</a:t>
            </a:r>
            <a:r>
              <a:rPr kumimoji="1" lang="en-US" altLang="ja-JP" dirty="0"/>
              <a:t>TGFF </a:t>
            </a:r>
            <a:r>
              <a:rPr kumimoji="1" lang="ja-JP" altLang="en-US" dirty="0"/>
              <a:t>は </a:t>
            </a:r>
            <a:r>
              <a:rPr kumimoji="1" lang="en-US" altLang="ja-JP" dirty="0" err="1"/>
              <a:t>tgffopt</a:t>
            </a:r>
            <a:r>
              <a:rPr kumimoji="1" lang="en-US" altLang="ja-JP" dirty="0"/>
              <a:t> </a:t>
            </a:r>
            <a:r>
              <a:rPr kumimoji="1" lang="ja-JP" altLang="en-US" dirty="0"/>
              <a:t>ファイルからの入力パラメータを受け付けます。</a:t>
            </a:r>
            <a:endParaRPr kumimoji="1" lang="en-US" altLang="ja-JP" dirty="0"/>
          </a:p>
          <a:p>
            <a:endParaRPr lang="en-US" altLang="ja-JP" dirty="0"/>
          </a:p>
          <a:p>
            <a:r>
              <a:rPr kumimoji="1" lang="en-US" altLang="ja-JP" dirty="0"/>
              <a:t>TGFF </a:t>
            </a:r>
            <a:r>
              <a:rPr kumimoji="1" lang="ja-JP" altLang="en-US" dirty="0"/>
              <a:t>が現在サポートしている機能のリストは以下の通りです。</a:t>
            </a:r>
            <a:endParaRPr kumimoji="1" lang="en-US" altLang="ja-JP" dirty="0"/>
          </a:p>
          <a:p>
            <a:endParaRPr lang="en-US" altLang="ja-JP" dirty="0"/>
          </a:p>
          <a:p>
            <a:r>
              <a:rPr kumimoji="1" lang="en-US" altLang="ja-JP" dirty="0"/>
              <a:t>TGFF </a:t>
            </a:r>
            <a:r>
              <a:rPr kumimoji="1" lang="ja-JP" altLang="en-US" dirty="0"/>
              <a:t>コマンドがどのように動作するかの基本的な理解を得るために、新規ユーザーはこのセクションの例を検討することをお勧めします。</a:t>
            </a:r>
          </a:p>
        </p:txBody>
      </p:sp>
      <p:sp>
        <p:nvSpPr>
          <p:cNvPr id="4" name="スライド番号プレースホルダー 3"/>
          <p:cNvSpPr>
            <a:spLocks noGrp="1"/>
          </p:cNvSpPr>
          <p:nvPr>
            <p:ph type="sldNum" sz="quarter" idx="10"/>
          </p:nvPr>
        </p:nvSpPr>
        <p:spPr/>
        <p:txBody>
          <a:bodyPr/>
          <a:lstStyle/>
          <a:p>
            <a:pPr>
              <a:defRPr/>
            </a:pPr>
            <a:fld id="{863CD035-5AEF-4BC5-8C35-6F24C63CBC82}" type="slidenum">
              <a:rPr lang="en-US" altLang="ja-JP" smtClean="0"/>
              <a:pPr>
                <a:defRPr/>
              </a:pPr>
              <a:t>22</a:t>
            </a:fld>
            <a:endParaRPr lang="en-US" altLang="ja-JP"/>
          </a:p>
        </p:txBody>
      </p:sp>
    </p:spTree>
    <p:extLst>
      <p:ext uri="{BB962C8B-B14F-4D97-AF65-F5344CB8AC3E}">
        <p14:creationId xmlns:p14="http://schemas.microsoft.com/office/powerpoint/2010/main" val="1211019878"/>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Usage</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a:t>TGFF </a:t>
            </a:r>
            <a:r>
              <a:rPr kumimoji="1" lang="ja-JP" altLang="en-US" dirty="0"/>
              <a:t>を呼び出すには、以下のコマンドを使用します。</a:t>
            </a:r>
          </a:p>
        </p:txBody>
      </p:sp>
      <p:sp>
        <p:nvSpPr>
          <p:cNvPr id="4" name="スライド番号プレースホルダー 3"/>
          <p:cNvSpPr>
            <a:spLocks noGrp="1"/>
          </p:cNvSpPr>
          <p:nvPr>
            <p:ph type="sldNum" sz="quarter" idx="10"/>
          </p:nvPr>
        </p:nvSpPr>
        <p:spPr/>
        <p:txBody>
          <a:bodyPr/>
          <a:lstStyle/>
          <a:p>
            <a:pPr>
              <a:defRPr/>
            </a:pPr>
            <a:fld id="{863CD035-5AEF-4BC5-8C35-6F24C63CBC82}" type="slidenum">
              <a:rPr lang="en-US" altLang="ja-JP" smtClean="0"/>
              <a:pPr>
                <a:defRPr/>
              </a:pPr>
              <a:t>23</a:t>
            </a:fld>
            <a:endParaRPr lang="en-US" altLang="ja-JP"/>
          </a:p>
        </p:txBody>
      </p:sp>
      <p:pic>
        <p:nvPicPr>
          <p:cNvPr id="6" name="図 5">
            <a:extLst>
              <a:ext uri="{FF2B5EF4-FFF2-40B4-BE49-F238E27FC236}">
                <a16:creationId xmlns:a16="http://schemas.microsoft.com/office/drawing/2014/main" id="{B404EB50-2332-4F64-BFA6-15D58D8EC06D}"/>
              </a:ext>
            </a:extLst>
          </p:cNvPr>
          <p:cNvPicPr>
            <a:picLocks noChangeAspect="1"/>
          </p:cNvPicPr>
          <p:nvPr/>
        </p:nvPicPr>
        <p:blipFill>
          <a:blip r:embed="rId2"/>
          <a:stretch>
            <a:fillRect/>
          </a:stretch>
        </p:blipFill>
        <p:spPr>
          <a:xfrm>
            <a:off x="685800" y="2209800"/>
            <a:ext cx="2065199" cy="396274"/>
          </a:xfrm>
          <a:prstGeom prst="rect">
            <a:avLst/>
          </a:prstGeom>
        </p:spPr>
      </p:pic>
    </p:spTree>
    <p:extLst>
      <p:ext uri="{BB962C8B-B14F-4D97-AF65-F5344CB8AC3E}">
        <p14:creationId xmlns:p14="http://schemas.microsoft.com/office/powerpoint/2010/main" val="3077083133"/>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Key</a:t>
            </a:r>
            <a:endParaRPr kumimoji="1" lang="ja-JP" altLang="en-US" dirty="0"/>
          </a:p>
        </p:txBody>
      </p:sp>
      <p:sp>
        <p:nvSpPr>
          <p:cNvPr id="3" name="コンテンツ プレースホルダー 2"/>
          <p:cNvSpPr>
            <a:spLocks noGrp="1"/>
          </p:cNvSpPr>
          <p:nvPr>
            <p:ph idx="1"/>
          </p:nvPr>
        </p:nvSpPr>
        <p:spPr>
          <a:xfrm>
            <a:off x="228600" y="1022350"/>
            <a:ext cx="8763000" cy="5530850"/>
          </a:xfrm>
        </p:spPr>
        <p:txBody>
          <a:bodyPr/>
          <a:lstStyle/>
          <a:p>
            <a:r>
              <a:rPr kumimoji="1" lang="ja-JP" altLang="en-US" sz="2400" dirty="0"/>
              <a:t>複数行のコマンドを入力する場合は、「</a:t>
            </a:r>
            <a:r>
              <a:rPr kumimoji="1" lang="en-US" altLang="ja-JP" sz="2400" dirty="0"/>
              <a:t>\</a:t>
            </a:r>
            <a:r>
              <a:rPr kumimoji="1" lang="ja-JP" altLang="en-US" sz="2400" dirty="0"/>
              <a:t>」を使用します。</a:t>
            </a:r>
            <a:endParaRPr kumimoji="1" lang="en-US" altLang="ja-JP" sz="2400" dirty="0"/>
          </a:p>
          <a:p>
            <a:endParaRPr lang="en-US" altLang="ja-JP" sz="2400" dirty="0"/>
          </a:p>
          <a:p>
            <a:r>
              <a:rPr kumimoji="1" lang="ja-JP" altLang="en-US" sz="2400" dirty="0"/>
              <a:t>行頭の「</a:t>
            </a:r>
            <a:r>
              <a:rPr kumimoji="1" lang="en-US" altLang="ja-JP" sz="2400" dirty="0"/>
              <a:t>#</a:t>
            </a:r>
            <a:r>
              <a:rPr kumimoji="1" lang="ja-JP" altLang="en-US" sz="2400" dirty="0"/>
              <a:t>」はコメントアウトします。</a:t>
            </a:r>
            <a:endParaRPr kumimoji="1" lang="en-US" altLang="ja-JP" sz="2400" dirty="0"/>
          </a:p>
          <a:p>
            <a:endParaRPr lang="en-US" altLang="ja-JP" sz="2400" dirty="0"/>
          </a:p>
          <a:p>
            <a:r>
              <a:rPr kumimoji="1" lang="en-US" altLang="ja-JP" sz="2400" dirty="0"/>
              <a:t>Average and Multipliers:</a:t>
            </a:r>
          </a:p>
          <a:p>
            <a:pPr marL="0" indent="0">
              <a:buNone/>
            </a:pPr>
            <a:r>
              <a:rPr lang="ja-JP" altLang="en-US" sz="2400" dirty="0"/>
              <a:t>　</a:t>
            </a:r>
            <a:r>
              <a:rPr kumimoji="1" lang="ja-JP" altLang="en-US" sz="2400" dirty="0"/>
              <a:t>これらの乗数は、乱数</a:t>
            </a:r>
            <a:r>
              <a:rPr kumimoji="1" lang="en-US" altLang="ja-JP" sz="2400" dirty="0"/>
              <a:t>[-1, 1]</a:t>
            </a:r>
            <a:r>
              <a:rPr kumimoji="1" lang="ja-JP" altLang="en-US" sz="2400" dirty="0"/>
              <a:t>をスケーリングするために使用される値を示し、擬似乱数値を得るために平均に加算されます。例えば、</a:t>
            </a:r>
            <a:r>
              <a:rPr kumimoji="1" lang="en-US" altLang="ja-JP" sz="2400" dirty="0"/>
              <a:t>2</a:t>
            </a:r>
            <a:r>
              <a:rPr kumimoji="1" lang="ja-JP" altLang="en-US" sz="2400" dirty="0"/>
              <a:t>の乗数を持つ</a:t>
            </a:r>
            <a:r>
              <a:rPr kumimoji="1" lang="en-US" altLang="ja-JP" sz="2400" dirty="0"/>
              <a:t>4</a:t>
            </a:r>
            <a:r>
              <a:rPr kumimoji="1" lang="ja-JP" altLang="en-US" sz="2400" dirty="0"/>
              <a:t>の平均は、</a:t>
            </a:r>
            <a:r>
              <a:rPr kumimoji="1" lang="en-US" altLang="ja-JP" sz="2400" dirty="0"/>
              <a:t>[2, 6]</a:t>
            </a:r>
            <a:r>
              <a:rPr kumimoji="1" lang="ja-JP" altLang="en-US" sz="2400" dirty="0"/>
              <a:t>からの範囲になります。</a:t>
            </a:r>
            <a:endParaRPr kumimoji="1" lang="en-US" altLang="ja-JP" sz="2400" dirty="0"/>
          </a:p>
          <a:p>
            <a:pPr marL="0" indent="0">
              <a:buNone/>
            </a:pPr>
            <a:endParaRPr lang="en-US" altLang="ja-JP" sz="2400" dirty="0"/>
          </a:p>
          <a:p>
            <a:r>
              <a:rPr kumimoji="1" lang="ja-JP" altLang="en-US" sz="2400" dirty="0"/>
              <a:t>タスクとノードは互換性があります。</a:t>
            </a:r>
            <a:endParaRPr kumimoji="1" lang="en-US" altLang="ja-JP" sz="2400" dirty="0"/>
          </a:p>
          <a:p>
            <a:endParaRPr lang="en-US" altLang="ja-JP" sz="2400" dirty="0"/>
          </a:p>
          <a:p>
            <a:r>
              <a:rPr kumimoji="1" lang="ja-JP" altLang="en-US" sz="2400" dirty="0"/>
              <a:t>トランスミットとアークは互換性があります。</a:t>
            </a:r>
          </a:p>
        </p:txBody>
      </p:sp>
      <p:sp>
        <p:nvSpPr>
          <p:cNvPr id="4" name="スライド番号プレースホルダー 3"/>
          <p:cNvSpPr>
            <a:spLocks noGrp="1"/>
          </p:cNvSpPr>
          <p:nvPr>
            <p:ph type="sldNum" sz="quarter" idx="10"/>
          </p:nvPr>
        </p:nvSpPr>
        <p:spPr/>
        <p:txBody>
          <a:bodyPr/>
          <a:lstStyle/>
          <a:p>
            <a:pPr>
              <a:defRPr/>
            </a:pPr>
            <a:fld id="{863CD035-5AEF-4BC5-8C35-6F24C63CBC82}" type="slidenum">
              <a:rPr lang="en-US" altLang="ja-JP" smtClean="0"/>
              <a:pPr>
                <a:defRPr/>
              </a:pPr>
              <a:t>24</a:t>
            </a:fld>
            <a:endParaRPr lang="en-US" altLang="ja-JP"/>
          </a:p>
        </p:txBody>
      </p:sp>
    </p:spTree>
    <p:extLst>
      <p:ext uri="{BB962C8B-B14F-4D97-AF65-F5344CB8AC3E}">
        <p14:creationId xmlns:p14="http://schemas.microsoft.com/office/powerpoint/2010/main" val="4233689222"/>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Datatypes</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a:t>TGFF</a:t>
            </a:r>
            <a:r>
              <a:rPr kumimoji="1" lang="ja-JP" altLang="en-US" dirty="0"/>
              <a:t>のパラメータに使用するデータ型の一覧：</a:t>
            </a:r>
            <a:endParaRPr kumimoji="1" lang="en-US" altLang="ja-JP" dirty="0"/>
          </a:p>
          <a:p>
            <a:pPr marL="360363" lvl="1" indent="0">
              <a:buNone/>
            </a:pPr>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863CD035-5AEF-4BC5-8C35-6F24C63CBC82}" type="slidenum">
              <a:rPr lang="en-US" altLang="ja-JP" smtClean="0"/>
              <a:pPr>
                <a:defRPr/>
              </a:pPr>
              <a:t>25</a:t>
            </a:fld>
            <a:endParaRPr lang="en-US" altLang="ja-JP"/>
          </a:p>
        </p:txBody>
      </p:sp>
      <p:pic>
        <p:nvPicPr>
          <p:cNvPr id="6" name="図 5">
            <a:extLst>
              <a:ext uri="{FF2B5EF4-FFF2-40B4-BE49-F238E27FC236}">
                <a16:creationId xmlns:a16="http://schemas.microsoft.com/office/drawing/2014/main" id="{A7C3B937-CCB5-4918-A6D2-4A1AC976D938}"/>
              </a:ext>
            </a:extLst>
          </p:cNvPr>
          <p:cNvPicPr>
            <a:picLocks noChangeAspect="1"/>
          </p:cNvPicPr>
          <p:nvPr/>
        </p:nvPicPr>
        <p:blipFill>
          <a:blip r:embed="rId2"/>
          <a:stretch>
            <a:fillRect/>
          </a:stretch>
        </p:blipFill>
        <p:spPr>
          <a:xfrm>
            <a:off x="685800" y="1620069"/>
            <a:ext cx="6492803" cy="2072820"/>
          </a:xfrm>
          <a:prstGeom prst="rect">
            <a:avLst/>
          </a:prstGeom>
        </p:spPr>
      </p:pic>
    </p:spTree>
    <p:extLst>
      <p:ext uri="{BB962C8B-B14F-4D97-AF65-F5344CB8AC3E}">
        <p14:creationId xmlns:p14="http://schemas.microsoft.com/office/powerpoint/2010/main" val="2302349625"/>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Basic commands</a:t>
            </a:r>
            <a:endParaRPr kumimoji="1" lang="ja-JP" altLang="en-US" dirty="0"/>
          </a:p>
        </p:txBody>
      </p:sp>
      <p:pic>
        <p:nvPicPr>
          <p:cNvPr id="6" name="コンテンツ プレースホルダー 5">
            <a:extLst>
              <a:ext uri="{FF2B5EF4-FFF2-40B4-BE49-F238E27FC236}">
                <a16:creationId xmlns:a16="http://schemas.microsoft.com/office/drawing/2014/main" id="{D9FF131F-A1FA-402C-9189-7F5201802ECF}"/>
              </a:ext>
            </a:extLst>
          </p:cNvPr>
          <p:cNvPicPr>
            <a:picLocks noGrp="1" noChangeAspect="1"/>
          </p:cNvPicPr>
          <p:nvPr>
            <p:ph idx="1"/>
          </p:nvPr>
        </p:nvPicPr>
        <p:blipFill>
          <a:blip r:embed="rId2"/>
          <a:stretch>
            <a:fillRect/>
          </a:stretch>
        </p:blipFill>
        <p:spPr>
          <a:xfrm>
            <a:off x="506377" y="1143000"/>
            <a:ext cx="8131245" cy="297206"/>
          </a:xfrm>
        </p:spPr>
      </p:pic>
      <p:sp>
        <p:nvSpPr>
          <p:cNvPr id="4" name="スライド番号プレースホルダー 3"/>
          <p:cNvSpPr>
            <a:spLocks noGrp="1"/>
          </p:cNvSpPr>
          <p:nvPr>
            <p:ph type="sldNum" sz="quarter" idx="10"/>
          </p:nvPr>
        </p:nvSpPr>
        <p:spPr/>
        <p:txBody>
          <a:bodyPr/>
          <a:lstStyle/>
          <a:p>
            <a:pPr>
              <a:defRPr/>
            </a:pPr>
            <a:fld id="{863CD035-5AEF-4BC5-8C35-6F24C63CBC82}" type="slidenum">
              <a:rPr lang="en-US" altLang="ja-JP" smtClean="0"/>
              <a:pPr>
                <a:defRPr/>
              </a:pPr>
              <a:t>26</a:t>
            </a:fld>
            <a:endParaRPr lang="en-US" altLang="ja-JP"/>
          </a:p>
        </p:txBody>
      </p:sp>
      <p:sp>
        <p:nvSpPr>
          <p:cNvPr id="7" name="コンテンツ プレースホルダー 2">
            <a:extLst>
              <a:ext uri="{FF2B5EF4-FFF2-40B4-BE49-F238E27FC236}">
                <a16:creationId xmlns:a16="http://schemas.microsoft.com/office/drawing/2014/main" id="{F1F60CF8-6BBB-4381-B5E2-2DC7724054CE}"/>
              </a:ext>
            </a:extLst>
          </p:cNvPr>
          <p:cNvSpPr txBox="1">
            <a:spLocks/>
          </p:cNvSpPr>
          <p:nvPr/>
        </p:nvSpPr>
        <p:spPr bwMode="auto">
          <a:xfrm>
            <a:off x="190499" y="1971053"/>
            <a:ext cx="8763000" cy="2025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180975" indent="-180975" algn="l" rtl="0" eaLnBrk="0" fontAlgn="base" hangingPunct="0">
              <a:spcBef>
                <a:spcPct val="20000"/>
              </a:spcBef>
              <a:spcAft>
                <a:spcPct val="0"/>
              </a:spcAft>
              <a:buFont typeface="Wingdings" panose="05000000000000000000" pitchFamily="2" charset="2"/>
              <a:buChar char="l"/>
              <a:defRPr kumimoji="1" sz="2800">
                <a:solidFill>
                  <a:schemeClr val="tx1"/>
                </a:solidFill>
                <a:latin typeface="+mn-lt"/>
                <a:ea typeface="+mn-ea"/>
                <a:cs typeface="+mn-cs"/>
              </a:defRPr>
            </a:lvl1pPr>
            <a:lvl2pPr marL="534988" indent="-174625" algn="l" rtl="0" eaLnBrk="0" fontAlgn="base" hangingPunct="0">
              <a:spcBef>
                <a:spcPct val="20000"/>
              </a:spcBef>
              <a:spcAft>
                <a:spcPct val="0"/>
              </a:spcAft>
              <a:buFont typeface="Arial" panose="020B0604020202020204" pitchFamily="34" charset="0"/>
              <a:buChar char="•"/>
              <a:defRPr kumimoji="1" sz="2400">
                <a:solidFill>
                  <a:schemeClr val="tx1"/>
                </a:solidFill>
                <a:latin typeface="+mn-lt"/>
                <a:ea typeface="+mn-ea"/>
                <a:cs typeface="+mn-cs"/>
              </a:defRPr>
            </a:lvl2pPr>
            <a:lvl3pPr marL="896938" indent="-182563" algn="l" rtl="0" eaLnBrk="0" fontAlgn="base" hangingPunct="0">
              <a:spcBef>
                <a:spcPct val="20000"/>
              </a:spcBef>
              <a:spcAft>
                <a:spcPct val="0"/>
              </a:spcAft>
              <a:buFont typeface="Times New Roman" panose="02020603050405020304" pitchFamily="18" charset="0"/>
              <a:buChar char="–"/>
              <a:defRPr kumimoji="1" sz="2400">
                <a:solidFill>
                  <a:schemeClr val="tx1"/>
                </a:solidFill>
                <a:latin typeface="+mn-lt"/>
                <a:ea typeface="+mn-ea"/>
                <a:cs typeface="+mn-cs"/>
              </a:defRPr>
            </a:lvl3pPr>
            <a:lvl4pPr marL="1258888" indent="-182563" algn="l" rtl="0" eaLnBrk="0" fontAlgn="base" hangingPunct="0">
              <a:spcBef>
                <a:spcPct val="20000"/>
              </a:spcBef>
              <a:spcAft>
                <a:spcPct val="0"/>
              </a:spcAft>
              <a:buChar char="–"/>
              <a:defRPr kumimoji="1" sz="2400">
                <a:solidFill>
                  <a:schemeClr val="tx1"/>
                </a:solidFill>
                <a:latin typeface="+mn-lt"/>
                <a:ea typeface="+mn-ea"/>
                <a:cs typeface="+mn-cs"/>
              </a:defRPr>
            </a:lvl4pPr>
            <a:lvl5pPr marL="1612900" indent="-174625" algn="l" rtl="0" eaLnBrk="0" fontAlgn="base" hangingPunct="0">
              <a:spcBef>
                <a:spcPct val="20000"/>
              </a:spcBef>
              <a:spcAft>
                <a:spcPct val="0"/>
              </a:spcAft>
              <a:buChar char="»"/>
              <a:defRPr kumimoji="1" sz="2400">
                <a:solidFill>
                  <a:schemeClr val="tx1"/>
                </a:solidFill>
                <a:latin typeface="+mn-lt"/>
                <a:ea typeface="+mn-ea"/>
                <a:cs typeface="+mn-cs"/>
              </a:defRPr>
            </a:lvl5pPr>
            <a:lvl6pPr marL="2070100" indent="-174625" algn="l" rtl="0" fontAlgn="base">
              <a:spcBef>
                <a:spcPct val="20000"/>
              </a:spcBef>
              <a:spcAft>
                <a:spcPct val="0"/>
              </a:spcAft>
              <a:buChar char="»"/>
              <a:defRPr kumimoji="1" sz="2400">
                <a:solidFill>
                  <a:schemeClr val="tx1"/>
                </a:solidFill>
                <a:latin typeface="+mn-lt"/>
                <a:ea typeface="+mn-ea"/>
                <a:cs typeface="+mn-cs"/>
              </a:defRPr>
            </a:lvl6pPr>
            <a:lvl7pPr marL="2527300" indent="-174625" algn="l" rtl="0" fontAlgn="base">
              <a:spcBef>
                <a:spcPct val="20000"/>
              </a:spcBef>
              <a:spcAft>
                <a:spcPct val="0"/>
              </a:spcAft>
              <a:buChar char="»"/>
              <a:defRPr kumimoji="1" sz="2400">
                <a:solidFill>
                  <a:schemeClr val="tx1"/>
                </a:solidFill>
                <a:latin typeface="+mn-lt"/>
                <a:ea typeface="+mn-ea"/>
                <a:cs typeface="+mn-cs"/>
              </a:defRPr>
            </a:lvl7pPr>
            <a:lvl8pPr marL="2984500" indent="-174625" algn="l" rtl="0" fontAlgn="base">
              <a:spcBef>
                <a:spcPct val="20000"/>
              </a:spcBef>
              <a:spcAft>
                <a:spcPct val="0"/>
              </a:spcAft>
              <a:buChar char="»"/>
              <a:defRPr kumimoji="1" sz="2400">
                <a:solidFill>
                  <a:schemeClr val="tx1"/>
                </a:solidFill>
                <a:latin typeface="+mn-lt"/>
                <a:ea typeface="+mn-ea"/>
                <a:cs typeface="+mn-cs"/>
              </a:defRPr>
            </a:lvl8pPr>
            <a:lvl9pPr marL="3441700" indent="-174625" algn="l" rtl="0" fontAlgn="base">
              <a:spcBef>
                <a:spcPct val="20000"/>
              </a:spcBef>
              <a:spcAft>
                <a:spcPct val="0"/>
              </a:spcAft>
              <a:buChar char="»"/>
              <a:defRPr kumimoji="1" sz="2400">
                <a:solidFill>
                  <a:schemeClr val="tx1"/>
                </a:solidFill>
                <a:latin typeface="+mn-lt"/>
                <a:ea typeface="+mn-ea"/>
                <a:cs typeface="+mn-cs"/>
              </a:defRPr>
            </a:lvl9pPr>
          </a:lstStyle>
          <a:p>
            <a:r>
              <a:rPr lang="ja-JP" altLang="en-US" kern="0"/>
              <a:t>これにより、ユーザーは、乱数シードを変更し、他のパラメータを一定のままにして、密接に関連した出力のファミリを作成するために</a:t>
            </a:r>
            <a:r>
              <a:rPr lang="en-US" altLang="ja-JP" kern="0"/>
              <a:t>TGFF</a:t>
            </a:r>
            <a:r>
              <a:rPr lang="ja-JP" altLang="en-US" kern="0"/>
              <a:t>をコマンドすることができます。</a:t>
            </a:r>
            <a:endParaRPr lang="ja-JP" altLang="en-US" kern="0" dirty="0"/>
          </a:p>
        </p:txBody>
      </p:sp>
    </p:spTree>
    <p:extLst>
      <p:ext uri="{BB962C8B-B14F-4D97-AF65-F5344CB8AC3E}">
        <p14:creationId xmlns:p14="http://schemas.microsoft.com/office/powerpoint/2010/main" val="286607200"/>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Task graph generation</a:t>
            </a:r>
            <a:endParaRPr kumimoji="1" lang="ja-JP" altLang="en-US" dirty="0"/>
          </a:p>
        </p:txBody>
      </p:sp>
      <p:sp>
        <p:nvSpPr>
          <p:cNvPr id="3" name="コンテンツ プレースホルダー 2"/>
          <p:cNvSpPr>
            <a:spLocks noGrp="1"/>
          </p:cNvSpPr>
          <p:nvPr>
            <p:ph idx="1"/>
          </p:nvPr>
        </p:nvSpPr>
        <p:spPr>
          <a:xfrm>
            <a:off x="152400" y="1022350"/>
            <a:ext cx="8839200" cy="5307013"/>
          </a:xfrm>
        </p:spPr>
        <p:txBody>
          <a:bodyPr/>
          <a:lstStyle/>
          <a:p>
            <a:r>
              <a:rPr lang="en-US" altLang="ja-JP" sz="1800" dirty="0" err="1"/>
              <a:t>t</a:t>
            </a:r>
            <a:r>
              <a:rPr kumimoji="1" lang="en-US" altLang="ja-JP" sz="1800" dirty="0" err="1"/>
              <a:t>g_cnt</a:t>
            </a:r>
            <a:r>
              <a:rPr lang="en-US" altLang="ja-JP" sz="1800" dirty="0"/>
              <a:t>&lt;int&gt; :</a:t>
            </a:r>
            <a:r>
              <a:rPr lang="ja-JP" altLang="en-US" sz="1800" dirty="0"/>
              <a:t>生成するタスクグラフの数</a:t>
            </a:r>
            <a:endParaRPr lang="en-US" altLang="ja-JP" sz="1800" dirty="0"/>
          </a:p>
          <a:p>
            <a:r>
              <a:rPr lang="en-US" altLang="ja-JP" sz="1800" dirty="0" err="1"/>
              <a:t>t</a:t>
            </a:r>
            <a:r>
              <a:rPr kumimoji="1" lang="en-US" altLang="ja-JP" sz="1800" dirty="0" err="1"/>
              <a:t>g_label</a:t>
            </a:r>
            <a:r>
              <a:rPr lang="en-US" altLang="ja-JP" sz="1800" dirty="0"/>
              <a:t>&lt;string&gt; :</a:t>
            </a:r>
            <a:r>
              <a:rPr lang="ja-JP" altLang="en-US" sz="1800" dirty="0"/>
              <a:t>タスクグラフに使用する（ケースに依存する）ラベルを設定</a:t>
            </a:r>
            <a:endParaRPr lang="en-US" altLang="ja-JP" sz="1800" dirty="0"/>
          </a:p>
          <a:p>
            <a:r>
              <a:rPr lang="en-US" altLang="ja-JP" sz="1800" dirty="0" err="1"/>
              <a:t>t</a:t>
            </a:r>
            <a:r>
              <a:rPr kumimoji="1" lang="en-US" altLang="ja-JP" sz="1800" dirty="0" err="1"/>
              <a:t>g_label</a:t>
            </a:r>
            <a:r>
              <a:rPr kumimoji="1" lang="en-US" altLang="ja-JP" sz="1800" dirty="0"/>
              <a:t>&lt;string&gt; :</a:t>
            </a:r>
          </a:p>
          <a:p>
            <a:pPr marL="0" indent="0">
              <a:buNone/>
            </a:pPr>
            <a:r>
              <a:rPr lang="en-US" altLang="ja-JP" sz="1800" dirty="0"/>
              <a:t>  </a:t>
            </a:r>
            <a:r>
              <a:rPr lang="ja-JP" altLang="en-US" sz="1800" dirty="0"/>
              <a:t>指定されたタスクグラフの開始インデックスを設定（デフォルトは</a:t>
            </a:r>
            <a:r>
              <a:rPr lang="en-US" altLang="ja-JP" sz="1800" dirty="0"/>
              <a:t>0</a:t>
            </a:r>
            <a:r>
              <a:rPr lang="ja-JP" altLang="en-US" sz="1800" dirty="0"/>
              <a:t>）</a:t>
            </a:r>
            <a:endParaRPr lang="en-US" altLang="ja-JP" sz="1800" dirty="0"/>
          </a:p>
          <a:p>
            <a:r>
              <a:rPr lang="en-US" altLang="ja-JP" sz="1800" dirty="0" err="1"/>
              <a:t>t</a:t>
            </a:r>
            <a:r>
              <a:rPr kumimoji="1" lang="en-US" altLang="ja-JP" sz="1800" dirty="0" err="1"/>
              <a:t>ask_cnt</a:t>
            </a:r>
            <a:r>
              <a:rPr kumimoji="1" lang="en-US" altLang="ja-JP" sz="1800" dirty="0"/>
              <a:t>&lt;int&gt;&lt;int&gt; :</a:t>
            </a:r>
            <a:r>
              <a:rPr kumimoji="1" lang="ja-JP" altLang="en-US" sz="1800" dirty="0"/>
              <a:t>タスクグラフ（平均、乗数）ごとの最小タスク数を設定</a:t>
            </a:r>
            <a:endParaRPr kumimoji="1" lang="en-US" altLang="ja-JP" sz="1800" dirty="0"/>
          </a:p>
          <a:p>
            <a:r>
              <a:rPr lang="en-US" altLang="ja-JP" sz="1800" dirty="0" err="1"/>
              <a:t>trans_type_cnt</a:t>
            </a:r>
            <a:r>
              <a:rPr lang="en-US" altLang="ja-JP" sz="1800" dirty="0"/>
              <a:t>&lt;int&gt; :</a:t>
            </a:r>
            <a:r>
              <a:rPr lang="ja-JP" altLang="en-US" sz="1800" dirty="0"/>
              <a:t>送信可能なタイプの数を設定</a:t>
            </a:r>
            <a:endParaRPr lang="en-US" altLang="ja-JP" sz="1800" dirty="0"/>
          </a:p>
          <a:p>
            <a:r>
              <a:rPr lang="en-US" altLang="ja-JP" sz="1800" dirty="0" err="1"/>
              <a:t>p</a:t>
            </a:r>
            <a:r>
              <a:rPr kumimoji="1" lang="en-US" altLang="ja-JP" sz="1800" dirty="0" err="1"/>
              <a:t>eriod_mul</a:t>
            </a:r>
            <a:r>
              <a:rPr kumimoji="1" lang="en-US" altLang="ja-JP" sz="1800" dirty="0"/>
              <a:t>&lt;list(&lt;int&gt;)&gt; :</a:t>
            </a:r>
            <a:r>
              <a:rPr kumimoji="1" lang="ja-JP" altLang="en-US" sz="1800" dirty="0"/>
              <a:t>マルチレートシステムの周期の乗算器を設定</a:t>
            </a:r>
            <a:endParaRPr kumimoji="1" lang="en-US" altLang="ja-JP" sz="1800" dirty="0"/>
          </a:p>
          <a:p>
            <a:pPr lvl="1"/>
            <a:r>
              <a:rPr kumimoji="1" lang="ja-JP" altLang="en-US" sz="1400" dirty="0"/>
              <a:t>ユーザーが互いに相対的な期間を指定できるようにします。</a:t>
            </a:r>
            <a:endParaRPr lang="en-US" altLang="ja-JP" sz="1400" dirty="0"/>
          </a:p>
          <a:p>
            <a:pPr lvl="1"/>
            <a:r>
              <a:rPr kumimoji="1" lang="ja-JP" altLang="en-US" sz="1400" dirty="0"/>
              <a:t>乗算器はこのリストからランダムに選択されます。</a:t>
            </a:r>
            <a:endParaRPr lang="en-US" altLang="ja-JP" sz="1400" dirty="0"/>
          </a:p>
          <a:p>
            <a:r>
              <a:rPr lang="en-US" altLang="ja-JP" sz="1800" dirty="0" err="1"/>
              <a:t>p</a:t>
            </a:r>
            <a:r>
              <a:rPr kumimoji="1" lang="en-US" altLang="ja-JP" sz="1800" dirty="0" err="1"/>
              <a:t>rob_periodic</a:t>
            </a:r>
            <a:r>
              <a:rPr kumimoji="1" lang="en-US" altLang="ja-JP" sz="1800" dirty="0"/>
              <a:t>&lt;fit&gt; :</a:t>
            </a:r>
          </a:p>
          <a:p>
            <a:pPr marL="0" indent="0">
              <a:buNone/>
            </a:pPr>
            <a:r>
              <a:rPr lang="en-US" altLang="ja-JP" sz="1800" dirty="0"/>
              <a:t>  </a:t>
            </a:r>
            <a:r>
              <a:rPr kumimoji="1" lang="ja-JP" altLang="en-US" sz="1800" dirty="0"/>
              <a:t>グラフが周期的である確率を設定します（デフォルトは</a:t>
            </a:r>
            <a:r>
              <a:rPr kumimoji="1" lang="en-US" altLang="ja-JP" sz="1800" dirty="0"/>
              <a:t>1.0</a:t>
            </a:r>
            <a:r>
              <a:rPr kumimoji="1" lang="ja-JP" altLang="en-US" sz="1800" dirty="0"/>
              <a:t>）。</a:t>
            </a:r>
            <a:endParaRPr kumimoji="1" lang="en-US" altLang="ja-JP" sz="1800" dirty="0"/>
          </a:p>
          <a:p>
            <a:pPr lvl="1"/>
            <a:r>
              <a:rPr kumimoji="1" lang="ja-JP" altLang="en-US" sz="1400" dirty="0"/>
              <a:t>非周期的なタスクグラフと周期的なタスクグラフの同時生成が可能</a:t>
            </a:r>
            <a:endParaRPr lang="en-US" altLang="ja-JP" sz="1400" dirty="0"/>
          </a:p>
          <a:p>
            <a:r>
              <a:rPr kumimoji="1" lang="en-US" altLang="ja-JP" sz="1800" dirty="0" err="1"/>
              <a:t>prob_mul</a:t>
            </a:r>
            <a:r>
              <a:rPr lang="en-US" altLang="ja-JP" sz="1800" dirty="0" err="1"/>
              <a:t>ti_start_nodes</a:t>
            </a:r>
            <a:r>
              <a:rPr lang="en-US" altLang="ja-JP" sz="1800" dirty="0"/>
              <a:t>&lt;fit&gt; :</a:t>
            </a:r>
          </a:p>
          <a:p>
            <a:pPr marL="0" indent="0">
              <a:buNone/>
            </a:pPr>
            <a:r>
              <a:rPr lang="en-US" altLang="ja-JP" sz="1800" dirty="0"/>
              <a:t>  </a:t>
            </a:r>
            <a:r>
              <a:rPr lang="ja-JP" altLang="en-US" sz="1800" dirty="0"/>
              <a:t>グラフに複数の開始ノードがある確率を設定（デフォルトは</a:t>
            </a:r>
            <a:r>
              <a:rPr lang="en-US" altLang="ja-JP" sz="1800" dirty="0"/>
              <a:t>0.0</a:t>
            </a:r>
            <a:r>
              <a:rPr lang="ja-JP" altLang="en-US" sz="1800" dirty="0"/>
              <a:t>）</a:t>
            </a:r>
            <a:endParaRPr lang="en-US" altLang="ja-JP" sz="1800" dirty="0"/>
          </a:p>
          <a:p>
            <a:r>
              <a:rPr lang="en-US" altLang="ja-JP" sz="1800" dirty="0" err="1"/>
              <a:t>start_node</a:t>
            </a:r>
            <a:r>
              <a:rPr lang="en-US" altLang="ja-JP" sz="1800" dirty="0"/>
              <a:t>&lt;int&gt;&lt;int&gt; :</a:t>
            </a:r>
          </a:p>
          <a:p>
            <a:pPr marL="0" indent="0">
              <a:buNone/>
            </a:pPr>
            <a:r>
              <a:rPr lang="en-US" altLang="ja-JP" sz="1800" dirty="0"/>
              <a:t>  </a:t>
            </a:r>
            <a:r>
              <a:rPr lang="ja-JP" altLang="en-US" sz="1800" dirty="0"/>
              <a:t>複数の開始ノード（平均値、乗数）を持つグラフの開始ノード数を設定。</a:t>
            </a:r>
            <a:endParaRPr lang="en-US" altLang="ja-JP" sz="1800" dirty="0"/>
          </a:p>
          <a:p>
            <a:pPr lvl="1"/>
            <a:r>
              <a:rPr lang="en-US" altLang="ja-JP" sz="1400" dirty="0" err="1"/>
              <a:t>prob_multi_start_nodes</a:t>
            </a:r>
            <a:r>
              <a:rPr lang="ja-JP" altLang="en-US" sz="1400" dirty="0"/>
              <a:t>が</a:t>
            </a:r>
            <a:r>
              <a:rPr lang="en-US" altLang="ja-JP" sz="1400" dirty="0"/>
              <a:t>0</a:t>
            </a:r>
            <a:r>
              <a:rPr lang="ja-JP" altLang="en-US" sz="1400" dirty="0"/>
              <a:t>の場合、このオプションは無視されます。</a:t>
            </a:r>
            <a:endParaRPr lang="en-US" altLang="ja-JP" sz="1400" dirty="0"/>
          </a:p>
          <a:p>
            <a:endParaRPr lang="en-US" altLang="ja-JP" sz="1800" dirty="0"/>
          </a:p>
          <a:p>
            <a:endParaRPr kumimoji="1" lang="en-US" altLang="ja-JP" sz="2000" dirty="0"/>
          </a:p>
        </p:txBody>
      </p:sp>
      <p:sp>
        <p:nvSpPr>
          <p:cNvPr id="4" name="スライド番号プレースホルダー 3"/>
          <p:cNvSpPr>
            <a:spLocks noGrp="1"/>
          </p:cNvSpPr>
          <p:nvPr>
            <p:ph type="sldNum" sz="quarter" idx="10"/>
          </p:nvPr>
        </p:nvSpPr>
        <p:spPr/>
        <p:txBody>
          <a:bodyPr/>
          <a:lstStyle/>
          <a:p>
            <a:pPr>
              <a:defRPr/>
            </a:pPr>
            <a:fld id="{863CD035-5AEF-4BC5-8C35-6F24C63CBC82}" type="slidenum">
              <a:rPr lang="en-US" altLang="ja-JP" smtClean="0"/>
              <a:pPr>
                <a:defRPr/>
              </a:pPr>
              <a:t>27</a:t>
            </a:fld>
            <a:endParaRPr lang="en-US" altLang="ja-JP"/>
          </a:p>
        </p:txBody>
      </p:sp>
    </p:spTree>
    <p:extLst>
      <p:ext uri="{BB962C8B-B14F-4D97-AF65-F5344CB8AC3E}">
        <p14:creationId xmlns:p14="http://schemas.microsoft.com/office/powerpoint/2010/main" val="2395332547"/>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4BAF60E-0A46-432F-9DA3-4F2CAE4552CB}"/>
              </a:ext>
            </a:extLst>
          </p:cNvPr>
          <p:cNvSpPr>
            <a:spLocks noGrp="1"/>
          </p:cNvSpPr>
          <p:nvPr>
            <p:ph type="title"/>
          </p:nvPr>
        </p:nvSpPr>
        <p:spPr/>
        <p:txBody>
          <a:bodyPr/>
          <a:lstStyle/>
          <a:p>
            <a:r>
              <a:rPr kumimoji="1" lang="en-US" altLang="ja-JP" dirty="0"/>
              <a:t>New algorithm parameters</a:t>
            </a:r>
            <a:endParaRPr kumimoji="1" lang="ja-JP" altLang="en-US" dirty="0"/>
          </a:p>
        </p:txBody>
      </p:sp>
      <p:sp>
        <p:nvSpPr>
          <p:cNvPr id="3" name="コンテンツ プレースホルダー 2">
            <a:extLst>
              <a:ext uri="{FF2B5EF4-FFF2-40B4-BE49-F238E27FC236}">
                <a16:creationId xmlns:a16="http://schemas.microsoft.com/office/drawing/2014/main" id="{C330DCED-02E0-4BB3-AF60-00F8D24E56AD}"/>
              </a:ext>
            </a:extLst>
          </p:cNvPr>
          <p:cNvSpPr>
            <a:spLocks noGrp="1"/>
          </p:cNvSpPr>
          <p:nvPr>
            <p:ph idx="1"/>
          </p:nvPr>
        </p:nvSpPr>
        <p:spPr>
          <a:xfrm>
            <a:off x="190500" y="869950"/>
            <a:ext cx="8763000" cy="5835650"/>
          </a:xfrm>
        </p:spPr>
        <p:txBody>
          <a:bodyPr/>
          <a:lstStyle/>
          <a:p>
            <a:r>
              <a:rPr kumimoji="1" lang="en-US" altLang="ja-JP" sz="1800" dirty="0" err="1"/>
              <a:t>Gen_series_parallel</a:t>
            </a:r>
            <a:r>
              <a:rPr kumimoji="1" lang="en-US" altLang="ja-JP" sz="1800" dirty="0"/>
              <a:t>&lt;bool&gt;:</a:t>
            </a:r>
          </a:p>
          <a:p>
            <a:pPr marL="0" indent="0">
              <a:buNone/>
            </a:pPr>
            <a:r>
              <a:rPr lang="en-US" altLang="ja-JP" sz="1800" dirty="0"/>
              <a:t>  </a:t>
            </a:r>
            <a:r>
              <a:rPr kumimoji="1" lang="ja-JP" altLang="en-US" sz="1800" dirty="0"/>
              <a:t>設定すると、直列</a:t>
            </a:r>
            <a:r>
              <a:rPr kumimoji="1" lang="en-US" altLang="ja-JP" sz="1800" dirty="0"/>
              <a:t>-</a:t>
            </a:r>
            <a:r>
              <a:rPr kumimoji="1" lang="ja-JP" altLang="en-US" sz="1800" dirty="0"/>
              <a:t>並列構造のグラフを生成します（デフォルトは</a:t>
            </a:r>
            <a:r>
              <a:rPr kumimoji="1" lang="en-US" altLang="ja-JP" sz="1800" dirty="0"/>
              <a:t>false</a:t>
            </a:r>
            <a:r>
              <a:rPr kumimoji="1" lang="ja-JP" altLang="en-US" sz="1800" dirty="0"/>
              <a:t>）。</a:t>
            </a:r>
            <a:endParaRPr kumimoji="1" lang="en-US" altLang="ja-JP" sz="1800" dirty="0"/>
          </a:p>
          <a:p>
            <a:pPr lvl="1"/>
            <a:r>
              <a:rPr kumimoji="1" lang="ja-JP" altLang="en-US" sz="1400" dirty="0"/>
              <a:t>このコマンドは、新しいグラフ生成アルゴリズムを使用するために使用する必要があります。</a:t>
            </a:r>
            <a:endParaRPr kumimoji="1" lang="en-US" altLang="ja-JP" sz="1400" dirty="0"/>
          </a:p>
          <a:p>
            <a:pPr lvl="1"/>
            <a:endParaRPr lang="en-US" altLang="ja-JP" sz="1400" dirty="0"/>
          </a:p>
          <a:p>
            <a:pPr marL="292100" indent="-285750"/>
            <a:r>
              <a:rPr kumimoji="1" lang="en-US" altLang="ja-JP" sz="1800" dirty="0" err="1"/>
              <a:t>Series_must_rejoin</a:t>
            </a:r>
            <a:r>
              <a:rPr kumimoji="1" lang="en-US" altLang="ja-JP" sz="1800" dirty="0"/>
              <a:t>&lt;bool&gt;:</a:t>
            </a:r>
          </a:p>
          <a:p>
            <a:pPr marL="6350" indent="0">
              <a:buNone/>
            </a:pPr>
            <a:r>
              <a:rPr lang="en-US" altLang="ja-JP" sz="1800" dirty="0"/>
              <a:t>   </a:t>
            </a:r>
            <a:r>
              <a:rPr kumimoji="1" lang="ja-JP" altLang="en-US" sz="1800" dirty="0"/>
              <a:t>セットされている場合、直列チェーンで形成されたサブグラフを強制的にメイン</a:t>
            </a:r>
            <a:endParaRPr kumimoji="1" lang="en-US" altLang="ja-JP" sz="1800" dirty="0"/>
          </a:p>
          <a:p>
            <a:pPr marL="6350" indent="0">
              <a:buNone/>
            </a:pPr>
            <a:r>
              <a:rPr lang="en-US" altLang="ja-JP" sz="1800" dirty="0"/>
              <a:t>   </a:t>
            </a:r>
            <a:r>
              <a:rPr kumimoji="1" lang="ja-JP" altLang="en-US" sz="1800" dirty="0"/>
              <a:t>グラフに再結合させます。</a:t>
            </a:r>
            <a:endParaRPr kumimoji="1" lang="en-US" altLang="ja-JP" sz="1800" dirty="0"/>
          </a:p>
          <a:p>
            <a:pPr marL="646113" lvl="1" indent="-285750"/>
            <a:r>
              <a:rPr kumimoji="1" lang="en-US" altLang="ja-JP" sz="1400" dirty="0" err="1"/>
              <a:t>series_subgraph_fork_out</a:t>
            </a:r>
            <a:r>
              <a:rPr kumimoji="1" lang="ja-JP" altLang="en-US" sz="1400" dirty="0"/>
              <a:t>フラグをオーバーライドします。</a:t>
            </a:r>
            <a:endParaRPr kumimoji="1" lang="en-US" altLang="ja-JP" sz="1400" dirty="0"/>
          </a:p>
          <a:p>
            <a:pPr marL="646113" lvl="1" indent="-285750"/>
            <a:endParaRPr lang="en-US" altLang="ja-JP" sz="1400" dirty="0"/>
          </a:p>
          <a:p>
            <a:pPr marL="292100" indent="-285750"/>
            <a:r>
              <a:rPr kumimoji="1" lang="en-US" altLang="ja-JP" sz="1800" dirty="0" err="1"/>
              <a:t>series_subgraph_fork_out</a:t>
            </a:r>
            <a:r>
              <a:rPr kumimoji="1" lang="en-US" altLang="ja-JP" sz="1800" dirty="0"/>
              <a:t> &lt;</a:t>
            </a:r>
            <a:r>
              <a:rPr kumimoji="1" lang="en-US" altLang="ja-JP" sz="1800" dirty="0" err="1"/>
              <a:t>flt</a:t>
            </a:r>
            <a:r>
              <a:rPr kumimoji="1" lang="en-US" altLang="ja-JP" sz="1800" dirty="0"/>
              <a:t>&gt;:</a:t>
            </a:r>
            <a:r>
              <a:rPr kumimoji="1" lang="ja-JP" altLang="en-US" sz="1800" dirty="0"/>
              <a:t>サブグラフが再結合しない確率を設定します</a:t>
            </a:r>
            <a:endParaRPr kumimoji="1" lang="en-US" altLang="ja-JP" sz="1800" dirty="0"/>
          </a:p>
          <a:p>
            <a:pPr marL="292100" indent="-285750"/>
            <a:endParaRPr kumimoji="1" lang="en-US" altLang="ja-JP" sz="1800" dirty="0"/>
          </a:p>
          <a:p>
            <a:pPr marL="292100" indent="-285750"/>
            <a:r>
              <a:rPr kumimoji="1" lang="en-US" altLang="ja-JP" sz="1800" dirty="0" err="1"/>
              <a:t>series_len</a:t>
            </a:r>
            <a:r>
              <a:rPr kumimoji="1" lang="en-US" altLang="ja-JP" sz="1800" dirty="0"/>
              <a:t> &lt;int&gt;:</a:t>
            </a:r>
            <a:r>
              <a:rPr kumimoji="1" lang="ja-JP" altLang="en-US" sz="1800" dirty="0"/>
              <a:t>直列チェーンの長さ（平均値、乗数）を設定します。</a:t>
            </a:r>
            <a:endParaRPr kumimoji="1" lang="en-US" altLang="ja-JP" sz="1800" dirty="0"/>
          </a:p>
          <a:p>
            <a:pPr marL="292100" indent="-285750"/>
            <a:endParaRPr kumimoji="1" lang="en-US" altLang="ja-JP" sz="1800" dirty="0"/>
          </a:p>
          <a:p>
            <a:pPr marL="292100" indent="-285750"/>
            <a:r>
              <a:rPr kumimoji="1" lang="en-US" altLang="ja-JP" sz="1800" dirty="0" err="1"/>
              <a:t>series_wid</a:t>
            </a:r>
            <a:r>
              <a:rPr kumimoji="1" lang="en-US" altLang="ja-JP" sz="1800" dirty="0"/>
              <a:t> &lt;int&gt;:</a:t>
            </a:r>
            <a:r>
              <a:rPr kumimoji="1" lang="ja-JP" altLang="en-US" sz="1800" dirty="0"/>
              <a:t>直列チェーンの幅（平均値、乗数）を設定します。</a:t>
            </a:r>
            <a:endParaRPr lang="en-US" altLang="ja-JP" sz="1800" dirty="0"/>
          </a:p>
          <a:p>
            <a:pPr marL="646113" lvl="1" indent="-285750"/>
            <a:r>
              <a:rPr kumimoji="1" lang="ja-JP" altLang="en-US" sz="1400" dirty="0"/>
              <a:t>これは、チェーンの集合の先頭となるノードごとに生成される並列チェーンの数です。</a:t>
            </a:r>
            <a:endParaRPr kumimoji="1" lang="en-US" altLang="ja-JP" sz="1400" dirty="0"/>
          </a:p>
          <a:p>
            <a:pPr marL="646113" lvl="1" indent="-285750"/>
            <a:endParaRPr kumimoji="1" lang="en-US" altLang="ja-JP" sz="1400" dirty="0"/>
          </a:p>
          <a:p>
            <a:pPr marL="292100" indent="-285750"/>
            <a:r>
              <a:rPr kumimoji="1" lang="en-US" altLang="ja-JP" sz="1800" dirty="0" err="1"/>
              <a:t>series_local_xover</a:t>
            </a:r>
            <a:r>
              <a:rPr kumimoji="1" lang="en-US" altLang="ja-JP" sz="1800" dirty="0"/>
              <a:t> &lt;int&gt;:</a:t>
            </a:r>
            <a:r>
              <a:rPr kumimoji="1" lang="ja-JP" altLang="en-US" sz="1800" dirty="0"/>
              <a:t>追加するローカルアークの数を設定します。</a:t>
            </a:r>
            <a:endParaRPr kumimoji="1" lang="en-US" altLang="ja-JP" sz="1800" dirty="0"/>
          </a:p>
          <a:p>
            <a:pPr marL="292100" indent="-285750"/>
            <a:endParaRPr kumimoji="1" lang="en-US" altLang="ja-JP" sz="1800" dirty="0"/>
          </a:p>
          <a:p>
            <a:pPr marL="292100" indent="-285750"/>
            <a:r>
              <a:rPr kumimoji="1" lang="en-US" altLang="ja-JP" sz="1800" dirty="0" err="1"/>
              <a:t>series_global_xover</a:t>
            </a:r>
            <a:r>
              <a:rPr kumimoji="1" lang="en-US" altLang="ja-JP" sz="1800" dirty="0"/>
              <a:t> &lt;int&gt;:</a:t>
            </a:r>
            <a:r>
              <a:rPr kumimoji="1" lang="ja-JP" altLang="en-US" sz="1800" dirty="0"/>
              <a:t>追加するグローバルアークの数を設定します。</a:t>
            </a:r>
          </a:p>
        </p:txBody>
      </p:sp>
      <p:sp>
        <p:nvSpPr>
          <p:cNvPr id="4" name="スライド番号プレースホルダー 3">
            <a:extLst>
              <a:ext uri="{FF2B5EF4-FFF2-40B4-BE49-F238E27FC236}">
                <a16:creationId xmlns:a16="http://schemas.microsoft.com/office/drawing/2014/main" id="{87D48E0E-574F-41AA-BF48-4C8F9612804C}"/>
              </a:ext>
            </a:extLst>
          </p:cNvPr>
          <p:cNvSpPr>
            <a:spLocks noGrp="1"/>
          </p:cNvSpPr>
          <p:nvPr>
            <p:ph type="sldNum" sz="quarter" idx="10"/>
          </p:nvPr>
        </p:nvSpPr>
        <p:spPr/>
        <p:txBody>
          <a:bodyPr/>
          <a:lstStyle/>
          <a:p>
            <a:pPr>
              <a:defRPr/>
            </a:pPr>
            <a:fld id="{863CD035-5AEF-4BC5-8C35-6F24C63CBC82}" type="slidenum">
              <a:rPr lang="en-US" altLang="ja-JP" smtClean="0"/>
              <a:pPr>
                <a:defRPr/>
              </a:pPr>
              <a:t>28</a:t>
            </a:fld>
            <a:endParaRPr lang="en-US" altLang="ja-JP"/>
          </a:p>
        </p:txBody>
      </p:sp>
    </p:spTree>
    <p:extLst>
      <p:ext uri="{BB962C8B-B14F-4D97-AF65-F5344CB8AC3E}">
        <p14:creationId xmlns:p14="http://schemas.microsoft.com/office/powerpoint/2010/main" val="20070233"/>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Old algorithm parameters</a:t>
            </a:r>
            <a:endParaRPr kumimoji="1" lang="ja-JP" altLang="en-US" dirty="0"/>
          </a:p>
        </p:txBody>
      </p:sp>
      <p:sp>
        <p:nvSpPr>
          <p:cNvPr id="3" name="コンテンツ プレースホルダー 2"/>
          <p:cNvSpPr>
            <a:spLocks noGrp="1"/>
          </p:cNvSpPr>
          <p:nvPr>
            <p:ph idx="1"/>
          </p:nvPr>
        </p:nvSpPr>
        <p:spPr/>
        <p:txBody>
          <a:bodyPr/>
          <a:lstStyle/>
          <a:p>
            <a:r>
              <a:rPr kumimoji="1" lang="en-US" altLang="ja-JP" sz="2400" dirty="0" err="1"/>
              <a:t>Task_degree</a:t>
            </a:r>
            <a:r>
              <a:rPr kumimoji="1" lang="en-US" altLang="ja-JP" sz="2400" dirty="0"/>
              <a:t>&lt;int&gt;&lt;int&gt; :</a:t>
            </a:r>
          </a:p>
          <a:p>
            <a:pPr marL="0" indent="0">
              <a:buNone/>
            </a:pPr>
            <a:r>
              <a:rPr lang="en-US" altLang="ja-JP" sz="2400" dirty="0"/>
              <a:t>  </a:t>
            </a:r>
            <a:r>
              <a:rPr kumimoji="1" lang="ja-JP" altLang="en-US" sz="2400" dirty="0"/>
              <a:t>タスクごとの最大送信回数（度数）を設定します（イン、ア</a:t>
            </a:r>
            <a:endParaRPr kumimoji="1" lang="en-US" altLang="ja-JP" sz="2400" dirty="0"/>
          </a:p>
          <a:p>
            <a:pPr marL="0" indent="0">
              <a:buNone/>
            </a:pPr>
            <a:r>
              <a:rPr lang="en-US" altLang="ja-JP" sz="2400" dirty="0"/>
              <a:t>  </a:t>
            </a:r>
            <a:r>
              <a:rPr kumimoji="1" lang="ja-JP" altLang="en-US" sz="2400" dirty="0"/>
              <a:t>ウト）。</a:t>
            </a:r>
            <a:endParaRPr kumimoji="1" lang="en-US" altLang="ja-JP" sz="2400" dirty="0"/>
          </a:p>
          <a:p>
            <a:r>
              <a:rPr lang="en-US" altLang="ja-JP" sz="2400" dirty="0" err="1"/>
              <a:t>Task_type_cnt</a:t>
            </a:r>
            <a:r>
              <a:rPr lang="en-US" altLang="ja-JP" sz="2400" dirty="0"/>
              <a:t>&lt;int&gt; :</a:t>
            </a:r>
            <a:r>
              <a:rPr lang="ja-JP" altLang="en-US" sz="2400" dirty="0"/>
              <a:t>可能なタスクタイプの数を設定</a:t>
            </a:r>
            <a:endParaRPr kumimoji="1" lang="ja-JP" altLang="en-US" sz="2400" dirty="0"/>
          </a:p>
        </p:txBody>
      </p:sp>
      <p:sp>
        <p:nvSpPr>
          <p:cNvPr id="4" name="スライド番号プレースホルダー 3"/>
          <p:cNvSpPr>
            <a:spLocks noGrp="1"/>
          </p:cNvSpPr>
          <p:nvPr>
            <p:ph type="sldNum" sz="quarter" idx="10"/>
          </p:nvPr>
        </p:nvSpPr>
        <p:spPr/>
        <p:txBody>
          <a:bodyPr/>
          <a:lstStyle/>
          <a:p>
            <a:pPr>
              <a:defRPr/>
            </a:pPr>
            <a:fld id="{863CD035-5AEF-4BC5-8C35-6F24C63CBC82}" type="slidenum">
              <a:rPr lang="en-US" altLang="ja-JP" smtClean="0"/>
              <a:pPr>
                <a:defRPr/>
              </a:pPr>
              <a:t>29</a:t>
            </a:fld>
            <a:endParaRPr lang="en-US" altLang="ja-JP"/>
          </a:p>
        </p:txBody>
      </p:sp>
    </p:spTree>
    <p:extLst>
      <p:ext uri="{BB962C8B-B14F-4D97-AF65-F5344CB8AC3E}">
        <p14:creationId xmlns:p14="http://schemas.microsoft.com/office/powerpoint/2010/main" val="556035500"/>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Requirements</a:t>
            </a:r>
            <a:endParaRPr kumimoji="1" lang="ja-JP" altLang="en-US" dirty="0"/>
          </a:p>
        </p:txBody>
      </p:sp>
      <p:sp>
        <p:nvSpPr>
          <p:cNvPr id="3" name="コンテンツ プレースホルダー 2"/>
          <p:cNvSpPr>
            <a:spLocks noGrp="1"/>
          </p:cNvSpPr>
          <p:nvPr>
            <p:ph idx="1"/>
          </p:nvPr>
        </p:nvSpPr>
        <p:spPr>
          <a:xfrm>
            <a:off x="228600" y="1022350"/>
            <a:ext cx="8763000" cy="5759450"/>
          </a:xfrm>
        </p:spPr>
        <p:txBody>
          <a:bodyPr/>
          <a:lstStyle/>
          <a:p>
            <a:r>
              <a:rPr kumimoji="1" lang="ja-JP" altLang="en-US" sz="2400" dirty="0"/>
              <a:t>要件は</a:t>
            </a:r>
            <a:r>
              <a:rPr kumimoji="1" lang="en-US" altLang="ja-JP" sz="2400" dirty="0"/>
              <a:t>C++</a:t>
            </a:r>
            <a:r>
              <a:rPr kumimoji="1" lang="ja-JP" altLang="en-US" sz="2400" dirty="0"/>
              <a:t>コンパイラであることのみ。</a:t>
            </a:r>
            <a:endParaRPr kumimoji="1" lang="en-US" altLang="ja-JP" sz="2400" dirty="0"/>
          </a:p>
          <a:p>
            <a:endParaRPr kumimoji="1" lang="en-US" altLang="ja-JP" sz="2400" dirty="0"/>
          </a:p>
          <a:p>
            <a:r>
              <a:rPr kumimoji="1" lang="en-US" altLang="ja-JP" sz="2400" dirty="0"/>
              <a:t>ANSI C++ </a:t>
            </a:r>
            <a:r>
              <a:rPr kumimoji="1" lang="ja-JP" altLang="en-US" sz="2400" dirty="0"/>
              <a:t>標準に準拠するようにコードが拡張されているので、複雑になるかもしれません。</a:t>
            </a:r>
            <a:endParaRPr kumimoji="1" lang="en-US" altLang="ja-JP" sz="2400" dirty="0"/>
          </a:p>
          <a:p>
            <a:endParaRPr kumimoji="1" lang="en-US" altLang="ja-JP" sz="2400" dirty="0"/>
          </a:p>
          <a:p>
            <a:r>
              <a:rPr kumimoji="1" lang="en-US" altLang="ja-JP" sz="2400" dirty="0"/>
              <a:t>Windows </a:t>
            </a:r>
            <a:r>
              <a:rPr kumimoji="1" lang="ja-JP" altLang="en-US" sz="2400" dirty="0"/>
              <a:t>ユーザは </a:t>
            </a:r>
            <a:r>
              <a:rPr kumimoji="1" lang="en-US" altLang="ja-JP" sz="2400" dirty="0" err="1"/>
              <a:t>makefile</a:t>
            </a:r>
            <a:r>
              <a:rPr kumimoji="1" lang="en-US" altLang="ja-JP" sz="2400" dirty="0"/>
              <a:t> </a:t>
            </a:r>
            <a:r>
              <a:rPr kumimoji="1" lang="ja-JP" altLang="en-US" sz="2400" dirty="0"/>
              <a:t>を移植するのが難しいかもしれません。</a:t>
            </a:r>
            <a:endParaRPr kumimoji="1" lang="en-US" altLang="ja-JP" sz="2400" dirty="0"/>
          </a:p>
          <a:p>
            <a:endParaRPr kumimoji="1" lang="en-US" altLang="ja-JP" sz="2400" dirty="0"/>
          </a:p>
          <a:p>
            <a:r>
              <a:rPr kumimoji="1" lang="ja-JP" altLang="en-US" sz="2400" dirty="0"/>
              <a:t>グラフ表示プログラム</a:t>
            </a:r>
            <a:r>
              <a:rPr kumimoji="1" lang="en-US" altLang="ja-JP" sz="2400" dirty="0"/>
              <a:t>VCG</a:t>
            </a:r>
            <a:r>
              <a:rPr kumimoji="1" lang="ja-JP" altLang="en-US" sz="2400" dirty="0"/>
              <a:t>をインストールすると、</a:t>
            </a:r>
            <a:r>
              <a:rPr kumimoji="1" lang="en-US" altLang="ja-JP" sz="2400" dirty="0"/>
              <a:t>TGFF</a:t>
            </a:r>
            <a:r>
              <a:rPr kumimoji="1" lang="ja-JP" altLang="en-US" sz="2400" dirty="0"/>
              <a:t>の有用性が高まります。</a:t>
            </a:r>
            <a:endParaRPr kumimoji="1" lang="en-US" altLang="ja-JP" sz="2400" dirty="0"/>
          </a:p>
          <a:p>
            <a:endParaRPr kumimoji="1" lang="en-US" altLang="ja-JP" sz="2400" dirty="0"/>
          </a:p>
          <a:p>
            <a:r>
              <a:rPr kumimoji="1" lang="ja-JP" altLang="en-US" sz="2400" dirty="0"/>
              <a:t>パックされたスケジュールルーチンはメインソースコードから独立しているので、パックされたスケジュールには </a:t>
            </a:r>
            <a:r>
              <a:rPr kumimoji="1" lang="en-US" altLang="ja-JP" sz="2400" dirty="0"/>
              <a:t>VCG </a:t>
            </a:r>
            <a:r>
              <a:rPr kumimoji="1" lang="ja-JP" altLang="en-US" sz="2400" dirty="0"/>
              <a:t>の出力は利用できないことに注意してください。</a:t>
            </a:r>
          </a:p>
        </p:txBody>
      </p:sp>
      <p:sp>
        <p:nvSpPr>
          <p:cNvPr id="4" name="スライド番号プレースホルダー 3"/>
          <p:cNvSpPr>
            <a:spLocks noGrp="1"/>
          </p:cNvSpPr>
          <p:nvPr>
            <p:ph type="sldNum" sz="quarter" idx="10"/>
          </p:nvPr>
        </p:nvSpPr>
        <p:spPr/>
        <p:txBody>
          <a:bodyPr/>
          <a:lstStyle/>
          <a:p>
            <a:pPr>
              <a:defRPr/>
            </a:pPr>
            <a:fld id="{863CD035-5AEF-4BC5-8C35-6F24C63CBC82}" type="slidenum">
              <a:rPr lang="en-US" altLang="ja-JP" smtClean="0"/>
              <a:pPr>
                <a:defRPr/>
              </a:pPr>
              <a:t>3</a:t>
            </a:fld>
            <a:endParaRPr lang="en-US" altLang="ja-JP"/>
          </a:p>
        </p:txBody>
      </p:sp>
    </p:spTree>
    <p:extLst>
      <p:ext uri="{BB962C8B-B14F-4D97-AF65-F5344CB8AC3E}">
        <p14:creationId xmlns:p14="http://schemas.microsoft.com/office/powerpoint/2010/main" val="3318607591"/>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Table generation commands</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a:t>省略</a:t>
            </a:r>
          </a:p>
        </p:txBody>
      </p:sp>
      <p:sp>
        <p:nvSpPr>
          <p:cNvPr id="4" name="スライド番号プレースホルダー 3"/>
          <p:cNvSpPr>
            <a:spLocks noGrp="1"/>
          </p:cNvSpPr>
          <p:nvPr>
            <p:ph type="sldNum" sz="quarter" idx="10"/>
          </p:nvPr>
        </p:nvSpPr>
        <p:spPr/>
        <p:txBody>
          <a:bodyPr/>
          <a:lstStyle/>
          <a:p>
            <a:pPr>
              <a:defRPr/>
            </a:pPr>
            <a:fld id="{863CD035-5AEF-4BC5-8C35-6F24C63CBC82}" type="slidenum">
              <a:rPr lang="en-US" altLang="ja-JP" smtClean="0"/>
              <a:pPr>
                <a:defRPr/>
              </a:pPr>
              <a:t>30</a:t>
            </a:fld>
            <a:endParaRPr lang="en-US" altLang="ja-JP"/>
          </a:p>
        </p:txBody>
      </p:sp>
    </p:spTree>
    <p:extLst>
      <p:ext uri="{BB962C8B-B14F-4D97-AF65-F5344CB8AC3E}">
        <p14:creationId xmlns:p14="http://schemas.microsoft.com/office/powerpoint/2010/main" val="2010389266"/>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Output commands</a:t>
            </a:r>
            <a:endParaRPr kumimoji="1" lang="ja-JP" altLang="en-US" dirty="0"/>
          </a:p>
        </p:txBody>
      </p:sp>
      <p:sp>
        <p:nvSpPr>
          <p:cNvPr id="3" name="コンテンツ プレースホルダー 2"/>
          <p:cNvSpPr>
            <a:spLocks noGrp="1"/>
          </p:cNvSpPr>
          <p:nvPr>
            <p:ph idx="1"/>
          </p:nvPr>
        </p:nvSpPr>
        <p:spPr/>
        <p:txBody>
          <a:bodyPr/>
          <a:lstStyle/>
          <a:p>
            <a:r>
              <a:rPr kumimoji="1" lang="ja-JP" altLang="en-US" sz="2400" dirty="0"/>
              <a:t>これらのコマンドは、タスクグラフとそれに対応するテーブルを出力するために使用されます。</a:t>
            </a:r>
            <a:endParaRPr kumimoji="1" lang="en-US" altLang="ja-JP" sz="2400" dirty="0"/>
          </a:p>
          <a:p>
            <a:endParaRPr lang="en-US" altLang="ja-JP" sz="2400" dirty="0"/>
          </a:p>
          <a:p>
            <a:r>
              <a:rPr kumimoji="1" lang="en-US" altLang="ja-JP" sz="2400" dirty="0"/>
              <a:t>TGFF</a:t>
            </a:r>
            <a:r>
              <a:rPr kumimoji="1" lang="ja-JP" altLang="en-US" sz="2400" dirty="0"/>
              <a:t>は書き込みコマンドに遭遇するたびに、現在の設定に基づいて出力を生成します。</a:t>
            </a:r>
            <a:endParaRPr kumimoji="1" lang="en-US" altLang="ja-JP" sz="2400" dirty="0"/>
          </a:p>
          <a:p>
            <a:endParaRPr lang="en-US" altLang="ja-JP" sz="2400" dirty="0"/>
          </a:p>
          <a:p>
            <a:r>
              <a:rPr kumimoji="1" lang="ja-JP" altLang="en-US" sz="2400" dirty="0"/>
              <a:t>これは、いくつかの興味深い特性をもたらします。</a:t>
            </a:r>
            <a:endParaRPr kumimoji="1" lang="en-US" altLang="ja-JP" sz="2400" dirty="0"/>
          </a:p>
          <a:p>
            <a:endParaRPr lang="en-US" altLang="ja-JP" sz="2400" dirty="0"/>
          </a:p>
          <a:p>
            <a:r>
              <a:rPr kumimoji="1" lang="en-US" altLang="ja-JP" sz="2400" dirty="0"/>
              <a:t>2</a:t>
            </a:r>
            <a:r>
              <a:rPr kumimoji="1" lang="ja-JP" altLang="en-US" sz="2400" dirty="0"/>
              <a:t>つの連続した書き込みコマンドを実行すると、出力（対応する出力ファイルへの出力）が重複します。</a:t>
            </a:r>
            <a:endParaRPr kumimoji="1" lang="en-US" altLang="ja-JP" sz="2400" dirty="0"/>
          </a:p>
          <a:p>
            <a:endParaRPr lang="en-US" altLang="ja-JP" sz="2400" dirty="0"/>
          </a:p>
          <a:p>
            <a:r>
              <a:rPr kumimoji="1" lang="ja-JP" altLang="en-US" sz="2400" dirty="0"/>
              <a:t>書き込みコマンドの後に新しい </a:t>
            </a:r>
            <a:r>
              <a:rPr kumimoji="1" lang="en-US" altLang="ja-JP" sz="2400" dirty="0" err="1"/>
              <a:t>tg</a:t>
            </a:r>
            <a:r>
              <a:rPr kumimoji="1" lang="en-US" altLang="ja-JP" sz="2400" dirty="0"/>
              <a:t> </a:t>
            </a:r>
            <a:r>
              <a:rPr kumimoji="1" lang="ja-JP" altLang="en-US" sz="2400" dirty="0"/>
              <a:t>カウントのような変更が行われると、後者のオプションは無視されます。</a:t>
            </a:r>
          </a:p>
        </p:txBody>
      </p:sp>
      <p:sp>
        <p:nvSpPr>
          <p:cNvPr id="4" name="スライド番号プレースホルダー 3"/>
          <p:cNvSpPr>
            <a:spLocks noGrp="1"/>
          </p:cNvSpPr>
          <p:nvPr>
            <p:ph type="sldNum" sz="quarter" idx="10"/>
          </p:nvPr>
        </p:nvSpPr>
        <p:spPr/>
        <p:txBody>
          <a:bodyPr/>
          <a:lstStyle/>
          <a:p>
            <a:pPr>
              <a:defRPr/>
            </a:pPr>
            <a:fld id="{863CD035-5AEF-4BC5-8C35-6F24C63CBC82}" type="slidenum">
              <a:rPr lang="en-US" altLang="ja-JP" smtClean="0"/>
              <a:pPr>
                <a:defRPr/>
              </a:pPr>
              <a:t>31</a:t>
            </a:fld>
            <a:endParaRPr lang="en-US" altLang="ja-JP"/>
          </a:p>
        </p:txBody>
      </p:sp>
    </p:spTree>
    <p:extLst>
      <p:ext uri="{BB962C8B-B14F-4D97-AF65-F5344CB8AC3E}">
        <p14:creationId xmlns:p14="http://schemas.microsoft.com/office/powerpoint/2010/main" val="3296099296"/>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Output commands</a:t>
            </a:r>
            <a:endParaRPr kumimoji="1" lang="ja-JP" altLang="en-US" dirty="0"/>
          </a:p>
        </p:txBody>
      </p:sp>
      <p:pic>
        <p:nvPicPr>
          <p:cNvPr id="6" name="コンテンツ プレースホルダー 5">
            <a:extLst>
              <a:ext uri="{FF2B5EF4-FFF2-40B4-BE49-F238E27FC236}">
                <a16:creationId xmlns:a16="http://schemas.microsoft.com/office/drawing/2014/main" id="{4FA063EA-EA28-4064-B0FB-E62FFF5E750A}"/>
              </a:ext>
            </a:extLst>
          </p:cNvPr>
          <p:cNvPicPr>
            <a:picLocks noGrp="1" noChangeAspect="1"/>
          </p:cNvPicPr>
          <p:nvPr>
            <p:ph idx="1"/>
          </p:nvPr>
        </p:nvPicPr>
        <p:blipFill>
          <a:blip r:embed="rId2"/>
          <a:stretch>
            <a:fillRect/>
          </a:stretch>
        </p:blipFill>
        <p:spPr>
          <a:xfrm>
            <a:off x="596042" y="1010680"/>
            <a:ext cx="7951915" cy="5618720"/>
          </a:xfrm>
        </p:spPr>
      </p:pic>
      <p:sp>
        <p:nvSpPr>
          <p:cNvPr id="4" name="スライド番号プレースホルダー 3"/>
          <p:cNvSpPr>
            <a:spLocks noGrp="1"/>
          </p:cNvSpPr>
          <p:nvPr>
            <p:ph type="sldNum" sz="quarter" idx="10"/>
          </p:nvPr>
        </p:nvSpPr>
        <p:spPr/>
        <p:txBody>
          <a:bodyPr/>
          <a:lstStyle/>
          <a:p>
            <a:pPr>
              <a:defRPr/>
            </a:pPr>
            <a:fld id="{863CD035-5AEF-4BC5-8C35-6F24C63CBC82}" type="slidenum">
              <a:rPr lang="en-US" altLang="ja-JP" smtClean="0"/>
              <a:pPr>
                <a:defRPr/>
              </a:pPr>
              <a:t>32</a:t>
            </a:fld>
            <a:endParaRPr lang="en-US" altLang="ja-JP"/>
          </a:p>
        </p:txBody>
      </p:sp>
    </p:spTree>
    <p:extLst>
      <p:ext uri="{BB962C8B-B14F-4D97-AF65-F5344CB8AC3E}">
        <p14:creationId xmlns:p14="http://schemas.microsoft.com/office/powerpoint/2010/main" val="999488977"/>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Advanced commands</a:t>
            </a:r>
            <a:endParaRPr kumimoji="1" lang="ja-JP" altLang="en-US" dirty="0"/>
          </a:p>
        </p:txBody>
      </p:sp>
      <p:sp>
        <p:nvSpPr>
          <p:cNvPr id="3" name="コンテンツ プレースホルダー 2"/>
          <p:cNvSpPr>
            <a:spLocks noGrp="1"/>
          </p:cNvSpPr>
          <p:nvPr>
            <p:ph idx="1"/>
          </p:nvPr>
        </p:nvSpPr>
        <p:spPr>
          <a:xfrm>
            <a:off x="228600" y="1022350"/>
            <a:ext cx="8763000" cy="5759450"/>
          </a:xfrm>
        </p:spPr>
        <p:txBody>
          <a:bodyPr/>
          <a:lstStyle/>
          <a:p>
            <a:r>
              <a:rPr kumimoji="1" lang="en-US" altLang="ja-JP" sz="1800" dirty="0" err="1"/>
              <a:t>Period_laxity</a:t>
            </a:r>
            <a:r>
              <a:rPr kumimoji="1" lang="en-US" altLang="ja-JP" sz="1800" dirty="0"/>
              <a:t>&lt;fit&gt; :</a:t>
            </a:r>
          </a:p>
          <a:p>
            <a:pPr marL="0" indent="0">
              <a:buNone/>
            </a:pPr>
            <a:r>
              <a:rPr lang="en-US" altLang="ja-JP" sz="1800" dirty="0"/>
              <a:t>  </a:t>
            </a:r>
            <a:r>
              <a:rPr kumimoji="1" lang="ja-JP" altLang="en-US" sz="1800" dirty="0"/>
              <a:t>締め切りに対する期間のゆるさを設定（デフォルトは</a:t>
            </a:r>
            <a:r>
              <a:rPr kumimoji="1" lang="en-US" altLang="ja-JP" sz="1800" dirty="0"/>
              <a:t>1</a:t>
            </a:r>
            <a:r>
              <a:rPr kumimoji="1" lang="ja-JP" altLang="en-US" sz="1800" dirty="0"/>
              <a:t>）。</a:t>
            </a:r>
            <a:endParaRPr kumimoji="1" lang="en-US" altLang="ja-JP" sz="1800" dirty="0"/>
          </a:p>
          <a:p>
            <a:pPr lvl="1"/>
            <a:r>
              <a:rPr kumimoji="1" lang="ja-JP" altLang="en-US" sz="1400" dirty="0"/>
              <a:t>タスクグラフの締め切りがピリオドより大きいか、小さいか、またはピリオドと同じかを示します。</a:t>
            </a:r>
            <a:endParaRPr kumimoji="1" lang="en-US" altLang="ja-JP" sz="1400" dirty="0"/>
          </a:p>
          <a:p>
            <a:r>
              <a:rPr lang="en-US" altLang="ja-JP" sz="1800" dirty="0" err="1"/>
              <a:t>Period_g_deadline</a:t>
            </a:r>
            <a:r>
              <a:rPr lang="en-US" altLang="ja-JP" sz="1800" dirty="0"/>
              <a:t>&lt;bool&gt; : </a:t>
            </a:r>
          </a:p>
          <a:p>
            <a:pPr marL="0" indent="0">
              <a:buNone/>
            </a:pPr>
            <a:r>
              <a:rPr lang="en-US" altLang="ja-JP" sz="1800" dirty="0"/>
              <a:t>  true</a:t>
            </a:r>
            <a:r>
              <a:rPr lang="ja-JP" altLang="en-US" sz="1800" dirty="0"/>
              <a:t>の場合、ピリオドの値は強制的に期限よりも大きい値になります（デフォル</a:t>
            </a:r>
            <a:endParaRPr lang="en-US" altLang="ja-JP" sz="1800" dirty="0"/>
          </a:p>
          <a:p>
            <a:pPr marL="0" indent="0">
              <a:buNone/>
            </a:pPr>
            <a:r>
              <a:rPr lang="en-US" altLang="ja-JP" sz="1800" dirty="0"/>
              <a:t>  </a:t>
            </a:r>
            <a:r>
              <a:rPr lang="ja-JP" altLang="en-US" sz="1800" dirty="0"/>
              <a:t>トは</a:t>
            </a:r>
            <a:r>
              <a:rPr lang="en-US" altLang="ja-JP" sz="1800" dirty="0"/>
              <a:t>true</a:t>
            </a:r>
            <a:r>
              <a:rPr lang="ja-JP" altLang="en-US" sz="1800" dirty="0"/>
              <a:t>）。</a:t>
            </a:r>
            <a:endParaRPr lang="en-US" altLang="ja-JP" sz="1800" dirty="0"/>
          </a:p>
          <a:p>
            <a:r>
              <a:rPr kumimoji="1" lang="en-US" altLang="ja-JP" sz="1800" dirty="0" err="1"/>
              <a:t>Prob_har</a:t>
            </a:r>
            <a:r>
              <a:rPr lang="en-US" altLang="ja-JP" sz="1800" dirty="0" err="1"/>
              <a:t>d_deadline</a:t>
            </a:r>
            <a:r>
              <a:rPr lang="en-US" altLang="ja-JP" sz="1800" dirty="0"/>
              <a:t>&lt;fit&gt; :</a:t>
            </a:r>
          </a:p>
          <a:p>
            <a:pPr marL="0" indent="0">
              <a:buNone/>
            </a:pPr>
            <a:r>
              <a:rPr lang="en-US" altLang="ja-JP" sz="1800" dirty="0"/>
              <a:t>  </a:t>
            </a:r>
            <a:r>
              <a:rPr lang="ja-JP" altLang="en-US" sz="1800" dirty="0"/>
              <a:t>締め切りがハード（対ソフト）になる確率を設定します。</a:t>
            </a:r>
            <a:endParaRPr lang="en-US" altLang="ja-JP" sz="1800" dirty="0"/>
          </a:p>
          <a:p>
            <a:r>
              <a:rPr kumimoji="1" lang="en-US" altLang="ja-JP" sz="1800" dirty="0" err="1"/>
              <a:t>So</a:t>
            </a:r>
            <a:r>
              <a:rPr lang="en-US" altLang="ja-JP" sz="1800" dirty="0" err="1"/>
              <a:t>ft_deadline_mul</a:t>
            </a:r>
            <a:r>
              <a:rPr lang="en-US" altLang="ja-JP" sz="1800" dirty="0"/>
              <a:t>&lt;fit&gt; : </a:t>
            </a:r>
          </a:p>
          <a:p>
            <a:pPr marL="0" indent="0">
              <a:buNone/>
            </a:pPr>
            <a:r>
              <a:rPr lang="en-US" altLang="ja-JP" sz="1800" dirty="0"/>
              <a:t>  </a:t>
            </a:r>
            <a:r>
              <a:rPr lang="ja-JP" altLang="en-US" sz="1800" dirty="0"/>
              <a:t>ソフトデッドラインに適用される倍率を設定します（デフォルトは</a:t>
            </a:r>
            <a:r>
              <a:rPr lang="en-US" altLang="ja-JP" sz="1800" dirty="0"/>
              <a:t>1</a:t>
            </a:r>
            <a:r>
              <a:rPr lang="ja-JP" altLang="en-US" sz="1800" dirty="0"/>
              <a:t>）。</a:t>
            </a:r>
            <a:endParaRPr lang="en-US" altLang="ja-JP" sz="1800" dirty="0"/>
          </a:p>
          <a:p>
            <a:pPr lvl="1"/>
            <a:r>
              <a:rPr lang="ja-JP" altLang="en-US" sz="1400" dirty="0"/>
              <a:t>ハードデッドラインよりも任意にタイトなソフトデッドラインの作成を増やすために使用します。</a:t>
            </a:r>
            <a:endParaRPr lang="en-US" altLang="ja-JP" sz="1400" dirty="0"/>
          </a:p>
          <a:p>
            <a:r>
              <a:rPr lang="en-US" altLang="ja-JP" sz="1800" dirty="0" err="1"/>
              <a:t>Task_trans_time</a:t>
            </a:r>
            <a:r>
              <a:rPr lang="en-US" altLang="ja-JP" sz="1800" dirty="0"/>
              <a:t>&lt;fit&gt; :</a:t>
            </a:r>
            <a:r>
              <a:rPr lang="ja-JP" altLang="en-US" sz="1800" dirty="0"/>
              <a:t>通信を含むタスクあたりの平均時間を設定</a:t>
            </a:r>
            <a:endParaRPr lang="en-US" altLang="ja-JP" sz="1800" dirty="0"/>
          </a:p>
          <a:p>
            <a:pPr lvl="1"/>
            <a:r>
              <a:rPr lang="ja-JP" altLang="en-US" sz="1400" dirty="0"/>
              <a:t>この値は、締め切りを設定する際に使用します。</a:t>
            </a:r>
            <a:endParaRPr lang="en-US" altLang="ja-JP" sz="1400" dirty="0"/>
          </a:p>
          <a:p>
            <a:pPr marL="349250" indent="-342900"/>
            <a:r>
              <a:rPr lang="en-US" altLang="ja-JP" sz="1800" dirty="0" err="1"/>
              <a:t>Deadline_jitter</a:t>
            </a:r>
            <a:r>
              <a:rPr lang="en-US" altLang="ja-JP" sz="1800" dirty="0"/>
              <a:t>&lt;fit&gt; :</a:t>
            </a:r>
            <a:r>
              <a:rPr lang="ja-JP" altLang="en-US" sz="1800" dirty="0"/>
              <a:t>デッドラインの比例ジッターを設定</a:t>
            </a:r>
            <a:endParaRPr lang="en-US" altLang="ja-JP" sz="1800" dirty="0"/>
          </a:p>
          <a:p>
            <a:pPr marL="349250" indent="-342900"/>
            <a:r>
              <a:rPr lang="en-US" altLang="ja-JP" sz="1800" dirty="0" err="1"/>
              <a:t>Task_unique</a:t>
            </a:r>
            <a:r>
              <a:rPr lang="en-US" altLang="ja-JP" sz="1800" dirty="0"/>
              <a:t>&lt;bool&gt; : </a:t>
            </a:r>
          </a:p>
          <a:p>
            <a:pPr marL="6350" indent="0">
              <a:buNone/>
            </a:pPr>
            <a:r>
              <a:rPr lang="en-US" altLang="ja-JP" sz="1800" dirty="0"/>
              <a:t>   true</a:t>
            </a:r>
            <a:r>
              <a:rPr lang="ja-JP" altLang="en-US" sz="1800" dirty="0"/>
              <a:t>の場合、タスクの種類は強制的に一意になります（デフォルトでは</a:t>
            </a:r>
            <a:r>
              <a:rPr lang="en-US" altLang="ja-JP" sz="1800" dirty="0"/>
              <a:t>false</a:t>
            </a:r>
            <a:r>
              <a:rPr lang="ja-JP" altLang="en-US" sz="1800" dirty="0"/>
              <a:t>）。</a:t>
            </a:r>
            <a:endParaRPr lang="en-US" altLang="ja-JP" sz="1800" dirty="0"/>
          </a:p>
          <a:p>
            <a:endParaRPr lang="en-US" altLang="ja-JP" sz="2000" dirty="0"/>
          </a:p>
          <a:p>
            <a:endParaRPr kumimoji="1" lang="ja-JP" altLang="en-US" sz="2000" dirty="0"/>
          </a:p>
        </p:txBody>
      </p:sp>
      <p:sp>
        <p:nvSpPr>
          <p:cNvPr id="4" name="スライド番号プレースホルダー 3"/>
          <p:cNvSpPr>
            <a:spLocks noGrp="1"/>
          </p:cNvSpPr>
          <p:nvPr>
            <p:ph type="sldNum" sz="quarter" idx="10"/>
          </p:nvPr>
        </p:nvSpPr>
        <p:spPr/>
        <p:txBody>
          <a:bodyPr/>
          <a:lstStyle/>
          <a:p>
            <a:pPr>
              <a:defRPr/>
            </a:pPr>
            <a:fld id="{863CD035-5AEF-4BC5-8C35-6F24C63CBC82}" type="slidenum">
              <a:rPr lang="en-US" altLang="ja-JP" smtClean="0"/>
              <a:pPr>
                <a:defRPr/>
              </a:pPr>
              <a:t>33</a:t>
            </a:fld>
            <a:endParaRPr lang="en-US" altLang="ja-JP"/>
          </a:p>
        </p:txBody>
      </p:sp>
    </p:spTree>
    <p:extLst>
      <p:ext uri="{BB962C8B-B14F-4D97-AF65-F5344CB8AC3E}">
        <p14:creationId xmlns:p14="http://schemas.microsoft.com/office/powerpoint/2010/main" val="2947156577"/>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Supplemental requirements (VCG)</a:t>
            </a:r>
            <a:endParaRPr kumimoji="1" lang="ja-JP" altLang="en-US" dirty="0"/>
          </a:p>
        </p:txBody>
      </p:sp>
      <p:sp>
        <p:nvSpPr>
          <p:cNvPr id="3" name="コンテンツ プレースホルダー 2"/>
          <p:cNvSpPr>
            <a:spLocks noGrp="1"/>
          </p:cNvSpPr>
          <p:nvPr>
            <p:ph idx="1"/>
          </p:nvPr>
        </p:nvSpPr>
        <p:spPr>
          <a:xfrm>
            <a:off x="228600" y="1022350"/>
            <a:ext cx="8763000" cy="5454650"/>
          </a:xfrm>
        </p:spPr>
        <p:txBody>
          <a:bodyPr/>
          <a:lstStyle/>
          <a:p>
            <a:r>
              <a:rPr kumimoji="1" lang="en-US" altLang="ja-JP" sz="2400" dirty="0"/>
              <a:t>TGFF</a:t>
            </a:r>
            <a:r>
              <a:rPr kumimoji="1" lang="ja-JP" altLang="en-US" sz="2400" dirty="0"/>
              <a:t>は</a:t>
            </a:r>
            <a:r>
              <a:rPr kumimoji="1" lang="en-US" altLang="ja-JP" sz="2400" dirty="0"/>
              <a:t>EPS</a:t>
            </a:r>
            <a:r>
              <a:rPr kumimoji="1" lang="ja-JP" altLang="en-US" sz="2400" dirty="0"/>
              <a:t>と</a:t>
            </a:r>
            <a:r>
              <a:rPr kumimoji="1" lang="en-US" altLang="ja-JP" sz="2400" dirty="0"/>
              <a:t>VCG</a:t>
            </a:r>
            <a:r>
              <a:rPr kumimoji="1" lang="ja-JP" altLang="en-US" sz="2400" dirty="0"/>
              <a:t>の両方のフォーマットでビジュアルグラフを生成することができます。</a:t>
            </a:r>
            <a:endParaRPr kumimoji="1" lang="en-US" altLang="ja-JP" sz="2400" dirty="0"/>
          </a:p>
          <a:p>
            <a:endParaRPr kumimoji="1" lang="en-US" altLang="ja-JP" sz="2400" dirty="0"/>
          </a:p>
          <a:p>
            <a:r>
              <a:rPr kumimoji="1" lang="en-US" altLang="ja-JP" sz="2400" dirty="0"/>
              <a:t>EPS</a:t>
            </a:r>
            <a:r>
              <a:rPr kumimoji="1" lang="ja-JP" altLang="en-US" sz="2400" dirty="0"/>
              <a:t>ファイルはポストスクリプト表示プログラムで読めるようになっていなければなりません。</a:t>
            </a:r>
            <a:endParaRPr kumimoji="1" lang="en-US" altLang="ja-JP" sz="2400" dirty="0"/>
          </a:p>
          <a:p>
            <a:endParaRPr kumimoji="1" lang="en-US" altLang="ja-JP" sz="2400" dirty="0"/>
          </a:p>
          <a:p>
            <a:r>
              <a:rPr kumimoji="1" lang="en-US" altLang="ja-JP" sz="2400" dirty="0"/>
              <a:t>VCG</a:t>
            </a:r>
            <a:r>
              <a:rPr kumimoji="1" lang="ja-JP" altLang="en-US" sz="2400" dirty="0"/>
              <a:t>形式のファイルはファイルを表示するためにグラフ表示プログラム</a:t>
            </a:r>
            <a:r>
              <a:rPr kumimoji="1" lang="en-US" altLang="ja-JP" sz="2400" dirty="0"/>
              <a:t>VCG</a:t>
            </a:r>
            <a:r>
              <a:rPr kumimoji="1" lang="ja-JP" altLang="en-US" sz="2400" dirty="0"/>
              <a:t>を必要としますが、カラーとより優れたズーム機能を提供します。</a:t>
            </a:r>
            <a:endParaRPr kumimoji="1" lang="en-US" altLang="ja-JP" sz="2400" dirty="0"/>
          </a:p>
          <a:p>
            <a:endParaRPr kumimoji="1" lang="en-US" altLang="ja-JP" sz="2400" dirty="0"/>
          </a:p>
          <a:p>
            <a:r>
              <a:rPr kumimoji="1" lang="en-US" altLang="ja-JP" sz="2400" dirty="0"/>
              <a:t>VCG </a:t>
            </a:r>
            <a:r>
              <a:rPr kumimoji="1" lang="ja-JP" altLang="en-US" sz="2400" dirty="0"/>
              <a:t>は非常に便利なグラフ可視化プログラムで、以下のサイトで見つけることができます。</a:t>
            </a:r>
            <a:endParaRPr kumimoji="1" lang="en-US" altLang="ja-JP" sz="2400" dirty="0"/>
          </a:p>
          <a:p>
            <a:pPr marL="0" indent="0">
              <a:buNone/>
            </a:pPr>
            <a:r>
              <a:rPr kumimoji="1" lang="en-US" altLang="ja-JP" sz="2400" dirty="0">
                <a:hlinkClick r:id="rId2"/>
              </a:rPr>
              <a:t>http://rw4.cs.uni-sb.de/users/sander/html/gsvcg1.html</a:t>
            </a:r>
            <a:endParaRPr kumimoji="1" lang="en-US" altLang="ja-JP" sz="2400" dirty="0"/>
          </a:p>
          <a:p>
            <a:pPr marL="0" indent="0">
              <a:buNone/>
            </a:pPr>
            <a:endParaRPr kumimoji="1" lang="ja-JP" altLang="en-US" sz="2400" dirty="0"/>
          </a:p>
        </p:txBody>
      </p:sp>
      <p:sp>
        <p:nvSpPr>
          <p:cNvPr id="4" name="スライド番号プレースホルダー 3"/>
          <p:cNvSpPr>
            <a:spLocks noGrp="1"/>
          </p:cNvSpPr>
          <p:nvPr>
            <p:ph type="sldNum" sz="quarter" idx="10"/>
          </p:nvPr>
        </p:nvSpPr>
        <p:spPr/>
        <p:txBody>
          <a:bodyPr/>
          <a:lstStyle/>
          <a:p>
            <a:pPr>
              <a:defRPr/>
            </a:pPr>
            <a:fld id="{863CD035-5AEF-4BC5-8C35-6F24C63CBC82}" type="slidenum">
              <a:rPr lang="en-US" altLang="ja-JP" smtClean="0"/>
              <a:pPr>
                <a:defRPr/>
              </a:pPr>
              <a:t>4</a:t>
            </a:fld>
            <a:endParaRPr lang="en-US" altLang="ja-JP"/>
          </a:p>
        </p:txBody>
      </p:sp>
    </p:spTree>
    <p:extLst>
      <p:ext uri="{BB962C8B-B14F-4D97-AF65-F5344CB8AC3E}">
        <p14:creationId xmlns:p14="http://schemas.microsoft.com/office/powerpoint/2010/main" val="4043480343"/>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Supplemental requirements (VCG)</a:t>
            </a:r>
            <a:endParaRPr kumimoji="1" lang="ja-JP" altLang="en-US" dirty="0"/>
          </a:p>
        </p:txBody>
      </p:sp>
      <p:sp>
        <p:nvSpPr>
          <p:cNvPr id="3" name="コンテンツ プレースホルダー 2"/>
          <p:cNvSpPr>
            <a:spLocks noGrp="1"/>
          </p:cNvSpPr>
          <p:nvPr>
            <p:ph idx="1"/>
          </p:nvPr>
        </p:nvSpPr>
        <p:spPr/>
        <p:txBody>
          <a:bodyPr/>
          <a:lstStyle/>
          <a:p>
            <a:r>
              <a:rPr kumimoji="1" lang="en-US" altLang="ja-JP" sz="2400" dirty="0"/>
              <a:t>TGFF</a:t>
            </a:r>
            <a:r>
              <a:rPr kumimoji="1" lang="ja-JP" altLang="en-US" sz="2400" dirty="0"/>
              <a:t>はこのプログラムがなくてもまだ使えますが、使うことを強くお勧めします。</a:t>
            </a:r>
            <a:endParaRPr kumimoji="1" lang="en-US" altLang="ja-JP" sz="2400" dirty="0"/>
          </a:p>
          <a:p>
            <a:endParaRPr lang="en-US" altLang="ja-JP" sz="2400" dirty="0"/>
          </a:p>
          <a:p>
            <a:r>
              <a:rPr kumimoji="1" lang="en-US" altLang="ja-JP" sz="2400" dirty="0"/>
              <a:t>VCG</a:t>
            </a:r>
            <a:r>
              <a:rPr kumimoji="1" lang="ja-JP" altLang="en-US" sz="2400" dirty="0"/>
              <a:t>に慣れていない方は、基本的なキーを知っておく必要があります。</a:t>
            </a:r>
            <a:endParaRPr kumimoji="1" lang="en-US" altLang="ja-JP" sz="2400" dirty="0"/>
          </a:p>
          <a:p>
            <a:endParaRPr kumimoji="1" lang="ja-JP" altLang="en-US" sz="2400" dirty="0"/>
          </a:p>
        </p:txBody>
      </p:sp>
      <p:sp>
        <p:nvSpPr>
          <p:cNvPr id="4" name="スライド番号プレースホルダー 3"/>
          <p:cNvSpPr>
            <a:spLocks noGrp="1"/>
          </p:cNvSpPr>
          <p:nvPr>
            <p:ph type="sldNum" sz="quarter" idx="10"/>
          </p:nvPr>
        </p:nvSpPr>
        <p:spPr/>
        <p:txBody>
          <a:bodyPr/>
          <a:lstStyle/>
          <a:p>
            <a:pPr>
              <a:defRPr/>
            </a:pPr>
            <a:fld id="{863CD035-5AEF-4BC5-8C35-6F24C63CBC82}" type="slidenum">
              <a:rPr lang="en-US" altLang="ja-JP" smtClean="0"/>
              <a:pPr>
                <a:defRPr/>
              </a:pPr>
              <a:t>5</a:t>
            </a:fld>
            <a:endParaRPr lang="en-US" altLang="ja-JP"/>
          </a:p>
        </p:txBody>
      </p:sp>
      <p:pic>
        <p:nvPicPr>
          <p:cNvPr id="6" name="図 5">
            <a:extLst>
              <a:ext uri="{FF2B5EF4-FFF2-40B4-BE49-F238E27FC236}">
                <a16:creationId xmlns:a16="http://schemas.microsoft.com/office/drawing/2014/main" id="{DA748236-9C2F-48A2-86C5-85ACDCF74329}"/>
              </a:ext>
            </a:extLst>
          </p:cNvPr>
          <p:cNvPicPr>
            <a:picLocks noChangeAspect="1"/>
          </p:cNvPicPr>
          <p:nvPr/>
        </p:nvPicPr>
        <p:blipFill>
          <a:blip r:embed="rId2"/>
          <a:stretch>
            <a:fillRect/>
          </a:stretch>
        </p:blipFill>
        <p:spPr>
          <a:xfrm>
            <a:off x="457200" y="3276600"/>
            <a:ext cx="6167351" cy="2209800"/>
          </a:xfrm>
          <a:prstGeom prst="rect">
            <a:avLst/>
          </a:prstGeom>
        </p:spPr>
      </p:pic>
    </p:spTree>
    <p:extLst>
      <p:ext uri="{BB962C8B-B14F-4D97-AF65-F5344CB8AC3E}">
        <p14:creationId xmlns:p14="http://schemas.microsoft.com/office/powerpoint/2010/main" val="204715376"/>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Algorithms</a:t>
            </a:r>
            <a:endParaRPr kumimoji="1" lang="ja-JP" altLang="en-US" dirty="0"/>
          </a:p>
        </p:txBody>
      </p:sp>
      <p:sp>
        <p:nvSpPr>
          <p:cNvPr id="3" name="コンテンツ プレースホルダー 2"/>
          <p:cNvSpPr>
            <a:spLocks noGrp="1"/>
          </p:cNvSpPr>
          <p:nvPr>
            <p:ph idx="1"/>
          </p:nvPr>
        </p:nvSpPr>
        <p:spPr>
          <a:xfrm>
            <a:off x="152400" y="1000059"/>
            <a:ext cx="8839200" cy="5307013"/>
          </a:xfrm>
        </p:spPr>
        <p:txBody>
          <a:bodyPr/>
          <a:lstStyle/>
          <a:p>
            <a:r>
              <a:rPr kumimoji="1" lang="en-US" altLang="ja-JP" sz="2000" dirty="0"/>
              <a:t>TGFF 3.0</a:t>
            </a:r>
            <a:r>
              <a:rPr kumimoji="1" lang="ja-JP" altLang="en-US" sz="2000" dirty="0"/>
              <a:t>はソースファイル</a:t>
            </a:r>
            <a:r>
              <a:rPr kumimoji="1" lang="en-US" altLang="ja-JP" sz="2000" dirty="0"/>
              <a:t>(*.</a:t>
            </a:r>
            <a:r>
              <a:rPr kumimoji="1" lang="en-US" altLang="ja-JP" sz="2000" dirty="0" err="1"/>
              <a:t>tgffopt</a:t>
            </a:r>
            <a:r>
              <a:rPr kumimoji="1" lang="en-US" altLang="ja-JP" sz="2000" dirty="0"/>
              <a:t>)</a:t>
            </a:r>
            <a:r>
              <a:rPr kumimoji="1" lang="ja-JP" altLang="en-US" sz="2000" dirty="0"/>
              <a:t>に含まれるコマンドに基づいて様々なタイプのグラフを生成することができます。</a:t>
            </a:r>
            <a:endParaRPr kumimoji="1" lang="en-US" altLang="ja-JP" sz="2000" dirty="0"/>
          </a:p>
          <a:p>
            <a:endParaRPr lang="en-US" altLang="ja-JP" sz="2000" dirty="0"/>
          </a:p>
          <a:p>
            <a:r>
              <a:rPr kumimoji="1" lang="ja-JP" altLang="en-US" sz="2000" dirty="0"/>
              <a:t>オリジナルの</a:t>
            </a:r>
            <a:r>
              <a:rPr kumimoji="1" lang="en-US" altLang="ja-JP" sz="2000" dirty="0"/>
              <a:t>TGFF</a:t>
            </a:r>
            <a:r>
              <a:rPr kumimoji="1" lang="ja-JP" altLang="en-US" sz="2000" dirty="0"/>
              <a:t>アルゴリズム</a:t>
            </a:r>
            <a:r>
              <a:rPr kumimoji="1" lang="en-US" altLang="ja-JP" sz="2000" dirty="0"/>
              <a:t>1</a:t>
            </a:r>
            <a:r>
              <a:rPr kumimoji="1" lang="ja-JP" altLang="en-US" sz="2000" dirty="0"/>
              <a:t>のサポートに加え、高度に設定可能な新しいグラフ生成方法が追加されました。</a:t>
            </a:r>
            <a:endParaRPr kumimoji="1" lang="en-US" altLang="ja-JP" sz="2000" dirty="0"/>
          </a:p>
          <a:p>
            <a:endParaRPr lang="en-US" altLang="ja-JP" sz="2000" dirty="0"/>
          </a:p>
          <a:p>
            <a:r>
              <a:rPr kumimoji="1" lang="ja-JP" altLang="en-US" sz="2000" dirty="0"/>
              <a:t>新しいアルゴリズムは、オリジナルのアルゴリズムとは大きく異なる方法でランダムグラフを生成します。</a:t>
            </a:r>
            <a:endParaRPr kumimoji="1" lang="en-US" altLang="ja-JP" sz="2000" dirty="0"/>
          </a:p>
          <a:p>
            <a:endParaRPr lang="en-US" altLang="ja-JP" sz="2000" dirty="0"/>
          </a:p>
          <a:p>
            <a:r>
              <a:rPr kumimoji="1" lang="ja-JP" altLang="en-US" sz="2000" dirty="0"/>
              <a:t>新しいアルゴリズムは高度に設定可能ですが、木のようないくつかのグラフタイプがあるため、古いアルゴリズムは維持されています。</a:t>
            </a:r>
            <a:endParaRPr lang="en-US" altLang="ja-JP" sz="2000" dirty="0"/>
          </a:p>
          <a:p>
            <a:endParaRPr kumimoji="1" lang="en-US" altLang="ja-JP" sz="2000" dirty="0"/>
          </a:p>
          <a:p>
            <a:r>
              <a:rPr kumimoji="1" lang="ja-JP" altLang="en-US" sz="2000" dirty="0"/>
              <a:t>これらのアルゴリズムは、グラフ内のノードを接続するために使用する方法が異なりますが、いくつかの共通の特徴を共有しています。</a:t>
            </a:r>
          </a:p>
        </p:txBody>
      </p:sp>
      <p:sp>
        <p:nvSpPr>
          <p:cNvPr id="4" name="スライド番号プレースホルダー 3"/>
          <p:cNvSpPr>
            <a:spLocks noGrp="1"/>
          </p:cNvSpPr>
          <p:nvPr>
            <p:ph type="sldNum" sz="quarter" idx="10"/>
          </p:nvPr>
        </p:nvSpPr>
        <p:spPr/>
        <p:txBody>
          <a:bodyPr/>
          <a:lstStyle/>
          <a:p>
            <a:pPr>
              <a:defRPr/>
            </a:pPr>
            <a:fld id="{863CD035-5AEF-4BC5-8C35-6F24C63CBC82}" type="slidenum">
              <a:rPr lang="en-US" altLang="ja-JP" smtClean="0"/>
              <a:pPr>
                <a:defRPr/>
              </a:pPr>
              <a:t>6</a:t>
            </a:fld>
            <a:endParaRPr lang="en-US" altLang="ja-JP"/>
          </a:p>
        </p:txBody>
      </p:sp>
    </p:spTree>
    <p:extLst>
      <p:ext uri="{BB962C8B-B14F-4D97-AF65-F5344CB8AC3E}">
        <p14:creationId xmlns:p14="http://schemas.microsoft.com/office/powerpoint/2010/main" val="311124249"/>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General features</a:t>
            </a:r>
            <a:endParaRPr kumimoji="1" lang="ja-JP" altLang="en-US" dirty="0"/>
          </a:p>
        </p:txBody>
      </p:sp>
      <p:sp>
        <p:nvSpPr>
          <p:cNvPr id="3" name="コンテンツ プレースホルダー 2"/>
          <p:cNvSpPr>
            <a:spLocks noGrp="1"/>
          </p:cNvSpPr>
          <p:nvPr>
            <p:ph idx="1"/>
          </p:nvPr>
        </p:nvSpPr>
        <p:spPr/>
        <p:txBody>
          <a:bodyPr/>
          <a:lstStyle/>
          <a:p>
            <a:r>
              <a:rPr kumimoji="1" lang="en-US" altLang="ja-JP" sz="2000" dirty="0"/>
              <a:t>TGFF</a:t>
            </a:r>
            <a:r>
              <a:rPr kumimoji="1" lang="ja-JP" altLang="en-US" sz="2000" dirty="0"/>
              <a:t>は、ユーザーがソースファイル内のパラメータのセットに基づいて生成されるグラフの種類と数を決定することを可能にします。</a:t>
            </a:r>
            <a:endParaRPr kumimoji="1" lang="en-US" altLang="ja-JP" sz="2000" dirty="0"/>
          </a:p>
          <a:p>
            <a:endParaRPr lang="en-US" altLang="ja-JP" sz="2000" dirty="0"/>
          </a:p>
          <a:p>
            <a:r>
              <a:rPr kumimoji="1" lang="ja-JP" altLang="en-US" sz="2000" dirty="0"/>
              <a:t>これにより、ユーザーは類似した特性を持つ複数の異なるグラフを簡単に作成することができます。</a:t>
            </a:r>
            <a:endParaRPr kumimoji="1" lang="en-US" altLang="ja-JP" sz="2000" dirty="0"/>
          </a:p>
          <a:p>
            <a:endParaRPr lang="en-US" altLang="ja-JP" sz="2000" dirty="0"/>
          </a:p>
          <a:p>
            <a:r>
              <a:rPr kumimoji="1" lang="ja-JP" altLang="en-US" sz="2000" dirty="0"/>
              <a:t>開始（ソース）ノードの数などの一部のパラメータは、ユーザが直接指定してもよい。その他のパラメータは直接指定できません。</a:t>
            </a:r>
            <a:r>
              <a:rPr kumimoji="1" lang="en-US" altLang="ja-JP" sz="2000" dirty="0"/>
              <a:t>(</a:t>
            </a:r>
            <a:r>
              <a:rPr kumimoji="1" lang="ja-JP" altLang="en-US" sz="2000" dirty="0"/>
              <a:t>グラフ内のノード数は下限である</a:t>
            </a:r>
            <a:r>
              <a:rPr kumimoji="1" lang="en-US" altLang="ja-JP" sz="2000" dirty="0"/>
              <a:t>)</a:t>
            </a:r>
          </a:p>
          <a:p>
            <a:endParaRPr lang="en-US" altLang="ja-JP" sz="2000" dirty="0"/>
          </a:p>
          <a:p>
            <a:r>
              <a:rPr kumimoji="1" lang="en-US" altLang="ja-JP" sz="2000" dirty="0"/>
              <a:t> </a:t>
            </a:r>
            <a:r>
              <a:rPr kumimoji="1" lang="ja-JP" altLang="en-US" sz="2000" dirty="0"/>
              <a:t>グラフの接続性に応じて、</a:t>
            </a:r>
            <a:r>
              <a:rPr kumimoji="1" lang="en-US" altLang="ja-JP" sz="2000" dirty="0"/>
              <a:t>TGFF</a:t>
            </a:r>
            <a:r>
              <a:rPr kumimoji="1" lang="ja-JP" altLang="en-US" sz="2000" dirty="0"/>
              <a:t>は</a:t>
            </a:r>
            <a:r>
              <a:rPr kumimoji="1" lang="en-US" altLang="ja-JP" sz="2000" dirty="0"/>
              <a:t>1</a:t>
            </a:r>
            <a:r>
              <a:rPr kumimoji="1" lang="ja-JP" altLang="en-US" sz="2000" dirty="0"/>
              <a:t>つまたは複数のシンクノードを生成します。</a:t>
            </a:r>
            <a:endParaRPr kumimoji="1" lang="en-US" altLang="ja-JP" sz="2000" dirty="0"/>
          </a:p>
          <a:p>
            <a:endParaRPr lang="en-US" altLang="ja-JP" sz="2000" dirty="0"/>
          </a:p>
          <a:p>
            <a:r>
              <a:rPr kumimoji="1" lang="ja-JP" altLang="en-US" sz="2000" dirty="0"/>
              <a:t>ただし、現在のところ</a:t>
            </a:r>
            <a:r>
              <a:rPr kumimoji="1" lang="en-US" altLang="ja-JP" sz="2000" dirty="0"/>
              <a:t>TGFF</a:t>
            </a:r>
            <a:r>
              <a:rPr kumimoji="1" lang="ja-JP" altLang="en-US" sz="2000" dirty="0"/>
              <a:t>は有向非周期グラフ（</a:t>
            </a:r>
            <a:r>
              <a:rPr kumimoji="1" lang="en-US" altLang="ja-JP" sz="2000" dirty="0"/>
              <a:t>DAG</a:t>
            </a:r>
            <a:r>
              <a:rPr kumimoji="1" lang="ja-JP" altLang="en-US" sz="2000" dirty="0"/>
              <a:t>）の生成に限定されている。</a:t>
            </a:r>
          </a:p>
        </p:txBody>
      </p:sp>
      <p:sp>
        <p:nvSpPr>
          <p:cNvPr id="4" name="スライド番号プレースホルダー 3"/>
          <p:cNvSpPr>
            <a:spLocks noGrp="1"/>
          </p:cNvSpPr>
          <p:nvPr>
            <p:ph type="sldNum" sz="quarter" idx="10"/>
          </p:nvPr>
        </p:nvSpPr>
        <p:spPr/>
        <p:txBody>
          <a:bodyPr/>
          <a:lstStyle/>
          <a:p>
            <a:pPr>
              <a:defRPr/>
            </a:pPr>
            <a:fld id="{863CD035-5AEF-4BC5-8C35-6F24C63CBC82}" type="slidenum">
              <a:rPr lang="en-US" altLang="ja-JP" smtClean="0"/>
              <a:pPr>
                <a:defRPr/>
              </a:pPr>
              <a:t>7</a:t>
            </a:fld>
            <a:endParaRPr lang="en-US" altLang="ja-JP"/>
          </a:p>
        </p:txBody>
      </p:sp>
    </p:spTree>
    <p:extLst>
      <p:ext uri="{BB962C8B-B14F-4D97-AF65-F5344CB8AC3E}">
        <p14:creationId xmlns:p14="http://schemas.microsoft.com/office/powerpoint/2010/main" val="303335596"/>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General features</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a:t>タスクグラフのラベル</a:t>
            </a:r>
            <a:r>
              <a:rPr kumimoji="1" lang="en-US" altLang="ja-JP" dirty="0"/>
              <a:t>(</a:t>
            </a:r>
            <a:r>
              <a:rPr kumimoji="1" lang="ja-JP" altLang="en-US" dirty="0"/>
              <a:t>デフォルトは</a:t>
            </a:r>
            <a:r>
              <a:rPr kumimoji="1" lang="en-US" altLang="ja-JP" dirty="0" err="1"/>
              <a:t>task_graph</a:t>
            </a:r>
            <a:r>
              <a:rPr kumimoji="1" lang="en-US" altLang="ja-JP" dirty="0"/>
              <a:t>)</a:t>
            </a:r>
            <a:r>
              <a:rPr kumimoji="1" lang="ja-JP" altLang="en-US" dirty="0"/>
              <a:t>と開始インデックス番号をパラメータで設定することができます。</a:t>
            </a:r>
            <a:endParaRPr kumimoji="1" lang="en-US" altLang="ja-JP" dirty="0"/>
          </a:p>
          <a:p>
            <a:endParaRPr lang="en-US" altLang="ja-JP" dirty="0"/>
          </a:p>
          <a:p>
            <a:r>
              <a:rPr kumimoji="1" lang="ja-JP" altLang="en-US" dirty="0"/>
              <a:t>これにより、ユニークな</a:t>
            </a:r>
            <a:r>
              <a:rPr kumimoji="1" lang="en-US" altLang="ja-JP" dirty="0"/>
              <a:t>ID</a:t>
            </a:r>
            <a:r>
              <a:rPr kumimoji="1" lang="ja-JP" altLang="en-US" dirty="0"/>
              <a:t>を持つ複数のタスクグラフのセットを生成することができます。</a:t>
            </a:r>
            <a:endParaRPr kumimoji="1" lang="en-US" altLang="ja-JP" dirty="0"/>
          </a:p>
          <a:p>
            <a:endParaRPr lang="en-US" altLang="ja-JP" dirty="0"/>
          </a:p>
          <a:p>
            <a:r>
              <a:rPr kumimoji="1" lang="en-US" altLang="ja-JP" dirty="0"/>
              <a:t>1</a:t>
            </a:r>
            <a:r>
              <a:rPr kumimoji="1" lang="ja-JP" altLang="en-US" dirty="0"/>
              <a:t>セットのタスクグラフを</a:t>
            </a:r>
            <a:r>
              <a:rPr kumimoji="1" lang="en-US" altLang="ja-JP" dirty="0"/>
              <a:t>1</a:t>
            </a:r>
            <a:r>
              <a:rPr kumimoji="1" lang="ja-JP" altLang="en-US" dirty="0"/>
              <a:t>つのパラメータで生成し、</a:t>
            </a:r>
            <a:r>
              <a:rPr kumimoji="1" lang="en-US" altLang="ja-JP" dirty="0" err="1"/>
              <a:t>tg_write</a:t>
            </a:r>
            <a:r>
              <a:rPr kumimoji="1" lang="ja-JP" altLang="en-US" dirty="0"/>
              <a:t>で書き込みを行い、パラメータを変更して別のセットのタスクグラフを生成することができます。</a:t>
            </a:r>
          </a:p>
        </p:txBody>
      </p:sp>
      <p:sp>
        <p:nvSpPr>
          <p:cNvPr id="4" name="スライド番号プレースホルダー 3"/>
          <p:cNvSpPr>
            <a:spLocks noGrp="1"/>
          </p:cNvSpPr>
          <p:nvPr>
            <p:ph type="sldNum" sz="quarter" idx="10"/>
          </p:nvPr>
        </p:nvSpPr>
        <p:spPr/>
        <p:txBody>
          <a:bodyPr/>
          <a:lstStyle/>
          <a:p>
            <a:pPr>
              <a:defRPr/>
            </a:pPr>
            <a:fld id="{863CD035-5AEF-4BC5-8C35-6F24C63CBC82}" type="slidenum">
              <a:rPr lang="en-US" altLang="ja-JP" smtClean="0"/>
              <a:pPr>
                <a:defRPr/>
              </a:pPr>
              <a:t>8</a:t>
            </a:fld>
            <a:endParaRPr lang="en-US" altLang="ja-JP"/>
          </a:p>
        </p:txBody>
      </p:sp>
    </p:spTree>
    <p:extLst>
      <p:ext uri="{BB962C8B-B14F-4D97-AF65-F5344CB8AC3E}">
        <p14:creationId xmlns:p14="http://schemas.microsoft.com/office/powerpoint/2010/main" val="2643145568"/>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Periods and deadlines</a:t>
            </a:r>
            <a:endParaRPr kumimoji="1" lang="ja-JP" altLang="en-US" dirty="0"/>
          </a:p>
        </p:txBody>
      </p:sp>
      <p:sp>
        <p:nvSpPr>
          <p:cNvPr id="3" name="コンテンツ プレースホルダー 2"/>
          <p:cNvSpPr>
            <a:spLocks noGrp="1"/>
          </p:cNvSpPr>
          <p:nvPr>
            <p:ph idx="1"/>
          </p:nvPr>
        </p:nvSpPr>
        <p:spPr>
          <a:xfrm>
            <a:off x="228600" y="1022350"/>
            <a:ext cx="8763000" cy="5607050"/>
          </a:xfrm>
        </p:spPr>
        <p:txBody>
          <a:bodyPr/>
          <a:lstStyle/>
          <a:p>
            <a:r>
              <a:rPr kumimoji="1" lang="ja-JP" altLang="en-US" sz="2000" dirty="0"/>
              <a:t>各グラフには、グラフ内の最大パスの長さと </a:t>
            </a:r>
            <a:r>
              <a:rPr kumimoji="1" lang="en-US" altLang="ja-JP" sz="2000" dirty="0" err="1"/>
              <a:t>task_trans_time</a:t>
            </a:r>
            <a:r>
              <a:rPr kumimoji="1" lang="en-US" altLang="ja-JP" sz="2000" dirty="0"/>
              <a:t> </a:t>
            </a:r>
            <a:r>
              <a:rPr kumimoji="1" lang="ja-JP" altLang="en-US" sz="2000" dirty="0"/>
              <a:t>パラメータに基づいて、期間と期限が割り当てられます。</a:t>
            </a:r>
            <a:endParaRPr kumimoji="1" lang="en-US" altLang="ja-JP" sz="2000" dirty="0"/>
          </a:p>
          <a:p>
            <a:endParaRPr lang="en-US" altLang="ja-JP" sz="2000" dirty="0"/>
          </a:p>
          <a:p>
            <a:r>
              <a:rPr kumimoji="1" lang="en-US" altLang="ja-JP" sz="2000" dirty="0" err="1"/>
              <a:t>task_trans_time</a:t>
            </a:r>
            <a:r>
              <a:rPr kumimoji="1" lang="ja-JP" altLang="en-US" sz="2000" dirty="0"/>
              <a:t>は、ノードとエッジの移動あたりの平均時間です。</a:t>
            </a:r>
            <a:endParaRPr kumimoji="1" lang="en-US" altLang="ja-JP" sz="2000" dirty="0"/>
          </a:p>
          <a:p>
            <a:endParaRPr lang="en-US" altLang="ja-JP" sz="2000" dirty="0"/>
          </a:p>
          <a:p>
            <a:r>
              <a:rPr kumimoji="1" lang="ja-JP" altLang="en-US" sz="2000" dirty="0"/>
              <a:t>パラメータリストである</a:t>
            </a:r>
            <a:r>
              <a:rPr kumimoji="1" lang="en-US" altLang="ja-JP" sz="2000" dirty="0" err="1"/>
              <a:t>period_mul</a:t>
            </a:r>
            <a:r>
              <a:rPr kumimoji="1" lang="ja-JP" altLang="en-US" sz="2000" dirty="0"/>
              <a:t>は、グラフを互いに相対的に拡大縮小するために使用されます。</a:t>
            </a:r>
            <a:endParaRPr kumimoji="1" lang="en-US" altLang="ja-JP" sz="2000" dirty="0"/>
          </a:p>
          <a:p>
            <a:endParaRPr lang="en-US" altLang="ja-JP" sz="2000" dirty="0"/>
          </a:p>
          <a:p>
            <a:r>
              <a:rPr kumimoji="1" lang="ja-JP" altLang="en-US" sz="2000" dirty="0"/>
              <a:t>グラフが生成されるたびに、</a:t>
            </a:r>
            <a:r>
              <a:rPr kumimoji="1" lang="en-US" altLang="ja-JP" sz="2000" dirty="0" err="1"/>
              <a:t>period_mul</a:t>
            </a:r>
            <a:r>
              <a:rPr kumimoji="1" lang="ja-JP" altLang="en-US" sz="2000" dirty="0"/>
              <a:t>リストの数値がランダムに選択されます。</a:t>
            </a:r>
            <a:endParaRPr kumimoji="1" lang="en-US" altLang="ja-JP" sz="2000" dirty="0"/>
          </a:p>
          <a:p>
            <a:endParaRPr lang="en-US" altLang="ja-JP" sz="2000" dirty="0"/>
          </a:p>
          <a:p>
            <a:r>
              <a:rPr kumimoji="1" lang="ja-JP" altLang="en-US" sz="2000" dirty="0"/>
              <a:t>この値は、グラフを互いに相対的に伸縮させるために使用されます。したがって、</a:t>
            </a:r>
            <a:r>
              <a:rPr kumimoji="1" lang="en-US" altLang="ja-JP" sz="2000" dirty="0" err="1"/>
              <a:t>period_mul</a:t>
            </a:r>
            <a:r>
              <a:rPr kumimoji="1" lang="ja-JP" altLang="en-US" sz="2000" dirty="0"/>
              <a:t>の値が</a:t>
            </a:r>
            <a:r>
              <a:rPr kumimoji="1" lang="en-US" altLang="ja-JP" sz="2000" dirty="0"/>
              <a:t>0.5</a:t>
            </a:r>
            <a:r>
              <a:rPr kumimoji="1" lang="ja-JP" altLang="en-US" sz="2000" dirty="0"/>
              <a:t>と</a:t>
            </a:r>
            <a:r>
              <a:rPr kumimoji="1" lang="en-US" altLang="ja-JP" sz="2000" dirty="0"/>
              <a:t>2</a:t>
            </a:r>
            <a:r>
              <a:rPr kumimoji="1" lang="ja-JP" altLang="en-US" sz="2000" dirty="0"/>
              <a:t>で生成されたグラフは、他のグラフの約</a:t>
            </a:r>
            <a:r>
              <a:rPr kumimoji="1" lang="en-US" altLang="ja-JP" sz="2000" dirty="0"/>
              <a:t>4</a:t>
            </a:r>
            <a:r>
              <a:rPr kumimoji="1" lang="ja-JP" altLang="en-US" sz="2000" dirty="0"/>
              <a:t>倍のノードを含むグラフになります。</a:t>
            </a:r>
            <a:endParaRPr kumimoji="1" lang="en-US" altLang="ja-JP" sz="2000" dirty="0"/>
          </a:p>
          <a:p>
            <a:endParaRPr lang="en-US" altLang="ja-JP" sz="2000" dirty="0"/>
          </a:p>
          <a:p>
            <a:r>
              <a:rPr kumimoji="1" lang="ja-JP" altLang="en-US" sz="2000" dirty="0"/>
              <a:t>ハイパー周期は、タスクグラフの周期の</a:t>
            </a:r>
            <a:r>
              <a:rPr kumimoji="1" lang="en-US" altLang="ja-JP" sz="2000" dirty="0"/>
              <a:t>LCM</a:t>
            </a:r>
            <a:r>
              <a:rPr kumimoji="1" lang="ja-JP" altLang="en-US" sz="2000" dirty="0"/>
              <a:t>に基づいて生成されます。</a:t>
            </a:r>
          </a:p>
        </p:txBody>
      </p:sp>
      <p:sp>
        <p:nvSpPr>
          <p:cNvPr id="4" name="スライド番号プレースホルダー 3"/>
          <p:cNvSpPr>
            <a:spLocks noGrp="1"/>
          </p:cNvSpPr>
          <p:nvPr>
            <p:ph type="sldNum" sz="quarter" idx="10"/>
          </p:nvPr>
        </p:nvSpPr>
        <p:spPr/>
        <p:txBody>
          <a:bodyPr/>
          <a:lstStyle/>
          <a:p>
            <a:pPr>
              <a:defRPr/>
            </a:pPr>
            <a:fld id="{863CD035-5AEF-4BC5-8C35-6F24C63CBC82}" type="slidenum">
              <a:rPr lang="en-US" altLang="ja-JP" smtClean="0"/>
              <a:pPr>
                <a:defRPr/>
              </a:pPr>
              <a:t>9</a:t>
            </a:fld>
            <a:endParaRPr lang="en-US" altLang="ja-JP"/>
          </a:p>
        </p:txBody>
      </p:sp>
    </p:spTree>
    <p:extLst>
      <p:ext uri="{BB962C8B-B14F-4D97-AF65-F5344CB8AC3E}">
        <p14:creationId xmlns:p14="http://schemas.microsoft.com/office/powerpoint/2010/main" val="2465789781"/>
      </p:ext>
    </p:extLst>
  </p:cSld>
  <p:clrMapOvr>
    <a:masterClrMapping/>
  </p:clrMapOvr>
  <p:transition/>
</p:sld>
</file>

<file path=ppt/theme/theme1.xml><?xml version="1.0" encoding="utf-8"?>
<a:theme xmlns:a="http://schemas.openxmlformats.org/drawingml/2006/main" name="ERTLテンプレート">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0000FF"/>
      </a:hlink>
      <a:folHlink>
        <a:srgbClr val="FF0066"/>
      </a:folHlink>
    </a:clrScheme>
    <a:fontScheme name="ERTLテンプレート">
      <a:majorFont>
        <a:latin typeface="メイリオ"/>
        <a:ea typeface="メイリオ"/>
        <a:cs typeface="メイリオ"/>
      </a:majorFont>
      <a:minorFont>
        <a:latin typeface="メイリオ"/>
        <a:ea typeface="メイリオ"/>
        <a:cs typeface="メイリオ"/>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0000" tIns="46800" rIns="90000" bIns="46800" numCol="1" anchor="t" anchorCtr="0" compatLnSpc="1">
        <a:prstTxWarp prst="textNoShape">
          <a:avLst/>
        </a:prstTxWarp>
        <a:spAutoFit/>
      </a:bodyPr>
      <a:lstStyle>
        <a:defPPr marL="0" marR="0" indent="0" algn="l" defTabSz="914400" rtl="0" eaLnBrk="1" fontAlgn="base" latinLnBrk="0" hangingPunct="1">
          <a:lnSpc>
            <a:spcPct val="90000"/>
          </a:lnSpc>
          <a:spcBef>
            <a:spcPct val="20000"/>
          </a:spcBef>
          <a:spcAft>
            <a:spcPct val="0"/>
          </a:spcAft>
          <a:buClrTx/>
          <a:buSzTx/>
          <a:buFontTx/>
          <a:buNone/>
          <a:tabLst/>
          <a:defRPr kumimoji="1" lang="ja-JP" altLang="en-US" sz="1800" b="0" i="0" u="none" strike="noStrike" cap="none" normalizeH="0" baseline="0" smtClean="0">
            <a:ln>
              <a:noFill/>
            </a:ln>
            <a:solidFill>
              <a:schemeClr val="tx1"/>
            </a:solidFill>
            <a:effectLst/>
            <a:latin typeface="Times New Roman" pitchFamily="18" charset="0"/>
            <a:ea typeface="メイリオ" pitchFamily="50" charset="-128"/>
            <a:cs typeface="メイリオ" pitchFamily="50"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0000" tIns="46800" rIns="90000" bIns="46800" numCol="1" anchor="t" anchorCtr="0" compatLnSpc="1">
        <a:prstTxWarp prst="textNoShape">
          <a:avLst/>
        </a:prstTxWarp>
        <a:spAutoFit/>
      </a:bodyPr>
      <a:lstStyle>
        <a:defPPr marL="0" marR="0" indent="0" algn="l" defTabSz="914400" rtl="0" eaLnBrk="1" fontAlgn="base" latinLnBrk="0" hangingPunct="1">
          <a:lnSpc>
            <a:spcPct val="90000"/>
          </a:lnSpc>
          <a:spcBef>
            <a:spcPct val="20000"/>
          </a:spcBef>
          <a:spcAft>
            <a:spcPct val="0"/>
          </a:spcAft>
          <a:buClrTx/>
          <a:buSzTx/>
          <a:buFontTx/>
          <a:buNone/>
          <a:tabLst/>
          <a:defRPr kumimoji="1" lang="ja-JP" altLang="en-US" sz="1800" b="0" i="0" u="none" strike="noStrike" cap="none" normalizeH="0" baseline="0" smtClean="0">
            <a:ln>
              <a:noFill/>
            </a:ln>
            <a:solidFill>
              <a:schemeClr val="tx1"/>
            </a:solidFill>
            <a:effectLst/>
            <a:latin typeface="Times New Roman" pitchFamily="18" charset="0"/>
            <a:ea typeface="メイリオ" pitchFamily="50" charset="-128"/>
            <a:cs typeface="メイリオ" pitchFamily="50" charset="-128"/>
          </a:defRPr>
        </a:defPPr>
      </a:lstStyle>
    </a:lnDef>
  </a:objectDefaults>
  <a:extraClrSchemeLst>
    <a:extraClrScheme>
      <a:clrScheme name="ERTLテンプレート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ERTLテンプレート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ERTLテンプレート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ERTLテンプレート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ERTLテンプレート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ERTLテンプレート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ERTLテンプレート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テーマ">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ERTL</Template>
  <TotalTime>44411</TotalTime>
  <Words>2988</Words>
  <Application>Microsoft Office PowerPoint</Application>
  <PresentationFormat>画面に合わせる (4:3)</PresentationFormat>
  <Paragraphs>282</Paragraphs>
  <Slides>33</Slides>
  <Notes>1</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33</vt:i4>
      </vt:variant>
    </vt:vector>
  </HeadingPairs>
  <TitlesOfParts>
    <vt:vector size="39" baseType="lpstr">
      <vt:lpstr>メイリオ</vt:lpstr>
      <vt:lpstr>Arial</vt:lpstr>
      <vt:lpstr>Century</vt:lpstr>
      <vt:lpstr>Times New Roman</vt:lpstr>
      <vt:lpstr>Wingdings</vt:lpstr>
      <vt:lpstr>ERTLテンプレート</vt:lpstr>
      <vt:lpstr>TGFFマニュアル</vt:lpstr>
      <vt:lpstr>Introduction</vt:lpstr>
      <vt:lpstr>Requirements</vt:lpstr>
      <vt:lpstr>Supplemental requirements (VCG)</vt:lpstr>
      <vt:lpstr>Supplemental requirements (VCG)</vt:lpstr>
      <vt:lpstr>Algorithms</vt:lpstr>
      <vt:lpstr>General features</vt:lpstr>
      <vt:lpstr>General features</vt:lpstr>
      <vt:lpstr>Periods and deadlines</vt:lpstr>
      <vt:lpstr>Tables</vt:lpstr>
      <vt:lpstr>Tables</vt:lpstr>
      <vt:lpstr>Tables</vt:lpstr>
      <vt:lpstr>Tables</vt:lpstr>
      <vt:lpstr>Original algorithm</vt:lpstr>
      <vt:lpstr>Original algorithm</vt:lpstr>
      <vt:lpstr>New algorithm</vt:lpstr>
      <vt:lpstr>New algorithm</vt:lpstr>
      <vt:lpstr>New algorithm</vt:lpstr>
      <vt:lpstr>New algorithm</vt:lpstr>
      <vt:lpstr>New algorithm</vt:lpstr>
      <vt:lpstr>New algorithm</vt:lpstr>
      <vt:lpstr>How TGFF works</vt:lpstr>
      <vt:lpstr>Usage</vt:lpstr>
      <vt:lpstr>Key</vt:lpstr>
      <vt:lpstr>Datatypes</vt:lpstr>
      <vt:lpstr>Basic commands</vt:lpstr>
      <vt:lpstr>Task graph generation</vt:lpstr>
      <vt:lpstr>New algorithm parameters</vt:lpstr>
      <vt:lpstr>Old algorithm parameters</vt:lpstr>
      <vt:lpstr>Table generation commands</vt:lpstr>
      <vt:lpstr>Output commands</vt:lpstr>
      <vt:lpstr>Output commands</vt:lpstr>
      <vt:lpstr>Advanced commands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takuya</dc:creator>
  <cp:lastModifiedBy>a.yano.578@ms.saitama-u.ac.jp</cp:lastModifiedBy>
  <cp:revision>3087</cp:revision>
  <cp:lastPrinted>2015-09-10T03:54:50Z</cp:lastPrinted>
  <dcterms:created xsi:type="dcterms:W3CDTF">1601-01-01T00:00:00Z</dcterms:created>
  <dcterms:modified xsi:type="dcterms:W3CDTF">2020-11-10T10:10:05Z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