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6" r:id="rId2"/>
    <p:sldId id="509" r:id="rId3"/>
    <p:sldId id="518" r:id="rId4"/>
    <p:sldId id="519" r:id="rId5"/>
    <p:sldId id="332" r:id="rId6"/>
    <p:sldId id="520" r:id="rId7"/>
    <p:sldId id="521" r:id="rId8"/>
    <p:sldId id="526" r:id="rId9"/>
    <p:sldId id="522" r:id="rId10"/>
    <p:sldId id="527" r:id="rId11"/>
    <p:sldId id="528" r:id="rId12"/>
    <p:sldId id="529" r:id="rId13"/>
    <p:sldId id="532" r:id="rId14"/>
    <p:sldId id="533" r:id="rId15"/>
    <p:sldId id="534" r:id="rId16"/>
    <p:sldId id="535" r:id="rId17"/>
  </p:sldIdLst>
  <p:sldSz cx="9144000" cy="6858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CFC505-D473-C753-2F73-9737825193A4}" name="TAGUCHI Keiya" initials="TK" userId="S::sp.76m.7431@s.thers.ac.jp::ec5a5f6b-fefb-4017-909c-4cb1c1ddf9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GUCHI Keiya" initials="TK" lastIdx="3" clrIdx="0">
    <p:extLst>
      <p:ext uri="{19B8F6BF-5375-455C-9EA6-DF929625EA0E}">
        <p15:presenceInfo xmlns:p15="http://schemas.microsoft.com/office/powerpoint/2012/main" userId="TAGUCHI Keiya" providerId="None"/>
      </p:ext>
    </p:extLst>
  </p:cmAuthor>
  <p:cmAuthor id="2" name="ケイン　聡一" initials="ケ" lastIdx="11" clrIdx="1">
    <p:extLst>
      <p:ext uri="{19B8F6BF-5375-455C-9EA6-DF929625EA0E}">
        <p15:presenceInfo xmlns:p15="http://schemas.microsoft.com/office/powerpoint/2012/main" userId="ケイン　聡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E48"/>
    <a:srgbClr val="C6E0B4"/>
    <a:srgbClr val="FF6969"/>
    <a:srgbClr val="9A6260"/>
    <a:srgbClr val="F4B084"/>
    <a:srgbClr val="FFD966"/>
    <a:srgbClr val="2963A9"/>
    <a:srgbClr val="2860A4"/>
    <a:srgbClr val="255997"/>
    <a:srgbClr val="19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1176" autoAdjust="0"/>
  </p:normalViewPr>
  <p:slideViewPr>
    <p:cSldViewPr>
      <p:cViewPr varScale="1">
        <p:scale>
          <a:sx n="57" d="100"/>
          <a:sy n="57" d="100"/>
        </p:scale>
        <p:origin x="138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3" d="100"/>
          <a:sy n="43" d="100"/>
        </p:scale>
        <p:origin x="2804" y="3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980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049E705-2FC8-4E91-8719-0BFF3EE5A94B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8B6206F-A1CC-44D4-914B-E860D3D7B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19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11737" cy="3757612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206F-A1CC-44D4-914B-E860D3D7BE1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3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11737" cy="3757612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206F-A1CC-44D4-914B-E860D3D7B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7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11737" cy="3757612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6206F-A1CC-44D4-914B-E860D3D7BE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8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1FDA-AEE8-44C2-B821-2BDE0283A592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4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7AA-FCB5-4F7C-A044-26F07EDC1DD3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97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001B-470D-4222-99B7-9F62DD6C81CF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5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022F-6709-41A3-806B-0C7BF679F161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2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E3A-23A8-457B-A753-FFED682149D0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5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7B55-75E1-4CAA-8DA2-E8CECD633A60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3EF4-89DE-4649-8ABE-37CB5D160028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8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94E-670E-491E-825E-6B67A3842277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7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DFB9-AF50-49C4-9B85-B35039792091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35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E2BE-116A-4D97-B7CA-EE147E10D70D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41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BB0-C524-467C-BCEC-CECD076618CD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57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D16F0-4C14-4B70-8905-4807F8AD41D4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6B81-F92E-4E22-A28D-1E387AE56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69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ed-english.com/tools/t-vol34.ph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rary.osaka-u.ac.jp/research/biblio/" TargetMode="External"/><Relationship Id="rId2" Type="http://schemas.openxmlformats.org/officeDocument/2006/relationships/hyperlink" Target="https://www.ritsumei.ac.jp/lib/pub/c01/010/mendeley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hyperlink" Target="https://www.youtube.com/watch?v=yLOCSR24gf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com/takeshi_teshima/n/nd28a6e3dfb05" TargetMode="External"/><Relationship Id="rId2" Type="http://schemas.openxmlformats.org/officeDocument/2006/relationships/hyperlink" Target="https://note.com/sdeso/n/n013952313c1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hyperlink" Target="https://qiita.com/Yarakashi_Kikohshi/items/39dfbf3059aaf069076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com/sdeso/n/n013952313c1b" TargetMode="External"/><Relationship Id="rId2" Type="http://schemas.openxmlformats.org/officeDocument/2006/relationships/hyperlink" Target="https://www.noguchilabo.com/zoter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ote.com/takeshi_teshima/n/n4f43348d61d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hing-without-poison.com/hack5/" TargetMode="External"/><Relationship Id="rId2" Type="http://schemas.openxmlformats.org/officeDocument/2006/relationships/hyperlink" Target="http://www.ams.eng.osaka-u.ac.jp/user/ishihara/?p=174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brary.osaka-u.ac.jp/research/biblio/" TargetMode="External"/><Relationship Id="rId4" Type="http://schemas.openxmlformats.org/officeDocument/2006/relationships/hyperlink" Target="https://ocoshite.me/how-to-use-paperpi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raduateschool.8s-wellbeing.com/onayami83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m-station.com/blog/2021/09/paperpile.html" TargetMode="External"/><Relationship Id="rId2" Type="http://schemas.openxmlformats.org/officeDocument/2006/relationships/hyperlink" Target="https://ocoshite.me/how-to-use-paperpil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手紙 が含まれている画像&#10;&#10;自動的に生成された説明">
            <a:extLst>
              <a:ext uri="{FF2B5EF4-FFF2-40B4-BE49-F238E27FC236}">
                <a16:creationId xmlns:a16="http://schemas.microsoft.com/office/drawing/2014/main" id="{3820A5BB-6C9B-9751-4B2F-9736F935B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625032" y="674112"/>
            <a:ext cx="388843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ja-JP" sz="2400" dirty="0"/>
              <a:t>2023</a:t>
            </a:r>
            <a:r>
              <a:rPr lang="ja-JP" altLang="en-US" sz="2400" dirty="0"/>
              <a:t>年</a:t>
            </a:r>
            <a:r>
              <a:rPr lang="en-US" altLang="ja-JP" sz="2400" dirty="0"/>
              <a:t>5</a:t>
            </a:r>
            <a:r>
              <a:rPr lang="ja-JP" altLang="en-US" sz="2400" dirty="0"/>
              <a:t>月</a:t>
            </a:r>
            <a:r>
              <a:rPr lang="en-US" altLang="ja-JP" sz="2400" dirty="0"/>
              <a:t>12</a:t>
            </a:r>
            <a:r>
              <a:rPr lang="ja-JP" altLang="en-US" sz="2400" dirty="0"/>
              <a:t>日</a:t>
            </a:r>
            <a:br>
              <a:rPr lang="en-US" altLang="ja-JP" sz="2400" dirty="0"/>
            </a:br>
            <a:r>
              <a:rPr lang="ja-JP" altLang="en-US" sz="2400" dirty="0"/>
              <a:t>鹿子木研 勉強会</a:t>
            </a:r>
            <a:endParaRPr lang="en-US" altLang="ja-JP" sz="2400" dirty="0"/>
          </a:p>
        </p:txBody>
      </p:sp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539554" y="2492896"/>
            <a:ext cx="7973909" cy="1575546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文献管理の仕方と</a:t>
            </a:r>
            <a:br>
              <a:rPr lang="en-US" altLang="ja-JP" sz="4000" dirty="0"/>
            </a:br>
            <a:r>
              <a:rPr lang="ja-JP" altLang="en-US" sz="4000" dirty="0"/>
              <a:t>ツールの紹介</a:t>
            </a:r>
            <a:endParaRPr lang="ja-JP" altLang="en-US" sz="3200" dirty="0"/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41ACEB06-00E1-45F1-B706-FF5D020D860C}"/>
              </a:ext>
            </a:extLst>
          </p:cNvPr>
          <p:cNvSpPr txBox="1">
            <a:spLocks/>
          </p:cNvSpPr>
          <p:nvPr/>
        </p:nvSpPr>
        <p:spPr>
          <a:xfrm>
            <a:off x="640448" y="4617122"/>
            <a:ext cx="7863104" cy="15121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田口恵也</a:t>
            </a:r>
          </a:p>
        </p:txBody>
      </p:sp>
    </p:spTree>
    <p:extLst>
      <p:ext uri="{BB962C8B-B14F-4D97-AF65-F5344CB8AC3E}">
        <p14:creationId xmlns:p14="http://schemas.microsoft.com/office/powerpoint/2010/main" val="205115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196751" y="836712"/>
            <a:ext cx="860648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rgbClr val="0070C0"/>
                </a:solidFill>
              </a:rPr>
              <a:t>デメリット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有料（毎月</a:t>
            </a:r>
            <a:r>
              <a:rPr lang="en-US" altLang="ja-JP" sz="2800" dirty="0">
                <a:solidFill>
                  <a:schemeClr val="tx1"/>
                </a:solidFill>
              </a:rPr>
              <a:t>2.99</a:t>
            </a:r>
            <a:r>
              <a:rPr lang="ja-JP" altLang="en-US" sz="2800" dirty="0">
                <a:solidFill>
                  <a:schemeClr val="tx1"/>
                </a:solidFill>
              </a:rPr>
              <a:t>ドル）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オンラインしか使用できない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Google Chrome</a:t>
            </a:r>
            <a:r>
              <a:rPr lang="ja-JP" altLang="en-US" sz="2800" dirty="0">
                <a:solidFill>
                  <a:schemeClr val="tx1"/>
                </a:solidFill>
              </a:rPr>
              <a:t>以外のブラウザでは使えない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日本語の論文検索には向かない 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Cinii</a:t>
            </a:r>
            <a:r>
              <a:rPr lang="ja-JP" altLang="en-US" sz="2800" dirty="0">
                <a:solidFill>
                  <a:schemeClr val="tx1"/>
                </a:solidFill>
              </a:rPr>
              <a:t>など使えない）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46088">
              <a:lnSpc>
                <a:spcPct val="125000"/>
              </a:lnSpc>
              <a:spcBef>
                <a:spcPts val="1200"/>
              </a:spcBef>
            </a:pPr>
            <a:endParaRPr lang="en-US" altLang="ja-JP" sz="24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  <a:spcBef>
                <a:spcPts val="1200"/>
              </a:spcBef>
            </a:pPr>
            <a:r>
              <a:rPr lang="ja-JP" altLang="en-US" sz="2400" dirty="0">
                <a:solidFill>
                  <a:schemeClr val="tx1"/>
                </a:solidFill>
                <a:latin typeface="Noto Sans JP"/>
              </a:rPr>
              <a:t>参考ページ</a:t>
            </a:r>
            <a:br>
              <a:rPr lang="en-US" altLang="ja-JP" sz="2800" dirty="0">
                <a:solidFill>
                  <a:schemeClr val="tx1"/>
                </a:solidFill>
                <a:latin typeface="Noto Sans JP"/>
              </a:rPr>
            </a:br>
            <a:r>
              <a:rPr lang="en-US" altLang="ja-JP" sz="2400" dirty="0">
                <a:solidFill>
                  <a:schemeClr val="tx1"/>
                </a:solidFill>
                <a:latin typeface="Noto Sans JP"/>
                <a:hlinkClick r:id="rId2"/>
              </a:rPr>
              <a:t>https://www.med-english.com/tools/t-vol34.php</a:t>
            </a:r>
            <a:endParaRPr lang="en-US" altLang="ja-JP" sz="24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bg1"/>
                </a:solidFill>
              </a:rPr>
              <a:t>Paperpile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4FDFAE4-E105-F364-F1DC-05D1EF962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0648"/>
            <a:ext cx="1502296" cy="15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251520" y="692696"/>
            <a:ext cx="898376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</a:rPr>
              <a:t>おすすめ度 ★ ★ ★ ☆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ブラウザ＋デスクトップアプリで使用するツール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（オフラインでも使用できる）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</a:rPr>
              <a:t>は</a:t>
            </a:r>
            <a:r>
              <a:rPr lang="en-US" altLang="ja-JP" sz="2800" dirty="0">
                <a:solidFill>
                  <a:schemeClr val="tx1"/>
                </a:solidFill>
              </a:rPr>
              <a:t>PC</a:t>
            </a:r>
            <a:r>
              <a:rPr lang="ja-JP" altLang="en-US" sz="2800" dirty="0">
                <a:solidFill>
                  <a:schemeClr val="tx1"/>
                </a:solidFill>
              </a:rPr>
              <a:t>内のフォルダに保存される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機関版が使用できる（容量が</a:t>
            </a:r>
            <a:r>
              <a:rPr lang="en-US" altLang="ja-JP" sz="2800" dirty="0">
                <a:solidFill>
                  <a:schemeClr val="tx1"/>
                </a:solidFill>
                <a:latin typeface="Noto Sans JP"/>
              </a:rPr>
              <a:t>100GB</a:t>
            </a: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使える）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日本語のマニュアルが多い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endParaRPr lang="en-US" altLang="ja-JP" sz="24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Noto Sans JP"/>
              </a:rPr>
              <a:t>参考ページ</a:t>
            </a:r>
            <a:endParaRPr lang="en-US" altLang="ja-JP" sz="24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r>
              <a:rPr lang="en-US" altLang="ja-JP" sz="2400" dirty="0">
                <a:solidFill>
                  <a:srgbClr val="313131"/>
                </a:solidFill>
                <a:latin typeface="Noto Sans JP"/>
                <a:hlinkClick r:id="rId2"/>
              </a:rPr>
              <a:t>https://www.ritsumei.ac.jp/lib/pub/c01/010/mendeley.pdf</a:t>
            </a:r>
            <a:endParaRPr lang="en-US" altLang="ja-JP" sz="2400" dirty="0">
              <a:solidFill>
                <a:srgbClr val="313131"/>
              </a:solidFill>
              <a:latin typeface="Noto Sans JP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ja-JP" sz="2400" dirty="0">
                <a:solidFill>
                  <a:srgbClr val="313131"/>
                </a:solidFill>
                <a:latin typeface="Noto Sans JP"/>
              </a:rPr>
              <a:t>      </a:t>
            </a:r>
            <a:r>
              <a:rPr lang="en-US" altLang="ja-JP" sz="2400" dirty="0">
                <a:solidFill>
                  <a:srgbClr val="313131"/>
                </a:solidFill>
                <a:latin typeface="Noto Sans JP"/>
                <a:hlinkClick r:id="rId3"/>
              </a:rPr>
              <a:t>https://www.library.osaka-u.ac.jp/research/biblio/</a:t>
            </a:r>
            <a:endParaRPr lang="en-US" altLang="ja-JP" sz="2400" dirty="0">
              <a:solidFill>
                <a:srgbClr val="313131"/>
              </a:solidFill>
              <a:latin typeface="Noto Sans JP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ja-JP" altLang="en-US" sz="2400" dirty="0">
                <a:solidFill>
                  <a:srgbClr val="313131"/>
                </a:solidFill>
                <a:latin typeface="Noto Sans JP"/>
              </a:rPr>
              <a:t>　　</a:t>
            </a:r>
            <a:r>
              <a:rPr lang="en-US" altLang="ja-JP" sz="2400" dirty="0">
                <a:solidFill>
                  <a:srgbClr val="313131"/>
                </a:solidFill>
                <a:latin typeface="Noto Sans JP"/>
                <a:hlinkClick r:id="rId4"/>
              </a:rPr>
              <a:t>https://www.youtube.com/watch?v=yLOCSR24gfA</a:t>
            </a:r>
            <a:endParaRPr lang="en-US" altLang="ja-JP" sz="2400" dirty="0">
              <a:solidFill>
                <a:srgbClr val="313131"/>
              </a:solidFill>
              <a:latin typeface="Noto Sans JP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ja-JP" sz="2400" dirty="0">
                <a:solidFill>
                  <a:srgbClr val="313131"/>
                </a:solidFill>
                <a:latin typeface="Noto Sans JP"/>
              </a:rPr>
              <a:t>       </a:t>
            </a:r>
            <a:endParaRPr lang="en-US" altLang="ja-JP" sz="24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</a:rPr>
              <a:t>Mendeley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6848DDB1-E1C3-B5C4-3868-F547A5C9A3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96" y="188640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196751" y="836712"/>
            <a:ext cx="860648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rgbClr val="0070C0"/>
                </a:solidFill>
              </a:rPr>
              <a:t>デメリット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ブラウザ版では日本語検索ができない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（タイトルや自分で記入したメモを検索しづらい）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PC</a:t>
            </a:r>
            <a:r>
              <a:rPr lang="ja-JP" altLang="en-US" sz="2800" dirty="0">
                <a:solidFill>
                  <a:schemeClr val="tx1"/>
                </a:solidFill>
              </a:rPr>
              <a:t>内に</a:t>
            </a:r>
            <a:r>
              <a:rPr lang="en-US" altLang="ja-JP" sz="2800" dirty="0">
                <a:solidFill>
                  <a:schemeClr val="tx1"/>
                </a:solidFill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</a:rPr>
              <a:t>を保存するので容量を圧迫する。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モバイル版のアプリの運用が終了した。</a:t>
            </a:r>
            <a:br>
              <a:rPr lang="en-US" altLang="ja-JP" sz="2800" dirty="0">
                <a:solidFill>
                  <a:schemeClr val="tx1"/>
                </a:solidFill>
                <a:latin typeface="Noto Sans JP"/>
              </a:rPr>
            </a:b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（</a:t>
            </a:r>
            <a:r>
              <a:rPr lang="en-US" altLang="ja-JP" sz="2800" dirty="0">
                <a:solidFill>
                  <a:schemeClr val="tx1"/>
                </a:solidFill>
                <a:latin typeface="Noto Sans JP"/>
              </a:rPr>
              <a:t>PC</a:t>
            </a: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で論文読む人には問題なし）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</a:rPr>
              <a:t>Mendeley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6848DDB1-E1C3-B5C4-3868-F547A5C9A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96" y="188640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6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251520" y="702071"/>
            <a:ext cx="898376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</a:rPr>
              <a:t>おすすめ度 ★ ★ ★ ☆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ブラウザ＋デスクトップアプリで使用するツール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</a:rPr>
              <a:t>は指定したクラウド上に保存される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文献検索・文献収集のどちらも日本語対応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公式のモバイルアプリあり（</a:t>
            </a:r>
            <a:r>
              <a:rPr lang="en-US" altLang="ja-JP" sz="2800" dirty="0">
                <a:solidFill>
                  <a:schemeClr val="tx1"/>
                </a:solidFill>
                <a:latin typeface="Noto Sans JP"/>
              </a:rPr>
              <a:t>apple</a:t>
            </a: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のみ）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endParaRPr lang="en-US" altLang="ja-JP" sz="24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Noto Sans JP"/>
              </a:rPr>
              <a:t>参考ページ</a:t>
            </a:r>
            <a:endParaRPr lang="en-US" altLang="ja-JP" sz="24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r>
              <a:rPr lang="en-US" altLang="ja-JP" sz="2200" dirty="0">
                <a:solidFill>
                  <a:schemeClr val="tx1"/>
                </a:solidFill>
                <a:latin typeface="Noto Sans JP"/>
                <a:hlinkClick r:id="rId2"/>
              </a:rPr>
              <a:t>https://note.com/sdeso/n/n013952313c1b</a:t>
            </a:r>
            <a:endParaRPr lang="en-US" altLang="ja-JP" sz="22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r>
              <a:rPr lang="en-US" altLang="ja-JP" sz="2200" dirty="0">
                <a:solidFill>
                  <a:srgbClr val="313131"/>
                </a:solidFill>
                <a:latin typeface="Noto Sans JP"/>
                <a:hlinkClick r:id="rId3"/>
              </a:rPr>
              <a:t>https://note.com/takeshi_teshima/n/nd28a6e3dfb05</a:t>
            </a:r>
            <a:endParaRPr lang="en-US" altLang="ja-JP" sz="2200" dirty="0">
              <a:solidFill>
                <a:srgbClr val="31313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r>
              <a:rPr lang="en-US" altLang="ja-JP" sz="2200" dirty="0">
                <a:solidFill>
                  <a:schemeClr val="tx1"/>
                </a:solidFill>
                <a:latin typeface="Noto Sans JP"/>
                <a:hlinkClick r:id="rId4"/>
              </a:rPr>
              <a:t>https://qiita.com/Yarakashi_Kikohshi/items/39dfbf3059aaf0690761</a:t>
            </a:r>
            <a:endParaRPr lang="en-US" altLang="ja-JP" sz="22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</a:rPr>
              <a:t>Zotero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D262F9B-0B4B-3744-83AC-D28420E00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8283"/>
            <a:ext cx="259228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251520" y="702071"/>
            <a:ext cx="898376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rgbClr val="0070C0"/>
                </a:solidFill>
              </a:rPr>
              <a:t>デメリット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無料で使える容量が少ない（</a:t>
            </a:r>
            <a:r>
              <a:rPr lang="en-US" altLang="ja-JP" sz="2800" dirty="0">
                <a:solidFill>
                  <a:schemeClr val="tx1"/>
                </a:solidFill>
              </a:rPr>
              <a:t>300MB</a:t>
            </a:r>
            <a:r>
              <a:rPr lang="ja-JP" altLang="en-US" sz="2800" dirty="0">
                <a:solidFill>
                  <a:schemeClr val="tx1"/>
                </a:solidFill>
              </a:rPr>
              <a:t>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chemeClr val="tx1"/>
                </a:solidFill>
              </a:rPr>
              <a:t>　⇒ 容量をあまり使わない仕組み（合法）もあります！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日本語のマニュアルが少ない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というかマニュアルが若干分かりにくいかも</a:t>
            </a:r>
            <a:r>
              <a:rPr lang="en-US" altLang="ja-JP" sz="28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ja-JP" altLang="en-US" sz="2800" dirty="0">
                <a:solidFill>
                  <a:schemeClr val="tx1"/>
                </a:solidFill>
              </a:rPr>
              <a:t>⇒ 日本語のマニュアルで初期設定は可能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　　現状は運用で支障が出たことはないです。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ja-JP" sz="28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</a:rPr>
              <a:t>Zotero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D262F9B-0B4B-3744-83AC-D28420E0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8283"/>
            <a:ext cx="2592288" cy="129614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ECB108-6942-4ECD-A185-3B079F1C35A5}"/>
              </a:ext>
            </a:extLst>
          </p:cNvPr>
          <p:cNvSpPr/>
          <p:nvPr/>
        </p:nvSpPr>
        <p:spPr>
          <a:xfrm>
            <a:off x="683568" y="5229200"/>
            <a:ext cx="7920000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t" anchorCtr="0"/>
          <a:lstStyle/>
          <a:p>
            <a:pPr algn="ctr"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特にこだわりがなければ</a:t>
            </a:r>
            <a:endParaRPr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割と使いやすくて難も少ない</a:t>
            </a:r>
            <a:r>
              <a:rPr lang="en-US" altLang="ja-JP" sz="2800" dirty="0">
                <a:solidFill>
                  <a:schemeClr val="tx1"/>
                </a:solidFill>
                <a:latin typeface="Noto Sans JP"/>
              </a:rPr>
              <a:t>Zotero</a:t>
            </a: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が良いかも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 algn="ctr">
              <a:lnSpc>
                <a:spcPct val="125000"/>
              </a:lnSpc>
            </a:pPr>
            <a:endParaRPr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251520" y="1052736"/>
            <a:ext cx="898376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chemeClr val="tx1"/>
                </a:solidFill>
              </a:rPr>
              <a:t>初期設定編（上：インストール </a:t>
            </a:r>
            <a:r>
              <a:rPr lang="en-US" altLang="ja-JP" sz="2800" dirty="0">
                <a:solidFill>
                  <a:schemeClr val="tx1"/>
                </a:solidFill>
              </a:rPr>
              <a:t>/ </a:t>
            </a:r>
            <a:r>
              <a:rPr lang="ja-JP" altLang="en-US" sz="2800" dirty="0">
                <a:solidFill>
                  <a:schemeClr val="tx1"/>
                </a:solidFill>
              </a:rPr>
              <a:t>下：各種設定）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hlinkClick r:id="rId2"/>
              </a:rPr>
              <a:t>https://www.noguchilabo.com/zotero/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hlinkClick r:id="rId3"/>
              </a:rPr>
              <a:t>https://note.com/sdeso/n/n013952313c1b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運用編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Noto Sans JP"/>
                <a:hlinkClick r:id="rId2"/>
              </a:rPr>
              <a:t>https://www.noguchilabo.com/zotero/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タブレット連携編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Noto Sans JP"/>
                <a:hlinkClick r:id="rId4"/>
              </a:rPr>
              <a:t>https://note.com/takeshi_teshima/n/n4f43348d61dd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ja-JP" sz="28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</a:rPr>
              <a:t>Zotero</a:t>
            </a:r>
            <a:r>
              <a:rPr lang="ja-JP" altLang="en-US" sz="2800" dirty="0">
                <a:solidFill>
                  <a:schemeClr val="bg1"/>
                </a:solidFill>
              </a:rPr>
              <a:t>を使ってみよう！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1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251520" y="908720"/>
            <a:ext cx="898376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ja-JP" sz="2800" dirty="0" err="1">
                <a:solidFill>
                  <a:schemeClr val="tx1"/>
                </a:solidFill>
              </a:rPr>
              <a:t>Paperpile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hlinkClick r:id="rId2"/>
              </a:rPr>
              <a:t>http://www.ams.eng.osaka-u.ac.jp/user/ishihara/?p=1740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Noto Sans JP"/>
                <a:hlinkClick r:id="rId3"/>
              </a:rPr>
              <a:t>https://nothing-without-poison.com/hack5/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Noto Sans JP"/>
                <a:hlinkClick r:id="rId4"/>
              </a:rPr>
              <a:t>https://ocoshite.me/how-to-use-paperpile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chemeClr val="tx1"/>
                </a:solidFill>
                <a:latin typeface="Noto Sans JP"/>
              </a:rPr>
              <a:t>Mendeley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ja-JP" sz="2800" dirty="0">
                <a:solidFill>
                  <a:srgbClr val="313131"/>
                </a:solidFill>
                <a:latin typeface="Noto Sans JP"/>
                <a:hlinkClick r:id="rId5"/>
              </a:rPr>
              <a:t>https://www.library.osaka-u.ac.jp/research/biblio/</a:t>
            </a:r>
            <a:endParaRPr lang="en-US" altLang="ja-JP" sz="2800" dirty="0">
              <a:solidFill>
                <a:srgbClr val="313131"/>
              </a:solidFill>
              <a:latin typeface="Noto Sans JP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ja-JP" sz="28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818739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その他ツールの設定・使い方</a:t>
            </a:r>
          </a:p>
        </p:txBody>
      </p:sp>
    </p:spTree>
    <p:extLst>
      <p:ext uri="{BB962C8B-B14F-4D97-AF65-F5344CB8AC3E}">
        <p14:creationId xmlns:p14="http://schemas.microsoft.com/office/powerpoint/2010/main" val="32526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85311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はじめに</a:t>
            </a:r>
          </a:p>
        </p:txBody>
      </p:sp>
      <p:pic>
        <p:nvPicPr>
          <p:cNvPr id="5" name="図 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1F9F4A89-ECEB-04C6-05ED-1C81CC0D2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39" y="2491902"/>
            <a:ext cx="1470506" cy="296996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1467004-8E69-D905-DF93-DCD2326A3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216" y="2829916"/>
            <a:ext cx="1183064" cy="1216692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877021-D908-AF78-37CB-9AD5D42F9F8E}"/>
              </a:ext>
            </a:extLst>
          </p:cNvPr>
          <p:cNvSpPr/>
          <p:nvPr/>
        </p:nvSpPr>
        <p:spPr>
          <a:xfrm>
            <a:off x="248161" y="754199"/>
            <a:ext cx="8606481" cy="3189362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研究をするには大量の文献を読む必要がある</a:t>
            </a:r>
            <a:endParaRPr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106603AE-F92C-42D2-0C7D-65DD6C831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4" y="2636912"/>
            <a:ext cx="1183064" cy="121669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047D83A-F7E6-9F85-8A42-6D37D7685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96" y="4188492"/>
            <a:ext cx="1183064" cy="121669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23C4FBD-E194-9C9D-CE6C-C97199D4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78" y="2212308"/>
            <a:ext cx="1183064" cy="12166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C639B68-716E-5EA2-DD17-EC5AC951C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4365104"/>
            <a:ext cx="1183064" cy="121669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852B6BA-9246-89B1-967D-6C993A37C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91" y="2227707"/>
            <a:ext cx="1183064" cy="1216692"/>
          </a:xfrm>
          <a:prstGeom prst="rect">
            <a:avLst/>
          </a:prstGeom>
        </p:spPr>
      </p:pic>
      <p:pic>
        <p:nvPicPr>
          <p:cNvPr id="17" name="図 16" descr="ノートパソコン, コンピュータ, 座る, 暗い が含まれている画像&#10;&#10;自動的に生成された説明">
            <a:extLst>
              <a:ext uri="{FF2B5EF4-FFF2-40B4-BE49-F238E27FC236}">
                <a16:creationId xmlns:a16="http://schemas.microsoft.com/office/drawing/2014/main" id="{24EF5062-0C04-C7B8-0E30-1FD3FA88A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81" y="3056904"/>
            <a:ext cx="2844420" cy="2311092"/>
          </a:xfrm>
          <a:prstGeom prst="rect">
            <a:avLst/>
          </a:prstGeom>
        </p:spPr>
      </p:pic>
      <p:pic>
        <p:nvPicPr>
          <p:cNvPr id="41" name="図 40" descr="ヘルメット, 挿絵 が含まれている画像&#10;&#10;自動的に生成された説明">
            <a:extLst>
              <a:ext uri="{FF2B5EF4-FFF2-40B4-BE49-F238E27FC236}">
                <a16:creationId xmlns:a16="http://schemas.microsoft.com/office/drawing/2014/main" id="{1A84EEBB-AF2A-1B35-E758-0C4A37CFD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2" y="3029904"/>
            <a:ext cx="2886858" cy="233644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99DB20-C6F3-E961-084C-584C11D5C205}"/>
              </a:ext>
            </a:extLst>
          </p:cNvPr>
          <p:cNvSpPr txBox="1"/>
          <p:nvPr/>
        </p:nvSpPr>
        <p:spPr>
          <a:xfrm>
            <a:off x="5925015" y="1556792"/>
            <a:ext cx="222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修論・博論関連</a:t>
            </a:r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D8E864-89B7-68B6-E2B8-173DDE73E55B}"/>
              </a:ext>
            </a:extLst>
          </p:cNvPr>
          <p:cNvSpPr txBox="1"/>
          <p:nvPr/>
        </p:nvSpPr>
        <p:spPr>
          <a:xfrm>
            <a:off x="1347108" y="1556792"/>
            <a:ext cx="159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卒論関連</a:t>
            </a:r>
            <a:endParaRPr kumimoji="1" lang="ja-JP" altLang="en-US" sz="24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F67FB63-9AFE-803D-4DCE-241C232BDFB5}"/>
              </a:ext>
            </a:extLst>
          </p:cNvPr>
          <p:cNvSpPr/>
          <p:nvPr/>
        </p:nvSpPr>
        <p:spPr>
          <a:xfrm>
            <a:off x="539994" y="5883407"/>
            <a:ext cx="792000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t" anchorCtr="0"/>
          <a:lstStyle/>
          <a:p>
            <a:pPr algn="ctr"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研究が進むほどきちんと管理なければならない</a:t>
            </a:r>
            <a:endParaRPr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EAE4E819-5345-42EE-83F8-B395DF1B8C97}"/>
              </a:ext>
            </a:extLst>
          </p:cNvPr>
          <p:cNvSpPr/>
          <p:nvPr/>
        </p:nvSpPr>
        <p:spPr>
          <a:xfrm>
            <a:off x="109537" y="836712"/>
            <a:ext cx="8606481" cy="3189362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ja-JP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具体的な悩み</a:t>
            </a:r>
            <a:endParaRPr lang="en-US" altLang="ja-JP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あの文献ってどこで管理してたっけ？</a:t>
            </a:r>
            <a:endParaRPr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結果は思い出せるけど，タイトルが思い出せない</a:t>
            </a:r>
            <a:endParaRPr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そもそもどう管理すればいいかよく分からない</a:t>
            </a:r>
            <a:endParaRPr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5311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はじめに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5AB3852-308F-292B-7FAD-36F8E1E20946}"/>
              </a:ext>
            </a:extLst>
          </p:cNvPr>
          <p:cNvSpPr/>
          <p:nvPr/>
        </p:nvSpPr>
        <p:spPr>
          <a:xfrm>
            <a:off x="109537" y="3356992"/>
            <a:ext cx="8606481" cy="1872208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ja-JP" altLang="en-US" sz="3000" dirty="0">
                <a:solidFill>
                  <a:schemeClr val="tx1"/>
                </a:solidFill>
              </a:rPr>
              <a:t>今日は</a:t>
            </a:r>
            <a:r>
              <a:rPr lang="en-US" altLang="ja-JP" sz="3000" dirty="0">
                <a:solidFill>
                  <a:schemeClr val="tx1"/>
                </a:solidFill>
              </a:rPr>
              <a:t>4</a:t>
            </a:r>
            <a:r>
              <a:rPr lang="ja-JP" altLang="en-US" sz="3000" dirty="0">
                <a:solidFill>
                  <a:schemeClr val="tx1"/>
                </a:solidFill>
              </a:rPr>
              <a:t>つの管理方法を紹介</a:t>
            </a:r>
            <a:endParaRPr lang="en-US" altLang="ja-JP" sz="3000" dirty="0">
              <a:solidFill>
                <a:schemeClr val="tx1"/>
              </a:solidFill>
            </a:endParaRPr>
          </a:p>
          <a:p>
            <a:pPr marL="808038" indent="-450850">
              <a:lnSpc>
                <a:spcPct val="12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2800" dirty="0">
                <a:solidFill>
                  <a:schemeClr val="tx1"/>
                </a:solidFill>
              </a:rPr>
              <a:t>エクセル＋クラウド（</a:t>
            </a:r>
            <a:r>
              <a:rPr lang="en-US" altLang="ja-JP" sz="2800" dirty="0">
                <a:solidFill>
                  <a:schemeClr val="tx1"/>
                </a:solidFill>
              </a:rPr>
              <a:t>One drive, Dropbox </a:t>
            </a:r>
            <a:r>
              <a:rPr lang="en-US" altLang="ja-JP" sz="2800" dirty="0" err="1">
                <a:solidFill>
                  <a:schemeClr val="tx1"/>
                </a:solidFill>
              </a:rPr>
              <a:t>etc</a:t>
            </a:r>
            <a:r>
              <a:rPr lang="en-US" altLang="ja-JP" sz="2800" dirty="0">
                <a:solidFill>
                  <a:schemeClr val="tx1"/>
                </a:solidFill>
              </a:rPr>
              <a:t>….)</a:t>
            </a:r>
          </a:p>
          <a:p>
            <a:pPr marL="808038" indent="-450850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altLang="ja-JP" sz="2800" dirty="0" err="1">
                <a:solidFill>
                  <a:schemeClr val="tx1"/>
                </a:solidFill>
              </a:rPr>
              <a:t>Paperpile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</a:p>
          <a:p>
            <a:pPr marL="808038" indent="-450850">
              <a:lnSpc>
                <a:spcPct val="12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ja-JP" sz="2800" dirty="0">
                <a:solidFill>
                  <a:schemeClr val="tx1"/>
                </a:solidFill>
              </a:rPr>
              <a:t>Mendeley</a:t>
            </a:r>
          </a:p>
          <a:p>
            <a:pPr marL="808038" indent="-450850">
              <a:lnSpc>
                <a:spcPct val="12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ja-JP" sz="2800" dirty="0">
                <a:solidFill>
                  <a:schemeClr val="tx1"/>
                </a:solidFill>
              </a:rPr>
              <a:t>Zotero 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DB308AF2-995D-A612-6FDA-B367E230B34A}"/>
              </a:ext>
            </a:extLst>
          </p:cNvPr>
          <p:cNvSpPr/>
          <p:nvPr/>
        </p:nvSpPr>
        <p:spPr>
          <a:xfrm>
            <a:off x="2555776" y="4797152"/>
            <a:ext cx="360040" cy="14401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DA29DD-74E9-6A73-7D34-2CBA2598C0F9}"/>
              </a:ext>
            </a:extLst>
          </p:cNvPr>
          <p:cNvSpPr txBox="1"/>
          <p:nvPr/>
        </p:nvSpPr>
        <p:spPr>
          <a:xfrm>
            <a:off x="3059832" y="52100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文献管理用のツール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196751" y="784424"/>
            <a:ext cx="860648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</a:rPr>
              <a:t>おすすめ度★ ☆ ☆ ☆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文献情報は</a:t>
            </a:r>
            <a:r>
              <a:rPr lang="en-US" altLang="ja-JP" sz="2800" dirty="0">
                <a:solidFill>
                  <a:schemeClr val="tx1"/>
                </a:solidFill>
              </a:rPr>
              <a:t>Excel</a:t>
            </a:r>
            <a:r>
              <a:rPr lang="ja-JP" altLang="en-US" sz="2800" dirty="0">
                <a:solidFill>
                  <a:schemeClr val="tx1"/>
                </a:solidFill>
              </a:rPr>
              <a:t>上で管理　＆　論文の</a:t>
            </a:r>
            <a:r>
              <a:rPr lang="en-US" altLang="ja-JP" sz="2800" dirty="0">
                <a:solidFill>
                  <a:schemeClr val="tx1"/>
                </a:solidFill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</a:rPr>
              <a:t>ファイルをクラウド上に保管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Excel</a:t>
            </a:r>
            <a:r>
              <a:rPr lang="ja-JP" altLang="en-US" sz="2800" dirty="0">
                <a:solidFill>
                  <a:schemeClr val="tx1"/>
                </a:solidFill>
              </a:rPr>
              <a:t>上に記載すること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著者・タイトル，アブスト，参加者情報，目的，結果，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備考（研究の詳細や感想などなんでも記入）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参考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文献管理表の作り方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  <a:hlinkClick r:id="rId2"/>
              </a:rPr>
              <a:t>https://graduateschool.8s-wellbeing.com/onayami83/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エクセル＋クラウド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02C9A80-A7F5-AC9F-E5CC-41E9613B5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89" y="320651"/>
            <a:ext cx="927546" cy="927546"/>
          </a:xfrm>
          <a:prstGeom prst="rect">
            <a:avLst/>
          </a:prstGeom>
        </p:spPr>
      </p:pic>
      <p:pic>
        <p:nvPicPr>
          <p:cNvPr id="13" name="図 1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0307DAD-3666-23D4-1278-5E5527E5ED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21280" r="17204" b="21601"/>
          <a:stretch/>
        </p:blipFill>
        <p:spPr>
          <a:xfrm>
            <a:off x="7541566" y="712994"/>
            <a:ext cx="702842" cy="60465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AB6D779F-301D-DE56-17D2-49B741E3E6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3" t="17516" r="19847" b="18121"/>
          <a:stretch/>
        </p:blipFill>
        <p:spPr>
          <a:xfrm>
            <a:off x="8244408" y="164543"/>
            <a:ext cx="630834" cy="660619"/>
          </a:xfrm>
          <a:prstGeom prst="rect">
            <a:avLst/>
          </a:prstGeom>
        </p:spPr>
      </p:pic>
      <p:pic>
        <p:nvPicPr>
          <p:cNvPr id="3" name="図 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8C9A666-02C2-261E-7809-8B87104E73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0" t="36560" r="29840" b="36560"/>
          <a:stretch/>
        </p:blipFill>
        <p:spPr>
          <a:xfrm>
            <a:off x="6876256" y="101215"/>
            <a:ext cx="86409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EC4A3A-0F04-1192-35FC-E639234F2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2395" r="37453"/>
          <a:stretch/>
        </p:blipFill>
        <p:spPr>
          <a:xfrm>
            <a:off x="35495" y="875545"/>
            <a:ext cx="8928992" cy="466908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エクセル＋クラウド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A96321-C6DD-7698-7FE9-3551EB1546E8}"/>
              </a:ext>
            </a:extLst>
          </p:cNvPr>
          <p:cNvSpPr/>
          <p:nvPr/>
        </p:nvSpPr>
        <p:spPr>
          <a:xfrm>
            <a:off x="1259632" y="5085184"/>
            <a:ext cx="56886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7A4205-A92A-26C0-FAB5-11FC83EB43D1}"/>
              </a:ext>
            </a:extLst>
          </p:cNvPr>
          <p:cNvSpPr/>
          <p:nvPr/>
        </p:nvSpPr>
        <p:spPr>
          <a:xfrm>
            <a:off x="196751" y="5577801"/>
            <a:ext cx="8606481" cy="1187301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</a:rPr>
              <a:t>イメージはこんな感じ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</a:rPr>
              <a:t>キーワードごとにシートを分けるのもおすすめ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196750" y="801539"/>
            <a:ext cx="8839746" cy="1475333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論文の</a:t>
            </a:r>
            <a:r>
              <a:rPr lang="en-US" altLang="ja-JP" sz="2800" dirty="0">
                <a:solidFill>
                  <a:schemeClr val="tx1"/>
                </a:solidFill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</a:rPr>
              <a:t>ファイルを保管する際には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キーワードや執筆論文ごとにフォルダを作成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ja-JP" altLang="en-US" sz="2800" dirty="0">
                <a:solidFill>
                  <a:schemeClr val="tx1"/>
                </a:solidFill>
              </a:rPr>
              <a:t>さらに詳細に分けるなら子フォルダ，孫フォルダ作成）</a:t>
            </a:r>
            <a:br>
              <a:rPr lang="en-US" altLang="ja-JP" sz="2800" dirty="0">
                <a:solidFill>
                  <a:schemeClr val="tx1"/>
                </a:solidFill>
              </a:rPr>
            </a:b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エクセル＋クラウド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FB4401C-01DB-4F28-7DA7-2899F6C8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6" t="21337" r="21015" b="19863"/>
          <a:stretch/>
        </p:blipFill>
        <p:spPr>
          <a:xfrm>
            <a:off x="647564" y="2385715"/>
            <a:ext cx="7848872" cy="43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196750" y="828885"/>
            <a:ext cx="860648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rgbClr val="FF0000"/>
                </a:solidFill>
              </a:rPr>
              <a:t>メリット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簡単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サービス終了など外的な要因に振り回されない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ja-JP" altLang="en-US" sz="2800" dirty="0">
                <a:solidFill>
                  <a:srgbClr val="0070C0"/>
                </a:solidFill>
              </a:rPr>
              <a:t>デメリット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</a:rPr>
              <a:t>ファイルと</a:t>
            </a:r>
            <a:r>
              <a:rPr lang="en-US" altLang="ja-JP" sz="2800" dirty="0">
                <a:solidFill>
                  <a:schemeClr val="tx1"/>
                </a:solidFill>
              </a:rPr>
              <a:t>Excel</a:t>
            </a:r>
            <a:r>
              <a:rPr lang="ja-JP" altLang="en-US" sz="2800" dirty="0">
                <a:solidFill>
                  <a:schemeClr val="tx1"/>
                </a:solidFill>
              </a:rPr>
              <a:t>ファイルが別々に管理されているので参照するのが面倒 </a:t>
            </a:r>
            <a:r>
              <a:rPr lang="en-US" altLang="ja-JP" sz="2800" dirty="0">
                <a:solidFill>
                  <a:schemeClr val="tx1"/>
                </a:solidFill>
              </a:rPr>
              <a:t>&amp; </a:t>
            </a:r>
            <a:r>
              <a:rPr lang="ja-JP" altLang="en-US" sz="2800" dirty="0">
                <a:solidFill>
                  <a:schemeClr val="tx1"/>
                </a:solidFill>
              </a:rPr>
              <a:t>自分で打ち込むのも面倒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Excel</a:t>
            </a:r>
            <a:r>
              <a:rPr lang="ja-JP" altLang="en-US" sz="2800" dirty="0">
                <a:solidFill>
                  <a:schemeClr val="tx1"/>
                </a:solidFill>
              </a:rPr>
              <a:t>ファイルのバックアップを随時取っておかないと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バグった時，悲惨な目に遭う。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332656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エクセル＋クラウド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01F24B-AF28-02C1-4382-42017C7AF2E3}"/>
              </a:ext>
            </a:extLst>
          </p:cNvPr>
          <p:cNvSpPr/>
          <p:nvPr/>
        </p:nvSpPr>
        <p:spPr>
          <a:xfrm>
            <a:off x="323748" y="5733256"/>
            <a:ext cx="8496505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t" anchorCtr="0"/>
          <a:lstStyle/>
          <a:p>
            <a:pPr algn="ctr"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デメリットが気になる人には文献管理ツールがおすすめ</a:t>
            </a:r>
            <a:endParaRPr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196751" y="908720"/>
            <a:ext cx="860648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rgbClr val="FF0000"/>
                </a:solidFill>
              </a:rPr>
              <a:t>文献管理ツールの強み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en-US" altLang="ja-JP" sz="2800" b="0" i="0" dirty="0">
                <a:solidFill>
                  <a:srgbClr val="313131"/>
                </a:solidFill>
                <a:effectLst/>
                <a:latin typeface="Noto Sans JP"/>
              </a:rPr>
              <a:t>Google scholar </a:t>
            </a:r>
            <a:r>
              <a:rPr lang="ja-JP" altLang="en-US" sz="2800" b="0" i="0" dirty="0">
                <a:solidFill>
                  <a:srgbClr val="313131"/>
                </a:solidFill>
                <a:effectLst/>
                <a:latin typeface="Noto Sans JP"/>
              </a:rPr>
              <a:t>などの検索画面から</a:t>
            </a:r>
            <a:r>
              <a:rPr lang="en-US" altLang="ja-JP" sz="2800" b="0" i="0" dirty="0">
                <a:solidFill>
                  <a:srgbClr val="313131"/>
                </a:solidFill>
                <a:effectLst/>
                <a:latin typeface="Noto Sans JP"/>
              </a:rPr>
              <a:t>1</a:t>
            </a:r>
            <a:r>
              <a:rPr lang="ja-JP" altLang="en-US" sz="2800" b="0" i="0" dirty="0">
                <a:solidFill>
                  <a:srgbClr val="313131"/>
                </a:solidFill>
                <a:effectLst/>
                <a:latin typeface="Noto Sans JP"/>
              </a:rPr>
              <a:t>クリックで</a:t>
            </a:r>
            <a:br>
              <a:rPr lang="en-US" altLang="ja-JP" sz="2800" b="0" i="0" dirty="0">
                <a:solidFill>
                  <a:srgbClr val="313131"/>
                </a:solidFill>
                <a:effectLst/>
                <a:latin typeface="Noto Sans JP"/>
              </a:rPr>
            </a:br>
            <a:r>
              <a:rPr lang="ja-JP" altLang="en-US" sz="2800" b="0" i="0" dirty="0">
                <a:solidFill>
                  <a:srgbClr val="313131"/>
                </a:solidFill>
                <a:effectLst/>
                <a:latin typeface="Noto Sans JP"/>
              </a:rPr>
              <a:t>論文情報、</a:t>
            </a:r>
            <a:r>
              <a:rPr lang="en-US" altLang="ja-JP" sz="2800" b="0" i="0" dirty="0">
                <a:solidFill>
                  <a:srgbClr val="313131"/>
                </a:solidFill>
                <a:effectLst/>
                <a:latin typeface="Noto Sans JP"/>
              </a:rPr>
              <a:t>PDF</a:t>
            </a:r>
            <a:r>
              <a:rPr lang="ja-JP" altLang="en-US" sz="2800" b="0" i="0" dirty="0">
                <a:solidFill>
                  <a:srgbClr val="313131"/>
                </a:solidFill>
                <a:effectLst/>
                <a:latin typeface="Noto Sans JP"/>
              </a:rPr>
              <a:t>を紐付けて自動保存できる</a:t>
            </a:r>
            <a:endParaRPr lang="en-US" altLang="ja-JP" sz="2800" b="0" i="0" dirty="0">
              <a:solidFill>
                <a:srgbClr val="313131"/>
              </a:solidFill>
              <a:effectLst/>
              <a:latin typeface="Noto Sans JP"/>
            </a:endParaRPr>
          </a:p>
          <a:p>
            <a:pPr>
              <a:lnSpc>
                <a:spcPct val="110000"/>
              </a:lnSpc>
            </a:pPr>
            <a:r>
              <a:rPr lang="ja-JP" altLang="en-US" sz="2800" dirty="0">
                <a:solidFill>
                  <a:srgbClr val="313131"/>
                </a:solidFill>
                <a:latin typeface="Noto Sans JP"/>
              </a:rPr>
              <a:t>⇒ 自分で文献情報を打ち込まなくていい。</a:t>
            </a:r>
            <a:endParaRPr lang="en-US" altLang="ja-JP" sz="2800" dirty="0">
              <a:solidFill>
                <a:srgbClr val="313131"/>
              </a:solidFill>
              <a:latin typeface="Noto Sans JP"/>
            </a:endParaRPr>
          </a:p>
          <a:p>
            <a:pPr>
              <a:lnSpc>
                <a:spcPct val="110000"/>
              </a:lnSpc>
            </a:pPr>
            <a:endParaRPr lang="en-US" altLang="ja-JP" sz="2800" dirty="0">
              <a:solidFill>
                <a:srgbClr val="313131"/>
              </a:solidFill>
              <a:latin typeface="Noto Sans JP"/>
            </a:endParaRPr>
          </a:p>
          <a:p>
            <a:pPr marL="514350" indent="-514350">
              <a:lnSpc>
                <a:spcPct val="110000"/>
              </a:lnSpc>
              <a:buFont typeface="+mj-ea"/>
              <a:buAutoNum type="circleNumDbPlain" startAt="2"/>
            </a:pPr>
            <a:r>
              <a:rPr lang="ja-JP" altLang="en-US" sz="2800" dirty="0">
                <a:solidFill>
                  <a:srgbClr val="313131"/>
                </a:solidFill>
                <a:latin typeface="Noto Sans JP"/>
              </a:rPr>
              <a:t>各ツールのストレージで文献情報を管理する</a:t>
            </a:r>
            <a:endParaRPr lang="en-US" altLang="ja-JP" sz="2800" dirty="0">
              <a:solidFill>
                <a:srgbClr val="313131"/>
              </a:solidFill>
              <a:latin typeface="Noto Sans JP"/>
            </a:endParaRPr>
          </a:p>
          <a:p>
            <a:r>
              <a:rPr lang="ja-JP" altLang="en-US" sz="2800" dirty="0">
                <a:solidFill>
                  <a:srgbClr val="313131"/>
                </a:solidFill>
                <a:latin typeface="Noto Sans JP"/>
              </a:rPr>
              <a:t>⇒  サービスが続く以上，データが消えることはないし，</a:t>
            </a:r>
            <a:br>
              <a:rPr lang="en-US" altLang="ja-JP" sz="2800" dirty="0">
                <a:solidFill>
                  <a:srgbClr val="313131"/>
                </a:solidFill>
                <a:latin typeface="Noto Sans JP"/>
              </a:rPr>
            </a:br>
            <a:r>
              <a:rPr lang="ja-JP" altLang="en-US" sz="2800" dirty="0">
                <a:solidFill>
                  <a:srgbClr val="313131"/>
                </a:solidFill>
                <a:latin typeface="Noto Sans JP"/>
              </a:rPr>
              <a:t>　　 複数の端末から同じファイルにアクセスできる。</a:t>
            </a:r>
            <a:endParaRPr lang="en-US" altLang="ja-JP" sz="2800" dirty="0">
              <a:solidFill>
                <a:srgbClr val="313131"/>
              </a:solidFill>
              <a:latin typeface="Noto Sans JP"/>
            </a:endParaRPr>
          </a:p>
          <a:p>
            <a:endParaRPr lang="en-US" altLang="ja-JP" sz="2800" b="0" i="0" dirty="0">
              <a:solidFill>
                <a:srgbClr val="313131"/>
              </a:solidFill>
              <a:effectLst/>
              <a:latin typeface="Noto Sans JP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en-US" altLang="ja-JP" sz="2800" dirty="0">
                <a:solidFill>
                  <a:srgbClr val="313131"/>
                </a:solidFill>
                <a:latin typeface="Noto Sans JP"/>
              </a:rPr>
              <a:t>Word</a:t>
            </a:r>
            <a:r>
              <a:rPr lang="ja-JP" altLang="en-US" sz="2800" dirty="0">
                <a:solidFill>
                  <a:srgbClr val="313131"/>
                </a:solidFill>
                <a:latin typeface="Noto Sans JP"/>
              </a:rPr>
              <a:t>と連携して文献情報から引用文献リストを</a:t>
            </a:r>
            <a:br>
              <a:rPr lang="en-US" altLang="ja-JP" sz="2800" dirty="0">
                <a:solidFill>
                  <a:srgbClr val="313131"/>
                </a:solidFill>
                <a:latin typeface="Noto Sans JP"/>
              </a:rPr>
            </a:br>
            <a:r>
              <a:rPr lang="ja-JP" altLang="en-US" sz="2800" dirty="0">
                <a:solidFill>
                  <a:srgbClr val="313131"/>
                </a:solidFill>
                <a:latin typeface="Noto Sans JP"/>
              </a:rPr>
              <a:t>作成できる。</a:t>
            </a:r>
            <a:endParaRPr lang="en-US" altLang="ja-JP" sz="2800" dirty="0">
              <a:solidFill>
                <a:srgbClr val="313131"/>
              </a:solidFill>
              <a:latin typeface="Noto Sans JP"/>
            </a:endParaRPr>
          </a:p>
          <a:p>
            <a:r>
              <a:rPr lang="ja-JP" altLang="en-US" sz="2800" dirty="0">
                <a:solidFill>
                  <a:srgbClr val="313131"/>
                </a:solidFill>
                <a:latin typeface="Noto Sans JP"/>
              </a:rPr>
              <a:t>⇒  ヒューマンエラーが起こりにくい＆便利</a:t>
            </a:r>
            <a:endParaRPr lang="en-US" altLang="ja-JP" sz="2800" dirty="0">
              <a:solidFill>
                <a:srgbClr val="31313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332656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文献管理ツール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2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8F6D0-CF12-40A3-884C-9A548751A3A3}"/>
              </a:ext>
            </a:extLst>
          </p:cNvPr>
          <p:cNvSpPr/>
          <p:nvPr/>
        </p:nvSpPr>
        <p:spPr>
          <a:xfrm>
            <a:off x="196751" y="836712"/>
            <a:ext cx="8606481" cy="2160240"/>
          </a:xfrm>
          <a:prstGeom prst="rect">
            <a:avLst/>
          </a:prstGeom>
          <a:noFill/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0"/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solidFill>
                  <a:schemeClr val="tx1"/>
                </a:solidFill>
              </a:rPr>
              <a:t>おすすめ度 ★ ★ ☆ ☆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tx1"/>
                </a:solidFill>
              </a:rPr>
              <a:t>ブラウザベースの文献管理ツール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ja-JP" altLang="en-US" sz="2800" dirty="0">
                <a:solidFill>
                  <a:schemeClr val="tx1"/>
                </a:solidFill>
              </a:rPr>
              <a:t>ソフトのインストールが不要）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</a:rPr>
              <a:t>は</a:t>
            </a:r>
            <a:r>
              <a:rPr lang="en-US" altLang="ja-JP" sz="2800" dirty="0">
                <a:solidFill>
                  <a:schemeClr val="tx1"/>
                </a:solidFill>
              </a:rPr>
              <a:t>Google drive </a:t>
            </a:r>
            <a:r>
              <a:rPr lang="ja-JP" altLang="en-US" sz="2800" dirty="0">
                <a:solidFill>
                  <a:schemeClr val="tx1"/>
                </a:solidFill>
              </a:rPr>
              <a:t>上に保存される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  <a:latin typeface="Noto Sans JP"/>
              </a:rPr>
              <a:t>Apple/Android</a:t>
            </a: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のどちらにも専用アプリがある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2800" dirty="0">
                <a:solidFill>
                  <a:schemeClr val="tx1"/>
                </a:solidFill>
                <a:latin typeface="Noto Sans JP"/>
              </a:rPr>
              <a:t>PDF</a:t>
            </a:r>
            <a:r>
              <a:rPr lang="ja-JP" altLang="en-US" sz="2800" dirty="0">
                <a:solidFill>
                  <a:schemeClr val="tx1"/>
                </a:solidFill>
                <a:latin typeface="Noto Sans JP"/>
              </a:rPr>
              <a:t>に直接書き込みが出来る</a:t>
            </a:r>
            <a:endParaRPr lang="en-US" altLang="ja-JP" sz="28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endParaRPr lang="en-US" altLang="ja-JP" sz="2400" dirty="0">
              <a:solidFill>
                <a:schemeClr val="tx1"/>
              </a:solidFill>
              <a:latin typeface="Noto Sans JP"/>
            </a:endParaRPr>
          </a:p>
          <a:p>
            <a:pPr marL="446088">
              <a:lnSpc>
                <a:spcPct val="125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Noto Sans JP"/>
              </a:rPr>
              <a:t>参考ページ</a:t>
            </a:r>
            <a:br>
              <a:rPr lang="en-US" altLang="ja-JP" sz="2800" dirty="0">
                <a:solidFill>
                  <a:schemeClr val="tx1"/>
                </a:solidFill>
                <a:latin typeface="Noto Sans JP"/>
              </a:rPr>
            </a:br>
            <a:r>
              <a:rPr lang="en-US" altLang="ja-JP" sz="2400" dirty="0">
                <a:solidFill>
                  <a:schemeClr val="tx1"/>
                </a:solidFill>
                <a:latin typeface="Noto Sans JP"/>
                <a:hlinkClick r:id="rId2"/>
              </a:rPr>
              <a:t>https://ocoshite.me/how-to-use-paperpile</a:t>
            </a:r>
            <a:endParaRPr lang="en-US" altLang="ja-JP" sz="2400" dirty="0">
              <a:solidFill>
                <a:srgbClr val="313131"/>
              </a:solidFill>
              <a:latin typeface="Noto Sans JP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lang="en-US" altLang="ja-JP" sz="2400" dirty="0">
                <a:solidFill>
                  <a:srgbClr val="313131"/>
                </a:solidFill>
                <a:latin typeface="Noto Sans JP"/>
              </a:rPr>
              <a:t>      </a:t>
            </a:r>
            <a:r>
              <a:rPr lang="en-US" altLang="ja-JP" sz="2400" dirty="0">
                <a:solidFill>
                  <a:srgbClr val="313131"/>
                </a:solidFill>
                <a:latin typeface="Noto Sans JP"/>
                <a:hlinkClick r:id="rId3"/>
              </a:rPr>
              <a:t>https://www.chem-station.com/blog/2021/09/paperpile.html</a:t>
            </a:r>
            <a:endParaRPr lang="en-US" altLang="ja-JP" sz="2400" dirty="0">
              <a:solidFill>
                <a:schemeClr val="tx1"/>
              </a:solidFill>
              <a:latin typeface="Noto Sans JP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5C6B-1297-4D99-8F49-9D617EF9FC51}"/>
              </a:ext>
            </a:extLst>
          </p:cNvPr>
          <p:cNvSpPr/>
          <p:nvPr/>
        </p:nvSpPr>
        <p:spPr>
          <a:xfrm>
            <a:off x="185309" y="188640"/>
            <a:ext cx="4314683" cy="504056"/>
          </a:xfrm>
          <a:prstGeom prst="rect">
            <a:avLst/>
          </a:prstGeom>
          <a:solidFill>
            <a:schemeClr val="tx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bg1"/>
                </a:solidFill>
              </a:rPr>
              <a:t>Paperpile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4FDFAE4-E105-F364-F1DC-05D1EF9621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0648"/>
            <a:ext cx="1502296" cy="15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20417</TotalTime>
  <Words>955</Words>
  <Application>Microsoft Office PowerPoint</Application>
  <PresentationFormat>画面に合わせる (4:3)</PresentationFormat>
  <Paragraphs>120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Noto Sans JP</vt:lpstr>
      <vt:lpstr>Arial</vt:lpstr>
      <vt:lpstr>Calibri</vt:lpstr>
      <vt:lpstr>Times New Roman</vt:lpstr>
      <vt:lpstr>Wingdings</vt:lpstr>
      <vt:lpstr>Office ​​テーマ</vt:lpstr>
      <vt:lpstr>文献管理の仕方と ツールの紹介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Daisuke Akamatsu</dc:creator>
  <cp:lastModifiedBy>田口　恵也</cp:lastModifiedBy>
  <cp:revision>1072</cp:revision>
  <cp:lastPrinted>2019-05-31T13:13:54Z</cp:lastPrinted>
  <dcterms:created xsi:type="dcterms:W3CDTF">2015-10-17T17:10:56Z</dcterms:created>
  <dcterms:modified xsi:type="dcterms:W3CDTF">2023-05-12T00:26:25Z</dcterms:modified>
</cp:coreProperties>
</file>