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</p:sldIdLst>
  <p:sldSz cx="13473113" cy="7578725"/>
  <p:notesSz cx="6858000" cy="9144000"/>
  <p:defaultTextStyle>
    <a:defPPr marL="0" marR="0" indent="0" algn="l" defTabSz="46241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1pPr>
    <a:lvl2pPr marL="0" marR="0" indent="115603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2pPr>
    <a:lvl3pPr marL="0" marR="0" indent="231206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3pPr>
    <a:lvl4pPr marL="0" marR="0" indent="346809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4pPr>
    <a:lvl5pPr marL="0" marR="0" indent="462412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5pPr>
    <a:lvl6pPr marL="0" marR="0" indent="578015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6pPr>
    <a:lvl7pPr marL="0" marR="0" indent="693618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7pPr>
    <a:lvl8pPr marL="0" marR="0" indent="809221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8pPr>
    <a:lvl9pPr marL="0" marR="0" indent="924824" algn="l" defTabSz="417455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416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90C3"/>
    <a:srgbClr val="3E4D62"/>
    <a:srgbClr val="D56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0"/>
    <p:restoredTop sz="94653"/>
  </p:normalViewPr>
  <p:slideViewPr>
    <p:cSldViewPr snapToGrid="0" snapToObjects="1">
      <p:cViewPr varScale="1">
        <p:scale>
          <a:sx n="107" d="100"/>
          <a:sy n="107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1pPr>
    <a:lvl2pPr indent="115603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2pPr>
    <a:lvl3pPr indent="231206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3pPr>
    <a:lvl4pPr indent="346809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4pPr>
    <a:lvl5pPr indent="462412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5pPr>
    <a:lvl6pPr indent="578015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6pPr>
    <a:lvl7pPr indent="693618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7pPr>
    <a:lvl8pPr indent="809221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8pPr>
    <a:lvl9pPr indent="924824" defTabSz="231206" latinLnBrk="0">
      <a:lnSpc>
        <a:spcPct val="117999"/>
      </a:lnSpc>
      <a:defRPr sz="1113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6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母数＝母集団が持つ固有の統計量</a:t>
            </a:r>
            <a:endParaRPr kumimoji="1" lang="en-US" altLang="ja-JP" dirty="0"/>
          </a:p>
          <a:p>
            <a:r>
              <a:rPr kumimoji="1" lang="ja-JP" altLang="en-US"/>
              <a:t>比率は四則全部できる、間隔は足しひきはできるけどかけわりできない</a:t>
            </a:r>
          </a:p>
        </p:txBody>
      </p:sp>
    </p:spTree>
    <p:extLst>
      <p:ext uri="{BB962C8B-B14F-4D97-AF65-F5344CB8AC3E}">
        <p14:creationId xmlns:p14="http://schemas.microsoft.com/office/powerpoint/2010/main" val="357835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7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9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39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Character </a:t>
            </a:r>
            <a:r>
              <a:rPr kumimoji="1" lang="ja-JP" altLang="en-US"/>
              <a:t>は順序つき（分析には問題なし）</a:t>
            </a:r>
          </a:p>
        </p:txBody>
      </p:sp>
    </p:spTree>
    <p:extLst>
      <p:ext uri="{BB962C8B-B14F-4D97-AF65-F5344CB8AC3E}">
        <p14:creationId xmlns:p14="http://schemas.microsoft.com/office/powerpoint/2010/main" val="1433217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2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7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母数＝母集団が持つ固有の統計量</a:t>
            </a:r>
            <a:endParaRPr kumimoji="1" lang="en-US" altLang="ja-JP" dirty="0"/>
          </a:p>
          <a:p>
            <a:r>
              <a:rPr kumimoji="1" lang="ja-JP" altLang="en-US"/>
              <a:t>比率は四則全部できる、間隔は足しひきはできるけどかけわりできない</a:t>
            </a:r>
          </a:p>
        </p:txBody>
      </p:sp>
    </p:spTree>
    <p:extLst>
      <p:ext uri="{BB962C8B-B14F-4D97-AF65-F5344CB8AC3E}">
        <p14:creationId xmlns:p14="http://schemas.microsoft.com/office/powerpoint/2010/main" val="29025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46301" y="6667460"/>
            <a:ext cx="510903" cy="320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353970" y="2472380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89404" y="2472380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24837" y="2470622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272" y="2470622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495705" y="2470622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031139" y="2470622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353970" y="3964834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889404" y="3964834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424837" y="3963076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60272" y="3963076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495705" y="3963076"/>
            <a:ext cx="1322751" cy="132276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031139" y="3963076"/>
            <a:ext cx="1322751" cy="132276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37525" y="6611322"/>
            <a:ext cx="510903" cy="3200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413" baseline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33295" y="746212"/>
            <a:ext cx="11606526" cy="1263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Triangle"/>
          <p:cNvSpPr/>
          <p:nvPr/>
        </p:nvSpPr>
        <p:spPr>
          <a:xfrm rot="10800000">
            <a:off x="12750032" y="6611324"/>
            <a:ext cx="140838" cy="280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29918" tIns="29918" rIns="29918" bIns="29918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84"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33295" y="1789421"/>
            <a:ext cx="11606526" cy="5087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34633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69268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403901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538533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673165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807800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942433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077066" algn="l" defTabSz="48617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9pPr>
    </p:titleStyle>
    <p:bodyStyle>
      <a:lvl1pPr marL="201374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1pPr>
      <a:lvl2pPr marL="575356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2pPr>
      <a:lvl3pPr marL="949338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3pPr>
      <a:lvl4pPr marL="1323318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4pPr>
      <a:lvl5pPr marL="1697299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5pPr>
      <a:lvl6pPr marL="2071281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6pPr>
      <a:lvl7pPr marL="2445261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7pPr>
      <a:lvl8pPr marL="2819244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8pPr>
      <a:lvl9pPr marL="3193224" marR="0" indent="-201374" algn="l" defTabSz="486175" latinLnBrk="0">
        <a:lnSpc>
          <a:spcPct val="70000"/>
        </a:lnSpc>
        <a:spcBef>
          <a:spcPts val="3063"/>
        </a:spcBef>
        <a:spcAft>
          <a:spcPts val="0"/>
        </a:spcAft>
        <a:buClrTx/>
        <a:buSzPct val="75000"/>
        <a:buFontTx/>
        <a:buChar char="•"/>
        <a:tabLst/>
        <a:defRPr sz="1649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9pPr>
    </p:bodyStyle>
    <p:otherStyle>
      <a:lvl1pPr marL="0" marR="0" indent="0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1pPr>
      <a:lvl2pPr marL="0" marR="0" indent="134633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2pPr>
      <a:lvl3pPr marL="0" marR="0" indent="269268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3pPr>
      <a:lvl4pPr marL="0" marR="0" indent="403901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4pPr>
      <a:lvl5pPr marL="0" marR="0" indent="538533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5pPr>
      <a:lvl6pPr marL="0" marR="0" indent="673165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6pPr>
      <a:lvl7pPr marL="0" marR="0" indent="807800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7pPr>
      <a:lvl8pPr marL="0" marR="0" indent="942433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8pPr>
      <a:lvl9pPr marL="0" marR="0" indent="1077066" algn="ctr" defTabSz="486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1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curve.jp/statistics/course/156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udy-channel.com/2015/06/parametric-nonparametric-tes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nikkei-r.co.jp/glossary/chi-square-te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best-biostatistics.com/contingency/degree-freedom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6F33E-2970-B6F5-4B63-1B34C24DFC68}"/>
              </a:ext>
            </a:extLst>
          </p:cNvPr>
          <p:cNvGrpSpPr/>
          <p:nvPr/>
        </p:nvGrpSpPr>
        <p:grpSpPr>
          <a:xfrm>
            <a:off x="-234895" y="-328246"/>
            <a:ext cx="6232859" cy="7906971"/>
            <a:chOff x="-680491" y="-612920"/>
            <a:chExt cx="6646629" cy="8509907"/>
          </a:xfrm>
        </p:grpSpPr>
        <p:sp>
          <p:nvSpPr>
            <p:cNvPr id="29" name="Triangle"/>
            <p:cNvSpPr/>
            <p:nvPr/>
          </p:nvSpPr>
          <p:spPr>
            <a:xfrm>
              <a:off x="-464842" y="-280358"/>
              <a:ext cx="6369975" cy="640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47"/>
                  </a:lnTo>
                  <a:lnTo>
                    <a:pt x="54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0" name="Shape"/>
            <p:cNvSpPr/>
            <p:nvPr/>
          </p:nvSpPr>
          <p:spPr>
            <a:xfrm>
              <a:off x="-446765" y="-262075"/>
              <a:ext cx="4688398" cy="404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77" y="18"/>
                  </a:moveTo>
                  <a:lnTo>
                    <a:pt x="21600" y="8941"/>
                  </a:lnTo>
                  <a:lnTo>
                    <a:pt x="10631" y="21600"/>
                  </a:lnTo>
                  <a:lnTo>
                    <a:pt x="0" y="9268"/>
                  </a:lnTo>
                  <a:lnTo>
                    <a:pt x="0" y="0"/>
                  </a:lnTo>
                  <a:lnTo>
                    <a:pt x="13877" y="18"/>
                  </a:lnTo>
                  <a:close/>
                </a:path>
              </a:pathLst>
            </a:custGeom>
            <a:solidFill>
              <a:srgbClr val="5AA4DA"/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1" name="Shape"/>
            <p:cNvSpPr/>
            <p:nvPr/>
          </p:nvSpPr>
          <p:spPr>
            <a:xfrm>
              <a:off x="-443089" y="3787332"/>
              <a:ext cx="4714735" cy="410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92"/>
                  </a:moveTo>
                  <a:lnTo>
                    <a:pt x="10635" y="0"/>
                  </a:lnTo>
                  <a:lnTo>
                    <a:pt x="21600" y="12710"/>
                  </a:lnTo>
                  <a:lnTo>
                    <a:pt x="13715" y="21600"/>
                  </a:lnTo>
                  <a:lnTo>
                    <a:pt x="19" y="21600"/>
                  </a:lnTo>
                  <a:lnTo>
                    <a:pt x="0" y="12392"/>
                  </a:lnTo>
                  <a:close/>
                </a:path>
              </a:pathLst>
            </a:custGeom>
            <a:solidFill>
              <a:srgbClr val="3E4D61"/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2" name="Triangle"/>
            <p:cNvSpPr/>
            <p:nvPr/>
          </p:nvSpPr>
          <p:spPr>
            <a:xfrm>
              <a:off x="1857492" y="1401831"/>
              <a:ext cx="2393853" cy="477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8" y="0"/>
                  </a:moveTo>
                  <a:lnTo>
                    <a:pt x="21600" y="21600"/>
                  </a:lnTo>
                  <a:lnTo>
                    <a:pt x="0" y="10766"/>
                  </a:lnTo>
                  <a:lnTo>
                    <a:pt x="21468" y="0"/>
                  </a:lnTo>
                  <a:close/>
                </a:path>
              </a:pathLst>
            </a:custGeom>
            <a:solidFill>
              <a:srgbClr val="4B90C2"/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3" name="Triangle"/>
            <p:cNvSpPr/>
            <p:nvPr/>
          </p:nvSpPr>
          <p:spPr>
            <a:xfrm>
              <a:off x="2489920" y="6162561"/>
              <a:ext cx="3476218" cy="17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0"/>
                  </a:moveTo>
                  <a:lnTo>
                    <a:pt x="21600" y="21600"/>
                  </a:lnTo>
                  <a:lnTo>
                    <a:pt x="0" y="21529"/>
                  </a:lnTo>
                  <a:lnTo>
                    <a:pt x="10905" y="0"/>
                  </a:lnTo>
                  <a:close/>
                </a:path>
              </a:pathLst>
            </a:custGeom>
            <a:solidFill>
              <a:srgbClr val="C1C4C7"/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4" name="Triangle"/>
            <p:cNvSpPr/>
            <p:nvPr/>
          </p:nvSpPr>
          <p:spPr>
            <a:xfrm rot="13500000">
              <a:off x="3244652" y="1026975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46971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5" name="Triangle"/>
            <p:cNvSpPr/>
            <p:nvPr/>
          </p:nvSpPr>
          <p:spPr>
            <a:xfrm rot="13500000">
              <a:off x="2679869" y="1581451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6" name="Triangle"/>
            <p:cNvSpPr/>
            <p:nvPr/>
          </p:nvSpPr>
          <p:spPr>
            <a:xfrm rot="13500000">
              <a:off x="2679869" y="477027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7" name="Triangle"/>
            <p:cNvSpPr/>
            <p:nvPr/>
          </p:nvSpPr>
          <p:spPr>
            <a:xfrm rot="13500000">
              <a:off x="2129254" y="2133664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8" name="Triangle"/>
            <p:cNvSpPr/>
            <p:nvPr/>
          </p:nvSpPr>
          <p:spPr>
            <a:xfrm rot="13500000">
              <a:off x="2129254" y="1029239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23704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39" name="Triangle"/>
            <p:cNvSpPr/>
            <p:nvPr/>
          </p:nvSpPr>
          <p:spPr>
            <a:xfrm rot="13500000">
              <a:off x="2129254" y="-60709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65466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0" name="Triangle"/>
            <p:cNvSpPr/>
            <p:nvPr/>
          </p:nvSpPr>
          <p:spPr>
            <a:xfrm rot="13500000">
              <a:off x="1578639" y="2678637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1" name="Triangle"/>
            <p:cNvSpPr/>
            <p:nvPr/>
          </p:nvSpPr>
          <p:spPr>
            <a:xfrm rot="13500000">
              <a:off x="1578639" y="1574212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65466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2" name="Triangle"/>
            <p:cNvSpPr/>
            <p:nvPr/>
          </p:nvSpPr>
          <p:spPr>
            <a:xfrm rot="13500000">
              <a:off x="1578639" y="484265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70307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3" name="Triangle"/>
            <p:cNvSpPr/>
            <p:nvPr/>
          </p:nvSpPr>
          <p:spPr>
            <a:xfrm rot="13500000">
              <a:off x="1578639" y="-605683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23704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4" name="Triangle"/>
            <p:cNvSpPr/>
            <p:nvPr/>
          </p:nvSpPr>
          <p:spPr>
            <a:xfrm rot="13500000">
              <a:off x="1013856" y="2126425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23704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5" name="Triangle"/>
            <p:cNvSpPr/>
            <p:nvPr/>
          </p:nvSpPr>
          <p:spPr>
            <a:xfrm rot="13500000">
              <a:off x="1013856" y="1022000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6" name="Triangle"/>
            <p:cNvSpPr/>
            <p:nvPr/>
          </p:nvSpPr>
          <p:spPr>
            <a:xfrm rot="13500000">
              <a:off x="1013856" y="-67947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7" name="Triangle"/>
            <p:cNvSpPr/>
            <p:nvPr/>
          </p:nvSpPr>
          <p:spPr>
            <a:xfrm rot="13500000">
              <a:off x="449075" y="1581451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70307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8" name="Triangle"/>
            <p:cNvSpPr/>
            <p:nvPr/>
          </p:nvSpPr>
          <p:spPr>
            <a:xfrm rot="13500000">
              <a:off x="449075" y="477027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23704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49" name="Triangle"/>
            <p:cNvSpPr/>
            <p:nvPr/>
          </p:nvSpPr>
          <p:spPr>
            <a:xfrm rot="13500000">
              <a:off x="449075" y="-612920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70307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50" name="Triangle"/>
            <p:cNvSpPr/>
            <p:nvPr/>
          </p:nvSpPr>
          <p:spPr>
            <a:xfrm rot="13500000">
              <a:off x="-102333" y="1021518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10560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51" name="Triangle"/>
            <p:cNvSpPr/>
            <p:nvPr/>
          </p:nvSpPr>
          <p:spPr>
            <a:xfrm rot="13500000">
              <a:off x="-102333" y="-82907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65466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52" name="Triangle"/>
            <p:cNvSpPr/>
            <p:nvPr/>
          </p:nvSpPr>
          <p:spPr>
            <a:xfrm rot="13500000">
              <a:off x="-680491" y="491983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70307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  <p:sp>
          <p:nvSpPr>
            <p:cNvPr id="53" name="Triangle"/>
            <p:cNvSpPr/>
            <p:nvPr/>
          </p:nvSpPr>
          <p:spPr>
            <a:xfrm rot="13500000">
              <a:off x="-680491" y="-590484"/>
              <a:ext cx="747943" cy="747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B90C2">
                <a:alpha val="23704"/>
              </a:srgbClr>
            </a:solidFill>
            <a:ln w="12700">
              <a:miter lim="400000"/>
            </a:ln>
          </p:spPr>
          <p:txBody>
            <a:bodyPr lIns="29918" tIns="29918" rIns="29918" bIns="29918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884"/>
            </a:p>
          </p:txBody>
        </p:sp>
      </p:grpSp>
      <p:sp>
        <p:nvSpPr>
          <p:cNvPr id="54" name="Company…"/>
          <p:cNvSpPr txBox="1">
            <a:spLocks noGrp="1"/>
          </p:cNvSpPr>
          <p:nvPr>
            <p:ph type="title" idx="4294967295"/>
          </p:nvPr>
        </p:nvSpPr>
        <p:spPr>
          <a:xfrm>
            <a:off x="6648331" y="2749053"/>
            <a:ext cx="6232859" cy="2137054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baseline="30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</a:t>
            </a:r>
            <a:endParaRPr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Line"/>
          <p:cNvSpPr/>
          <p:nvPr/>
        </p:nvSpPr>
        <p:spPr>
          <a:xfrm>
            <a:off x="6660069" y="4525626"/>
            <a:ext cx="6221122" cy="15277"/>
          </a:xfrm>
          <a:prstGeom prst="line">
            <a:avLst/>
          </a:prstGeom>
          <a:ln w="25400">
            <a:solidFill>
              <a:srgbClr val="C1C4C7"/>
            </a:solidFill>
            <a:miter lim="400000"/>
          </a:ln>
        </p:spPr>
        <p:txBody>
          <a:bodyPr lIns="29918" tIns="29918" rIns="29918" bIns="29918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84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51F1E4-807A-6A61-5C04-0D54FA47FA21}"/>
              </a:ext>
            </a:extLst>
          </p:cNvPr>
          <p:cNvSpPr txBox="1"/>
          <p:nvPr/>
        </p:nvSpPr>
        <p:spPr>
          <a:xfrm>
            <a:off x="6736558" y="4831635"/>
            <a:ext cx="6034167" cy="10394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918" tIns="29918" rIns="29918" bIns="29918" numCol="1" spcCol="38100" rtlCol="0" anchor="ctr">
            <a:spAutoFit/>
          </a:bodyPr>
          <a:lstStyle/>
          <a:p>
            <a:pPr algn="r" defTabSz="486200">
              <a:lnSpc>
                <a:spcPct val="150000"/>
              </a:lnSpc>
            </a:pPr>
            <a:r>
              <a:rPr lang="ja-JP" altLang="en-US" sz="3181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　</a:t>
            </a:r>
            <a:r>
              <a:rPr lang="en-US" altLang="ja-JP" sz="3181" dirty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2023/06/16</a:t>
            </a:r>
            <a:br>
              <a:rPr lang="en-US" altLang="ja-JP" sz="3181" dirty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3181" dirty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M2 </a:t>
            </a:r>
            <a:r>
              <a:rPr lang="ja-JP" altLang="en-US" sz="3181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戸田梨鈴</a:t>
            </a:r>
            <a:endParaRPr lang="en-US" altLang="ja-JP" sz="3181" dirty="0"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EFDBBFD-6277-9678-D3E7-E19E416391F5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4E08FC5-B5EE-6499-9FCF-C32F43C771E9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412" name="Rectangle"/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rgbClr val="D56854"/>
              </a:solidFill>
              <a:ln w="12700">
                <a:solidFill>
                  <a:srgbClr val="D56854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414" name=".01"/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sz="4241" dirty="0"/>
                  <a:t>06</a:t>
                </a:r>
                <a:endParaRPr sz="5184" dirty="0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030C134-A233-2450-4D7D-1109AEA5C933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練習問題</a:t>
              </a:r>
            </a:p>
          </p:txBody>
        </p:sp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ある幼稚園で、子ども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名（男児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名、女児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名）に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種類のおもちゃ（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A, B, C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）の中から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どれで一番遊びたいかを選択させた。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この質問に対する回答と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児の性別に有意な関連は見られるか？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データの読み込み　（データ：　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chap4practice.csv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データ型の確認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表の作成（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※ csv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ファイルには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ID, gender, choice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についてのデータが含まれています）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検定手法の選択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4064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※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実際には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この後に多重比較が必要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863600" indent="-4572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+mj-ea"/>
              <a:buAutoNum type="circleNumDbPlain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18561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E208EBA-5E0A-3795-F068-2F62882E4A18}"/>
              </a:ext>
            </a:extLst>
          </p:cNvPr>
          <p:cNvGrpSpPr/>
          <p:nvPr/>
        </p:nvGrpSpPr>
        <p:grpSpPr>
          <a:xfrm>
            <a:off x="4036688" y="1426571"/>
            <a:ext cx="7381282" cy="853148"/>
            <a:chOff x="-364005" y="625854"/>
            <a:chExt cx="8875898" cy="92366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EAD2BB9-CB6F-03A8-1C97-F3EF073208B4}"/>
                </a:ext>
              </a:extLst>
            </p:cNvPr>
            <p:cNvGrpSpPr/>
            <p:nvPr/>
          </p:nvGrpSpPr>
          <p:grpSpPr>
            <a:xfrm>
              <a:off x="-364005" y="625854"/>
              <a:ext cx="1014985" cy="923662"/>
              <a:chOff x="185606" y="702410"/>
              <a:chExt cx="2364201" cy="1937050"/>
            </a:xfrm>
          </p:grpSpPr>
          <p:sp>
            <p:nvSpPr>
              <p:cNvPr id="5" name="Rectangle">
                <a:extLst>
                  <a:ext uri="{FF2B5EF4-FFF2-40B4-BE49-F238E27FC236}">
                    <a16:creationId xmlns:a16="http://schemas.microsoft.com/office/drawing/2014/main" id="{DA22DD11-5D6B-02B1-55F1-3EED82F38CA4}"/>
                  </a:ext>
                </a:extLst>
              </p:cNvPr>
              <p:cNvSpPr/>
              <p:nvPr/>
            </p:nvSpPr>
            <p:spPr>
              <a:xfrm>
                <a:off x="185606" y="702410"/>
                <a:ext cx="2364201" cy="1937050"/>
              </a:xfrm>
              <a:prstGeom prst="rect">
                <a:avLst/>
              </a:prstGeom>
              <a:solidFill>
                <a:srgbClr val="D56854"/>
              </a:solidFill>
              <a:ln w="12700">
                <a:solidFill>
                  <a:srgbClr val="D56854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6" name=".01">
                <a:extLst>
                  <a:ext uri="{FF2B5EF4-FFF2-40B4-BE49-F238E27FC236}">
                    <a16:creationId xmlns:a16="http://schemas.microsoft.com/office/drawing/2014/main" id="{749C0D53-EB16-6318-9A94-D6420CCD6094}"/>
                  </a:ext>
                </a:extLst>
              </p:cNvPr>
              <p:cNvSpPr txBox="1"/>
              <p:nvPr/>
            </p:nvSpPr>
            <p:spPr>
              <a:xfrm>
                <a:off x="569762" y="1234199"/>
                <a:ext cx="1462332" cy="11434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01</a:t>
                </a:r>
                <a:endParaRPr sz="5184" dirty="0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8107F91-E3C4-F832-18B2-45371B23130B}"/>
                </a:ext>
              </a:extLst>
            </p:cNvPr>
            <p:cNvSpPr txBox="1"/>
            <p:nvPr/>
          </p:nvSpPr>
          <p:spPr>
            <a:xfrm>
              <a:off x="917403" y="979395"/>
              <a:ext cx="7594490" cy="34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パラメトリックとノンパラメトリック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53CCB9-815E-543C-51EB-AA0FEB001E9F}"/>
              </a:ext>
            </a:extLst>
          </p:cNvPr>
          <p:cNvGrpSpPr/>
          <p:nvPr/>
        </p:nvGrpSpPr>
        <p:grpSpPr>
          <a:xfrm>
            <a:off x="4679136" y="2641911"/>
            <a:ext cx="7381282" cy="853148"/>
            <a:chOff x="-364005" y="638880"/>
            <a:chExt cx="8875898" cy="9236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5853CAC-FE45-93C0-E8BA-866D038F45DC}"/>
                </a:ext>
              </a:extLst>
            </p:cNvPr>
            <p:cNvGrpSpPr/>
            <p:nvPr/>
          </p:nvGrpSpPr>
          <p:grpSpPr>
            <a:xfrm>
              <a:off x="-364005" y="638880"/>
              <a:ext cx="1014985" cy="923662"/>
              <a:chOff x="185606" y="729728"/>
              <a:chExt cx="2364201" cy="1937050"/>
            </a:xfrm>
          </p:grpSpPr>
          <p:sp>
            <p:nvSpPr>
              <p:cNvPr id="10" name="Rectangle">
                <a:extLst>
                  <a:ext uri="{FF2B5EF4-FFF2-40B4-BE49-F238E27FC236}">
                    <a16:creationId xmlns:a16="http://schemas.microsoft.com/office/drawing/2014/main" id="{B199C752-8D33-BFE4-ED75-C9E4FA3C2D3B}"/>
                  </a:ext>
                </a:extLst>
              </p:cNvPr>
              <p:cNvSpPr/>
              <p:nvPr/>
            </p:nvSpPr>
            <p:spPr>
              <a:xfrm>
                <a:off x="185606" y="729728"/>
                <a:ext cx="2364201" cy="1937050"/>
              </a:xfrm>
              <a:prstGeom prst="rect">
                <a:avLst/>
              </a:prstGeom>
              <a:solidFill>
                <a:srgbClr val="3E4D62"/>
              </a:solidFill>
              <a:ln w="12700">
                <a:solidFill>
                  <a:srgbClr val="3E4D62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1" name=".01">
                <a:extLst>
                  <a:ext uri="{FF2B5EF4-FFF2-40B4-BE49-F238E27FC236}">
                    <a16:creationId xmlns:a16="http://schemas.microsoft.com/office/drawing/2014/main" id="{B061CC43-328F-80B3-FBD3-71F181B1BA57}"/>
                  </a:ext>
                </a:extLst>
              </p:cNvPr>
              <p:cNvSpPr txBox="1"/>
              <p:nvPr/>
            </p:nvSpPr>
            <p:spPr>
              <a:xfrm>
                <a:off x="569762" y="1234200"/>
                <a:ext cx="1462334" cy="11434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</a:t>
                </a:r>
                <a:r>
                  <a:rPr lang="en-US" sz="3200" dirty="0"/>
                  <a:t>2</a:t>
                </a:r>
                <a:endParaRPr sz="5184" dirty="0"/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0925B1-B245-4E77-1569-466CC1324B49}"/>
                </a:ext>
              </a:extLst>
            </p:cNvPr>
            <p:cNvSpPr txBox="1"/>
            <p:nvPr/>
          </p:nvSpPr>
          <p:spPr>
            <a:xfrm>
              <a:off x="917403" y="979395"/>
              <a:ext cx="7594490" cy="34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24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A409DD-0E24-048D-2D3C-1224A13C483F}"/>
              </a:ext>
            </a:extLst>
          </p:cNvPr>
          <p:cNvGrpSpPr/>
          <p:nvPr/>
        </p:nvGrpSpPr>
        <p:grpSpPr>
          <a:xfrm>
            <a:off x="5241447" y="3843840"/>
            <a:ext cx="7381282" cy="853147"/>
            <a:chOff x="-364005" y="638880"/>
            <a:chExt cx="8875898" cy="923661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1CB306C-137D-FBF2-9B83-7C4C9946A759}"/>
                </a:ext>
              </a:extLst>
            </p:cNvPr>
            <p:cNvGrpSpPr/>
            <p:nvPr/>
          </p:nvGrpSpPr>
          <p:grpSpPr>
            <a:xfrm>
              <a:off x="-364005" y="638880"/>
              <a:ext cx="1014985" cy="923661"/>
              <a:chOff x="185606" y="729728"/>
              <a:chExt cx="2364201" cy="1937050"/>
            </a:xfrm>
          </p:grpSpPr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4A4BCE32-A55C-6B71-A0E8-71EE518B10CD}"/>
                  </a:ext>
                </a:extLst>
              </p:cNvPr>
              <p:cNvSpPr/>
              <p:nvPr/>
            </p:nvSpPr>
            <p:spPr>
              <a:xfrm>
                <a:off x="185606" y="729728"/>
                <a:ext cx="2364201" cy="1937050"/>
              </a:xfrm>
              <a:prstGeom prst="rect">
                <a:avLst/>
              </a:prstGeom>
              <a:solidFill>
                <a:srgbClr val="4B90C3"/>
              </a:solidFill>
              <a:ln w="12700">
                <a:solidFill>
                  <a:srgbClr val="4B90C3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6" name=".01">
                <a:extLst>
                  <a:ext uri="{FF2B5EF4-FFF2-40B4-BE49-F238E27FC236}">
                    <a16:creationId xmlns:a16="http://schemas.microsoft.com/office/drawing/2014/main" id="{0B7D04BB-7418-A490-14D2-E1CD2BD3EC88}"/>
                  </a:ext>
                </a:extLst>
              </p:cNvPr>
              <p:cNvSpPr txBox="1"/>
              <p:nvPr/>
            </p:nvSpPr>
            <p:spPr>
              <a:xfrm>
                <a:off x="569762" y="1234198"/>
                <a:ext cx="1462334" cy="11434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</a:t>
                </a:r>
                <a:r>
                  <a:rPr lang="en-US" sz="3200" dirty="0"/>
                  <a:t>3</a:t>
                </a:r>
                <a:endParaRPr sz="5184" dirty="0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13CFE8E-E8DF-0B97-717D-F907812EF08E}"/>
                </a:ext>
              </a:extLst>
            </p:cNvPr>
            <p:cNvSpPr txBox="1"/>
            <p:nvPr/>
          </p:nvSpPr>
          <p:spPr>
            <a:xfrm>
              <a:off x="917403" y="979395"/>
              <a:ext cx="7594490" cy="34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24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検定（適合度の検定）</a:t>
              </a:r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24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D99A3B3-6F62-BA36-81F1-10797D8D55A0}"/>
              </a:ext>
            </a:extLst>
          </p:cNvPr>
          <p:cNvGrpSpPr/>
          <p:nvPr/>
        </p:nvGrpSpPr>
        <p:grpSpPr>
          <a:xfrm>
            <a:off x="5889786" y="5008063"/>
            <a:ext cx="7381282" cy="853148"/>
            <a:chOff x="-364005" y="638880"/>
            <a:chExt cx="8875898" cy="92366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151C439-8569-8CBB-AF07-10E987AAC030}"/>
                </a:ext>
              </a:extLst>
            </p:cNvPr>
            <p:cNvGrpSpPr/>
            <p:nvPr/>
          </p:nvGrpSpPr>
          <p:grpSpPr>
            <a:xfrm>
              <a:off x="-364005" y="638880"/>
              <a:ext cx="1014985" cy="923662"/>
              <a:chOff x="185606" y="729728"/>
              <a:chExt cx="2364201" cy="1937050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380A39B1-42F7-6B88-FF2B-90C44E6B41CB}"/>
                  </a:ext>
                </a:extLst>
              </p:cNvPr>
              <p:cNvSpPr/>
              <p:nvPr/>
            </p:nvSpPr>
            <p:spPr>
              <a:xfrm>
                <a:off x="185606" y="729728"/>
                <a:ext cx="2364201" cy="19370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21" name=".01">
                <a:extLst>
                  <a:ext uri="{FF2B5EF4-FFF2-40B4-BE49-F238E27FC236}">
                    <a16:creationId xmlns:a16="http://schemas.microsoft.com/office/drawing/2014/main" id="{4E190516-A1F9-6708-C76F-27C6A0A6A5F3}"/>
                  </a:ext>
                </a:extLst>
              </p:cNvPr>
              <p:cNvSpPr txBox="1"/>
              <p:nvPr/>
            </p:nvSpPr>
            <p:spPr>
              <a:xfrm>
                <a:off x="569762" y="1234200"/>
                <a:ext cx="1462334" cy="11434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</a:t>
                </a:r>
                <a:r>
                  <a:rPr lang="en-US" sz="3200" dirty="0"/>
                  <a:t>4</a:t>
                </a:r>
                <a:endParaRPr sz="5184" dirty="0"/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50C522-ABC4-CC21-21EE-D1F6DF315292}"/>
                </a:ext>
              </a:extLst>
            </p:cNvPr>
            <p:cNvSpPr txBox="1"/>
            <p:nvPr/>
          </p:nvSpPr>
          <p:spPr>
            <a:xfrm>
              <a:off x="917403" y="979395"/>
              <a:ext cx="7594490" cy="34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24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検定（独立性の検定）</a:t>
              </a:r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24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9EEBEAD-1C44-3749-787B-EF8CE3F26540}"/>
              </a:ext>
            </a:extLst>
          </p:cNvPr>
          <p:cNvGrpSpPr/>
          <p:nvPr/>
        </p:nvGrpSpPr>
        <p:grpSpPr>
          <a:xfrm>
            <a:off x="6517485" y="6155865"/>
            <a:ext cx="7381282" cy="853148"/>
            <a:chOff x="-364005" y="638880"/>
            <a:chExt cx="8875898" cy="92366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E0F6FCB-B97C-EA45-8B6E-90C6D155ABB5}"/>
                </a:ext>
              </a:extLst>
            </p:cNvPr>
            <p:cNvGrpSpPr/>
            <p:nvPr/>
          </p:nvGrpSpPr>
          <p:grpSpPr>
            <a:xfrm>
              <a:off x="-364005" y="638880"/>
              <a:ext cx="1014985" cy="923662"/>
              <a:chOff x="185606" y="729728"/>
              <a:chExt cx="2364201" cy="1937050"/>
            </a:xfrm>
          </p:grpSpPr>
          <p:sp>
            <p:nvSpPr>
              <p:cNvPr id="25" name="Rectangle">
                <a:extLst>
                  <a:ext uri="{FF2B5EF4-FFF2-40B4-BE49-F238E27FC236}">
                    <a16:creationId xmlns:a16="http://schemas.microsoft.com/office/drawing/2014/main" id="{1634CBCC-B098-4929-B06E-D2D10B76B6F0}"/>
                  </a:ext>
                </a:extLst>
              </p:cNvPr>
              <p:cNvSpPr/>
              <p:nvPr/>
            </p:nvSpPr>
            <p:spPr>
              <a:xfrm>
                <a:off x="185606" y="729728"/>
                <a:ext cx="2364201" cy="1937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26" name=".01">
                <a:extLst>
                  <a:ext uri="{FF2B5EF4-FFF2-40B4-BE49-F238E27FC236}">
                    <a16:creationId xmlns:a16="http://schemas.microsoft.com/office/drawing/2014/main" id="{188EAC69-7D77-2DFD-3CFA-B5258238D56D}"/>
                  </a:ext>
                </a:extLst>
              </p:cNvPr>
              <p:cNvSpPr txBox="1"/>
              <p:nvPr/>
            </p:nvSpPr>
            <p:spPr>
              <a:xfrm>
                <a:off x="569762" y="1234200"/>
                <a:ext cx="1462334" cy="11434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3200" dirty="0"/>
                  <a:t>0</a:t>
                </a:r>
                <a:r>
                  <a:rPr lang="en-US" sz="3200" dirty="0"/>
                  <a:t>5</a:t>
                </a:r>
                <a:endParaRPr sz="5184" dirty="0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AEC9F3A-7400-7A5B-BBAE-07D29AD9F09C}"/>
                </a:ext>
              </a:extLst>
            </p:cNvPr>
            <p:cNvSpPr txBox="1"/>
            <p:nvPr/>
          </p:nvSpPr>
          <p:spPr>
            <a:xfrm>
              <a:off x="917403" y="979395"/>
              <a:ext cx="7594490" cy="34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ja-JP" altLang="en-US" sz="24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マクネマー検定（対応のあるデータ）</a:t>
              </a:r>
              <a:r>
                <a:rPr lang="en-US" altLang="ja-JP" sz="24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24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68" name="台形 67">
            <a:extLst>
              <a:ext uri="{FF2B5EF4-FFF2-40B4-BE49-F238E27FC236}">
                <a16:creationId xmlns:a16="http://schemas.microsoft.com/office/drawing/2014/main" id="{C9635E95-AEB9-CC30-CCA6-388E460BB301}"/>
              </a:ext>
            </a:extLst>
          </p:cNvPr>
          <p:cNvSpPr/>
          <p:nvPr/>
        </p:nvSpPr>
        <p:spPr>
          <a:xfrm>
            <a:off x="-2737372" y="-137701"/>
            <a:ext cx="8182150" cy="7712822"/>
          </a:xfrm>
          <a:prstGeom prst="trapezoid">
            <a:avLst>
              <a:gd name="adj" fmla="val 33729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3B1FA7-86F2-7D6A-B082-7C18B9448E9F}"/>
              </a:ext>
            </a:extLst>
          </p:cNvPr>
          <p:cNvSpPr txBox="1"/>
          <p:nvPr/>
        </p:nvSpPr>
        <p:spPr>
          <a:xfrm>
            <a:off x="877949" y="1308213"/>
            <a:ext cx="196655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1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iragino Kaku Gothic Pro W6" panose="020B0300000000000000" pitchFamily="34" charset="-128"/>
                <a:ea typeface="Hiragino Kaku Gothic Pro W6" panose="020B0300000000000000" pitchFamily="34" charset="-128"/>
                <a:sym typeface="Roboto Regular"/>
              </a:rPr>
              <a:t>今日の</a:t>
            </a:r>
            <a:endParaRPr kumimoji="0" lang="en-US" altLang="ja-JP" sz="4000" b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iragino Kaku Gothic Pro W6" panose="020B0300000000000000" pitchFamily="34" charset="-128"/>
              <a:ea typeface="Hiragino Kaku Gothic Pro W6" panose="020B0300000000000000" pitchFamily="34" charset="-128"/>
              <a:sym typeface="Roboto Regular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000" b="1" baseline="0">
                <a:solidFill>
                  <a:srgbClr val="FFFFFF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内容</a:t>
            </a:r>
            <a:endParaRPr kumimoji="0" lang="ja-JP" altLang="en-US" sz="4000" b="1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iragino Kaku Gothic Pro W6" panose="020B0300000000000000" pitchFamily="34" charset="-128"/>
              <a:ea typeface="Hiragino Kaku Gothic Pro W6" panose="020B0300000000000000" pitchFamily="34" charset="-128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91878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EFDBBFD-6277-9678-D3E7-E19E416391F5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4E08FC5-B5EE-6499-9FCF-C32F43C771E9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412" name="Rectangle"/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rgbClr val="D56854"/>
              </a:solidFill>
              <a:ln w="12700">
                <a:solidFill>
                  <a:srgbClr val="D56854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414" name=".01"/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01</a:t>
                </a:r>
                <a:endParaRPr sz="5184" dirty="0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030C134-A233-2450-4D7D-1109AEA5C933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パラメトリックとノンパラメトリック</a:t>
              </a:r>
            </a:p>
          </p:txBody>
        </p:sp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パラメトリック：</a:t>
            </a:r>
            <a:r>
              <a:rPr lang="en-US" altLang="ja-JP" sz="2000" b="1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2000" b="1" baseline="0" dirty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parameter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（母数）に基づくデータ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を想定して行う分析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＝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特定の分布（≒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正規分布）を仮定する分析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="1" baseline="0">
                <a:ln w="0"/>
                <a:solidFill>
                  <a:schemeClr val="bg2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比率尺度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：ゼロを基準に、間隔や比率に意味があるもの（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e.g.,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身長）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="1" baseline="0">
                <a:ln w="0"/>
                <a:solidFill>
                  <a:schemeClr val="bg2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間隔尺度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：目盛りが等間隔で、間隔に意味があるもの（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e.g.,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気温）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ノンパラメトリック：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特定の分布を仮定しない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="1" baseline="0">
                <a:ln w="0"/>
                <a:solidFill>
                  <a:schemeClr val="bg2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名義尺度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：他と区別し分類するためのもの（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e.g.,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性別）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="1" baseline="0">
                <a:ln w="0"/>
                <a:solidFill>
                  <a:schemeClr val="bg2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順序尺度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：順序や大小には意味があるが、間隔には意味がないもの（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e.g.,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順位）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サンプル数が小さい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…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正しく分布曲線を描けない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外れ値がある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…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分布曲線が歪む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4F4E84-7F0B-1328-F7D0-1C20CA712EFA}"/>
              </a:ext>
            </a:extLst>
          </p:cNvPr>
          <p:cNvSpPr txBox="1"/>
          <p:nvPr/>
        </p:nvSpPr>
        <p:spPr>
          <a:xfrm>
            <a:off x="3389376" y="7355074"/>
            <a:ext cx="9833596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kumimoji="1" lang="en-US" altLang="ja-JP" sz="2000" dirty="0">
                <a:hlinkClick r:id="rId3"/>
              </a:rPr>
              <a:t>https://bellcurve.jp/statistics/course/1562.html</a:t>
            </a:r>
            <a:r>
              <a:rPr kumimoji="1" lang="en-US" altLang="ja-JP" sz="2000" dirty="0"/>
              <a:t> / </a:t>
            </a:r>
            <a:r>
              <a:rPr kumimoji="1" lang="en-US" altLang="ja-JP" sz="2000" dirty="0">
                <a:hlinkClick r:id="rId4"/>
              </a:rPr>
              <a:t>https://www.study-channel.com/2015/06/parametric-nonparametric-test.html</a:t>
            </a:r>
            <a:r>
              <a:rPr kumimoji="1" lang="en-US" altLang="ja-JP" sz="2000" dirty="0"/>
              <a:t> </a:t>
            </a: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0" i="0" u="none" strike="noStrike" cap="none" spc="0" normalizeH="0" baseline="42857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E25D9D-13F7-F802-58DE-15A00C7A90C4}"/>
              </a:ext>
            </a:extLst>
          </p:cNvPr>
          <p:cNvSpPr txBox="1"/>
          <p:nvPr/>
        </p:nvSpPr>
        <p:spPr>
          <a:xfrm>
            <a:off x="9852706" y="3080560"/>
            <a:ext cx="15468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>
              <a:lnSpc>
                <a:spcPct val="100000"/>
              </a:lnSpc>
            </a:pPr>
            <a:r>
              <a:rPr kumimoji="0" lang="ja-JP" altLang="en-US" sz="2000" b="0" i="0" u="none" strike="noStrike" kern="0" cap="none" spc="0" normalizeH="0" baseline="0" noProof="0">
                <a:ln w="0"/>
                <a:solidFill>
                  <a:srgbClr val="53585F"/>
                </a:solidFill>
                <a:effectLst/>
                <a:uLnTx/>
                <a:uFillTx/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Roboto Regular"/>
              </a:rPr>
              <a:t>量的データ</a:t>
            </a:r>
            <a:endParaRPr kumimoji="0" lang="ja-JP" altLang="en-US" sz="2800" b="0" i="0" u="none" strike="noStrike" cap="none" spc="0" normalizeH="0" baseline="42857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CDDD8AA9-8CE5-2BA6-D1E8-DAB6203A6EC2}"/>
              </a:ext>
            </a:extLst>
          </p:cNvPr>
          <p:cNvSpPr/>
          <p:nvPr/>
        </p:nvSpPr>
        <p:spPr>
          <a:xfrm>
            <a:off x="9339072" y="2889504"/>
            <a:ext cx="353568" cy="792480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04B20E6D-DDE8-915E-7DF8-A32EA5F6E89F}"/>
              </a:ext>
            </a:extLst>
          </p:cNvPr>
          <p:cNvSpPr/>
          <p:nvPr/>
        </p:nvSpPr>
        <p:spPr>
          <a:xfrm>
            <a:off x="10626113" y="4651248"/>
            <a:ext cx="353568" cy="792480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5D411B-5AEE-F60A-4492-1DC90AAE3E03}"/>
              </a:ext>
            </a:extLst>
          </p:cNvPr>
          <p:cNvSpPr txBox="1"/>
          <p:nvPr/>
        </p:nvSpPr>
        <p:spPr>
          <a:xfrm>
            <a:off x="11090647" y="4842303"/>
            <a:ext cx="154681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>
              <a:lnSpc>
                <a:spcPct val="100000"/>
              </a:lnSpc>
            </a:pPr>
            <a:r>
              <a:rPr lang="ja-JP" altLang="en-US" sz="2000" baseline="0">
                <a:ln w="0"/>
                <a:solidFill>
                  <a:srgbClr val="53585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質</a:t>
            </a:r>
            <a:r>
              <a:rPr kumimoji="0" lang="ja-JP" altLang="en-US" sz="2000" b="0" i="0" u="none" strike="noStrike" kern="0" cap="none" spc="0" normalizeH="0" baseline="0" noProof="0">
                <a:ln w="0"/>
                <a:solidFill>
                  <a:srgbClr val="53585F"/>
                </a:solidFill>
                <a:effectLst/>
                <a:uLnTx/>
                <a:uFillTx/>
                <a:latin typeface="Hiragino Kaku Gothic Pro W3" panose="020B0300000000000000" pitchFamily="34" charset="-128"/>
                <a:ea typeface="Hiragino Kaku Gothic Pro W3" panose="020B0300000000000000" pitchFamily="34" charset="-128"/>
                <a:sym typeface="Roboto Regular"/>
              </a:rPr>
              <a:t>的データ</a:t>
            </a:r>
            <a:endParaRPr kumimoji="0" lang="ja-JP" altLang="en-US" sz="2800" b="0" i="0" u="none" strike="noStrike" cap="none" spc="0" normalizeH="0" baseline="42857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(chi-square test)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baseline="0" dirty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χ</a:t>
            </a:r>
            <a:r>
              <a:rPr lang="en-US" altLang="ja-JP" sz="2000" b="1" baseline="30000" dirty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2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分布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を利用する分析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5963" indent="-352425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分布：各データの２乗の和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(=χ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値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が従う分布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自由度によってグラフの形が変わる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自由度が大きくなると正規分布に近づく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【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】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自由度</a:t>
            </a: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df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：代表値や合計値がある時に自由に決められる数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実際のデータを表すものではなく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データの特徴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を示す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 x n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のクロス集計表では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(m-1)x(n-1)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4F4E84-7F0B-1328-F7D0-1C20CA712EFA}"/>
              </a:ext>
            </a:extLst>
          </p:cNvPr>
          <p:cNvSpPr txBox="1"/>
          <p:nvPr/>
        </p:nvSpPr>
        <p:spPr>
          <a:xfrm>
            <a:off x="6039852" y="7211446"/>
            <a:ext cx="7183119" cy="7345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kumimoji="1" lang="en-US" altLang="ja-JP" sz="2000" dirty="0">
                <a:latin typeface="Ryo Gothic PlusN R" panose="020B0400000000000000" pitchFamily="34" charset="-128"/>
                <a:ea typeface="Ryo Gothic PlusN R" panose="020B0400000000000000" pitchFamily="34" charset="-128"/>
                <a:hlinkClick r:id="rId3"/>
              </a:rPr>
              <a:t>https://service.nikkei-r.co.jp/glossary/chi-square-test</a:t>
            </a:r>
            <a:r>
              <a:rPr kumimoji="1" lang="ja-JP" altLang="en-US" sz="2000">
                <a:latin typeface="Ryo Gothic PlusN R" panose="020B0400000000000000" pitchFamily="34" charset="-128"/>
                <a:ea typeface="Ryo Gothic PlusN R" panose="020B0400000000000000" pitchFamily="34" charset="-128"/>
              </a:rPr>
              <a:t>　</a:t>
            </a:r>
            <a:r>
              <a:rPr kumimoji="1" lang="en-US" altLang="ja-JP" sz="2000" dirty="0">
                <a:latin typeface="Ryo Gothic PlusN R" panose="020B0400000000000000" pitchFamily="34" charset="-128"/>
                <a:ea typeface="Ryo Gothic PlusN R" panose="020B0400000000000000" pitchFamily="34" charset="-128"/>
              </a:rPr>
              <a:t> / </a:t>
            </a:r>
            <a:r>
              <a:rPr kumimoji="1" lang="ja-JP" altLang="en-US" sz="2000">
                <a:latin typeface="Ryo Gothic PlusN R" panose="020B0400000000000000" pitchFamily="34" charset="-128"/>
                <a:ea typeface="Ryo Gothic PlusN R" panose="020B0400000000000000" pitchFamily="34" charset="-128"/>
              </a:rPr>
              <a:t>テキスト「入門統計学」</a:t>
            </a:r>
            <a:r>
              <a:rPr kumimoji="1" lang="en-US" altLang="ja-JP" sz="2000" dirty="0">
                <a:latin typeface="Ryo Gothic PlusN R" panose="020B0400000000000000" pitchFamily="34" charset="-128"/>
                <a:ea typeface="Ryo Gothic PlusN R" panose="020B0400000000000000" pitchFamily="34" charset="-128"/>
              </a:rPr>
              <a:t>/ </a:t>
            </a:r>
            <a:r>
              <a:rPr kumimoji="1" lang="en-US" altLang="ja-JP" sz="2000" dirty="0">
                <a:latin typeface="Ryo Gothic PlusN R" panose="020B0400000000000000" pitchFamily="34" charset="-128"/>
                <a:ea typeface="Ryo Gothic PlusN R" panose="020B0400000000000000" pitchFamily="34" charset="-128"/>
                <a:hlinkClick r:id="rId4"/>
              </a:rPr>
              <a:t>https://best-biostatistics.com/contingency/degree-freedom.html</a:t>
            </a:r>
            <a:endParaRPr kumimoji="1" lang="en-US" altLang="ja-JP" sz="2000" dirty="0">
              <a:latin typeface="Ryo Gothic PlusN R" panose="020B0400000000000000" pitchFamily="34" charset="-128"/>
              <a:ea typeface="Ryo Gothic PlusN R" panose="020B0400000000000000" pitchFamily="34" charset="-128"/>
            </a:endParaRPr>
          </a:p>
          <a:p>
            <a:pPr defTabSz="825500"/>
            <a:endParaRPr kumimoji="1" lang="en-US" altLang="ja-JP" sz="2000" dirty="0">
              <a:latin typeface="Ryo Gothic PlusN R" panose="020B0400000000000000" pitchFamily="34" charset="-128"/>
              <a:ea typeface="Ryo Gothic PlusN R" panose="020B0400000000000000" pitchFamily="34" charset="-128"/>
            </a:endParaRP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0" i="0" u="none" strike="noStrike" cap="none" spc="0" normalizeH="0" baseline="42857">
              <a:ln>
                <a:noFill/>
              </a:ln>
              <a:solidFill>
                <a:srgbClr val="91969D"/>
              </a:solidFill>
              <a:effectLst/>
              <a:uFillTx/>
              <a:latin typeface="Ryo Gothic PlusN R" panose="020B0400000000000000" pitchFamily="34" charset="-128"/>
              <a:ea typeface="Ryo Gothic PlusN R" panose="020B0400000000000000" pitchFamily="34" charset="-128"/>
              <a:sym typeface="Roboto Regular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AC726F-3C25-F50F-253D-D0B927A1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" t="3117" r="4549" b="4739"/>
          <a:stretch/>
        </p:blipFill>
        <p:spPr>
          <a:xfrm>
            <a:off x="8819147" y="797581"/>
            <a:ext cx="4262938" cy="331039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EFB5F590-5076-859C-33F5-EC33BF87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25964"/>
              </p:ext>
            </p:extLst>
          </p:nvPr>
        </p:nvGraphicFramePr>
        <p:xfrm>
          <a:off x="8306174" y="4989846"/>
          <a:ext cx="47759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05">
                  <a:extLst>
                    <a:ext uri="{9D8B030D-6E8A-4147-A177-3AD203B41FA5}">
                      <a16:colId xmlns:a16="http://schemas.microsoft.com/office/drawing/2014/main" val="720763781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3606374720"/>
                    </a:ext>
                  </a:extLst>
                </a:gridCol>
                <a:gridCol w="1047655">
                  <a:extLst>
                    <a:ext uri="{9D8B030D-6E8A-4147-A177-3AD203B41FA5}">
                      <a16:colId xmlns:a16="http://schemas.microsoft.com/office/drawing/2014/main" val="3583269495"/>
                    </a:ext>
                  </a:extLst>
                </a:gridCol>
                <a:gridCol w="1193978">
                  <a:extLst>
                    <a:ext uri="{9D8B030D-6E8A-4147-A177-3AD203B41FA5}">
                      <a16:colId xmlns:a16="http://schemas.microsoft.com/office/drawing/2014/main" val="4222930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×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90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実験群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solidFill>
                            <a:srgbClr val="D56854"/>
                          </a:solidFill>
                          <a:latin typeface="Hiragino Kaku Gothic Pro W6" panose="020B0300000000000000" pitchFamily="34" charset="-128"/>
                          <a:ea typeface="Hiragino Kaku Gothic Pro W6" panose="020B0300000000000000" pitchFamily="34" charset="-128"/>
                        </a:rPr>
                        <a:t>15</a:t>
                      </a:r>
                      <a:endParaRPr kumimoji="1" lang="ja-JP" altLang="en-US" b="1" i="0">
                        <a:solidFill>
                          <a:srgbClr val="D56854"/>
                        </a:solidFill>
                        <a:latin typeface="Hiragino Kaku Gothic Pro W6" panose="020B0300000000000000" pitchFamily="34" charset="-128"/>
                        <a:ea typeface="Hiragino Kaku Gothic Pro W6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Hiragino Kaku Gothic Pro W6" panose="020B0300000000000000" pitchFamily="34" charset="-128"/>
                          <a:ea typeface="Hiragino Kaku Gothic Pro W6" panose="020B0300000000000000" pitchFamily="34" charset="-128"/>
                        </a:rPr>
                        <a:t>5</a:t>
                      </a:r>
                      <a:endParaRPr kumimoji="1" lang="ja-JP" altLang="en-US" b="1" i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Hiragino Kaku Gothic Pro W6" panose="020B0300000000000000" pitchFamily="34" charset="-128"/>
                        <a:ea typeface="Hiragino Kaku Gothic Pro W6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1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統制群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Hiragino Kaku Gothic Pro W6" panose="020B0300000000000000" pitchFamily="34" charset="-128"/>
                          <a:ea typeface="Hiragino Kaku Gothic Pro W6" panose="020B0300000000000000" pitchFamily="34" charset="-128"/>
                        </a:rPr>
                        <a:t>10</a:t>
                      </a:r>
                      <a:endParaRPr kumimoji="1" lang="ja-JP" altLang="en-US" b="1" i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Hiragino Kaku Gothic Pro W6" panose="020B0300000000000000" pitchFamily="34" charset="-128"/>
                        <a:ea typeface="Hiragino Kaku Gothic Pro W6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i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Hiragino Kaku Gothic Pro W6" panose="020B0300000000000000" pitchFamily="34" charset="-128"/>
                          <a:ea typeface="Hiragino Kaku Gothic Pro W6" panose="020B0300000000000000" pitchFamily="34" charset="-128"/>
                        </a:rPr>
                        <a:t>10</a:t>
                      </a:r>
                      <a:endParaRPr kumimoji="1" lang="ja-JP" altLang="en-US" b="1" i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Hiragino Kaku Gothic Pro W6" panose="020B0300000000000000" pitchFamily="34" charset="-128"/>
                        <a:ea typeface="Hiragino Kaku Gothic Pro W6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66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25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15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40</a:t>
                      </a:r>
                      <a:endParaRPr kumimoji="1" lang="ja-JP" altLang="en-US">
                        <a:solidFill>
                          <a:schemeClr val="bg2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62329"/>
                  </a:ext>
                </a:extLst>
              </a:tr>
            </a:tbl>
          </a:graphicData>
        </a:graphic>
      </p:graphicFrame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48F8CCD-5A17-7840-F04A-68A5FC30C5A1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5437669-876B-D457-FFC5-A35EA957C7C9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24" name="Rectangle">
                <a:extLst>
                  <a:ext uri="{FF2B5EF4-FFF2-40B4-BE49-F238E27FC236}">
                    <a16:creationId xmlns:a16="http://schemas.microsoft.com/office/drawing/2014/main" id="{E1717321-C1A6-9350-9B44-540B6EDDD61C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rgbClr val="3E4D62"/>
              </a:solidFill>
              <a:ln w="12700">
                <a:solidFill>
                  <a:srgbClr val="3E4D62"/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25" name=".01">
                <a:extLst>
                  <a:ext uri="{FF2B5EF4-FFF2-40B4-BE49-F238E27FC236}">
                    <a16:creationId xmlns:a16="http://schemas.microsoft.com/office/drawing/2014/main" id="{1A6CE473-B4D9-AD72-7BE6-CA63CD4FAE3A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2</a:t>
                </a:r>
                <a:endParaRPr sz="5184" dirty="0"/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8FC8175-CEBD-C1FC-8C4A-402F688B9B31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32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633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変量の</a:t>
            </a: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l-GR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検定（適合度の検定）：得られたデータが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特定の分布（理論値）に適合している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か  </a:t>
            </a: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ある質問に対して、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名が「はい」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15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名が「いいえ」と答えた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この時、「はい」より「いいえ」の人の方が有意に多いと言えるか？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	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理論値</a:t>
            </a:r>
            <a:r>
              <a:rPr lang="ja-JP" altLang="en-US" sz="2000" u="sng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（はい</a:t>
            </a:r>
            <a:r>
              <a:rPr lang="en-US" altLang="ja-JP" sz="2000" u="sng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50%, </a:t>
            </a:r>
            <a:r>
              <a:rPr lang="ja-JP" altLang="en-US" sz="2000" u="sng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いいえ</a:t>
            </a:r>
            <a:r>
              <a:rPr lang="en-US" altLang="ja-JP" sz="2000" u="sng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50%</a:t>
            </a:r>
            <a:r>
              <a:rPr lang="ja-JP" altLang="en-US" sz="2000" u="sng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に適合していない？（</a:t>
            </a:r>
            <a:r>
              <a:rPr lang="en-US" altLang="ja-JP" sz="2000" i="1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p&lt;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.05 =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理論値とは適合していない）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使う関数</a:t>
            </a: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factor(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：順序なし因子（名義尺度の形式）に変換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str() :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データフレームの中身を表示　（← 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RStudio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右上でも確認できる）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labels=c(‘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ラベル名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1’, ‘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ラベル名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2’,…)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：ラベルをつける（</a:t>
            </a:r>
            <a:r>
              <a:rPr lang="ja-JP" altLang="en-US" sz="2000" b="1" baseline="0">
                <a:ln w="0"/>
                <a:solidFill>
                  <a:schemeClr val="bg2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元のデータが小さい順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table(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：要素ごとの数を数えて、カテゴリ別に表にする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  <a:tabLst>
                <a:tab pos="2574925" algn="l"/>
              </a:tabLst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chisq.test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  <a:tabLst>
                <a:tab pos="2574925" algn="l"/>
              </a:tabLst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pie(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：円グラフの作成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58775" indent="-347663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44F7A6-4322-B06A-6645-E4D9B5A1BE29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7521D0-F20C-BF62-8568-C273612F792B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302CFBD4-F83D-DCF7-14D1-5362819277F2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rgbClr val="4B90C2"/>
              </a:solidFill>
              <a:ln w="12700"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7" name=".01">
                <a:extLst>
                  <a:ext uri="{FF2B5EF4-FFF2-40B4-BE49-F238E27FC236}">
                    <a16:creationId xmlns:a16="http://schemas.microsoft.com/office/drawing/2014/main" id="{21558818-D183-79DC-A6D5-F51DDC17BB25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3</a:t>
                </a:r>
                <a:endParaRPr sz="5184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0D4888-2509-E2F3-5C5A-A2F16431F47B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32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検定（適合度の検定）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210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理論値を指定して適合度の検定を行う場合</a:t>
            </a: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日本人の血液型の分布は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型が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40%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型が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30%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型が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20%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、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AB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型が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10%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であるとされる。今回得られた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人のデータは、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この日本人の血液型分布と同じと言えるか？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chisq.test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で期待値を指定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p=c( 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で直接入力することができる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※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合計が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になる割合の形で入力する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58775" indent="-347663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44F7A6-4322-B06A-6645-E4D9B5A1BE29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7521D0-F20C-BF62-8568-C273612F792B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302CFBD4-F83D-DCF7-14D1-5362819277F2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rgbClr val="4B90C2"/>
              </a:solidFill>
              <a:ln w="12700"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7" name=".01">
                <a:extLst>
                  <a:ext uri="{FF2B5EF4-FFF2-40B4-BE49-F238E27FC236}">
                    <a16:creationId xmlns:a16="http://schemas.microsoft.com/office/drawing/2014/main" id="{21558818-D183-79DC-A6D5-F51DDC17BB25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3</a:t>
                </a:r>
                <a:endParaRPr sz="5184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0D4888-2509-E2F3-5C5A-A2F16431F47B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32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検定（適合度の検定）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pic>
        <p:nvPicPr>
          <p:cNvPr id="3" name="図 2" descr="テーブル, カレンダー&#10;&#10;自動的に生成された説明">
            <a:extLst>
              <a:ext uri="{FF2B5EF4-FFF2-40B4-BE49-F238E27FC236}">
                <a16:creationId xmlns:a16="http://schemas.microsoft.com/office/drawing/2014/main" id="{BAD9D345-49C4-71B6-B3EA-5A115C8F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31" y="2081463"/>
            <a:ext cx="4607945" cy="1904021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93B81CD8-A1DB-4D63-210E-C59FC3712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32" y="4250022"/>
            <a:ext cx="6060891" cy="1904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FE82A9-908F-DC8D-8F70-EBC0B4B343B8}"/>
              </a:ext>
            </a:extLst>
          </p:cNvPr>
          <p:cNvSpPr txBox="1"/>
          <p:nvPr/>
        </p:nvSpPr>
        <p:spPr>
          <a:xfrm>
            <a:off x="7149632" y="7262532"/>
            <a:ext cx="6767762" cy="252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ja-JP" altLang="en-US" baseline="0"/>
              <a:t>https://bellcurve.jp/statistics/course/9494.html</a:t>
            </a:r>
          </a:p>
        </p:txBody>
      </p:sp>
    </p:spTree>
    <p:extLst>
      <p:ext uri="{BB962C8B-B14F-4D97-AF65-F5344CB8AC3E}">
        <p14:creationId xmlns:p14="http://schemas.microsoft.com/office/powerpoint/2010/main" val="3709306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変量の</a:t>
            </a: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l-GR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検定（独立性の検定）：各要因は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互いに独立している（関係がない）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か  </a:t>
            </a: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ある質問を男子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名、女子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名に対して行った。この質問に対する回答の性別による違いは有意であると言えるか？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	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つの要因（回答＆性別）は独立でない？（</a:t>
            </a:r>
            <a:r>
              <a:rPr lang="en-US" altLang="ja-JP" sz="2000" i="1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p&lt;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.05 =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独立でない）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使う関数</a:t>
            </a: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table(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data$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見出し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で使用する列を指定できる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chisq.test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検定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  <a:tabLst>
                <a:tab pos="2574925" algn="l"/>
              </a:tabLst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matrix(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：行列を作る、</a:t>
            </a: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nrow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=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行の数（縦）、</a:t>
            </a: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ncol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=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列の数（横）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  <a:tabLst>
                <a:tab pos="2574925" algn="l"/>
              </a:tabLst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rownames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：行ラベル（上から順に入力）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  <a:tabLst>
                <a:tab pos="2574925" algn="l"/>
              </a:tabLst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colnames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：列ラベル（左から順に入力）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58775" indent="-347663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44F7A6-4322-B06A-6645-E4D9B5A1BE29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7521D0-F20C-BF62-8568-C273612F792B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302CFBD4-F83D-DCF7-14D1-5362819277F2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7" name=".01">
                <a:extLst>
                  <a:ext uri="{FF2B5EF4-FFF2-40B4-BE49-F238E27FC236}">
                    <a16:creationId xmlns:a16="http://schemas.microsoft.com/office/drawing/2014/main" id="{21558818-D183-79DC-A6D5-F51DDC17BB25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4</a:t>
                </a:r>
                <a:endParaRPr sz="5184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0D4888-2509-E2F3-5C5A-A2F16431F47B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32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検定（独立性の検定）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783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独立性の検定の注意点：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値を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χ</a:t>
            </a:r>
            <a:r>
              <a:rPr lang="en-US" altLang="ja-JP" sz="2000" baseline="3000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分布に当てはめて得られる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近似した確率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u="sng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データ数が少ない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と正しい値が求められない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フィッシャーの直接確率検定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Fisher‘s exact test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度数が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のセルがある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度数が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以下のセルが、セル全体の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20%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以上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周辺度数に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10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以下のものがある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使う関数</a:t>
            </a: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fisher.test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：フィッシャーの直接確率検定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44F7A6-4322-B06A-6645-E4D9B5A1BE29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7521D0-F20C-BF62-8568-C273612F792B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302CFBD4-F83D-DCF7-14D1-5362819277F2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7" name=".01">
                <a:extLst>
                  <a:ext uri="{FF2B5EF4-FFF2-40B4-BE49-F238E27FC236}">
                    <a16:creationId xmlns:a16="http://schemas.microsoft.com/office/drawing/2014/main" id="{21558818-D183-79DC-A6D5-F51DDC17BB25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4</a:t>
                </a:r>
                <a:endParaRPr sz="5184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0D4888-2509-E2F3-5C5A-A2F16431F47B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変量の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χ</a:t>
              </a:r>
              <a:r>
                <a:rPr lang="en-US" altLang="ja-JP" sz="3200" baseline="3000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検定（独立性の検定）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7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7086C711-E594-B3D3-C576-E79581F80DCF}"/>
              </a:ext>
            </a:extLst>
          </p:cNvPr>
          <p:cNvSpPr txBox="1">
            <a:spLocks/>
          </p:cNvSpPr>
          <p:nvPr/>
        </p:nvSpPr>
        <p:spPr>
          <a:xfrm>
            <a:off x="579942" y="1816925"/>
            <a:ext cx="12168485" cy="5016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マクネマー検定：</a:t>
            </a:r>
            <a:r>
              <a:rPr lang="ja-JP" altLang="en-US" sz="2000" b="1" baseline="0">
                <a:ln w="0"/>
                <a:solidFill>
                  <a:srgbClr val="D56854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対応のある２値データ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について、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つの結果に差があるか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被験者内要因、介入前後の比較など</a:t>
            </a: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子どもに「ゆるす」「ゆるさない」の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種類のストーリーを読み聞かせた。各ストーリーにおいて、主人公は違反者と「一緒に遊ぶ」「別々に遊ぶ」のどちらだと思うか尋ねた。ストーリーによって、児の選択が変わったと言えるか？</a:t>
            </a:r>
            <a:b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l"/>
            </a:pP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使う関数</a:t>
            </a: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 err="1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mcnemar.test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 )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：マクネマー検定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correct=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：イェーツの補正、サンプル数が小さい時は補正を行う（</a:t>
            </a:r>
            <a:r>
              <a:rPr lang="en-US" altLang="ja-JP" sz="2000" baseline="0" dirty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=T</a:t>
            </a:r>
            <a:r>
              <a:rPr lang="ja-JP" altLang="en-US" sz="2000" baseline="0">
                <a:ln w="0"/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）</a:t>
            </a: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17550" indent="-31115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B90C3"/>
              </a:buClr>
              <a:buFont typeface="Wingdings" pitchFamily="2" charset="2"/>
              <a:buChar char="Ø"/>
            </a:pPr>
            <a:endParaRPr lang="en-US" altLang="ja-JP" sz="2000" baseline="0" dirty="0">
              <a:ln w="0"/>
              <a:solidFill>
                <a:schemeClr val="bg2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44F7A6-4322-B06A-6645-E4D9B5A1BE29}"/>
              </a:ext>
            </a:extLst>
          </p:cNvPr>
          <p:cNvGrpSpPr/>
          <p:nvPr/>
        </p:nvGrpSpPr>
        <p:grpSpPr>
          <a:xfrm>
            <a:off x="0" y="296437"/>
            <a:ext cx="8998983" cy="1151002"/>
            <a:chOff x="-443688" y="548602"/>
            <a:chExt cx="8998983" cy="115100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7521D0-F20C-BF62-8568-C273612F792B}"/>
                </a:ext>
              </a:extLst>
            </p:cNvPr>
            <p:cNvGrpSpPr/>
            <p:nvPr/>
          </p:nvGrpSpPr>
          <p:grpSpPr>
            <a:xfrm>
              <a:off x="-443688" y="548602"/>
              <a:ext cx="1159886" cy="1151002"/>
              <a:chOff x="-1" y="540401"/>
              <a:chExt cx="2701718" cy="2413814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302CFBD4-F83D-DCF7-14D1-5362819277F2}"/>
                  </a:ext>
                </a:extLst>
              </p:cNvPr>
              <p:cNvSpPr/>
              <p:nvPr/>
            </p:nvSpPr>
            <p:spPr>
              <a:xfrm>
                <a:off x="-1" y="540401"/>
                <a:ext cx="2701718" cy="24138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miter lim="400000"/>
              </a:ln>
            </p:spPr>
            <p:txBody>
              <a:bodyPr lIns="29918" tIns="29918" rIns="29918" bIns="29918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884"/>
              </a:p>
            </p:txBody>
          </p:sp>
          <p:sp>
            <p:nvSpPr>
              <p:cNvPr id="17" name=".01">
                <a:extLst>
                  <a:ext uri="{FF2B5EF4-FFF2-40B4-BE49-F238E27FC236}">
                    <a16:creationId xmlns:a16="http://schemas.microsoft.com/office/drawing/2014/main" id="{21558818-D183-79DC-A6D5-F51DDC17BB25}"/>
                  </a:ext>
                </a:extLst>
              </p:cNvPr>
              <p:cNvSpPr txBox="1"/>
              <p:nvPr/>
            </p:nvSpPr>
            <p:spPr>
              <a:xfrm>
                <a:off x="569761" y="1126703"/>
                <a:ext cx="1567074" cy="13584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29918" tIns="29918" rIns="29918" bIns="29918" anchor="ctr">
                <a:spAutoFit/>
              </a:bodyPr>
              <a:lstStyle>
                <a:lvl1pPr>
                  <a:lnSpc>
                    <a:spcPct val="90000"/>
                  </a:lnSpc>
                  <a:defRPr sz="15000" baseline="0">
                    <a:solidFill>
                      <a:srgbClr val="FFFFFF"/>
                    </a:solidFill>
                  </a:defRPr>
                </a:lvl1pPr>
              </a:lstStyle>
              <a:p>
                <a:r>
                  <a:rPr sz="4241" dirty="0"/>
                  <a:t>0</a:t>
                </a:r>
                <a:r>
                  <a:rPr lang="en-US" sz="4241" dirty="0"/>
                  <a:t>5</a:t>
                </a:r>
                <a:endParaRPr sz="5184" dirty="0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A0D4888-2509-E2F3-5C5A-A2F16431F47B}"/>
                </a:ext>
              </a:extLst>
            </p:cNvPr>
            <p:cNvSpPr txBox="1"/>
            <p:nvPr/>
          </p:nvSpPr>
          <p:spPr>
            <a:xfrm>
              <a:off x="960805" y="1070805"/>
              <a:ext cx="7594490" cy="40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9918" tIns="29918" rIns="29918" bIns="29918" numCol="1" spcCol="38100" rtlCol="0" anchor="ctr">
              <a:spAutoFit/>
            </a:bodyPr>
            <a:lstStyle/>
            <a:p>
              <a:pPr defTabSz="486200"/>
              <a:r>
                <a:rPr lang="ja-JP" altLang="en-US" sz="3200" baseline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マクネマー検定（対応のあるデータ）</a:t>
              </a:r>
              <a:r>
                <a:rPr lang="en-US" altLang="ja-JP" sz="3200" baseline="0" dirty="0">
                  <a:solidFill>
                    <a:schemeClr val="bg2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endParaRPr lang="ja-JP" altLang="en-US" sz="3200" baseline="0">
                <a:solidFill>
                  <a:schemeClr val="bg2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7948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9D5D0C"/>
      </a:dk1>
      <a:lt1>
        <a:srgbClr val="91969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1271</Words>
  <Application>Microsoft Macintosh PowerPoint</Application>
  <PresentationFormat>Custom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Hiragino Kaku Gothic Pro W3</vt:lpstr>
      <vt:lpstr>Hiragino Kaku Gothic Pro W6</vt:lpstr>
      <vt:lpstr>Roboto Bold</vt:lpstr>
      <vt:lpstr>Roboto Regular</vt:lpstr>
      <vt:lpstr>Ryo Gothic PlusN R</vt:lpstr>
      <vt:lpstr>Helvetica Light</vt:lpstr>
      <vt:lpstr>Helvetica Neue</vt:lpstr>
      <vt:lpstr>Wingdings</vt:lpstr>
      <vt:lpstr>White</vt:lpstr>
      <vt:lpstr>χ2検定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 Template</dc:title>
  <cp:lastModifiedBy>Atsushi Kanayama</cp:lastModifiedBy>
  <cp:revision>10</cp:revision>
  <dcterms:modified xsi:type="dcterms:W3CDTF">2023-06-12T08:18:12Z</dcterms:modified>
</cp:coreProperties>
</file>