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65459" autoAdjust="0"/>
  </p:normalViewPr>
  <p:slideViewPr>
    <p:cSldViewPr snapToGrid="0">
      <p:cViewPr varScale="1">
        <p:scale>
          <a:sx n="52" d="100"/>
          <a:sy n="52" d="100"/>
        </p:scale>
        <p:origin x="10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7D29B-B0BC-41E4-A158-C9E9EA852FDA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7BE1-A4FC-467C-9D37-4B3216D7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6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補足：</a:t>
            </a:r>
            <a:r>
              <a:rPr kumimoji="1" lang="en-US" altLang="ja-JP" dirty="0" err="1" smtClean="0"/>
              <a:t>tidyverse</a:t>
            </a:r>
            <a:r>
              <a:rPr kumimoji="1" lang="ja-JP" altLang="en-US" dirty="0" smtClean="0"/>
              <a:t>の読み込み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一度インストールしていれば、</a:t>
            </a:r>
            <a:r>
              <a:rPr kumimoji="1" lang="en-US" altLang="ja-JP" dirty="0" smtClean="0"/>
              <a:t>library</a:t>
            </a:r>
            <a:r>
              <a:rPr kumimoji="1" lang="ja-JP" altLang="en-US" dirty="0" smtClean="0"/>
              <a:t>で読み込めば使えるはず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7BE1-A4FC-467C-9D37-4B3216D724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5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補足：ディレクトリ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使用するデータが入っているファイル領域。ディレクトリを使いたいデータのあるファイルに指定しないとエラーが起きてしまう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7BE1-A4FC-467C-9D37-4B3216D724E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6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補足：</a:t>
            </a:r>
            <a:r>
              <a:rPr kumimoji="1" lang="fr-FR" altLang="ja-JP" sz="1200" b="1" dirty="0" smtClean="0"/>
              <a:t>dat&lt;-read_csv(“csv/sales.csv”)</a:t>
            </a:r>
            <a:r>
              <a:rPr kumimoji="1" lang="ja-JP" altLang="en-US" sz="1200" b="1" dirty="0" smtClean="0"/>
              <a:t>の</a:t>
            </a:r>
            <a:r>
              <a:rPr kumimoji="1" lang="ja-JP" altLang="en-US" sz="1200" b="0" dirty="0" smtClean="0"/>
              <a:t>（）部分に関して</a:t>
            </a:r>
            <a:endParaRPr kumimoji="1" lang="en-US" altLang="ja-JP" sz="1200" b="0" dirty="0" smtClean="0"/>
          </a:p>
          <a:p>
            <a:r>
              <a:rPr kumimoji="1" lang="ja-JP" altLang="en-US" dirty="0" smtClean="0"/>
              <a:t>（）の中は読み込むデータの読み込み先を指定するもの、自分がどこのファイルでディレクトリを選択しているかを確認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例：</a:t>
            </a:r>
            <a:r>
              <a:rPr kumimoji="1" lang="en-US" altLang="ja-JP" dirty="0" err="1" smtClean="0"/>
              <a:t>sampledata</a:t>
            </a:r>
            <a:r>
              <a:rPr kumimoji="1" lang="en-US" altLang="ja-JP" dirty="0" smtClean="0"/>
              <a:t>-master</a:t>
            </a:r>
            <a:r>
              <a:rPr kumimoji="1" lang="ja-JP" altLang="en-US" dirty="0" smtClean="0"/>
              <a:t>の練習ファイル）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ディレクトリを</a:t>
            </a:r>
            <a:r>
              <a:rPr kumimoji="1" lang="en-US" altLang="ja-JP" dirty="0" smtClean="0"/>
              <a:t>csv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指定していたら</a:t>
            </a:r>
            <a:r>
              <a:rPr kumimoji="1" lang="en-US" altLang="ja-JP" dirty="0" smtClean="0"/>
              <a:t>…</a:t>
            </a:r>
            <a:r>
              <a:rPr kumimoji="1" lang="fr-FR" altLang="ja-JP" sz="1200" b="1" dirty="0" smtClean="0"/>
              <a:t>dat&lt;-read_csv(</a:t>
            </a:r>
            <a:r>
              <a:rPr kumimoji="1" lang="ja-JP" altLang="en-US" sz="1200" b="1" dirty="0" smtClean="0"/>
              <a:t>“</a:t>
            </a:r>
            <a:r>
              <a:rPr kumimoji="1" lang="fr-FR" altLang="ja-JP" sz="1200" b="1" dirty="0" smtClean="0"/>
              <a:t>sales.csv”)</a:t>
            </a:r>
            <a:r>
              <a:rPr kumimoji="1" lang="ja-JP" altLang="en-US" sz="1200" b="1" dirty="0" smtClean="0"/>
              <a:t>で</a:t>
            </a:r>
            <a:r>
              <a:rPr kumimoji="1" lang="en-US" altLang="ja-JP" sz="1200" b="1" dirty="0" smtClean="0"/>
              <a:t>OK</a:t>
            </a:r>
          </a:p>
          <a:p>
            <a:r>
              <a:rPr kumimoji="1" lang="en-US" altLang="ja-JP" dirty="0" err="1" smtClean="0"/>
              <a:t>Sampledata</a:t>
            </a:r>
            <a:r>
              <a:rPr kumimoji="1" lang="en-US" altLang="ja-JP" dirty="0" smtClean="0"/>
              <a:t>-master</a:t>
            </a:r>
            <a:r>
              <a:rPr kumimoji="1" lang="ja-JP" altLang="en-US" dirty="0" err="1" smtClean="0"/>
              <a:t>までで</a:t>
            </a:r>
            <a:r>
              <a:rPr kumimoji="1" lang="ja-JP" altLang="en-US" dirty="0" smtClean="0"/>
              <a:t>指定していたら</a:t>
            </a:r>
            <a:r>
              <a:rPr kumimoji="1" lang="en-US" altLang="ja-JP" dirty="0" smtClean="0"/>
              <a:t>…</a:t>
            </a:r>
            <a:r>
              <a:rPr kumimoji="1" lang="fr-FR" altLang="ja-JP" sz="1200" b="1" smtClean="0"/>
              <a:t>dat&lt;-read_csv(“csv/sales.csv”)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7BE1-A4FC-467C-9D37-4B3216D724E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30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補足：</a:t>
            </a:r>
            <a:r>
              <a:rPr kumimoji="1" lang="en-US" altLang="ja-JP" dirty="0" smtClean="0"/>
              <a:t>read.csv</a:t>
            </a:r>
            <a:r>
              <a:rPr kumimoji="1" lang="ja-JP" altLang="en-US" dirty="0" smtClean="0"/>
              <a:t>のときは、最後に</a:t>
            </a:r>
            <a:r>
              <a:rPr kumimoji="1" lang="en-US" altLang="ja-JP" dirty="0" err="1" smtClean="0"/>
              <a:t>fileEncoding</a:t>
            </a:r>
            <a:r>
              <a:rPr kumimoji="1" lang="en-US" altLang="ja-JP" dirty="0" smtClean="0"/>
              <a:t>=UTF-8(</a:t>
            </a:r>
            <a:r>
              <a:rPr kumimoji="1" lang="ja-JP" altLang="en-US" dirty="0" smtClean="0"/>
              <a:t>英語のとき</a:t>
            </a:r>
            <a:r>
              <a:rPr kumimoji="1" lang="en-US" altLang="ja-JP" dirty="0" smtClean="0"/>
              <a:t>)/cp932(</a:t>
            </a:r>
            <a:r>
              <a:rPr kumimoji="1" lang="ja-JP" altLang="en-US" dirty="0" smtClean="0"/>
              <a:t>日本語を含む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を入れておくと自動的にエンコーディングが修正してもらえる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7BE1-A4FC-467C-9D37-4B3216D724E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3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2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2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8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8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mattu/Sample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　第一章　基礎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1971" y="5095702"/>
            <a:ext cx="46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2023/06/02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1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</a:t>
            </a:r>
            <a:r>
              <a:rPr lang="ja-JP" altLang="en-US" dirty="0"/>
              <a:t>書き出し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2836" y="2660073"/>
            <a:ext cx="106070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write_csv</a:t>
            </a:r>
            <a:r>
              <a:rPr kumimoji="1" lang="en-US" altLang="ja-JP" sz="2400" dirty="0" smtClean="0"/>
              <a:t>()</a:t>
            </a:r>
            <a:r>
              <a:rPr kumimoji="1" lang="ja-JP" altLang="en-US" sz="2400" dirty="0" smtClean="0"/>
              <a:t>の関数を使用</a:t>
            </a:r>
            <a:endParaRPr kumimoji="1" lang="en-US" altLang="ja-JP" sz="2400" dirty="0" smtClean="0"/>
          </a:p>
          <a:p>
            <a:endParaRPr kumimoji="1" lang="en-US" altLang="ja-JP" dirty="0"/>
          </a:p>
          <a:p>
            <a:r>
              <a:rPr kumimoji="1" lang="ja-JP" altLang="en-US" sz="2400" dirty="0" smtClean="0"/>
              <a:t>　練習）</a:t>
            </a:r>
            <a:r>
              <a:rPr kumimoji="1" lang="en-US" altLang="ja-JP" sz="2400" dirty="0" smtClean="0"/>
              <a:t>iris</a:t>
            </a:r>
            <a:r>
              <a:rPr kumimoji="1" lang="ja-JP" altLang="en-US" sz="2400" dirty="0" smtClean="0"/>
              <a:t>データセットの中身を</a:t>
            </a:r>
            <a:r>
              <a:rPr kumimoji="1" lang="en-US" altLang="ja-JP" sz="2400" dirty="0" smtClean="0"/>
              <a:t>csv</a:t>
            </a:r>
            <a:r>
              <a:rPr kumimoji="1" lang="ja-JP" altLang="en-US" sz="2400" dirty="0" smtClean="0"/>
              <a:t>ファイルに書き出す</a:t>
            </a:r>
            <a:endParaRPr kumimoji="1" lang="en-US" altLang="ja-JP" sz="2400" dirty="0" smtClean="0"/>
          </a:p>
          <a:p>
            <a:r>
              <a:rPr kumimoji="1" lang="ja-JP" altLang="en-US" sz="2800" b="1" dirty="0" smtClean="0"/>
              <a:t>　</a:t>
            </a:r>
            <a:r>
              <a:rPr kumimoji="1" lang="en-US" altLang="ja-JP" sz="2800" b="1" dirty="0" err="1"/>
              <a:t>w</a:t>
            </a:r>
            <a:r>
              <a:rPr kumimoji="1" lang="en-US" altLang="ja-JP" sz="2800" b="1" dirty="0" err="1" smtClean="0"/>
              <a:t>rite_csv</a:t>
            </a:r>
            <a:r>
              <a:rPr kumimoji="1" lang="en-US" altLang="ja-JP" sz="2800" b="1" dirty="0" smtClean="0"/>
              <a:t>(</a:t>
            </a:r>
            <a:r>
              <a:rPr kumimoji="1" lang="en-US" altLang="ja-JP" sz="2800" b="1" dirty="0" err="1" smtClean="0"/>
              <a:t>iris,”iris_tidy.csv</a:t>
            </a:r>
            <a:r>
              <a:rPr kumimoji="1" lang="en-US" altLang="ja-JP" sz="2800" b="1" dirty="0" smtClean="0"/>
              <a:t>”)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1600" dirty="0" smtClean="0"/>
              <a:t>#</a:t>
            </a:r>
            <a:r>
              <a:rPr kumimoji="1" lang="ja-JP" altLang="en-US" sz="1600" dirty="0"/>
              <a:t>第一関数</a:t>
            </a:r>
            <a:r>
              <a:rPr kumimoji="1" lang="ja-JP" altLang="en-US" sz="1600" dirty="0" smtClean="0"/>
              <a:t>にオブジェクト名、第二関数にファイル名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137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ファイルの読み込み：</a:t>
            </a:r>
            <a:r>
              <a:rPr kumimoji="1" lang="en-US" altLang="ja-JP" dirty="0" err="1" smtClean="0"/>
              <a:t>Exel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9832" y="2593571"/>
            <a:ext cx="561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tidyverse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err="1" smtClean="0"/>
              <a:t>readxl</a:t>
            </a:r>
            <a:r>
              <a:rPr kumimoji="1" lang="ja-JP" altLang="en-US" sz="2400" dirty="0" smtClean="0"/>
              <a:t>パッケージを使用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3208713"/>
            <a:ext cx="1074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練習）</a:t>
            </a:r>
            <a:endParaRPr kumimoji="1" lang="en-US" altLang="ja-JP" sz="2400" b="1" dirty="0" smtClean="0"/>
          </a:p>
          <a:p>
            <a:r>
              <a:rPr kumimoji="1" lang="fr-FR" altLang="ja-JP" sz="2400" b="1" dirty="0" smtClean="0"/>
              <a:t>library(readxl)</a:t>
            </a:r>
            <a:r>
              <a:rPr kumimoji="1" lang="ja-JP" altLang="en-US" dirty="0" smtClean="0"/>
              <a:t>＃</a:t>
            </a:r>
            <a:r>
              <a:rPr kumimoji="1" lang="ja-JP" altLang="en-US" dirty="0"/>
              <a:t>パッケージ</a:t>
            </a:r>
            <a:r>
              <a:rPr kumimoji="1" lang="ja-JP" altLang="en-US" dirty="0" smtClean="0"/>
              <a:t>の使用を宣言</a:t>
            </a:r>
            <a:endParaRPr kumimoji="1" lang="fr-FR" altLang="ja-JP" dirty="0" smtClean="0"/>
          </a:p>
          <a:p>
            <a:r>
              <a:rPr kumimoji="1" lang="fr-FR" altLang="ja-JP" sz="2400" b="1" dirty="0" smtClean="0"/>
              <a:t>dat_xl</a:t>
            </a:r>
            <a:r>
              <a:rPr kumimoji="1" lang="fr-FR" altLang="ja-JP" sz="2400" b="1" dirty="0"/>
              <a:t>&lt;-read_excel</a:t>
            </a:r>
            <a:r>
              <a:rPr kumimoji="1" lang="fr-FR" altLang="ja-JP" sz="2400" b="1" dirty="0" smtClean="0"/>
              <a:t>(“SampleData-master/xlsx/sales.xlsx”,</a:t>
            </a:r>
            <a:r>
              <a:rPr kumimoji="1" lang="fr-FR" altLang="ja-JP" sz="2400" b="1" dirty="0"/>
              <a:t>sheet=1</a:t>
            </a:r>
            <a:r>
              <a:rPr kumimoji="1" lang="fr-FR" altLang="ja-JP" sz="2400" b="1" dirty="0" smtClean="0"/>
              <a:t>)</a:t>
            </a:r>
          </a:p>
          <a:p>
            <a:r>
              <a:rPr kumimoji="1" lang="ja-JP" altLang="en-US" dirty="0" smtClean="0"/>
              <a:t>＃読み込みたいファイルとシートの宣言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013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）でのデータの読み込み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1149" y="2535382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・より簡単にデータを読み込める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1149" y="3034145"/>
            <a:ext cx="102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画面右側</a:t>
            </a:r>
            <a:r>
              <a:rPr kumimoji="1" lang="en-US" altLang="ja-JP" dirty="0" smtClean="0"/>
              <a:t>[import dataset]</a:t>
            </a:r>
            <a:r>
              <a:rPr kumimoji="1" lang="ja-JP" altLang="en-US" dirty="0" smtClean="0"/>
              <a:t>→</a:t>
            </a:r>
            <a:r>
              <a:rPr kumimoji="1" lang="ja-JP" altLang="en-US" dirty="0"/>
              <a:t>読み込みたい形式を</a:t>
            </a:r>
            <a:r>
              <a:rPr kumimoji="1" lang="ja-JP" altLang="en-US" dirty="0" smtClean="0"/>
              <a:t>選択→</a:t>
            </a:r>
            <a:r>
              <a:rPr kumimoji="1" lang="en-US" altLang="ja-JP" dirty="0" smtClean="0"/>
              <a:t>[Browse]</a:t>
            </a:r>
            <a:r>
              <a:rPr kumimoji="1" lang="ja-JP" altLang="en-US" dirty="0" smtClean="0"/>
              <a:t>で読み込みたいファイルを選択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0"/>
          <a:stretch/>
        </p:blipFill>
        <p:spPr>
          <a:xfrm>
            <a:off x="357446" y="3706957"/>
            <a:ext cx="6676688" cy="24943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3" y="3917835"/>
            <a:ext cx="5245100" cy="24638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635135" y="4355869"/>
            <a:ext cx="1354974" cy="35744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25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1060704" y="894449"/>
            <a:ext cx="8825659" cy="704088"/>
          </a:xfrm>
        </p:spPr>
        <p:txBody>
          <a:bodyPr/>
          <a:lstStyle/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）でのデータの読み込み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9" y="1699238"/>
            <a:ext cx="8040543" cy="507402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296786" y="5985164"/>
            <a:ext cx="964276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読み飛ばす桁数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05151" y="5140036"/>
            <a:ext cx="1352202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ファイルの最初の行は列名か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06582" y="5985164"/>
            <a:ext cx="7647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05151" y="5710844"/>
            <a:ext cx="10030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405151" y="6188825"/>
            <a:ext cx="2017220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データ読み込み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後データの中身を確認するか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2405151" y="6120938"/>
            <a:ext cx="10030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5752407" y="3125585"/>
            <a:ext cx="2086495" cy="856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読み込んだ際のプレビュー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611986" y="5710844"/>
            <a:ext cx="2086495" cy="509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コードもわかる</a:t>
            </a:r>
          </a:p>
        </p:txBody>
      </p:sp>
      <p:cxnSp>
        <p:nvCxnSpPr>
          <p:cNvPr id="7" name="直線コネクタ 6"/>
          <p:cNvCxnSpPr>
            <a:endCxn id="14" idx="1"/>
          </p:cNvCxnSpPr>
          <p:nvPr/>
        </p:nvCxnSpPr>
        <p:spPr>
          <a:xfrm>
            <a:off x="8146473" y="5802284"/>
            <a:ext cx="465513" cy="1634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6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困ったときは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2137" y="2601883"/>
            <a:ext cx="107982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dirty="0" smtClean="0"/>
              <a:t>・ヘルプ：</a:t>
            </a:r>
            <a:r>
              <a:rPr kumimoji="1" lang="en-US" altLang="ja-JP" sz="2400" dirty="0" smtClean="0"/>
              <a:t>help(</a:t>
            </a:r>
            <a:r>
              <a:rPr kumimoji="1" lang="ja-JP" altLang="en-US" sz="2400" dirty="0" smtClean="0"/>
              <a:t>関数名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?</a:t>
            </a:r>
            <a:r>
              <a:rPr kumimoji="1" lang="ja-JP" altLang="en-US" sz="2400" dirty="0" smtClean="0"/>
              <a:t>関数名で参照できる</a:t>
            </a:r>
            <a:endParaRPr kumimoji="1" lang="en-US" altLang="ja-JP" sz="2400" dirty="0" smtClean="0"/>
          </a:p>
          <a:p>
            <a:pPr>
              <a:lnSpc>
                <a:spcPct val="200000"/>
              </a:lnSpc>
            </a:pP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Vignette</a:t>
            </a:r>
            <a:r>
              <a:rPr kumimoji="1" lang="ja-JP" altLang="en-US" sz="2400" dirty="0" smtClean="0"/>
              <a:t>：</a:t>
            </a:r>
            <a:r>
              <a:rPr kumimoji="1" lang="en-US" altLang="ja-JP" sz="2400" dirty="0" smtClean="0"/>
              <a:t>vignette(</a:t>
            </a:r>
            <a:r>
              <a:rPr kumimoji="1" lang="ja-JP" altLang="en-US" sz="2400" dirty="0" smtClean="0"/>
              <a:t>関数名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でヘルプより詳しい情報を参照できる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・チートシート：</a:t>
            </a:r>
            <a:r>
              <a:rPr kumimoji="1" lang="en-US" altLang="ja-JP" sz="2400" dirty="0" smtClean="0"/>
              <a:t>[Help]</a:t>
            </a:r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[</a:t>
            </a:r>
            <a:r>
              <a:rPr kumimoji="1" lang="en-US" altLang="ja-JP" sz="2400" dirty="0" err="1" smtClean="0"/>
              <a:t>Cheatsheets</a:t>
            </a:r>
            <a:r>
              <a:rPr kumimoji="1" lang="en-US" altLang="ja-JP" sz="2400" dirty="0" smtClean="0"/>
              <a:t>]</a:t>
            </a:r>
            <a:r>
              <a:rPr kumimoji="1" lang="ja-JP" altLang="en-US" sz="2400" dirty="0" smtClean="0"/>
              <a:t>から閲覧可能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チートシートは英語表記＆代表的なコマンドしかない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・コマンドパレット：</a:t>
            </a:r>
            <a:r>
              <a:rPr kumimoji="1" lang="en-US" altLang="ja-JP" sz="2400" dirty="0" err="1" smtClean="0"/>
              <a:t>ctrl+shift+P</a:t>
            </a:r>
            <a:r>
              <a:rPr kumimoji="1" lang="ja-JP" altLang="en-US" sz="2400" dirty="0" smtClean="0"/>
              <a:t>でコマンド一覧から選べる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901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基本情報：ペイン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816" y="2344188"/>
            <a:ext cx="498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ペイン：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区切られた画面（＝ウィンドウ）</a:t>
            </a:r>
            <a:endParaRPr kumimoji="1"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07"/>
          <a:stretch/>
        </p:blipFill>
        <p:spPr>
          <a:xfrm>
            <a:off x="451511" y="3439245"/>
            <a:ext cx="7927718" cy="26207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91709" y="1131310"/>
            <a:ext cx="4432242" cy="6858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24816" y="3896169"/>
            <a:ext cx="2128058" cy="3574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基本情報：プロジェクト機能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581" y="2601883"/>
            <a:ext cx="10532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・データや分析結果をプロジェクトごとに管理</a:t>
            </a:r>
            <a:endParaRPr kumimoji="1" lang="en-US" altLang="ja-JP" sz="2400" dirty="0" smtClean="0"/>
          </a:p>
          <a:p>
            <a:r>
              <a:rPr kumimoji="1" lang="ja-JP" altLang="en-US" dirty="0"/>
              <a:t>画面</a:t>
            </a:r>
            <a:r>
              <a:rPr kumimoji="1" lang="ja-JP" altLang="en-US" dirty="0" smtClean="0"/>
              <a:t>右上</a:t>
            </a:r>
            <a:r>
              <a:rPr kumimoji="1" lang="en-US" altLang="ja-JP" dirty="0" smtClean="0"/>
              <a:t>[project:]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[New project]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[directory name:]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[Browse...]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[Create Project]</a:t>
            </a:r>
          </a:p>
          <a:p>
            <a:endParaRPr kumimoji="1" lang="en-US" altLang="ja-JP" dirty="0"/>
          </a:p>
          <a:p>
            <a:r>
              <a:rPr kumimoji="1" lang="ja-JP" altLang="en-US" sz="2400" dirty="0" smtClean="0"/>
              <a:t>・プロジェクトには作成したソースファイルやタブの並び順が保存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一度閉じてもスムーズに作業を再開できる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59" y="3988262"/>
            <a:ext cx="4273550" cy="26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基本情報：</a:t>
            </a:r>
            <a:r>
              <a:rPr kumimoji="1" lang="en-US" altLang="ja-JP" dirty="0" smtClean="0"/>
              <a:t>R</a:t>
            </a:r>
            <a:r>
              <a:rPr lang="ja-JP" altLang="en-US" dirty="0"/>
              <a:t>コマンド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89215" y="2527069"/>
            <a:ext cx="104158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・スクリプト作成：画面左上のボタン（＋）を押して作成</a:t>
            </a:r>
            <a:endParaRPr kumimoji="1" lang="en-US" altLang="ja-JP" sz="2000" dirty="0" smtClean="0"/>
          </a:p>
          <a:p>
            <a:endParaRPr kumimoji="1" lang="en-US" altLang="ja-JP" dirty="0"/>
          </a:p>
          <a:p>
            <a:r>
              <a:rPr kumimoji="1" lang="ja-JP" altLang="en-US" sz="2000" dirty="0" smtClean="0"/>
              <a:t>・コマンドの実行</a:t>
            </a:r>
            <a:r>
              <a:rPr kumimoji="1" lang="ja-JP" altLang="en-US" dirty="0" smtClean="0"/>
              <a:t>（カーソル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行目にあれば、長いコマンドでも全体を</a:t>
            </a:r>
            <a:r>
              <a:rPr kumimoji="1" lang="ja-JP" altLang="en-US" dirty="0" smtClean="0"/>
              <a:t>実行可）</a:t>
            </a:r>
            <a:endParaRPr kumimoji="1" lang="en-US" altLang="ja-JP" dirty="0" smtClean="0"/>
          </a:p>
          <a:p>
            <a:r>
              <a:rPr kumimoji="1" lang="en-US" altLang="ja-JP" sz="2800" b="1" dirty="0"/>
              <a:t> </a:t>
            </a:r>
            <a:r>
              <a:rPr kumimoji="1" lang="ja-JP" altLang="en-US" sz="2800" b="1" dirty="0" smtClean="0"/>
              <a:t>練習）</a:t>
            </a:r>
            <a:r>
              <a:rPr kumimoji="1" lang="en-US" altLang="ja-JP" sz="2800" b="1" dirty="0" err="1" smtClean="0"/>
              <a:t>str</a:t>
            </a:r>
            <a:r>
              <a:rPr kumimoji="1" lang="en-US" altLang="ja-JP" sz="2800" b="1" dirty="0" smtClean="0"/>
              <a:t>(iris)</a:t>
            </a:r>
            <a:r>
              <a:rPr kumimoji="1" lang="ja-JP" altLang="en-US" sz="2400" b="1" dirty="0" smtClean="0"/>
              <a:t>を入力</a:t>
            </a:r>
            <a:r>
              <a:rPr kumimoji="1" lang="ja-JP" altLang="en-US" sz="2800" b="1" dirty="0" smtClean="0"/>
              <a:t>、</a:t>
            </a:r>
            <a:r>
              <a:rPr kumimoji="1" lang="en-US" altLang="ja-JP" sz="2800" b="1" dirty="0" err="1" smtClean="0"/>
              <a:t>ctrl+enter</a:t>
            </a:r>
            <a:r>
              <a:rPr kumimoji="1" lang="en-US" altLang="ja-JP" sz="2800" dirty="0" smtClean="0"/>
              <a:t> </a:t>
            </a:r>
            <a:r>
              <a:rPr kumimoji="1" lang="en-US" altLang="ja-JP" sz="2000" dirty="0" smtClean="0"/>
              <a:t>#iris</a:t>
            </a:r>
            <a:r>
              <a:rPr kumimoji="1" lang="ja-JP" altLang="en-US" sz="2000" dirty="0" smtClean="0"/>
              <a:t>のデータセットの詳細を得る</a:t>
            </a:r>
            <a:endParaRPr kumimoji="1" lang="en-US" altLang="ja-JP" sz="2000" dirty="0" smtClean="0"/>
          </a:p>
          <a:p>
            <a:r>
              <a:rPr kumimoji="1" lang="ja-JP" altLang="en-US" sz="2800" dirty="0" smtClean="0"/>
              <a:t>　　　 </a:t>
            </a:r>
            <a:r>
              <a:rPr kumimoji="1" lang="en-US" altLang="ja-JP" sz="2800" b="1" dirty="0" smtClean="0"/>
              <a:t>d&lt;-iris</a:t>
            </a:r>
            <a:r>
              <a:rPr kumimoji="1" lang="ja-JP" altLang="en-US" sz="2400" b="1" dirty="0" smtClean="0"/>
              <a:t>を入力、</a:t>
            </a:r>
            <a:r>
              <a:rPr kumimoji="1" lang="en-US" altLang="ja-JP" sz="2400" b="1" dirty="0"/>
              <a:t> </a:t>
            </a:r>
            <a:r>
              <a:rPr kumimoji="1" lang="en-US" altLang="ja-JP" sz="2800" b="1" dirty="0" err="1"/>
              <a:t>ctrl+enter</a:t>
            </a:r>
            <a:r>
              <a:rPr kumimoji="1" lang="en-US" altLang="ja-JP" sz="2800" b="1" dirty="0"/>
              <a:t> </a:t>
            </a:r>
            <a:r>
              <a:rPr kumimoji="1" lang="en-US" altLang="ja-JP" sz="2000" dirty="0" smtClean="0"/>
              <a:t>#</a:t>
            </a:r>
            <a:r>
              <a:rPr kumimoji="1" lang="ja-JP" altLang="en-US" sz="2000" dirty="0" smtClean="0"/>
              <a:t>データの確認（＠</a:t>
            </a:r>
            <a:r>
              <a:rPr kumimoji="1" lang="en-US" altLang="ja-JP" sz="2000" dirty="0" smtClean="0"/>
              <a:t>environment</a:t>
            </a:r>
            <a:r>
              <a:rPr kumimoji="1" lang="ja-JP" altLang="en-US" sz="2000" dirty="0" smtClean="0"/>
              <a:t>ペイン）</a:t>
            </a:r>
            <a:endParaRPr kumimoji="1" lang="en-US" altLang="ja-JP" sz="2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8429" r="45678"/>
          <a:stretch/>
        </p:blipFill>
        <p:spPr>
          <a:xfrm>
            <a:off x="1434234" y="4486157"/>
            <a:ext cx="4476115" cy="20434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4" b="60297"/>
          <a:stretch/>
        </p:blipFill>
        <p:spPr>
          <a:xfrm>
            <a:off x="6197138" y="4262727"/>
            <a:ext cx="4601383" cy="23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基本情報：補完機能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1519" y="2660074"/>
            <a:ext cx="1039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・コマンドの名前を忘れたとき：数文字打てば候補が提案される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・オブジェクト内の要素名の補完：＄を打つことで要素にアクセスできる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・ファイル名の補完：関数の引用にファイル名が必要な時など、“”の中で</a:t>
            </a:r>
            <a:r>
              <a:rPr kumimoji="1" lang="en-US" altLang="ja-JP" sz="2400" dirty="0" smtClean="0"/>
              <a:t>tab</a:t>
            </a:r>
            <a:r>
              <a:rPr kumimoji="1" lang="ja-JP" altLang="en-US" sz="2400" dirty="0" smtClean="0"/>
              <a:t>キーを打つとファイル選択画面が表示される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5932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基本情報：</a:t>
            </a:r>
            <a:r>
              <a:rPr kumimoji="1" lang="en-US" altLang="ja-JP" dirty="0" smtClean="0"/>
              <a:t>jobs</a:t>
            </a:r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8142" y="2402378"/>
            <a:ext cx="78495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・データサイズが大きい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複雑な分析だと時間がかかる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→</a:t>
            </a:r>
            <a:r>
              <a:rPr kumimoji="1" lang="en-US" altLang="ja-JP" sz="2000" dirty="0" smtClean="0"/>
              <a:t>R</a:t>
            </a:r>
            <a:r>
              <a:rPr kumimoji="1" lang="ja-JP" altLang="en-US" sz="2000" dirty="0" smtClean="0"/>
              <a:t>スクリプトを別の</a:t>
            </a:r>
            <a:r>
              <a:rPr kumimoji="1" lang="en-US" altLang="ja-JP" sz="2000" dirty="0" smtClean="0"/>
              <a:t>R</a:t>
            </a:r>
            <a:r>
              <a:rPr kumimoji="1" lang="ja-JP" altLang="en-US" sz="2000" dirty="0" smtClean="0"/>
              <a:t>セッションでバックグラウンド実行する</a:t>
            </a:r>
            <a:endParaRPr kumimoji="1" lang="en-US" altLang="ja-JP" sz="20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練習）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スクリプト作成、</a:t>
            </a:r>
            <a:r>
              <a:rPr kumimoji="1" lang="en-US" altLang="ja-JP" sz="2400" b="1" dirty="0"/>
              <a:t>x&lt;-</a:t>
            </a:r>
            <a:r>
              <a:rPr kumimoji="1" lang="en-US" altLang="ja-JP" sz="2400" b="1" dirty="0" smtClean="0"/>
              <a:t>1+1</a:t>
            </a:r>
            <a:r>
              <a:rPr kumimoji="1" lang="ja-JP" altLang="en-US" dirty="0" smtClean="0"/>
              <a:t>を書いて「</a:t>
            </a:r>
            <a:r>
              <a:rPr kumimoji="1" lang="en-US" altLang="ja-JP" dirty="0" err="1" smtClean="0"/>
              <a:t>jobs_demo.R</a:t>
            </a:r>
            <a:r>
              <a:rPr kumimoji="1" lang="ja-JP" altLang="en-US" dirty="0" smtClean="0"/>
              <a:t>」として保存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画面左下ペイン</a:t>
            </a:r>
            <a:r>
              <a:rPr kumimoji="1" lang="en-US" altLang="ja-JP" dirty="0" smtClean="0"/>
              <a:t>[background jobs]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[start background jobs]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[copy job results]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[to global environment]</a:t>
            </a:r>
            <a:r>
              <a:rPr kumimoji="1" lang="ja-JP" altLang="en-US" dirty="0" smtClean="0"/>
              <a:t>で</a:t>
            </a:r>
            <a:endParaRPr kumimoji="1" lang="en-US" altLang="ja-JP" dirty="0"/>
          </a:p>
          <a:p>
            <a:r>
              <a:rPr kumimoji="1" lang="ja-JP" altLang="en-US" dirty="0" smtClean="0"/>
              <a:t>　　　実行終了後</a:t>
            </a:r>
            <a:r>
              <a:rPr kumimoji="1" lang="en-US" altLang="ja-JP" dirty="0" smtClean="0"/>
              <a:t>environment</a:t>
            </a:r>
            <a:r>
              <a:rPr kumimoji="1" lang="ja-JP" altLang="en-US" dirty="0" smtClean="0"/>
              <a:t>ペインに出力される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4526036"/>
            <a:ext cx="4940069" cy="19459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53" y="4081548"/>
            <a:ext cx="3587750" cy="27432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6425738" y="5910349"/>
            <a:ext cx="2244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9541869" y="4587592"/>
            <a:ext cx="2452255" cy="19451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ワークスペースを丸ごとコピーしてそのうえでスクリプトを走らせる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〇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ワークスペースにある値を使いたい場合は押す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3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ファイルの読み込み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39" y="2793077"/>
            <a:ext cx="11305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R</a:t>
            </a:r>
            <a:r>
              <a:rPr kumimoji="1" lang="ja-JP" altLang="en-US" sz="2400" dirty="0" smtClean="0"/>
              <a:t>の標準関数での読み込み（</a:t>
            </a:r>
            <a:r>
              <a:rPr kumimoji="1" lang="en-US" altLang="ja-JP" sz="2400" dirty="0" smtClean="0"/>
              <a:t>read.csv()</a:t>
            </a:r>
            <a:r>
              <a:rPr kumimoji="1" lang="ja-JP" altLang="en-US" sz="2400" dirty="0" smtClean="0"/>
              <a:t>コマンド）だと問題が起こりやすい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err="1" smtClean="0"/>
              <a:t>ー</a:t>
            </a:r>
            <a:r>
              <a:rPr kumimoji="1" lang="ja-JP" altLang="en-US" sz="2400" dirty="0" smtClean="0"/>
              <a:t>容量が大きいと遅い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err="1" smtClean="0"/>
              <a:t>ー</a:t>
            </a:r>
            <a:r>
              <a:rPr kumimoji="1" lang="ja-JP" altLang="en-US" sz="2400" dirty="0" smtClean="0"/>
              <a:t>読み込む型がきれいでない（日時等も文字列で読み込まれたりする）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⇒</a:t>
            </a:r>
            <a:r>
              <a:rPr kumimoji="1" lang="en-US" altLang="ja-JP" sz="2400" dirty="0" err="1" smtClean="0"/>
              <a:t>readr</a:t>
            </a:r>
            <a:r>
              <a:rPr kumimoji="1" lang="ja-JP" altLang="en-US" sz="2400" dirty="0" smtClean="0"/>
              <a:t>パッケージ（</a:t>
            </a:r>
            <a:r>
              <a:rPr kumimoji="1" lang="en-US" altLang="ja-JP" sz="2400" dirty="0" smtClean="0"/>
              <a:t>CSV,TSV</a:t>
            </a:r>
            <a:r>
              <a:rPr kumimoji="1" lang="ja-JP" altLang="en-US" sz="2400" dirty="0" smtClean="0"/>
              <a:t>などに適したものを使用）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 smtClean="0"/>
              <a:t>tidyverse</a:t>
            </a:r>
            <a:r>
              <a:rPr kumimoji="1" lang="ja-JP" altLang="en-US" sz="2400" dirty="0" smtClean="0"/>
              <a:t>をダウンロードするだけで使用できる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012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練習：ファイルの読み込み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3180" y="2460568"/>
            <a:ext cx="998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hlinkClick r:id="rId3"/>
              </a:rPr>
              <a:t>・</a:t>
            </a:r>
            <a:r>
              <a:rPr kumimoji="1" lang="fr-FR" altLang="ja-JP" sz="2000" dirty="0" smtClean="0">
                <a:hlinkClick r:id="rId3"/>
              </a:rPr>
              <a:t>https</a:t>
            </a:r>
            <a:r>
              <a:rPr kumimoji="1" lang="fr-FR" altLang="ja-JP" sz="2000" dirty="0">
                <a:hlinkClick r:id="rId3"/>
              </a:rPr>
              <a:t>://</a:t>
            </a:r>
            <a:r>
              <a:rPr kumimoji="1" lang="fr-FR" altLang="ja-JP" sz="2000" dirty="0" smtClean="0">
                <a:hlinkClick r:id="rId3"/>
              </a:rPr>
              <a:t>github.com/ymattu/SampleData</a:t>
            </a:r>
            <a:r>
              <a:rPr kumimoji="1" lang="ja-JP" altLang="en-US" sz="2000" dirty="0" smtClean="0"/>
              <a:t>からサンプルをダウンロード</a:t>
            </a:r>
            <a:endParaRPr kumimoji="1" lang="en-US" altLang="ja-JP" sz="2000" dirty="0" smtClean="0"/>
          </a:p>
          <a:p>
            <a:r>
              <a:rPr kumimoji="1" lang="fr-FR" altLang="ja-JP" sz="2000" dirty="0" smtClean="0"/>
              <a:t>Code</a:t>
            </a:r>
            <a:r>
              <a:rPr kumimoji="1" lang="ja-JP" altLang="en-US" sz="2000" dirty="0" smtClean="0"/>
              <a:t>ボタンの</a:t>
            </a:r>
            <a:r>
              <a:rPr kumimoji="1" lang="en-US" altLang="ja-JP" sz="2000" dirty="0" smtClean="0"/>
              <a:t>”download ZIP”</a:t>
            </a:r>
          </a:p>
          <a:p>
            <a:r>
              <a:rPr kumimoji="1" lang="en-US" altLang="ja-JP" sz="2000" dirty="0" smtClean="0"/>
              <a:t>Csv</a:t>
            </a:r>
            <a:r>
              <a:rPr kumimoji="1" lang="ja-JP" altLang="en-US" sz="2000" dirty="0" smtClean="0"/>
              <a:t>フォルダ内の“</a:t>
            </a:r>
            <a:r>
              <a:rPr kumimoji="1" lang="en-US" altLang="ja-JP" sz="2000" dirty="0" smtClean="0"/>
              <a:t>sales.csv”</a:t>
            </a:r>
            <a:r>
              <a:rPr kumimoji="1" lang="ja-JP" altLang="en-US" sz="2000" dirty="0" smtClean="0"/>
              <a:t>が使うデータ（ディレクトリの確認）</a:t>
            </a:r>
            <a:endParaRPr kumimoji="1"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671" y="3785692"/>
            <a:ext cx="7490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l</a:t>
            </a:r>
            <a:r>
              <a:rPr kumimoji="1" lang="en-US" altLang="ja-JP" sz="2000" b="1" dirty="0" smtClean="0"/>
              <a:t>ibrary(</a:t>
            </a:r>
            <a:r>
              <a:rPr kumimoji="1" lang="en-US" altLang="ja-JP" sz="2000" b="1" dirty="0" err="1" smtClean="0"/>
              <a:t>tidyverse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　</a:t>
            </a:r>
            <a:r>
              <a:rPr kumimoji="1" lang="en-US" altLang="ja-JP" sz="2000" dirty="0" smtClean="0"/>
              <a:t>#</a:t>
            </a:r>
            <a:r>
              <a:rPr kumimoji="1" lang="ja-JP" altLang="en-US" sz="2000" dirty="0" smtClean="0"/>
              <a:t>パッケージのインストール</a:t>
            </a:r>
            <a:endParaRPr kumimoji="1" lang="en-US" altLang="ja-JP" sz="2000" dirty="0" smtClean="0"/>
          </a:p>
          <a:p>
            <a:r>
              <a:rPr kumimoji="1" lang="fr-FR" altLang="ja-JP" sz="2000" b="1" dirty="0"/>
              <a:t>dat&lt;-read_csv</a:t>
            </a:r>
            <a:r>
              <a:rPr kumimoji="1" lang="fr-FR" altLang="ja-JP" sz="2000" b="1" dirty="0" smtClean="0"/>
              <a:t>(“csv/sales.csv”)</a:t>
            </a:r>
            <a:r>
              <a:rPr kumimoji="1" lang="ja-JP" altLang="en-US" sz="2000" b="1" dirty="0" smtClean="0"/>
              <a:t>　</a:t>
            </a:r>
            <a:r>
              <a:rPr kumimoji="1" lang="fr-FR" altLang="ja-JP" sz="2000" dirty="0" smtClean="0"/>
              <a:t>#</a:t>
            </a:r>
            <a:r>
              <a:rPr kumimoji="1" lang="en-US" altLang="ja-JP" sz="2000" dirty="0" smtClean="0"/>
              <a:t>csv</a:t>
            </a:r>
            <a:r>
              <a:rPr kumimoji="1" lang="ja-JP" altLang="en-US" sz="2000" dirty="0" smtClean="0"/>
              <a:t>ファイルの読み込み</a:t>
            </a:r>
            <a:endParaRPr kumimoji="1" lang="fr-FR" altLang="ja-JP" sz="2000" b="1" dirty="0" smtClean="0"/>
          </a:p>
          <a:p>
            <a:r>
              <a:rPr kumimoji="1" lang="fr-FR" altLang="ja-JP" sz="2000" b="1" dirty="0" smtClean="0"/>
              <a:t>str(dat)</a:t>
            </a:r>
            <a:r>
              <a:rPr kumimoji="1" lang="ja-JP" altLang="en-US" sz="2000" b="1" dirty="0" smtClean="0"/>
              <a:t>　</a:t>
            </a:r>
            <a:r>
              <a:rPr kumimoji="1" lang="en-US" altLang="ja-JP" sz="2000" dirty="0" smtClean="0"/>
              <a:t>#</a:t>
            </a:r>
            <a:r>
              <a:rPr kumimoji="1" lang="ja-JP" altLang="en-US" sz="2000" dirty="0" smtClean="0"/>
              <a:t>データの確認</a:t>
            </a:r>
            <a:endParaRPr kumimoji="1" lang="en-US" altLang="ja-JP" sz="2000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もし思った形で読み込んでもらえなかったら</a:t>
            </a:r>
            <a:endParaRPr kumimoji="1" lang="en-US" altLang="ja-JP" dirty="0" smtClean="0"/>
          </a:p>
          <a:p>
            <a:r>
              <a:rPr kumimoji="1" lang="ja-JP" altLang="en-US" dirty="0"/>
              <a:t>→</a:t>
            </a:r>
            <a:r>
              <a:rPr kumimoji="1" lang="en-US" altLang="ja-JP" dirty="0" err="1" smtClean="0"/>
              <a:t>col_type</a:t>
            </a:r>
            <a:r>
              <a:rPr kumimoji="1" lang="ja-JP" altLang="en-US" dirty="0" smtClean="0"/>
              <a:t>引数を使用</a:t>
            </a:r>
            <a:endParaRPr kumimoji="1" lang="en-US" altLang="ja-JP" dirty="0" smtClean="0"/>
          </a:p>
          <a:p>
            <a:r>
              <a:rPr kumimoji="1" lang="fr-FR" altLang="ja-JP" b="1" dirty="0"/>
              <a:t>dat&lt;-read_csv(“csv/sales.csv</a:t>
            </a:r>
            <a:r>
              <a:rPr kumimoji="1" lang="fr-FR" altLang="ja-JP" b="1" dirty="0" smtClean="0"/>
              <a:t>”, col_types=cols(col_character()))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04" y="3584295"/>
            <a:ext cx="4695396" cy="31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4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練習：ファイルの読み込み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6170" y="2410691"/>
            <a:ext cx="1080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・日本語が含まれるファイルの読み込み：エンコーディングの指定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1520" y="2952266"/>
            <a:ext cx="10947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Products_cp932</a:t>
            </a:r>
            <a:r>
              <a:rPr kumimoji="1" lang="ja-JP" altLang="en-US" dirty="0" smtClean="0"/>
              <a:t>ファイルを使用</a:t>
            </a:r>
            <a:endParaRPr kumimoji="1" lang="fr-FR" altLang="ja-JP" dirty="0" smtClean="0"/>
          </a:p>
          <a:p>
            <a:endParaRPr kumimoji="1" lang="fr-FR" altLang="ja-JP" b="1" dirty="0"/>
          </a:p>
          <a:p>
            <a:r>
              <a:rPr kumimoji="1" lang="fr-FR" altLang="ja-JP" sz="2000" b="1" dirty="0" smtClean="0"/>
              <a:t>guess_encoding</a:t>
            </a:r>
            <a:r>
              <a:rPr kumimoji="1" lang="fr-FR" altLang="ja-JP" sz="2000" b="1" dirty="0"/>
              <a:t>("csv/Products_cp932.csv") </a:t>
            </a:r>
            <a:r>
              <a:rPr kumimoji="1" lang="ja-JP" altLang="en-US" dirty="0" smtClean="0"/>
              <a:t>＃どの文字コードで作られているかがわかる</a:t>
            </a:r>
            <a:endParaRPr kumimoji="1" lang="en-US" altLang="ja-JP" dirty="0" smtClean="0"/>
          </a:p>
          <a:p>
            <a:r>
              <a:rPr kumimoji="1" lang="en-US" altLang="ja-JP" sz="2000" b="1" dirty="0" err="1"/>
              <a:t>product_enc</a:t>
            </a:r>
            <a:r>
              <a:rPr kumimoji="1" lang="en-US" altLang="ja-JP" sz="2000" b="1" dirty="0"/>
              <a:t>&lt;-</a:t>
            </a:r>
            <a:r>
              <a:rPr kumimoji="1" lang="en-US" altLang="ja-JP" sz="2000" b="1" dirty="0" err="1"/>
              <a:t>read_csv</a:t>
            </a:r>
            <a:r>
              <a:rPr kumimoji="1" lang="en-US" altLang="ja-JP" sz="2000" b="1" dirty="0"/>
              <a:t>("csv/Products_cp932.csv</a:t>
            </a:r>
            <a:r>
              <a:rPr kumimoji="1" lang="en-US" altLang="ja-JP" sz="2000" b="1" dirty="0" smtClean="0"/>
              <a:t>",</a:t>
            </a:r>
            <a:r>
              <a:rPr kumimoji="1" lang="en-US" altLang="ja-JP" sz="2000" b="1" dirty="0"/>
              <a:t>locale = locale(encoding="cp932</a:t>
            </a:r>
            <a:r>
              <a:rPr kumimoji="1" lang="en-US" altLang="ja-JP" sz="2000" b="1" dirty="0" smtClean="0"/>
              <a:t>"))</a:t>
            </a:r>
          </a:p>
          <a:p>
            <a:r>
              <a:rPr kumimoji="1" lang="ja-JP" altLang="en-US" dirty="0" smtClean="0"/>
              <a:t>＃文字コードの指定</a:t>
            </a:r>
            <a:endParaRPr kumimoji="1" lang="en-US" altLang="ja-JP" dirty="0" smtClean="0"/>
          </a:p>
          <a:p>
            <a:r>
              <a:rPr kumimoji="1" lang="fr-FR" altLang="ja-JP" sz="2000" b="1" dirty="0"/>
              <a:t>head(product_enc</a:t>
            </a:r>
            <a:r>
              <a:rPr kumimoji="1" lang="fr-FR" altLang="ja-JP" sz="2000" b="1" dirty="0" smtClean="0"/>
              <a:t>)</a:t>
            </a:r>
            <a:r>
              <a:rPr kumimoji="1" lang="ja-JP" altLang="en-US" dirty="0" smtClean="0"/>
              <a:t>＃先頭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行を出力：日本語で表示されていれば</a:t>
            </a:r>
            <a:r>
              <a:rPr kumimoji="1" lang="ja-JP" altLang="en-US" dirty="0" err="1" smtClean="0"/>
              <a:t>〇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5130660"/>
            <a:ext cx="4797006" cy="1344955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972589" y="6226233"/>
            <a:ext cx="1064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677593" y="5130660"/>
            <a:ext cx="6400800" cy="1280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Readr</a:t>
            </a:r>
            <a:r>
              <a:rPr kumimoji="1" lang="ja-JP" altLang="en-US" dirty="0" smtClean="0">
                <a:solidFill>
                  <a:schemeClr val="tx1"/>
                </a:solidFill>
              </a:rPr>
              <a:t>パッケージは、ファイル形式を</a:t>
            </a:r>
            <a:r>
              <a:rPr kumimoji="1" lang="en-US" altLang="ja-JP" dirty="0" smtClean="0">
                <a:solidFill>
                  <a:schemeClr val="tx1"/>
                </a:solidFill>
              </a:rPr>
              <a:t>UTF-8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みなして読み込んでしまうため、エンコーディングを確認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4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</TotalTime>
  <Words>730</Words>
  <Application>Microsoft Office PowerPoint</Application>
  <PresentationFormat>ワイド画面</PresentationFormat>
  <Paragraphs>100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メイリオ</vt:lpstr>
      <vt:lpstr>游ゴシック</vt:lpstr>
      <vt:lpstr>Arial</vt:lpstr>
      <vt:lpstr>Century Gothic</vt:lpstr>
      <vt:lpstr>Wingdings 3</vt:lpstr>
      <vt:lpstr>イオン ボードルーム</vt:lpstr>
      <vt:lpstr>RStudio　第一章　基礎</vt:lpstr>
      <vt:lpstr>基本情報：ペイン</vt:lpstr>
      <vt:lpstr>基本情報：プロジェクト機能</vt:lpstr>
      <vt:lpstr>基本情報：Rコマンド</vt:lpstr>
      <vt:lpstr>基本情報：補完機能</vt:lpstr>
      <vt:lpstr>基本情報：jobs機能</vt:lpstr>
      <vt:lpstr>ファイルの読み込み</vt:lpstr>
      <vt:lpstr>練習：ファイルの読み込み</vt:lpstr>
      <vt:lpstr>練習：ファイルの読み込み</vt:lpstr>
      <vt:lpstr>ファイルの書き出し</vt:lpstr>
      <vt:lpstr>ファイルの読み込み：Exelファイル</vt:lpstr>
      <vt:lpstr>Rstudio（GUI）でのデータの読み込み</vt:lpstr>
      <vt:lpstr>Rstudio（GUI）でのデータの読み込み</vt:lpstr>
      <vt:lpstr>困ったときは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　第一章　基礎</dc:title>
  <dc:creator>tanabewakana</dc:creator>
  <cp:lastModifiedBy>tanabewakana</cp:lastModifiedBy>
  <cp:revision>29</cp:revision>
  <dcterms:created xsi:type="dcterms:W3CDTF">2023-05-29T05:31:19Z</dcterms:created>
  <dcterms:modified xsi:type="dcterms:W3CDTF">2023-06-02T03:02:02Z</dcterms:modified>
</cp:coreProperties>
</file>