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ADFF"/>
    <a:srgbClr val="CBDAF3"/>
    <a:srgbClr val="113BEF"/>
    <a:srgbClr val="3B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5224F-45B4-488B-9E47-3AFCB9A62B37}" v="208" dt="2024-07-26T16:21:29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0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3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8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5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7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29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E6983-770D-2A4D-78BF-3F033D877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r>
              <a:rPr lang="en-US" b="1" dirty="0"/>
              <a:t>Data Platform &amp;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6DFF2-BDB8-3ED9-7C43-5BE761EE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999" y="4247999"/>
            <a:ext cx="4376657" cy="1303715"/>
          </a:xfrm>
        </p:spPr>
        <p:txBody>
          <a:bodyPr>
            <a:normAutofit fontScale="92500" lnSpcReduction="20000"/>
          </a:bodyPr>
          <a:lstStyle/>
          <a:p>
            <a:r>
              <a:rPr lang="en-CA" sz="1600" b="1" dirty="0"/>
              <a:t> by </a:t>
            </a:r>
          </a:p>
          <a:p>
            <a:r>
              <a:rPr lang="en-CA" sz="1600" b="1" dirty="0"/>
              <a:t>Atsu Vovor, MMAI, BSc</a:t>
            </a:r>
          </a:p>
          <a:p>
            <a:r>
              <a:rPr lang="en-CA" sz="1600" b="1" dirty="0"/>
              <a:t>Master of Management in Artificial Intelligence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0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 descr="A computer screen shot of a brain&#10;&#10;Description automatically generated">
            <a:extLst>
              <a:ext uri="{FF2B5EF4-FFF2-40B4-BE49-F238E27FC236}">
                <a16:creationId xmlns:a16="http://schemas.microsoft.com/office/drawing/2014/main" id="{AABF4A73-267B-AEE5-594E-F8056D9B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00" r="1" b="1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8DEDA-AC45-996D-FE70-EDDCABE438CF}"/>
              </a:ext>
            </a:extLst>
          </p:cNvPr>
          <p:cNvSpPr txBox="1"/>
          <p:nvPr/>
        </p:nvSpPr>
        <p:spPr>
          <a:xfrm>
            <a:off x="1502231" y="2776112"/>
            <a:ext cx="303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(Rethink all the Analytics)</a:t>
            </a:r>
          </a:p>
        </p:txBody>
      </p:sp>
    </p:spTree>
    <p:extLst>
      <p:ext uri="{BB962C8B-B14F-4D97-AF65-F5344CB8AC3E}">
        <p14:creationId xmlns:p14="http://schemas.microsoft.com/office/powerpoint/2010/main" val="370005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EFF66D-DF12-D0CB-01AC-D027AB25DB9C}"/>
              </a:ext>
            </a:extLst>
          </p:cNvPr>
          <p:cNvSpPr txBox="1"/>
          <p:nvPr/>
        </p:nvSpPr>
        <p:spPr>
          <a:xfrm>
            <a:off x="2743200" y="417470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Data Analytics Leadership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798AC-699A-D30E-540E-39E4BCEA8355}"/>
              </a:ext>
            </a:extLst>
          </p:cNvPr>
          <p:cNvSpPr txBox="1"/>
          <p:nvPr/>
        </p:nvSpPr>
        <p:spPr>
          <a:xfrm>
            <a:off x="968828" y="111625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Strategic Vision</a:t>
            </a:r>
            <a:r>
              <a:rPr lang="en-US" dirty="0"/>
              <a:t>: Developing a clear vision for how data analytics can support the organization's goals. This includes identifying key areas where data can provide insights and drive decision-making.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C8BA1-094D-42B6-93A6-77D847F2831B}"/>
              </a:ext>
            </a:extLst>
          </p:cNvPr>
          <p:cNvSpPr txBox="1"/>
          <p:nvPr/>
        </p:nvSpPr>
        <p:spPr>
          <a:xfrm>
            <a:off x="968828" y="238717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Technical Proficiency</a:t>
            </a:r>
            <a:r>
              <a:rPr lang="en-US" dirty="0"/>
              <a:t>: Understanding data analytics tools, methodologies, and best practices. While a leader may not perform technical tasks daily, having a strong grasp of the field is essential for guiding the team and making informed decisions.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16F8A-C89C-2CD1-C5E8-F0D705EE5893}"/>
              </a:ext>
            </a:extLst>
          </p:cNvPr>
          <p:cNvSpPr txBox="1"/>
          <p:nvPr/>
        </p:nvSpPr>
        <p:spPr>
          <a:xfrm>
            <a:off x="957942" y="39412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Stakeholder Communication</a:t>
            </a:r>
            <a:r>
              <a:rPr lang="en-US" dirty="0"/>
              <a:t>: Effectively communicating insights and recommendations to non-technical stakeholders. This includes translating complex data findings into actionable business strategies.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0AF10-7B61-4A19-F5F8-4FBE4B2E52D5}"/>
              </a:ext>
            </a:extLst>
          </p:cNvPr>
          <p:cNvSpPr txBox="1"/>
          <p:nvPr/>
        </p:nvSpPr>
        <p:spPr>
          <a:xfrm>
            <a:off x="7064828" y="1041501"/>
            <a:ext cx="4985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Governance</a:t>
            </a:r>
            <a:r>
              <a:rPr lang="en-US" dirty="0"/>
              <a:t>: Ensuring data quality, security, and compliance with relevant regulations. Implementing policies and procedures for data management and usage is crucial for maintaining trust and integrity.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4D7396-CA47-C491-4709-909A9E565C19}"/>
              </a:ext>
            </a:extLst>
          </p:cNvPr>
          <p:cNvSpPr txBox="1"/>
          <p:nvPr/>
        </p:nvSpPr>
        <p:spPr>
          <a:xfrm>
            <a:off x="7141028" y="2775855"/>
            <a:ext cx="49094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Innovation and Adaptability</a:t>
            </a:r>
            <a:r>
              <a:rPr lang="en-US" dirty="0"/>
              <a:t>: Staying abreast of industry trends and emerging technologies. Encouraging a culture of innovation where the team is open to experimenting with new tools and techniques.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15737-C278-D9EF-EFE3-24E6A5A224D6}"/>
              </a:ext>
            </a:extLst>
          </p:cNvPr>
          <p:cNvSpPr txBox="1"/>
          <p:nvPr/>
        </p:nvSpPr>
        <p:spPr>
          <a:xfrm>
            <a:off x="7151914" y="4471524"/>
            <a:ext cx="5170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Performance Measurement</a:t>
            </a:r>
            <a:r>
              <a:rPr lang="en-US" dirty="0"/>
              <a:t>: Establishing key performance indicators (KPIs) to measure the impact of data analytics initiatives. Continuously monitoring and refining strategies based on performance data.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E19D9-8095-78C6-CFB7-63D9550CD034}"/>
              </a:ext>
            </a:extLst>
          </p:cNvPr>
          <p:cNvSpPr txBox="1"/>
          <p:nvPr/>
        </p:nvSpPr>
        <p:spPr>
          <a:xfrm>
            <a:off x="957944" y="5354834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Ethical Considerations</a:t>
            </a:r>
            <a:r>
              <a:rPr lang="en-US" dirty="0"/>
              <a:t>: Promoting ethical use of data and ensuring that analytics practices respect privacy and other ethical standards.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975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D2CC0E-2F9E-A5BC-FF6C-B7F069B78AFF}"/>
              </a:ext>
            </a:extLst>
          </p:cNvPr>
          <p:cNvSpPr/>
          <p:nvPr/>
        </p:nvSpPr>
        <p:spPr>
          <a:xfrm>
            <a:off x="348341" y="149301"/>
            <a:ext cx="11495685" cy="64287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0DC876F-BCC0-3A44-7D7C-258A367F2F05}"/>
              </a:ext>
            </a:extLst>
          </p:cNvPr>
          <p:cNvSpPr/>
          <p:nvPr/>
        </p:nvSpPr>
        <p:spPr>
          <a:xfrm>
            <a:off x="1400793" y="838283"/>
            <a:ext cx="2324153" cy="2326210"/>
          </a:xfrm>
          <a:prstGeom prst="hexag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We use empathy to </a:t>
            </a:r>
            <a:r>
              <a:rPr lang="en-US" sz="1400" b="1" dirty="0">
                <a:solidFill>
                  <a:schemeClr val="tx1"/>
                </a:solidFill>
              </a:rPr>
              <a:t>understand the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business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Operations,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customer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Experience and identify key areas for data inside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5498056-5254-E7A4-7463-6A39DDE301FE}"/>
              </a:ext>
            </a:extLst>
          </p:cNvPr>
          <p:cNvSpPr/>
          <p:nvPr/>
        </p:nvSpPr>
        <p:spPr>
          <a:xfrm>
            <a:off x="1505692" y="3321640"/>
            <a:ext cx="2710544" cy="2457400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We use a data collection form template  to understand and  document project stakeholders' level of implication and all the existing data tables and reports  structure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F7A315-4066-0B55-C322-9CA44EFA0C63}"/>
              </a:ext>
            </a:extLst>
          </p:cNvPr>
          <p:cNvSpPr txBox="1"/>
          <p:nvPr/>
        </p:nvSpPr>
        <p:spPr>
          <a:xfrm>
            <a:off x="710969" y="6131994"/>
            <a:ext cx="3139829" cy="311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/>
              <a:t>1 &amp; 2 Client Brainstorm   Meeting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C9F11BC5-3B0A-A53A-41F5-99BBDD983E5E}"/>
              </a:ext>
            </a:extLst>
          </p:cNvPr>
          <p:cNvSpPr/>
          <p:nvPr/>
        </p:nvSpPr>
        <p:spPr>
          <a:xfrm>
            <a:off x="3574493" y="1599616"/>
            <a:ext cx="2776932" cy="2483358"/>
          </a:xfrm>
          <a:prstGeom prst="hexag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Data Preparation, Analysis and Modeling:   We do data integration and cleaning.</a:t>
            </a:r>
          </a:p>
          <a:p>
            <a:pPr algn="ctr"/>
            <a:r>
              <a:rPr lang="en-CA" sz="1400" b="1" dirty="0">
                <a:solidFill>
                  <a:schemeClr val="tx1"/>
                </a:solidFill>
              </a:rPr>
              <a:t>We Perform the data analysis and  model development using the appropriate techniques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1506DD6-914E-13D5-EB1C-97CA499A7B8B}"/>
              </a:ext>
            </a:extLst>
          </p:cNvPr>
          <p:cNvSpPr/>
          <p:nvPr/>
        </p:nvSpPr>
        <p:spPr>
          <a:xfrm>
            <a:off x="5832838" y="3097013"/>
            <a:ext cx="2541413" cy="2763027"/>
          </a:xfrm>
          <a:prstGeom prst="hexagon">
            <a:avLst/>
          </a:prstGeom>
          <a:solidFill>
            <a:srgbClr val="3FA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 interpret the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results within the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business context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We favor stakeholders  meeting to validate the Dashboards, Reports, and Data Stories.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48E0F-3F20-8ACD-1E65-9347CCD509D3}"/>
              </a:ext>
            </a:extLst>
          </p:cNvPr>
          <p:cNvSpPr txBox="1"/>
          <p:nvPr/>
        </p:nvSpPr>
        <p:spPr>
          <a:xfrm>
            <a:off x="8425499" y="6131993"/>
            <a:ext cx="1657355" cy="311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5 - Deployment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39EED001-E2FD-AF5C-7342-39EC10693635}"/>
              </a:ext>
            </a:extLst>
          </p:cNvPr>
          <p:cNvSpPr/>
          <p:nvPr/>
        </p:nvSpPr>
        <p:spPr>
          <a:xfrm>
            <a:off x="8280843" y="2220611"/>
            <a:ext cx="2659456" cy="292840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We make sure of the data availability, usability, integrity, security and compliance</a:t>
            </a: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We continuously monitoring and enhancing the models and  strategies 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3E6DC2-2439-AFDB-0E5C-185C34D16E44}"/>
              </a:ext>
            </a:extLst>
          </p:cNvPr>
          <p:cNvSpPr/>
          <p:nvPr/>
        </p:nvSpPr>
        <p:spPr>
          <a:xfrm>
            <a:off x="808266" y="1150320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CCF094-474B-2BF9-E90C-ADCA649B7729}"/>
              </a:ext>
            </a:extLst>
          </p:cNvPr>
          <p:cNvSpPr/>
          <p:nvPr/>
        </p:nvSpPr>
        <p:spPr>
          <a:xfrm>
            <a:off x="899414" y="5145840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9ECD93-656D-EA09-6EB6-EE8E9AFCB82A}"/>
              </a:ext>
            </a:extLst>
          </p:cNvPr>
          <p:cNvSpPr/>
          <p:nvPr/>
        </p:nvSpPr>
        <p:spPr>
          <a:xfrm>
            <a:off x="4378730" y="991301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F69E0A-F806-EA6C-5908-A0A894107E66}"/>
              </a:ext>
            </a:extLst>
          </p:cNvPr>
          <p:cNvSpPr/>
          <p:nvPr/>
        </p:nvSpPr>
        <p:spPr>
          <a:xfrm>
            <a:off x="5544365" y="5040764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98DD91-14AC-85D9-376F-F2F84AF79369}"/>
              </a:ext>
            </a:extLst>
          </p:cNvPr>
          <p:cNvSpPr/>
          <p:nvPr/>
        </p:nvSpPr>
        <p:spPr>
          <a:xfrm>
            <a:off x="8902612" y="1257671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DE59C5-FAD5-E07D-409A-33032A5F70A3}"/>
              </a:ext>
            </a:extLst>
          </p:cNvPr>
          <p:cNvSpPr txBox="1"/>
          <p:nvPr/>
        </p:nvSpPr>
        <p:spPr>
          <a:xfrm>
            <a:off x="1619251" y="214617"/>
            <a:ext cx="958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/>
              <a:t>Data Analytics Team Framework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8D098C-3E18-6125-38AF-193051A126DC}"/>
              </a:ext>
            </a:extLst>
          </p:cNvPr>
          <p:cNvSpPr txBox="1"/>
          <p:nvPr/>
        </p:nvSpPr>
        <p:spPr>
          <a:xfrm>
            <a:off x="3724946" y="6131994"/>
            <a:ext cx="1511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dirty="0">
                <a:solidFill>
                  <a:schemeClr val="tx1"/>
                </a:solidFill>
              </a:rPr>
              <a:t>3 - Prototyping</a:t>
            </a:r>
            <a:endParaRPr lang="en-CA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5784D1-D157-32F2-B14A-86F5EB747D82}"/>
              </a:ext>
            </a:extLst>
          </p:cNvPr>
          <p:cNvSpPr txBox="1"/>
          <p:nvPr/>
        </p:nvSpPr>
        <p:spPr>
          <a:xfrm>
            <a:off x="5116270" y="6131993"/>
            <a:ext cx="3280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chemeClr val="tx1"/>
                </a:solidFill>
              </a:rPr>
              <a:t>4 - Model Evaluation and Validation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745208B9-02DF-39CE-32F7-268B140A42E8}"/>
              </a:ext>
            </a:extLst>
          </p:cNvPr>
          <p:cNvSpPr/>
          <p:nvPr/>
        </p:nvSpPr>
        <p:spPr>
          <a:xfrm>
            <a:off x="6286628" y="1071724"/>
            <a:ext cx="2376372" cy="1863289"/>
          </a:xfrm>
          <a:prstGeom prst="hexago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 Integrate the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model and mathematical/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statistical models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into the business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decisions or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processes</a:t>
            </a:r>
            <a:endParaRPr lang="en-CA" sz="1400" b="1" dirty="0">
              <a:solidFill>
                <a:schemeClr val="tx1"/>
              </a:solidFill>
            </a:endParaRPr>
          </a:p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48AFA8-B784-9897-9552-3C35C8974310}"/>
              </a:ext>
            </a:extLst>
          </p:cNvPr>
          <p:cNvSpPr/>
          <p:nvPr/>
        </p:nvSpPr>
        <p:spPr>
          <a:xfrm>
            <a:off x="10846890" y="4327182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8652EC-82CF-C2E5-3BE3-887B3825D910}"/>
              </a:ext>
            </a:extLst>
          </p:cNvPr>
          <p:cNvSpPr txBox="1"/>
          <p:nvPr/>
        </p:nvSpPr>
        <p:spPr>
          <a:xfrm>
            <a:off x="9845794" y="6131993"/>
            <a:ext cx="20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6 – 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41907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37214-C95E-ADF4-6449-ECDAFB003779}"/>
              </a:ext>
            </a:extLst>
          </p:cNvPr>
          <p:cNvSpPr/>
          <p:nvPr/>
        </p:nvSpPr>
        <p:spPr>
          <a:xfrm>
            <a:off x="435429" y="323650"/>
            <a:ext cx="11321142" cy="5845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/>
              <a:t>Ython </a:t>
            </a: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C7840-AFF1-435C-8359-04B23EEF6942}"/>
              </a:ext>
            </a:extLst>
          </p:cNvPr>
          <p:cNvSpPr/>
          <p:nvPr/>
        </p:nvSpPr>
        <p:spPr>
          <a:xfrm>
            <a:off x="772887" y="1654629"/>
            <a:ext cx="2253750" cy="2906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E9376B-DD15-B340-17A3-EB9A99EE2E77}"/>
              </a:ext>
            </a:extLst>
          </p:cNvPr>
          <p:cNvSpPr/>
          <p:nvPr/>
        </p:nvSpPr>
        <p:spPr>
          <a:xfrm>
            <a:off x="4011387" y="1654630"/>
            <a:ext cx="2830283" cy="2906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4891B-7AE3-26E3-B077-2A9133C4843B}"/>
              </a:ext>
            </a:extLst>
          </p:cNvPr>
          <p:cNvSpPr/>
          <p:nvPr/>
        </p:nvSpPr>
        <p:spPr>
          <a:xfrm>
            <a:off x="8210550" y="1654628"/>
            <a:ext cx="3037114" cy="1452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88C9E-2C70-65C4-3AB8-AED1797025D5}"/>
              </a:ext>
            </a:extLst>
          </p:cNvPr>
          <p:cNvSpPr/>
          <p:nvPr/>
        </p:nvSpPr>
        <p:spPr>
          <a:xfrm>
            <a:off x="8210551" y="4561113"/>
            <a:ext cx="3037114" cy="1452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A89F3-913F-27A3-9056-6A7467BC078B}"/>
              </a:ext>
            </a:extLst>
          </p:cNvPr>
          <p:cNvSpPr txBox="1"/>
          <p:nvPr/>
        </p:nvSpPr>
        <p:spPr>
          <a:xfrm>
            <a:off x="772208" y="1285296"/>
            <a:ext cx="231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Sources API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F04CA-2EA8-9CC8-111F-37F9529A6487}"/>
              </a:ext>
            </a:extLst>
          </p:cNvPr>
          <p:cNvSpPr txBox="1"/>
          <p:nvPr/>
        </p:nvSpPr>
        <p:spPr>
          <a:xfrm>
            <a:off x="4120924" y="1751879"/>
            <a:ext cx="283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Data Preprocessing and Models development  Engine (with 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7B3BE-C6D4-6208-2902-5A0282FD5F2D}"/>
              </a:ext>
            </a:extLst>
          </p:cNvPr>
          <p:cNvSpPr txBox="1"/>
          <p:nvPr/>
        </p:nvSpPr>
        <p:spPr>
          <a:xfrm>
            <a:off x="8210551" y="1286427"/>
            <a:ext cx="30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Repositories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59AF1-847D-767C-8523-CDF8C99D7867}"/>
              </a:ext>
            </a:extLst>
          </p:cNvPr>
          <p:cNvSpPr txBox="1"/>
          <p:nvPr/>
        </p:nvSpPr>
        <p:spPr>
          <a:xfrm>
            <a:off x="8207824" y="4155823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Visualization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0944F45-A99C-3E40-8F22-7D7280BA353E}"/>
              </a:ext>
            </a:extLst>
          </p:cNvPr>
          <p:cNvSpPr txBox="1">
            <a:spLocks/>
          </p:cNvSpPr>
          <p:nvPr/>
        </p:nvSpPr>
        <p:spPr>
          <a:xfrm>
            <a:off x="989999" y="576940"/>
            <a:ext cx="10429113" cy="5061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Avenir Next LT Pro (Body)"/>
              </a:rPr>
              <a:t>Data Analytics System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C7ACE4A-A921-655B-FCF9-6E42C0CE9691}"/>
              </a:ext>
            </a:extLst>
          </p:cNvPr>
          <p:cNvSpPr/>
          <p:nvPr/>
        </p:nvSpPr>
        <p:spPr>
          <a:xfrm rot="10800000">
            <a:off x="3051133" y="2528490"/>
            <a:ext cx="925286" cy="1981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E5B4033F-09A9-28CB-D73E-34C4A1ECAACD}"/>
              </a:ext>
            </a:extLst>
          </p:cNvPr>
          <p:cNvSpPr/>
          <p:nvPr/>
        </p:nvSpPr>
        <p:spPr>
          <a:xfrm rot="16200000">
            <a:off x="9437915" y="3569836"/>
            <a:ext cx="925286" cy="1981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C6D0D94B-B070-9342-D9C4-1C8271599067}"/>
              </a:ext>
            </a:extLst>
          </p:cNvPr>
          <p:cNvSpPr/>
          <p:nvPr/>
        </p:nvSpPr>
        <p:spPr>
          <a:xfrm rot="10800000">
            <a:off x="7043054" y="2490542"/>
            <a:ext cx="1055913" cy="1519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BEFD1D-273D-281B-5FA4-0EAD63424546}"/>
              </a:ext>
            </a:extLst>
          </p:cNvPr>
          <p:cNvCxnSpPr>
            <a:cxnSpLocks/>
          </p:cNvCxnSpPr>
          <p:nvPr/>
        </p:nvCxnSpPr>
        <p:spPr>
          <a:xfrm>
            <a:off x="4011385" y="2296880"/>
            <a:ext cx="2830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2CB316-16F5-A55F-1815-2CD88D1A8CD6}"/>
              </a:ext>
            </a:extLst>
          </p:cNvPr>
          <p:cNvSpPr txBox="1"/>
          <p:nvPr/>
        </p:nvSpPr>
        <p:spPr>
          <a:xfrm>
            <a:off x="8370029" y="1791482"/>
            <a:ext cx="15294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Amazone S3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A5307-FDD2-D32A-E7D5-2B13415E62D7}"/>
              </a:ext>
            </a:extLst>
          </p:cNvPr>
          <p:cNvSpPr txBox="1"/>
          <p:nvPr/>
        </p:nvSpPr>
        <p:spPr>
          <a:xfrm>
            <a:off x="8367034" y="2545121"/>
            <a:ext cx="26316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SQL Server/SQL Server Data Lake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37BDA-BDB3-E1F0-22E8-017C674639C4}"/>
              </a:ext>
            </a:extLst>
          </p:cNvPr>
          <p:cNvSpPr txBox="1"/>
          <p:nvPr/>
        </p:nvSpPr>
        <p:spPr>
          <a:xfrm>
            <a:off x="8368119" y="2178405"/>
            <a:ext cx="230395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SharePoint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3B13C4-F7B3-9EB5-B960-691F9281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45" y="4707069"/>
            <a:ext cx="1244195" cy="4425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0D23D3-7B2A-F313-01F0-A7708294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617" y="4641322"/>
            <a:ext cx="1003352" cy="971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26A455-6401-A79D-1DDA-2CB696A63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303" y="3715863"/>
            <a:ext cx="1158240" cy="6672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0608043-AF50-6EC5-157C-0D8C8249D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811" y="3701931"/>
            <a:ext cx="1029791" cy="69510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92F86D-F3BD-8D6B-29A3-E5AD916D4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5038" y="2461717"/>
            <a:ext cx="1314070" cy="42773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EF5A52C-9F23-0468-F2D7-D6041CAB7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181" y="2495715"/>
            <a:ext cx="1106583" cy="3212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674B259-F6A1-D5DD-50C5-9B65549403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511" y="2935188"/>
            <a:ext cx="1158240" cy="64238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2EE8D1-7078-C099-5D30-23324155D0A6}"/>
              </a:ext>
            </a:extLst>
          </p:cNvPr>
          <p:cNvSpPr txBox="1"/>
          <p:nvPr/>
        </p:nvSpPr>
        <p:spPr>
          <a:xfrm>
            <a:off x="4011385" y="1289241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Data Engineering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C0CF1A1-831D-547C-087B-062747ADF3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174" y="2006568"/>
            <a:ext cx="824719" cy="3325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E2C631A-057F-1898-E67B-AA480ED6E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5014" y="2469805"/>
            <a:ext cx="1489152" cy="36514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F79EBFA-05D0-EBF2-D070-CB0EA0D851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2365" y="3158693"/>
            <a:ext cx="625297" cy="48475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46D1E7D-E78B-696F-7FC1-9D3CE32803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4679" y="3080269"/>
            <a:ext cx="664340" cy="56985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C26FCAC-CE62-0ADF-9DE2-389FF4BC4C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2101" y="3849127"/>
            <a:ext cx="1240282" cy="45297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BBA78AD-6563-794B-7B39-F7E36ACABC3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6880" y="4187361"/>
            <a:ext cx="1367258" cy="330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E217EE-B1A3-6C92-708C-4155BC2802C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67034" y="5248210"/>
            <a:ext cx="1359482" cy="646726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F745261-D65F-E39F-3148-1C508BD31858}"/>
              </a:ext>
            </a:extLst>
          </p:cNvPr>
          <p:cNvSpPr/>
          <p:nvPr/>
        </p:nvSpPr>
        <p:spPr>
          <a:xfrm>
            <a:off x="3278983" y="1902766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F7257D-C773-105E-7EC9-A8DD498BBA1F}"/>
              </a:ext>
            </a:extLst>
          </p:cNvPr>
          <p:cNvSpPr/>
          <p:nvPr/>
        </p:nvSpPr>
        <p:spPr>
          <a:xfrm>
            <a:off x="7297856" y="1860104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FA7EB5-B1A3-6E05-0975-D93E7DDD2A7D}"/>
              </a:ext>
            </a:extLst>
          </p:cNvPr>
          <p:cNvSpPr/>
          <p:nvPr/>
        </p:nvSpPr>
        <p:spPr>
          <a:xfrm>
            <a:off x="9046775" y="3388050"/>
            <a:ext cx="424541" cy="4463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802855-4679-A45E-2C51-AE2A4EF97D8D}"/>
              </a:ext>
            </a:extLst>
          </p:cNvPr>
          <p:cNvSpPr txBox="1"/>
          <p:nvPr/>
        </p:nvSpPr>
        <p:spPr>
          <a:xfrm>
            <a:off x="772208" y="5248210"/>
            <a:ext cx="390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1 &amp; 2 ETL/ELT(</a:t>
            </a:r>
            <a:r>
              <a:rPr lang="en-CA" sz="1400" b="1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E</a:t>
            </a:r>
            <a:r>
              <a:rPr lang="en-CA" sz="1400" b="1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xtract, Transform &amp; Load)</a:t>
            </a:r>
            <a:endParaRPr lang="en-CA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0FE6F-98FE-B682-CB19-B8152EDDA4AE}"/>
              </a:ext>
            </a:extLst>
          </p:cNvPr>
          <p:cNvSpPr txBox="1"/>
          <p:nvPr/>
        </p:nvSpPr>
        <p:spPr>
          <a:xfrm>
            <a:off x="4547507" y="5227185"/>
            <a:ext cx="2669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3 Data Utilization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E1614B9-0DE0-0CC8-ED36-CF2422D35D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26562" y="4946986"/>
            <a:ext cx="1171001" cy="9064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13742F-4381-38FE-8BC1-87EC86A37208}"/>
              </a:ext>
            </a:extLst>
          </p:cNvPr>
          <p:cNvSpPr txBox="1"/>
          <p:nvPr/>
        </p:nvSpPr>
        <p:spPr>
          <a:xfrm>
            <a:off x="6326562" y="5853454"/>
            <a:ext cx="1171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b="1" dirty="0"/>
              <a:t>Python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575D6D-E1EE-42EC-9BA1-EA9C188593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04928" y="2814168"/>
            <a:ext cx="885042" cy="9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18CE-CF45-FECD-1BA6-C592678D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4265E-7836-202E-B927-C746842399E5}"/>
              </a:ext>
            </a:extLst>
          </p:cNvPr>
          <p:cNvSpPr txBox="1"/>
          <p:nvPr/>
        </p:nvSpPr>
        <p:spPr>
          <a:xfrm>
            <a:off x="989400" y="2137007"/>
            <a:ext cx="8731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https://www.ibm.com/docs/it/SS3RA7_18.3.0/pdf/ModelerCRISPDM.pdf</a:t>
            </a:r>
          </a:p>
        </p:txBody>
      </p:sp>
    </p:spTree>
    <p:extLst>
      <p:ext uri="{BB962C8B-B14F-4D97-AF65-F5344CB8AC3E}">
        <p14:creationId xmlns:p14="http://schemas.microsoft.com/office/powerpoint/2010/main" val="415857834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474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(Body)</vt:lpstr>
      <vt:lpstr>Goudy Old Style</vt:lpstr>
      <vt:lpstr>Wingdings</vt:lpstr>
      <vt:lpstr>FrostyVTI</vt:lpstr>
      <vt:lpstr>Data Platform &amp; Analytics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Atsu Vovor</dc:creator>
  <cp:lastModifiedBy>Atsu Vovor</cp:lastModifiedBy>
  <cp:revision>2</cp:revision>
  <dcterms:created xsi:type="dcterms:W3CDTF">2024-07-23T17:03:26Z</dcterms:created>
  <dcterms:modified xsi:type="dcterms:W3CDTF">2024-09-02T07:48:44Z</dcterms:modified>
</cp:coreProperties>
</file>