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Lst>
  <p:sldSz cx="30240288" cy="392398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F173"/>
    <a:srgbClr val="D0D094"/>
    <a:srgbClr val="B2CF95"/>
    <a:srgbClr val="FFFB65"/>
    <a:srgbClr val="CAF3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399" autoAdjust="0"/>
    <p:restoredTop sz="92272" autoAdjust="0"/>
  </p:normalViewPr>
  <p:slideViewPr>
    <p:cSldViewPr snapToGrid="0">
      <p:cViewPr>
        <p:scale>
          <a:sx n="26" d="100"/>
          <a:sy n="26" d="100"/>
        </p:scale>
        <p:origin x="3192" y="-10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6421891"/>
            <a:ext cx="25704245" cy="13661272"/>
          </a:xfrm>
        </p:spPr>
        <p:txBody>
          <a:bodyPr anchor="b"/>
          <a:lstStyle>
            <a:lvl1pPr algn="ctr">
              <a:defRPr sz="19843"/>
            </a:lvl1pPr>
          </a:lstStyle>
          <a:p>
            <a:r>
              <a:rPr lang="ja-JP" altLang="en-US"/>
              <a:t>マスター タイトルの書式設定</a:t>
            </a:r>
            <a:endParaRPr lang="en-US" dirty="0"/>
          </a:p>
        </p:txBody>
      </p:sp>
      <p:sp>
        <p:nvSpPr>
          <p:cNvPr id="3" name="Subtitle 2"/>
          <p:cNvSpPr>
            <a:spLocks noGrp="1"/>
          </p:cNvSpPr>
          <p:nvPr>
            <p:ph type="subTitle" idx="1"/>
          </p:nvPr>
        </p:nvSpPr>
        <p:spPr>
          <a:xfrm>
            <a:off x="3780036" y="20609994"/>
            <a:ext cx="22680216" cy="9473872"/>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6A4C902-CCF7-48BC-9558-8B377D30E322}" type="datetimeFigureOut">
              <a:rPr kumimoji="1" lang="ja-JP" altLang="en-US" smtClean="0"/>
              <a:t>2021/8/13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0542B49-0D6B-415D-B49E-D741C6AD5B5F}" type="slidenum">
              <a:rPr kumimoji="1" lang="ja-JP" altLang="en-US" smtClean="0"/>
              <a:t>‹#›</a:t>
            </a:fld>
            <a:endParaRPr kumimoji="1" lang="ja-JP" altLang="en-US"/>
          </a:p>
        </p:txBody>
      </p:sp>
    </p:spTree>
    <p:extLst>
      <p:ext uri="{BB962C8B-B14F-4D97-AF65-F5344CB8AC3E}">
        <p14:creationId xmlns:p14="http://schemas.microsoft.com/office/powerpoint/2010/main" val="3566183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6A4C902-CCF7-48BC-9558-8B377D30E322}" type="datetimeFigureOut">
              <a:rPr kumimoji="1" lang="ja-JP" altLang="en-US" smtClean="0"/>
              <a:t>2021/8/13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0542B49-0D6B-415D-B49E-D741C6AD5B5F}" type="slidenum">
              <a:rPr kumimoji="1" lang="ja-JP" altLang="en-US" smtClean="0"/>
              <a:t>‹#›</a:t>
            </a:fld>
            <a:endParaRPr kumimoji="1" lang="ja-JP" altLang="en-US"/>
          </a:p>
        </p:txBody>
      </p:sp>
    </p:spTree>
    <p:extLst>
      <p:ext uri="{BB962C8B-B14F-4D97-AF65-F5344CB8AC3E}">
        <p14:creationId xmlns:p14="http://schemas.microsoft.com/office/powerpoint/2010/main" val="2382578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089157"/>
            <a:ext cx="6520562" cy="332539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79021" y="2089157"/>
            <a:ext cx="19183683" cy="332539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6A4C902-CCF7-48BC-9558-8B377D30E322}" type="datetimeFigureOut">
              <a:rPr kumimoji="1" lang="ja-JP" altLang="en-US" smtClean="0"/>
              <a:t>2021/8/13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0542B49-0D6B-415D-B49E-D741C6AD5B5F}" type="slidenum">
              <a:rPr kumimoji="1" lang="ja-JP" altLang="en-US" smtClean="0"/>
              <a:t>‹#›</a:t>
            </a:fld>
            <a:endParaRPr kumimoji="1" lang="ja-JP" altLang="en-US"/>
          </a:p>
        </p:txBody>
      </p:sp>
    </p:spTree>
    <p:extLst>
      <p:ext uri="{BB962C8B-B14F-4D97-AF65-F5344CB8AC3E}">
        <p14:creationId xmlns:p14="http://schemas.microsoft.com/office/powerpoint/2010/main" val="3431774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6A4C902-CCF7-48BC-9558-8B377D30E322}" type="datetimeFigureOut">
              <a:rPr kumimoji="1" lang="ja-JP" altLang="en-US" smtClean="0"/>
              <a:t>2021/8/13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0542B49-0D6B-415D-B49E-D741C6AD5B5F}" type="slidenum">
              <a:rPr kumimoji="1" lang="ja-JP" altLang="en-US" smtClean="0"/>
              <a:t>‹#›</a:t>
            </a:fld>
            <a:endParaRPr kumimoji="1" lang="ja-JP" altLang="en-US"/>
          </a:p>
        </p:txBody>
      </p:sp>
    </p:spTree>
    <p:extLst>
      <p:ext uri="{BB962C8B-B14F-4D97-AF65-F5344CB8AC3E}">
        <p14:creationId xmlns:p14="http://schemas.microsoft.com/office/powerpoint/2010/main" val="357676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3272" y="9782718"/>
            <a:ext cx="26082248" cy="16322674"/>
          </a:xfrm>
        </p:spPr>
        <p:txBody>
          <a:bodyPr anchor="b"/>
          <a:lstStyle>
            <a:lvl1pPr>
              <a:defRPr sz="19843"/>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3272" y="26259811"/>
            <a:ext cx="26082248" cy="8583709"/>
          </a:xfrm>
        </p:spPr>
        <p:txBody>
          <a:bodyPr/>
          <a:lstStyle>
            <a:lvl1pPr marL="0" indent="0">
              <a:buNone/>
              <a:defRPr sz="7937">
                <a:solidFill>
                  <a:schemeClr val="tx1"/>
                </a:solidFill>
              </a:defRPr>
            </a:lvl1pPr>
            <a:lvl2pPr marL="1512006" indent="0">
              <a:buNone/>
              <a:defRPr sz="6614">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6A4C902-CCF7-48BC-9558-8B377D30E322}" type="datetimeFigureOut">
              <a:rPr kumimoji="1" lang="ja-JP" altLang="en-US" smtClean="0"/>
              <a:t>2021/8/13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0542B49-0D6B-415D-B49E-D741C6AD5B5F}" type="slidenum">
              <a:rPr kumimoji="1" lang="ja-JP" altLang="en-US" smtClean="0"/>
              <a:t>‹#›</a:t>
            </a:fld>
            <a:endParaRPr kumimoji="1" lang="ja-JP" altLang="en-US"/>
          </a:p>
        </p:txBody>
      </p:sp>
    </p:spTree>
    <p:extLst>
      <p:ext uri="{BB962C8B-B14F-4D97-AF65-F5344CB8AC3E}">
        <p14:creationId xmlns:p14="http://schemas.microsoft.com/office/powerpoint/2010/main" val="1846574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79020" y="10445787"/>
            <a:ext cx="12852122" cy="2489730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09146" y="10445787"/>
            <a:ext cx="12852122" cy="2489730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6A4C902-CCF7-48BC-9558-8B377D30E322}" type="datetimeFigureOut">
              <a:rPr kumimoji="1" lang="ja-JP" altLang="en-US" smtClean="0"/>
              <a:t>2021/8/13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0542B49-0D6B-415D-B49E-D741C6AD5B5F}" type="slidenum">
              <a:rPr kumimoji="1" lang="ja-JP" altLang="en-US" smtClean="0"/>
              <a:t>‹#›</a:t>
            </a:fld>
            <a:endParaRPr kumimoji="1" lang="ja-JP" altLang="en-US"/>
          </a:p>
        </p:txBody>
      </p:sp>
    </p:spTree>
    <p:extLst>
      <p:ext uri="{BB962C8B-B14F-4D97-AF65-F5344CB8AC3E}">
        <p14:creationId xmlns:p14="http://schemas.microsoft.com/office/powerpoint/2010/main" val="3904323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2959" y="2089166"/>
            <a:ext cx="26082248" cy="758455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2962" y="9619210"/>
            <a:ext cx="12793057" cy="4714226"/>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ja-JP" altLang="en-US"/>
              <a:t>マスター テキストの書式設定</a:t>
            </a:r>
          </a:p>
        </p:txBody>
      </p:sp>
      <p:sp>
        <p:nvSpPr>
          <p:cNvPr id="4" name="Content Placeholder 3"/>
          <p:cNvSpPr>
            <a:spLocks noGrp="1"/>
          </p:cNvSpPr>
          <p:nvPr>
            <p:ph sz="half" idx="2"/>
          </p:nvPr>
        </p:nvSpPr>
        <p:spPr>
          <a:xfrm>
            <a:off x="2082962" y="14333436"/>
            <a:ext cx="12793057" cy="2108232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09148" y="9619210"/>
            <a:ext cx="12856061" cy="4714226"/>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ja-JP" altLang="en-US"/>
              <a:t>マスター テキストの書式設定</a:t>
            </a:r>
          </a:p>
        </p:txBody>
      </p:sp>
      <p:sp>
        <p:nvSpPr>
          <p:cNvPr id="6" name="Content Placeholder 5"/>
          <p:cNvSpPr>
            <a:spLocks noGrp="1"/>
          </p:cNvSpPr>
          <p:nvPr>
            <p:ph sz="quarter" idx="4"/>
          </p:nvPr>
        </p:nvSpPr>
        <p:spPr>
          <a:xfrm>
            <a:off x="15309148" y="14333436"/>
            <a:ext cx="12856061" cy="2108232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6A4C902-CCF7-48BC-9558-8B377D30E322}" type="datetimeFigureOut">
              <a:rPr kumimoji="1" lang="ja-JP" altLang="en-US" smtClean="0"/>
              <a:t>2021/8/13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0542B49-0D6B-415D-B49E-D741C6AD5B5F}" type="slidenum">
              <a:rPr kumimoji="1" lang="ja-JP" altLang="en-US" smtClean="0"/>
              <a:t>‹#›</a:t>
            </a:fld>
            <a:endParaRPr kumimoji="1" lang="ja-JP" altLang="en-US"/>
          </a:p>
        </p:txBody>
      </p:sp>
    </p:spTree>
    <p:extLst>
      <p:ext uri="{BB962C8B-B14F-4D97-AF65-F5344CB8AC3E}">
        <p14:creationId xmlns:p14="http://schemas.microsoft.com/office/powerpoint/2010/main" val="2772405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6A4C902-CCF7-48BC-9558-8B377D30E322}" type="datetimeFigureOut">
              <a:rPr kumimoji="1" lang="ja-JP" altLang="en-US" smtClean="0"/>
              <a:t>2021/8/13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0542B49-0D6B-415D-B49E-D741C6AD5B5F}" type="slidenum">
              <a:rPr kumimoji="1" lang="ja-JP" altLang="en-US" smtClean="0"/>
              <a:t>‹#›</a:t>
            </a:fld>
            <a:endParaRPr kumimoji="1" lang="ja-JP" altLang="en-US"/>
          </a:p>
        </p:txBody>
      </p:sp>
    </p:spTree>
    <p:extLst>
      <p:ext uri="{BB962C8B-B14F-4D97-AF65-F5344CB8AC3E}">
        <p14:creationId xmlns:p14="http://schemas.microsoft.com/office/powerpoint/2010/main" val="119672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A4C902-CCF7-48BC-9558-8B377D30E322}" type="datetimeFigureOut">
              <a:rPr kumimoji="1" lang="ja-JP" altLang="en-US" smtClean="0"/>
              <a:t>2021/8/13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0542B49-0D6B-415D-B49E-D741C6AD5B5F}" type="slidenum">
              <a:rPr kumimoji="1" lang="ja-JP" altLang="en-US" smtClean="0"/>
              <a:t>‹#›</a:t>
            </a:fld>
            <a:endParaRPr kumimoji="1" lang="ja-JP" altLang="en-US"/>
          </a:p>
        </p:txBody>
      </p:sp>
    </p:spTree>
    <p:extLst>
      <p:ext uri="{BB962C8B-B14F-4D97-AF65-F5344CB8AC3E}">
        <p14:creationId xmlns:p14="http://schemas.microsoft.com/office/powerpoint/2010/main" val="2075339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082959" y="2615988"/>
            <a:ext cx="9753280" cy="9155959"/>
          </a:xfrm>
        </p:spPr>
        <p:txBody>
          <a:bodyPr anchor="b"/>
          <a:lstStyle>
            <a:lvl1pPr>
              <a:defRPr sz="10583"/>
            </a:lvl1pPr>
          </a:lstStyle>
          <a:p>
            <a:r>
              <a:rPr lang="ja-JP" altLang="en-US"/>
              <a:t>マスター タイトルの書式設定</a:t>
            </a:r>
            <a:endParaRPr lang="en-US" dirty="0"/>
          </a:p>
        </p:txBody>
      </p:sp>
      <p:sp>
        <p:nvSpPr>
          <p:cNvPr id="3" name="Content Placeholder 2"/>
          <p:cNvSpPr>
            <a:spLocks noGrp="1"/>
          </p:cNvSpPr>
          <p:nvPr>
            <p:ph idx="1"/>
          </p:nvPr>
        </p:nvSpPr>
        <p:spPr>
          <a:xfrm>
            <a:off x="12856061" y="5649817"/>
            <a:ext cx="15309146" cy="27885709"/>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2959" y="11771947"/>
            <a:ext cx="9753280" cy="21808989"/>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6A4C902-CCF7-48BC-9558-8B377D30E322}" type="datetimeFigureOut">
              <a:rPr kumimoji="1" lang="ja-JP" altLang="en-US" smtClean="0"/>
              <a:t>2021/8/13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0542B49-0D6B-415D-B49E-D741C6AD5B5F}" type="slidenum">
              <a:rPr kumimoji="1" lang="ja-JP" altLang="en-US" smtClean="0"/>
              <a:t>‹#›</a:t>
            </a:fld>
            <a:endParaRPr kumimoji="1" lang="ja-JP" altLang="en-US"/>
          </a:p>
        </p:txBody>
      </p:sp>
    </p:spTree>
    <p:extLst>
      <p:ext uri="{BB962C8B-B14F-4D97-AF65-F5344CB8AC3E}">
        <p14:creationId xmlns:p14="http://schemas.microsoft.com/office/powerpoint/2010/main" val="1782809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082959" y="2615988"/>
            <a:ext cx="9753280" cy="9155959"/>
          </a:xfrm>
        </p:spPr>
        <p:txBody>
          <a:bodyPr anchor="b"/>
          <a:lstStyle>
            <a:lvl1pPr>
              <a:defRPr sz="10583"/>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56061" y="5649817"/>
            <a:ext cx="15309146" cy="27885709"/>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2959" y="11771947"/>
            <a:ext cx="9753280" cy="21808989"/>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6A4C902-CCF7-48BC-9558-8B377D30E322}" type="datetimeFigureOut">
              <a:rPr kumimoji="1" lang="ja-JP" altLang="en-US" smtClean="0"/>
              <a:t>2021/8/13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0542B49-0D6B-415D-B49E-D741C6AD5B5F}" type="slidenum">
              <a:rPr kumimoji="1" lang="ja-JP" altLang="en-US" smtClean="0"/>
              <a:t>‹#›</a:t>
            </a:fld>
            <a:endParaRPr kumimoji="1" lang="ja-JP" altLang="en-US"/>
          </a:p>
        </p:txBody>
      </p:sp>
    </p:spTree>
    <p:extLst>
      <p:ext uri="{BB962C8B-B14F-4D97-AF65-F5344CB8AC3E}">
        <p14:creationId xmlns:p14="http://schemas.microsoft.com/office/powerpoint/2010/main" val="2154432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089166"/>
            <a:ext cx="26082248" cy="758455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79020" y="10445787"/>
            <a:ext cx="26082248" cy="2489730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79020" y="36369513"/>
            <a:ext cx="6804065" cy="2089157"/>
          </a:xfrm>
          <a:prstGeom prst="rect">
            <a:avLst/>
          </a:prstGeom>
        </p:spPr>
        <p:txBody>
          <a:bodyPr vert="horz" lIns="91440" tIns="45720" rIns="91440" bIns="45720" rtlCol="0" anchor="ctr"/>
          <a:lstStyle>
            <a:lvl1pPr algn="l">
              <a:defRPr sz="3969">
                <a:solidFill>
                  <a:schemeClr val="tx1">
                    <a:tint val="75000"/>
                  </a:schemeClr>
                </a:solidFill>
              </a:defRPr>
            </a:lvl1pPr>
          </a:lstStyle>
          <a:p>
            <a:fld id="{46A4C902-CCF7-48BC-9558-8B377D30E322}" type="datetimeFigureOut">
              <a:rPr kumimoji="1" lang="ja-JP" altLang="en-US" smtClean="0"/>
              <a:t>2021/8/13</a:t>
            </a:fld>
            <a:endParaRPr kumimoji="1" lang="ja-JP" altLang="en-US"/>
          </a:p>
        </p:txBody>
      </p:sp>
      <p:sp>
        <p:nvSpPr>
          <p:cNvPr id="5" name="Footer Placeholder 4"/>
          <p:cNvSpPr>
            <a:spLocks noGrp="1"/>
          </p:cNvSpPr>
          <p:nvPr>
            <p:ph type="ftr" sz="quarter" idx="3"/>
          </p:nvPr>
        </p:nvSpPr>
        <p:spPr>
          <a:xfrm>
            <a:off x="10017096" y="36369513"/>
            <a:ext cx="10206097" cy="2089157"/>
          </a:xfrm>
          <a:prstGeom prst="rect">
            <a:avLst/>
          </a:prstGeom>
        </p:spPr>
        <p:txBody>
          <a:bodyPr vert="horz" lIns="91440" tIns="45720" rIns="91440" bIns="45720" rtlCol="0" anchor="ctr"/>
          <a:lstStyle>
            <a:lvl1pPr algn="ctr">
              <a:defRPr sz="3969">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57203" y="36369513"/>
            <a:ext cx="6804065" cy="2089157"/>
          </a:xfrm>
          <a:prstGeom prst="rect">
            <a:avLst/>
          </a:prstGeom>
        </p:spPr>
        <p:txBody>
          <a:bodyPr vert="horz" lIns="91440" tIns="45720" rIns="91440" bIns="45720" rtlCol="0" anchor="ctr"/>
          <a:lstStyle>
            <a:lvl1pPr algn="r">
              <a:defRPr sz="3969">
                <a:solidFill>
                  <a:schemeClr val="tx1">
                    <a:tint val="75000"/>
                  </a:schemeClr>
                </a:solidFill>
              </a:defRPr>
            </a:lvl1pPr>
          </a:lstStyle>
          <a:p>
            <a:fld id="{B0542B49-0D6B-415D-B49E-D741C6AD5B5F}" type="slidenum">
              <a:rPr kumimoji="1" lang="ja-JP" altLang="en-US" smtClean="0"/>
              <a:t>‹#›</a:t>
            </a:fld>
            <a:endParaRPr kumimoji="1" lang="ja-JP" altLang="en-US"/>
          </a:p>
        </p:txBody>
      </p:sp>
    </p:spTree>
    <p:extLst>
      <p:ext uri="{BB962C8B-B14F-4D97-AF65-F5344CB8AC3E}">
        <p14:creationId xmlns:p14="http://schemas.microsoft.com/office/powerpoint/2010/main" val="109636629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4012" rtl="0" eaLnBrk="1" latinLnBrk="0" hangingPunct="1">
        <a:lnSpc>
          <a:spcPct val="90000"/>
        </a:lnSpc>
        <a:spcBef>
          <a:spcPct val="0"/>
        </a:spcBef>
        <a:buNone/>
        <a:defRPr kumimoji="1" sz="14551" kern="1200">
          <a:solidFill>
            <a:schemeClr val="tx1"/>
          </a:solidFill>
          <a:latin typeface="+mj-lt"/>
          <a:ea typeface="+mj-ea"/>
          <a:cs typeface="+mj-cs"/>
        </a:defRPr>
      </a:lvl1pPr>
    </p:titleStyle>
    <p:bodyStyle>
      <a:lvl1pPr marL="756003" indent="-756003" algn="l" defTabSz="3024012" rtl="0" eaLnBrk="1" latinLnBrk="0" hangingPunct="1">
        <a:lnSpc>
          <a:spcPct val="90000"/>
        </a:lnSpc>
        <a:spcBef>
          <a:spcPts val="3307"/>
        </a:spcBef>
        <a:buFont typeface="Arial" panose="020B0604020202020204" pitchFamily="34" charset="0"/>
        <a:buChar char="•"/>
        <a:defRPr kumimoji="1"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kumimoji="1"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kumimoji="1"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kumimoji="1"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kumimoji="1"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kumimoji="1"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kumimoji="1"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kumimoji="1"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kumimoji="1" sz="5953" kern="1200">
          <a:solidFill>
            <a:schemeClr val="tx1"/>
          </a:solidFill>
          <a:latin typeface="+mn-lt"/>
          <a:ea typeface="+mn-ea"/>
          <a:cs typeface="+mn-cs"/>
        </a:defRPr>
      </a:lvl9pPr>
    </p:bodyStyle>
    <p:otherStyle>
      <a:defPPr>
        <a:defRPr lang="en-US"/>
      </a:defPPr>
      <a:lvl1pPr marL="0" algn="l" defTabSz="3024012" rtl="0" eaLnBrk="1" latinLnBrk="0" hangingPunct="1">
        <a:defRPr kumimoji="1" sz="5953" kern="1200">
          <a:solidFill>
            <a:schemeClr val="tx1"/>
          </a:solidFill>
          <a:latin typeface="+mn-lt"/>
          <a:ea typeface="+mn-ea"/>
          <a:cs typeface="+mn-cs"/>
        </a:defRPr>
      </a:lvl1pPr>
      <a:lvl2pPr marL="1512006" algn="l" defTabSz="3024012" rtl="0" eaLnBrk="1" latinLnBrk="0" hangingPunct="1">
        <a:defRPr kumimoji="1" sz="5953" kern="1200">
          <a:solidFill>
            <a:schemeClr val="tx1"/>
          </a:solidFill>
          <a:latin typeface="+mn-lt"/>
          <a:ea typeface="+mn-ea"/>
          <a:cs typeface="+mn-cs"/>
        </a:defRPr>
      </a:lvl2pPr>
      <a:lvl3pPr marL="3024012" algn="l" defTabSz="3024012" rtl="0" eaLnBrk="1" latinLnBrk="0" hangingPunct="1">
        <a:defRPr kumimoji="1" sz="5953" kern="1200">
          <a:solidFill>
            <a:schemeClr val="tx1"/>
          </a:solidFill>
          <a:latin typeface="+mn-lt"/>
          <a:ea typeface="+mn-ea"/>
          <a:cs typeface="+mn-cs"/>
        </a:defRPr>
      </a:lvl3pPr>
      <a:lvl4pPr marL="4536018" algn="l" defTabSz="3024012" rtl="0" eaLnBrk="1" latinLnBrk="0" hangingPunct="1">
        <a:defRPr kumimoji="1" sz="5953" kern="1200">
          <a:solidFill>
            <a:schemeClr val="tx1"/>
          </a:solidFill>
          <a:latin typeface="+mn-lt"/>
          <a:ea typeface="+mn-ea"/>
          <a:cs typeface="+mn-cs"/>
        </a:defRPr>
      </a:lvl4pPr>
      <a:lvl5pPr marL="6048024" algn="l" defTabSz="3024012" rtl="0" eaLnBrk="1" latinLnBrk="0" hangingPunct="1">
        <a:defRPr kumimoji="1" sz="5953" kern="1200">
          <a:solidFill>
            <a:schemeClr val="tx1"/>
          </a:solidFill>
          <a:latin typeface="+mn-lt"/>
          <a:ea typeface="+mn-ea"/>
          <a:cs typeface="+mn-cs"/>
        </a:defRPr>
      </a:lvl5pPr>
      <a:lvl6pPr marL="7560031" algn="l" defTabSz="3024012" rtl="0" eaLnBrk="1" latinLnBrk="0" hangingPunct="1">
        <a:defRPr kumimoji="1" sz="5953" kern="1200">
          <a:solidFill>
            <a:schemeClr val="tx1"/>
          </a:solidFill>
          <a:latin typeface="+mn-lt"/>
          <a:ea typeface="+mn-ea"/>
          <a:cs typeface="+mn-cs"/>
        </a:defRPr>
      </a:lvl6pPr>
      <a:lvl7pPr marL="9072037" algn="l" defTabSz="3024012" rtl="0" eaLnBrk="1" latinLnBrk="0" hangingPunct="1">
        <a:defRPr kumimoji="1" sz="5953" kern="1200">
          <a:solidFill>
            <a:schemeClr val="tx1"/>
          </a:solidFill>
          <a:latin typeface="+mn-lt"/>
          <a:ea typeface="+mn-ea"/>
          <a:cs typeface="+mn-cs"/>
        </a:defRPr>
      </a:lvl7pPr>
      <a:lvl8pPr marL="10584043" algn="l" defTabSz="3024012" rtl="0" eaLnBrk="1" latinLnBrk="0" hangingPunct="1">
        <a:defRPr kumimoji="1" sz="5953" kern="1200">
          <a:solidFill>
            <a:schemeClr val="tx1"/>
          </a:solidFill>
          <a:latin typeface="+mn-lt"/>
          <a:ea typeface="+mn-ea"/>
          <a:cs typeface="+mn-cs"/>
        </a:defRPr>
      </a:lvl8pPr>
      <a:lvl9pPr marL="12096049" algn="l" defTabSz="3024012" rtl="0" eaLnBrk="1" latinLnBrk="0" hangingPunct="1">
        <a:defRPr kumimoji="1"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DD3DE04-AAA4-4DF6-A5C0-6F26AF531180}"/>
              </a:ext>
            </a:extLst>
          </p:cNvPr>
          <p:cNvSpPr txBox="1"/>
          <p:nvPr/>
        </p:nvSpPr>
        <p:spPr>
          <a:xfrm>
            <a:off x="0" y="3246"/>
            <a:ext cx="30240288" cy="2492990"/>
          </a:xfrm>
          <a:prstGeom prst="rect">
            <a:avLst/>
          </a:prstGeom>
          <a:solidFill>
            <a:schemeClr val="accent1">
              <a:lumMod val="50000"/>
            </a:schemeClr>
          </a:solidFill>
        </p:spPr>
        <p:txBody>
          <a:bodyPr wrap="square" rtlCol="0">
            <a:spAutoFit/>
          </a:bodyPr>
          <a:lstStyle/>
          <a:p>
            <a:pPr algn="ctr"/>
            <a:r>
              <a:rPr kumimoji="1" lang="en-US" altLang="ja-JP" sz="8000" dirty="0">
                <a:solidFill>
                  <a:schemeClr val="bg1"/>
                </a:solidFill>
              </a:rPr>
              <a:t>Style-GAN</a:t>
            </a:r>
            <a:r>
              <a:rPr kumimoji="1" lang="ja-JP" altLang="en-US" sz="8000" dirty="0">
                <a:solidFill>
                  <a:schemeClr val="bg1"/>
                </a:solidFill>
              </a:rPr>
              <a:t>による大規模日本人顔データベース作成の試み</a:t>
            </a:r>
            <a:endParaRPr kumimoji="1" lang="en-US" altLang="ja-JP" sz="8000" dirty="0">
              <a:solidFill>
                <a:schemeClr val="bg1"/>
              </a:solidFill>
            </a:endParaRPr>
          </a:p>
          <a:p>
            <a:pPr algn="ctr"/>
            <a:r>
              <a:rPr kumimoji="1" lang="ja-JP" altLang="en-US" sz="4000" dirty="0">
                <a:solidFill>
                  <a:schemeClr val="bg1"/>
                </a:solidFill>
              </a:rPr>
              <a:t>鈴木厚也</a:t>
            </a:r>
            <a:r>
              <a:rPr kumimoji="1" lang="en-US" altLang="ja-JP" sz="4000" dirty="0">
                <a:solidFill>
                  <a:schemeClr val="bg1"/>
                </a:solidFill>
              </a:rPr>
              <a:t>, </a:t>
            </a:r>
            <a:r>
              <a:rPr kumimoji="1" lang="ja-JP" altLang="en-US" sz="4000" dirty="0">
                <a:solidFill>
                  <a:schemeClr val="bg1"/>
                </a:solidFill>
              </a:rPr>
              <a:t>内藤智之</a:t>
            </a:r>
            <a:endParaRPr kumimoji="1" lang="en-US" altLang="ja-JP" sz="4000" dirty="0">
              <a:solidFill>
                <a:schemeClr val="bg1"/>
              </a:solidFill>
            </a:endParaRPr>
          </a:p>
          <a:p>
            <a:pPr algn="ctr"/>
            <a:r>
              <a:rPr kumimoji="1" lang="ja-JP" altLang="en-US" sz="3600" dirty="0">
                <a:solidFill>
                  <a:schemeClr val="bg1"/>
                </a:solidFill>
              </a:rPr>
              <a:t>大阪大学生命機能研究科</a:t>
            </a:r>
            <a:r>
              <a:rPr kumimoji="1" lang="en-US" altLang="ja-JP" sz="3600" dirty="0">
                <a:solidFill>
                  <a:schemeClr val="bg1"/>
                </a:solidFill>
              </a:rPr>
              <a:t>, </a:t>
            </a:r>
            <a:r>
              <a:rPr kumimoji="1" lang="ja-JP" altLang="en-US" sz="3600" dirty="0">
                <a:solidFill>
                  <a:schemeClr val="bg1"/>
                </a:solidFill>
              </a:rPr>
              <a:t>大阪大学大学院医学研究科</a:t>
            </a:r>
            <a:endParaRPr kumimoji="1" lang="en-US" altLang="ja-JP" sz="3600" dirty="0">
              <a:solidFill>
                <a:schemeClr val="bg1"/>
              </a:solidFill>
            </a:endParaRPr>
          </a:p>
        </p:txBody>
      </p:sp>
      <p:sp>
        <p:nvSpPr>
          <p:cNvPr id="7" name="テキスト ボックス 6">
            <a:extLst>
              <a:ext uri="{FF2B5EF4-FFF2-40B4-BE49-F238E27FC236}">
                <a16:creationId xmlns:a16="http://schemas.microsoft.com/office/drawing/2014/main" id="{3857F437-A214-447D-A988-837E8BACE5D8}"/>
              </a:ext>
            </a:extLst>
          </p:cNvPr>
          <p:cNvSpPr txBox="1"/>
          <p:nvPr/>
        </p:nvSpPr>
        <p:spPr>
          <a:xfrm>
            <a:off x="987248" y="2727649"/>
            <a:ext cx="5006430" cy="923330"/>
          </a:xfrm>
          <a:prstGeom prst="rect">
            <a:avLst/>
          </a:prstGeom>
          <a:noFill/>
        </p:spPr>
        <p:txBody>
          <a:bodyPr wrap="square" rtlCol="0">
            <a:spAutoFit/>
          </a:bodyPr>
          <a:lstStyle/>
          <a:p>
            <a:r>
              <a:rPr kumimoji="1" lang="en-US" altLang="ja-JP" sz="5400" b="1" dirty="0">
                <a:solidFill>
                  <a:schemeClr val="accent1">
                    <a:lumMod val="50000"/>
                  </a:schemeClr>
                </a:solidFill>
              </a:rPr>
              <a:t>Introduction</a:t>
            </a:r>
            <a:endParaRPr kumimoji="1" lang="ja-JP" altLang="en-US" sz="5400" b="1" u="sng" dirty="0">
              <a:solidFill>
                <a:schemeClr val="accent1">
                  <a:lumMod val="50000"/>
                </a:schemeClr>
              </a:solidFill>
            </a:endParaRPr>
          </a:p>
        </p:txBody>
      </p:sp>
      <p:cxnSp>
        <p:nvCxnSpPr>
          <p:cNvPr id="15" name="直線コネクタ 14">
            <a:extLst>
              <a:ext uri="{FF2B5EF4-FFF2-40B4-BE49-F238E27FC236}">
                <a16:creationId xmlns:a16="http://schemas.microsoft.com/office/drawing/2014/main" id="{DDCB0754-7D07-4569-BAFC-F3362AA44BD0}"/>
              </a:ext>
            </a:extLst>
          </p:cNvPr>
          <p:cNvCxnSpPr>
            <a:cxnSpLocks/>
          </p:cNvCxnSpPr>
          <p:nvPr/>
        </p:nvCxnSpPr>
        <p:spPr>
          <a:xfrm>
            <a:off x="1061781" y="3564000"/>
            <a:ext cx="13500000" cy="0"/>
          </a:xfrm>
          <a:prstGeom prst="line">
            <a:avLst/>
          </a:prstGeom>
          <a:ln w="1016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C19BAAEB-3B26-4061-8891-B39C4BD7FD0D}"/>
              </a:ext>
            </a:extLst>
          </p:cNvPr>
          <p:cNvSpPr txBox="1"/>
          <p:nvPr/>
        </p:nvSpPr>
        <p:spPr>
          <a:xfrm>
            <a:off x="1068897" y="8021814"/>
            <a:ext cx="3082678" cy="923330"/>
          </a:xfrm>
          <a:prstGeom prst="rect">
            <a:avLst/>
          </a:prstGeom>
          <a:noFill/>
        </p:spPr>
        <p:txBody>
          <a:bodyPr wrap="square" rtlCol="0">
            <a:spAutoFit/>
          </a:bodyPr>
          <a:lstStyle/>
          <a:p>
            <a:r>
              <a:rPr kumimoji="1" lang="en-US" altLang="ja-JP" sz="5400" b="1" dirty="0">
                <a:solidFill>
                  <a:schemeClr val="accent1">
                    <a:lumMod val="50000"/>
                  </a:schemeClr>
                </a:solidFill>
              </a:rPr>
              <a:t>Method</a:t>
            </a:r>
            <a:endParaRPr kumimoji="1" lang="ja-JP" altLang="en-US" sz="5400" b="1" dirty="0">
              <a:solidFill>
                <a:schemeClr val="accent1">
                  <a:lumMod val="50000"/>
                </a:schemeClr>
              </a:solidFill>
            </a:endParaRPr>
          </a:p>
        </p:txBody>
      </p:sp>
      <p:sp>
        <p:nvSpPr>
          <p:cNvPr id="28" name="テキスト ボックス 27">
            <a:extLst>
              <a:ext uri="{FF2B5EF4-FFF2-40B4-BE49-F238E27FC236}">
                <a16:creationId xmlns:a16="http://schemas.microsoft.com/office/drawing/2014/main" id="{116D962B-A707-4B5D-8400-435B326C2C01}"/>
              </a:ext>
            </a:extLst>
          </p:cNvPr>
          <p:cNvSpPr txBox="1"/>
          <p:nvPr/>
        </p:nvSpPr>
        <p:spPr>
          <a:xfrm>
            <a:off x="15888938" y="21147778"/>
            <a:ext cx="4939623" cy="923330"/>
          </a:xfrm>
          <a:prstGeom prst="rect">
            <a:avLst/>
          </a:prstGeom>
          <a:noFill/>
        </p:spPr>
        <p:txBody>
          <a:bodyPr wrap="square" rtlCol="0">
            <a:spAutoFit/>
          </a:bodyPr>
          <a:lstStyle/>
          <a:p>
            <a:r>
              <a:rPr kumimoji="1" lang="en-US" altLang="ja-JP" sz="5400" b="1" dirty="0">
                <a:solidFill>
                  <a:schemeClr val="accent1">
                    <a:lumMod val="50000"/>
                  </a:schemeClr>
                </a:solidFill>
              </a:rPr>
              <a:t>discussion</a:t>
            </a:r>
            <a:endParaRPr kumimoji="1" lang="ja-JP" altLang="en-US" sz="5400" b="1" dirty="0">
              <a:solidFill>
                <a:schemeClr val="accent1">
                  <a:lumMod val="50000"/>
                </a:schemeClr>
              </a:solidFill>
            </a:endParaRPr>
          </a:p>
        </p:txBody>
      </p:sp>
      <p:sp>
        <p:nvSpPr>
          <p:cNvPr id="30" name="テキスト ボックス 29">
            <a:extLst>
              <a:ext uri="{FF2B5EF4-FFF2-40B4-BE49-F238E27FC236}">
                <a16:creationId xmlns:a16="http://schemas.microsoft.com/office/drawing/2014/main" id="{D624FCCF-0C32-45E7-A84B-A3F6D24D1F9D}"/>
              </a:ext>
            </a:extLst>
          </p:cNvPr>
          <p:cNvSpPr txBox="1"/>
          <p:nvPr/>
        </p:nvSpPr>
        <p:spPr>
          <a:xfrm>
            <a:off x="15888716" y="22310540"/>
            <a:ext cx="13270759" cy="4031873"/>
          </a:xfrm>
          <a:prstGeom prst="rect">
            <a:avLst/>
          </a:prstGeom>
          <a:noFill/>
        </p:spPr>
        <p:txBody>
          <a:bodyPr wrap="square">
            <a:spAutoFit/>
          </a:bodyPr>
          <a:lstStyle/>
          <a:p>
            <a:r>
              <a:rPr lang="ja-JP" altLang="en-US" sz="3200" dirty="0">
                <a:latin typeface="Meiryo UI" panose="020B0604030504040204" pitchFamily="50" charset="-128"/>
                <a:ea typeface="Meiryo UI" panose="020B0604030504040204" pitchFamily="50" charset="-128"/>
              </a:rPr>
              <a:t>本研究での日本人顔識別精度は </a:t>
            </a:r>
            <a:r>
              <a:rPr lang="en-US" altLang="ja-JP" sz="3200" dirty="0">
                <a:latin typeface="Meiryo UI" panose="020B0604030504040204" pitchFamily="50" charset="-128"/>
                <a:ea typeface="Meiryo UI" panose="020B0604030504040204" pitchFamily="50" charset="-128"/>
              </a:rPr>
              <a:t>86.2%</a:t>
            </a:r>
            <a:r>
              <a:rPr lang="ja-JP" altLang="en-US" sz="3200" dirty="0">
                <a:latin typeface="Meiryo UI" panose="020B0604030504040204" pitchFamily="50" charset="-128"/>
                <a:ea typeface="Meiryo UI" panose="020B0604030504040204" pitchFamily="50" charset="-128"/>
              </a:rPr>
              <a:t>であるが</a:t>
            </a:r>
            <a:r>
              <a:rPr lang="en-US" altLang="ja-JP" sz="3200" dirty="0">
                <a:latin typeface="Meiryo UI" panose="020B0604030504040204" pitchFamily="50" charset="-128"/>
                <a:ea typeface="Meiryo UI" panose="020B0604030504040204" pitchFamily="50" charset="-128"/>
              </a:rPr>
              <a:t>, </a:t>
            </a:r>
            <a:r>
              <a:rPr lang="ja-JP" altLang="en-US" sz="3200" dirty="0">
                <a:latin typeface="Meiryo UI" panose="020B0604030504040204" pitchFamily="50" charset="-128"/>
                <a:ea typeface="Meiryo UI" panose="020B0604030504040204" pitchFamily="50" charset="-128"/>
              </a:rPr>
              <a:t>これは男女顔を含む画像での学習であり</a:t>
            </a:r>
            <a:r>
              <a:rPr lang="en-US" altLang="ja-JP" sz="3200" dirty="0">
                <a:latin typeface="Meiryo UI" panose="020B0604030504040204" pitchFamily="50" charset="-128"/>
                <a:ea typeface="Meiryo UI" panose="020B0604030504040204" pitchFamily="50" charset="-128"/>
              </a:rPr>
              <a:t>, </a:t>
            </a:r>
            <a:r>
              <a:rPr lang="ja-JP" altLang="en-US" sz="3200" dirty="0">
                <a:latin typeface="Meiryo UI" panose="020B0604030504040204" pitchFamily="50" charset="-128"/>
                <a:ea typeface="Meiryo UI" panose="020B0604030504040204" pitchFamily="50" charset="-128"/>
              </a:rPr>
              <a:t>今後男女別に学習を行うことで更に高い精度での識別が可能となる可能性が考えられる</a:t>
            </a:r>
            <a:r>
              <a:rPr lang="en-US" altLang="ja-JP" sz="3200" dirty="0">
                <a:latin typeface="Meiryo UI" panose="020B0604030504040204" pitchFamily="50" charset="-128"/>
                <a:ea typeface="Meiryo UI" panose="020B0604030504040204" pitchFamily="50" charset="-128"/>
              </a:rPr>
              <a:t>. </a:t>
            </a:r>
            <a:r>
              <a:rPr lang="ja-JP" altLang="en-US" sz="3200" dirty="0">
                <a:latin typeface="Meiryo UI" panose="020B0604030504040204" pitchFamily="50" charset="-128"/>
                <a:ea typeface="Meiryo UI" panose="020B0604030504040204" pitchFamily="50" charset="-128"/>
              </a:rPr>
              <a:t>また</a:t>
            </a:r>
            <a:r>
              <a:rPr lang="en-US" altLang="ja-JP" sz="3200" dirty="0">
                <a:latin typeface="Meiryo UI" panose="020B0604030504040204" pitchFamily="50" charset="-128"/>
                <a:ea typeface="Meiryo UI" panose="020B0604030504040204" pitchFamily="50" charset="-128"/>
              </a:rPr>
              <a:t>,</a:t>
            </a:r>
            <a:r>
              <a:rPr lang="ja-JP" altLang="en-US" sz="3200" dirty="0">
                <a:latin typeface="Meiryo UI" panose="020B0604030504040204" pitchFamily="50" charset="-128"/>
                <a:ea typeface="Meiryo UI" panose="020B0604030504040204" pitchFamily="50" charset="-128"/>
              </a:rPr>
              <a:t> 現在当研究室が有する画像データベース内の日本人顔が少なく</a:t>
            </a:r>
            <a:r>
              <a:rPr lang="en-US" altLang="ja-JP" sz="3200" dirty="0">
                <a:latin typeface="Meiryo UI" panose="020B0604030504040204" pitchFamily="50" charset="-128"/>
                <a:ea typeface="Meiryo UI" panose="020B0604030504040204" pitchFamily="50" charset="-128"/>
              </a:rPr>
              <a:t>, Style-GAN </a:t>
            </a:r>
            <a:r>
              <a:rPr lang="ja-JP" altLang="en-US" sz="3200" dirty="0">
                <a:latin typeface="Meiryo UI" panose="020B0604030504040204" pitchFamily="50" charset="-128"/>
                <a:ea typeface="Meiryo UI" panose="020B0604030504040204" pitchFamily="50" charset="-128"/>
              </a:rPr>
              <a:t>により生成させる顔画像が日本人的特徴を有する可能性が低い（</a:t>
            </a:r>
            <a:r>
              <a:rPr lang="en-US" altLang="ja-JP" sz="3200" dirty="0">
                <a:latin typeface="Meiryo UI" panose="020B0604030504040204" pitchFamily="50" charset="-128"/>
                <a:ea typeface="Meiryo UI" panose="020B0604030504040204" pitchFamily="50" charset="-128"/>
              </a:rPr>
              <a:t>5</a:t>
            </a:r>
            <a:r>
              <a:rPr lang="ja-JP" altLang="en-US" sz="3200" dirty="0">
                <a:latin typeface="Meiryo UI" panose="020B0604030504040204" pitchFamily="50" charset="-128"/>
                <a:ea typeface="Meiryo UI" panose="020B0604030504040204" pitchFamily="50" charset="-128"/>
              </a:rPr>
              <a:t>％程度）ため</a:t>
            </a:r>
            <a:r>
              <a:rPr lang="en-US" altLang="ja-JP" sz="3200" dirty="0">
                <a:latin typeface="Meiryo UI" panose="020B0604030504040204" pitchFamily="50" charset="-128"/>
                <a:ea typeface="Meiryo UI" panose="020B0604030504040204" pitchFamily="50" charset="-128"/>
              </a:rPr>
              <a:t>,</a:t>
            </a:r>
            <a:r>
              <a:rPr lang="ja-JP" altLang="en-US" sz="3200" dirty="0">
                <a:latin typeface="Meiryo UI" panose="020B0604030504040204" pitchFamily="50" charset="-128"/>
                <a:ea typeface="Meiryo UI" panose="020B0604030504040204" pitchFamily="50" charset="-128"/>
              </a:rPr>
              <a:t> 学習用日本人顔の数が少ないことが問題として挙げられる</a:t>
            </a:r>
            <a:r>
              <a:rPr lang="en-US" altLang="ja-JP" sz="3200" dirty="0">
                <a:latin typeface="Meiryo UI" panose="020B0604030504040204" pitchFamily="50" charset="-128"/>
                <a:ea typeface="Meiryo UI" panose="020B0604030504040204" pitchFamily="50" charset="-128"/>
              </a:rPr>
              <a:t>. </a:t>
            </a:r>
            <a:r>
              <a:rPr lang="ja-JP" altLang="en-US" sz="3200" dirty="0">
                <a:latin typeface="Meiryo UI" panose="020B0604030504040204" pitchFamily="50" charset="-128"/>
                <a:ea typeface="Meiryo UI" panose="020B0604030504040204" pitchFamily="50" charset="-128"/>
              </a:rPr>
              <a:t>今後</a:t>
            </a:r>
            <a:r>
              <a:rPr lang="en-US" altLang="ja-JP" sz="3200" dirty="0">
                <a:latin typeface="Meiryo UI" panose="020B0604030504040204" pitchFamily="50" charset="-128"/>
                <a:ea typeface="Meiryo UI" panose="020B0604030504040204" pitchFamily="50" charset="-128"/>
              </a:rPr>
              <a:t>,</a:t>
            </a:r>
            <a:r>
              <a:rPr lang="ja-JP" altLang="en-US" sz="3200" dirty="0">
                <a:latin typeface="Meiryo UI" panose="020B0604030504040204" pitchFamily="50" charset="-128"/>
                <a:ea typeface="Meiryo UI" panose="020B0604030504040204" pitchFamily="50" charset="-128"/>
              </a:rPr>
              <a:t> 日本人顔を追加したデータベースで </a:t>
            </a:r>
            <a:r>
              <a:rPr lang="en-US" altLang="ja-JP" sz="3200" dirty="0">
                <a:latin typeface="Meiryo UI" panose="020B0604030504040204" pitchFamily="50" charset="-128"/>
                <a:ea typeface="Meiryo UI" panose="020B0604030504040204" pitchFamily="50" charset="-128"/>
              </a:rPr>
              <a:t>Style-GAN </a:t>
            </a:r>
            <a:r>
              <a:rPr lang="ja-JP" altLang="en-US" sz="3200" dirty="0">
                <a:latin typeface="Meiryo UI" panose="020B0604030504040204" pitchFamily="50" charset="-128"/>
                <a:ea typeface="Meiryo UI" panose="020B0604030504040204" pitchFamily="50" charset="-128"/>
              </a:rPr>
              <a:t>の再学習を行うことで</a:t>
            </a:r>
            <a:r>
              <a:rPr lang="en-US" altLang="ja-JP" sz="3200" dirty="0">
                <a:latin typeface="Meiryo UI" panose="020B0604030504040204" pitchFamily="50" charset="-128"/>
                <a:ea typeface="Meiryo UI" panose="020B0604030504040204" pitchFamily="50" charset="-128"/>
              </a:rPr>
              <a:t>,</a:t>
            </a:r>
            <a:r>
              <a:rPr lang="ja-JP" altLang="en-US" sz="3200" dirty="0">
                <a:latin typeface="Meiryo UI" panose="020B0604030504040204" pitchFamily="50" charset="-128"/>
                <a:ea typeface="Meiryo UI" panose="020B0604030504040204" pitchFamily="50" charset="-128"/>
              </a:rPr>
              <a:t> より多くの日本人顔を生成し</a:t>
            </a:r>
            <a:r>
              <a:rPr lang="en-US" altLang="ja-JP" sz="3200" dirty="0">
                <a:latin typeface="Meiryo UI" panose="020B0604030504040204" pitchFamily="50" charset="-128"/>
                <a:ea typeface="Meiryo UI" panose="020B0604030504040204" pitchFamily="50" charset="-128"/>
              </a:rPr>
              <a:t>, </a:t>
            </a:r>
            <a:r>
              <a:rPr lang="ja-JP" altLang="en-US" sz="3200" dirty="0">
                <a:latin typeface="Meiryo UI" panose="020B0604030504040204" pitchFamily="50" charset="-128"/>
                <a:ea typeface="Meiryo UI" panose="020B0604030504040204" pitchFamily="50" charset="-128"/>
              </a:rPr>
              <a:t>日本人顔識別器の識別精度を向上させることで</a:t>
            </a:r>
            <a:r>
              <a:rPr lang="en-US" altLang="ja-JP" sz="3200" dirty="0">
                <a:latin typeface="Meiryo UI" panose="020B0604030504040204" pitchFamily="50" charset="-128"/>
                <a:ea typeface="Meiryo UI" panose="020B0604030504040204" pitchFamily="50" charset="-128"/>
              </a:rPr>
              <a:t>, </a:t>
            </a:r>
            <a:r>
              <a:rPr lang="ja-JP" altLang="en-US" sz="3200" dirty="0">
                <a:latin typeface="Meiryo UI" panose="020B0604030504040204" pitchFamily="50" charset="-128"/>
                <a:ea typeface="Meiryo UI" panose="020B0604030504040204" pitchFamily="50" charset="-128"/>
              </a:rPr>
              <a:t>より効率的に日本人顔データベースが作成可能となると考えられる</a:t>
            </a:r>
            <a:r>
              <a:rPr lang="en-US" altLang="ja-JP" sz="3200" dirty="0">
                <a:latin typeface="Meiryo UI" panose="020B0604030504040204" pitchFamily="50" charset="-128"/>
                <a:ea typeface="Meiryo UI" panose="020B0604030504040204" pitchFamily="50" charset="-128"/>
              </a:rPr>
              <a:t>.</a:t>
            </a:r>
          </a:p>
        </p:txBody>
      </p:sp>
      <p:pic>
        <p:nvPicPr>
          <p:cNvPr id="34" name="図 33">
            <a:extLst>
              <a:ext uri="{FF2B5EF4-FFF2-40B4-BE49-F238E27FC236}">
                <a16:creationId xmlns:a16="http://schemas.microsoft.com/office/drawing/2014/main" id="{A1353343-66BA-4927-B4D8-5A480C875D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3867" y="3732254"/>
            <a:ext cx="7547524" cy="7750666"/>
          </a:xfrm>
          <a:prstGeom prst="rect">
            <a:avLst/>
          </a:prstGeom>
        </p:spPr>
      </p:pic>
      <p:sp>
        <p:nvSpPr>
          <p:cNvPr id="29" name="テキスト ボックス 28">
            <a:extLst>
              <a:ext uri="{FF2B5EF4-FFF2-40B4-BE49-F238E27FC236}">
                <a16:creationId xmlns:a16="http://schemas.microsoft.com/office/drawing/2014/main" id="{BF34B931-4D1A-424E-9496-9CDD849B4C64}"/>
              </a:ext>
            </a:extLst>
          </p:cNvPr>
          <p:cNvSpPr txBox="1"/>
          <p:nvPr/>
        </p:nvSpPr>
        <p:spPr>
          <a:xfrm>
            <a:off x="3869889" y="17116349"/>
            <a:ext cx="6391783" cy="523220"/>
          </a:xfrm>
          <a:prstGeom prst="rect">
            <a:avLst/>
          </a:prstGeom>
          <a:noFill/>
        </p:spPr>
        <p:txBody>
          <a:bodyPr wrap="square">
            <a:spAutoFit/>
          </a:bodyPr>
          <a:lstStyle/>
          <a:p>
            <a:pPr algn="ctr"/>
            <a:r>
              <a:rPr lang="ja-JP" altLang="en-US" sz="2800" dirty="0">
                <a:latin typeface="Meiryo UI" panose="020B0604030504040204" pitchFamily="50" charset="-128"/>
                <a:ea typeface="Meiryo UI" panose="020B0604030504040204" pitchFamily="50" charset="-128"/>
              </a:rPr>
              <a:t>図</a:t>
            </a:r>
            <a:r>
              <a:rPr lang="en-US" altLang="ja-JP"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ea typeface="Meiryo UI" panose="020B0604030504040204" pitchFamily="50" charset="-128"/>
              </a:rPr>
              <a:t>日本人顔画像取得の概要</a:t>
            </a:r>
            <a:endParaRPr lang="en-US" altLang="ja-JP" sz="280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0D9E4D12-D7C5-4C65-88AD-015747E90738}"/>
              </a:ext>
            </a:extLst>
          </p:cNvPr>
          <p:cNvSpPr txBox="1"/>
          <p:nvPr/>
        </p:nvSpPr>
        <p:spPr>
          <a:xfrm>
            <a:off x="1105455" y="3850753"/>
            <a:ext cx="13456326" cy="3600986"/>
          </a:xfrm>
          <a:prstGeom prst="rect">
            <a:avLst/>
          </a:prstGeom>
          <a:noFill/>
        </p:spPr>
        <p:txBody>
          <a:bodyPr wrap="square" rtlCol="0">
            <a:spAutoFit/>
          </a:bodyPr>
          <a:lstStyle/>
          <a:p>
            <a:r>
              <a:rPr kumimoji="1" lang="ja-JP" altLang="en-US" sz="3200" dirty="0">
                <a:latin typeface="Meiryo UI" panose="020B0604030504040204" pitchFamily="50" charset="-128"/>
                <a:ea typeface="Meiryo UI" panose="020B0604030504040204" pitchFamily="50" charset="-128"/>
              </a:rPr>
              <a:t>近年心理学実験だけでなく</a:t>
            </a:r>
            <a:r>
              <a:rPr kumimoji="1" lang="en-US" altLang="ja-JP" sz="3200" dirty="0">
                <a:latin typeface="Meiryo UI" panose="020B0604030504040204" pitchFamily="50" charset="-128"/>
                <a:ea typeface="Meiryo UI" panose="020B0604030504040204" pitchFamily="50" charset="-128"/>
              </a:rPr>
              <a:t>, </a:t>
            </a:r>
            <a:r>
              <a:rPr kumimoji="1" lang="ja-JP" altLang="en-US" sz="3200" dirty="0">
                <a:latin typeface="Meiryo UI" panose="020B0604030504040204" pitchFamily="50" charset="-128"/>
                <a:ea typeface="Meiryo UI" panose="020B0604030504040204" pitchFamily="50" charset="-128"/>
              </a:rPr>
              <a:t>深層学習における学習用画像として大規模顔データベースの需要は高まりを見せている</a:t>
            </a:r>
            <a:r>
              <a:rPr kumimoji="1" lang="en-US" altLang="ja-JP" sz="3200" dirty="0">
                <a:latin typeface="Meiryo UI" panose="020B0604030504040204" pitchFamily="50" charset="-128"/>
                <a:ea typeface="Meiryo UI" panose="020B0604030504040204" pitchFamily="50" charset="-128"/>
              </a:rPr>
              <a:t>. </a:t>
            </a:r>
            <a:r>
              <a:rPr kumimoji="1" lang="ja-JP" altLang="en-US" sz="3200" dirty="0">
                <a:latin typeface="Meiryo UI" panose="020B0604030504040204" pitchFamily="50" charset="-128"/>
                <a:ea typeface="Meiryo UI" panose="020B0604030504040204" pitchFamily="50" charset="-128"/>
              </a:rPr>
              <a:t>現在</a:t>
            </a:r>
            <a:r>
              <a:rPr kumimoji="1" lang="en-US" altLang="ja-JP" sz="3200" dirty="0">
                <a:latin typeface="Meiryo UI" panose="020B0604030504040204" pitchFamily="50" charset="-128"/>
                <a:ea typeface="Meiryo UI" panose="020B0604030504040204" pitchFamily="50" charset="-128"/>
              </a:rPr>
              <a:t>, </a:t>
            </a:r>
            <a:r>
              <a:rPr kumimoji="1" lang="ja-JP" altLang="en-US" sz="3200" dirty="0">
                <a:latin typeface="Meiryo UI" panose="020B0604030504040204" pitchFamily="50" charset="-128"/>
                <a:ea typeface="Meiryo UI" panose="020B0604030504040204" pitchFamily="50" charset="-128"/>
              </a:rPr>
              <a:t>欧米人顔の大規模データベース</a:t>
            </a:r>
            <a:r>
              <a:rPr kumimoji="1" lang="en-US" altLang="ja-JP" sz="3200" dirty="0">
                <a:latin typeface="Meiryo UI" panose="020B0604030504040204" pitchFamily="50" charset="-128"/>
                <a:ea typeface="Meiryo UI" panose="020B0604030504040204" pitchFamily="50" charset="-128"/>
              </a:rPr>
              <a:t>(FFHQ,</a:t>
            </a:r>
            <a:r>
              <a:rPr kumimoji="1" lang="ja-JP" altLang="en-US" sz="3200" dirty="0">
                <a:latin typeface="Meiryo UI" panose="020B0604030504040204" pitchFamily="50" charset="-128"/>
                <a:ea typeface="Meiryo UI" panose="020B0604030504040204" pitchFamily="50" charset="-128"/>
              </a:rPr>
              <a:t> </a:t>
            </a:r>
            <a:r>
              <a:rPr kumimoji="1" lang="en-US" altLang="ja-JP" sz="3200" dirty="0" err="1">
                <a:latin typeface="Meiryo UI" panose="020B0604030504040204" pitchFamily="50" charset="-128"/>
                <a:ea typeface="Meiryo UI" panose="020B0604030504040204" pitchFamily="50" charset="-128"/>
              </a:rPr>
              <a:t>CelebA</a:t>
            </a:r>
            <a:r>
              <a:rPr kumimoji="1" lang="en-US" altLang="ja-JP" sz="3200" dirty="0">
                <a:latin typeface="Meiryo UI" panose="020B0604030504040204" pitchFamily="50" charset="-128"/>
                <a:ea typeface="Meiryo UI" panose="020B0604030504040204" pitchFamily="50" charset="-128"/>
              </a:rPr>
              <a:t> Dataset, VGGface2Dataset </a:t>
            </a:r>
            <a:r>
              <a:rPr kumimoji="1" lang="ja-JP" altLang="en-US" sz="3200" dirty="0">
                <a:latin typeface="Meiryo UI" panose="020B0604030504040204" pitchFamily="50" charset="-128"/>
                <a:ea typeface="Meiryo UI" panose="020B0604030504040204" pitchFamily="50" charset="-128"/>
              </a:rPr>
              <a:t>等</a:t>
            </a:r>
            <a:r>
              <a:rPr kumimoji="1" lang="en-US" altLang="ja-JP" sz="3200" dirty="0">
                <a:latin typeface="Meiryo UI" panose="020B0604030504040204" pitchFamily="50" charset="-128"/>
                <a:ea typeface="Meiryo UI" panose="020B0604030504040204" pitchFamily="50" charset="-128"/>
              </a:rPr>
              <a:t>)</a:t>
            </a:r>
            <a:r>
              <a:rPr kumimoji="1" lang="ja-JP" altLang="en-US" sz="3200" dirty="0">
                <a:latin typeface="Meiryo UI" panose="020B0604030504040204" pitchFamily="50" charset="-128"/>
                <a:ea typeface="Meiryo UI" panose="020B0604030504040204" pitchFamily="50" charset="-128"/>
              </a:rPr>
              <a:t>やアジア人顔データベース</a:t>
            </a:r>
            <a:r>
              <a:rPr kumimoji="1" lang="en-US" altLang="ja-JP" sz="3200" dirty="0">
                <a:latin typeface="Meiryo UI" panose="020B0604030504040204" pitchFamily="50" charset="-128"/>
                <a:ea typeface="Meiryo UI" panose="020B0604030504040204" pitchFamily="50" charset="-128"/>
              </a:rPr>
              <a:t>(SCUT-FBP5500)</a:t>
            </a:r>
            <a:r>
              <a:rPr kumimoji="1" lang="ja-JP" altLang="en-US" sz="3200" dirty="0">
                <a:latin typeface="Meiryo UI" panose="020B0604030504040204" pitchFamily="50" charset="-128"/>
                <a:ea typeface="Meiryo UI" panose="020B0604030504040204" pitchFamily="50" charset="-128"/>
              </a:rPr>
              <a:t>が存在するが</a:t>
            </a:r>
            <a:r>
              <a:rPr kumimoji="1" lang="en-US" altLang="ja-JP" sz="3200" dirty="0">
                <a:latin typeface="Meiryo UI" panose="020B0604030504040204" pitchFamily="50" charset="-128"/>
                <a:ea typeface="Meiryo UI" panose="020B0604030504040204" pitchFamily="50" charset="-128"/>
              </a:rPr>
              <a:t>, </a:t>
            </a:r>
            <a:r>
              <a:rPr kumimoji="1" lang="ja-JP" altLang="en-US" sz="3200" dirty="0">
                <a:latin typeface="Meiryo UI" panose="020B0604030504040204" pitchFamily="50" charset="-128"/>
                <a:ea typeface="Meiryo UI" panose="020B0604030504040204" pitchFamily="50" charset="-128"/>
              </a:rPr>
              <a:t>日本人顔データベースは存在しない</a:t>
            </a:r>
            <a:r>
              <a:rPr kumimoji="1" lang="en-US" altLang="ja-JP" sz="3200" dirty="0">
                <a:latin typeface="Meiryo UI" panose="020B0604030504040204" pitchFamily="50" charset="-128"/>
                <a:ea typeface="Meiryo UI" panose="020B0604030504040204" pitchFamily="50" charset="-128"/>
              </a:rPr>
              <a:t>. </a:t>
            </a:r>
            <a:r>
              <a:rPr kumimoji="1" lang="ja-JP" altLang="en-US" sz="3200" dirty="0">
                <a:latin typeface="Meiryo UI" panose="020B0604030504040204" pitchFamily="50" charset="-128"/>
                <a:ea typeface="Meiryo UI" panose="020B0604030504040204" pitchFamily="50" charset="-128"/>
              </a:rPr>
              <a:t>顔</a:t>
            </a:r>
            <a:r>
              <a:rPr kumimoji="1" lang="ja-JP" altLang="en-US" sz="3600" dirty="0">
                <a:latin typeface="Meiryo UI" panose="020B0604030504040204" pitchFamily="50" charset="-128"/>
                <a:ea typeface="Meiryo UI" panose="020B0604030504040204" pitchFamily="50" charset="-128"/>
              </a:rPr>
              <a:t>データベース</a:t>
            </a:r>
            <a:r>
              <a:rPr kumimoji="1" lang="ja-JP" altLang="en-US" sz="3200" dirty="0">
                <a:latin typeface="Meiryo UI" panose="020B0604030504040204" pitchFamily="50" charset="-128"/>
                <a:ea typeface="Meiryo UI" panose="020B0604030504040204" pitchFamily="50" charset="-128"/>
              </a:rPr>
              <a:t>作成に関しては</a:t>
            </a:r>
            <a:r>
              <a:rPr kumimoji="1" lang="en-US" altLang="ja-JP" sz="3200" dirty="0">
                <a:latin typeface="Meiryo UI" panose="020B0604030504040204" pitchFamily="50" charset="-128"/>
                <a:ea typeface="Meiryo UI" panose="020B0604030504040204" pitchFamily="50" charset="-128"/>
              </a:rPr>
              <a:t>, </a:t>
            </a:r>
            <a:r>
              <a:rPr kumimoji="1" lang="ja-JP" altLang="en-US" sz="3200" dirty="0">
                <a:latin typeface="Meiryo UI" panose="020B0604030504040204" pitchFamily="50" charset="-128"/>
                <a:ea typeface="Meiryo UI" panose="020B0604030504040204" pitchFamily="50" charset="-128"/>
              </a:rPr>
              <a:t>撮影コストと肖像権の確保を行う必要があるという問題が存在する</a:t>
            </a:r>
            <a:r>
              <a:rPr kumimoji="1" lang="en-US" altLang="ja-JP" sz="3200" dirty="0">
                <a:latin typeface="Meiryo UI" panose="020B0604030504040204" pitchFamily="50" charset="-128"/>
                <a:ea typeface="Meiryo UI" panose="020B0604030504040204" pitchFamily="50" charset="-128"/>
              </a:rPr>
              <a:t>. </a:t>
            </a:r>
            <a:r>
              <a:rPr kumimoji="1" lang="ja-JP" altLang="en-US" sz="3200" dirty="0">
                <a:latin typeface="Meiryo UI" panose="020B0604030504040204" pitchFamily="50" charset="-128"/>
                <a:ea typeface="Meiryo UI" panose="020B0604030504040204" pitchFamily="50" charset="-128"/>
              </a:rPr>
              <a:t>本研究室では</a:t>
            </a:r>
            <a:r>
              <a:rPr kumimoji="1" lang="en-US" altLang="ja-JP" sz="3200" dirty="0">
                <a:latin typeface="Meiryo UI" panose="020B0604030504040204" pitchFamily="50" charset="-128"/>
                <a:ea typeface="Meiryo UI" panose="020B0604030504040204" pitchFamily="50" charset="-128"/>
              </a:rPr>
              <a:t>, </a:t>
            </a:r>
            <a:r>
              <a:rPr kumimoji="1" lang="ja-JP" altLang="en-US" sz="3200" dirty="0">
                <a:latin typeface="Meiryo UI" panose="020B0604030504040204" pitchFamily="50" charset="-128"/>
                <a:ea typeface="Meiryo UI" panose="020B0604030504040204" pitchFamily="50" charset="-128"/>
              </a:rPr>
              <a:t>これらの問題を回避するため</a:t>
            </a:r>
            <a:r>
              <a:rPr kumimoji="1" lang="en-US" altLang="ja-JP" sz="3200" dirty="0">
                <a:latin typeface="Meiryo UI" panose="020B0604030504040204" pitchFamily="50" charset="-128"/>
                <a:ea typeface="Meiryo UI" panose="020B0604030504040204" pitchFamily="50" charset="-128"/>
              </a:rPr>
              <a:t>, </a:t>
            </a:r>
            <a:r>
              <a:rPr kumimoji="1" lang="ja-JP" altLang="en-US" sz="3200" dirty="0">
                <a:latin typeface="Meiryo UI" panose="020B0604030504040204" pitchFamily="50" charset="-128"/>
                <a:ea typeface="Meiryo UI" panose="020B0604030504040204" pitchFamily="50" charset="-128"/>
              </a:rPr>
              <a:t>敵対的生成ネットワーク</a:t>
            </a:r>
            <a:r>
              <a:rPr kumimoji="1" lang="en-US" altLang="ja-JP" sz="3200" dirty="0">
                <a:latin typeface="Meiryo UI" panose="020B0604030504040204" pitchFamily="50" charset="-128"/>
                <a:ea typeface="Meiryo UI" panose="020B0604030504040204" pitchFamily="50" charset="-128"/>
              </a:rPr>
              <a:t>(Style-GAN)</a:t>
            </a:r>
            <a:r>
              <a:rPr kumimoji="1" lang="ja-JP" altLang="en-US" sz="3200" dirty="0">
                <a:latin typeface="Meiryo UI" panose="020B0604030504040204" pitchFamily="50" charset="-128"/>
                <a:ea typeface="Meiryo UI" panose="020B0604030504040204" pitchFamily="50" charset="-128"/>
              </a:rPr>
              <a:t>を用いて大規模日本人顔データベースの作成を試みた</a:t>
            </a:r>
            <a:r>
              <a:rPr kumimoji="1" lang="en-US" altLang="ja-JP" sz="3200" dirty="0">
                <a:latin typeface="Meiryo UI" panose="020B0604030504040204" pitchFamily="50" charset="-128"/>
                <a:ea typeface="Meiryo UI" panose="020B0604030504040204" pitchFamily="50" charset="-128"/>
              </a:rPr>
              <a:t>.</a:t>
            </a:r>
            <a:endParaRPr kumimoji="1" lang="ja-JP" altLang="en-US" sz="3200" dirty="0">
              <a:latin typeface="Meiryo UI" panose="020B0604030504040204" pitchFamily="50" charset="-128"/>
              <a:ea typeface="Meiryo UI" panose="020B0604030504040204" pitchFamily="50" charset="-128"/>
            </a:endParaRPr>
          </a:p>
        </p:txBody>
      </p:sp>
      <p:sp>
        <p:nvSpPr>
          <p:cNvPr id="22" name="テキスト ボックス 21">
            <a:extLst>
              <a:ext uri="{FF2B5EF4-FFF2-40B4-BE49-F238E27FC236}">
                <a16:creationId xmlns:a16="http://schemas.microsoft.com/office/drawing/2014/main" id="{A67AD86C-775F-4FBA-A3C4-50151FCFAB91}"/>
              </a:ext>
            </a:extLst>
          </p:cNvPr>
          <p:cNvSpPr txBox="1"/>
          <p:nvPr/>
        </p:nvSpPr>
        <p:spPr>
          <a:xfrm>
            <a:off x="1105455" y="9299776"/>
            <a:ext cx="13500000" cy="1077218"/>
          </a:xfrm>
          <a:prstGeom prst="rect">
            <a:avLst/>
          </a:prstGeom>
          <a:noFill/>
        </p:spPr>
        <p:txBody>
          <a:bodyPr wrap="square" rtlCol="0">
            <a:spAutoFit/>
          </a:bodyPr>
          <a:lstStyle/>
          <a:p>
            <a:r>
              <a:rPr kumimoji="1" lang="en-US" altLang="ja-JP" sz="3200" dirty="0">
                <a:latin typeface="Meiryo UI" panose="020B0604030504040204" pitchFamily="50" charset="-128"/>
                <a:ea typeface="Meiryo UI" panose="020B0604030504040204" pitchFamily="50" charset="-128"/>
              </a:rPr>
              <a:t>Style-GAN </a:t>
            </a:r>
            <a:r>
              <a:rPr kumimoji="1" lang="ja-JP" altLang="en-US" sz="3200" dirty="0">
                <a:latin typeface="Meiryo UI" panose="020B0604030504040204" pitchFamily="50" charset="-128"/>
                <a:ea typeface="Meiryo UI" panose="020B0604030504040204" pitchFamily="50" charset="-128"/>
              </a:rPr>
              <a:t>から生成した画像を日本人顔識別器に通して抽出することで</a:t>
            </a:r>
            <a:r>
              <a:rPr kumimoji="1" lang="en-US" altLang="ja-JP" sz="3200" dirty="0">
                <a:latin typeface="Meiryo UI" panose="020B0604030504040204" pitchFamily="50" charset="-128"/>
                <a:ea typeface="Meiryo UI" panose="020B0604030504040204" pitchFamily="50" charset="-128"/>
              </a:rPr>
              <a:t>, </a:t>
            </a:r>
            <a:r>
              <a:rPr kumimoji="1" lang="ja-JP" altLang="en-US" sz="3200" dirty="0">
                <a:latin typeface="Meiryo UI" panose="020B0604030504040204" pitchFamily="50" charset="-128"/>
                <a:ea typeface="Meiryo UI" panose="020B0604030504040204" pitchFamily="50" charset="-128"/>
              </a:rPr>
              <a:t>日本人顔画像を自動で取得するシステム構築を試みた</a:t>
            </a:r>
            <a:r>
              <a:rPr kumimoji="1" lang="en-US" altLang="ja-JP" sz="3200" dirty="0">
                <a:latin typeface="Meiryo UI" panose="020B0604030504040204" pitchFamily="50" charset="-128"/>
                <a:ea typeface="Meiryo UI" panose="020B0604030504040204" pitchFamily="50" charset="-128"/>
              </a:rPr>
              <a:t>.</a:t>
            </a:r>
          </a:p>
        </p:txBody>
      </p:sp>
      <p:cxnSp>
        <p:nvCxnSpPr>
          <p:cNvPr id="38" name="直線コネクタ 37">
            <a:extLst>
              <a:ext uri="{FF2B5EF4-FFF2-40B4-BE49-F238E27FC236}">
                <a16:creationId xmlns:a16="http://schemas.microsoft.com/office/drawing/2014/main" id="{1B7ED6A2-6200-410D-BB3C-824280FF26C5}"/>
              </a:ext>
            </a:extLst>
          </p:cNvPr>
          <p:cNvCxnSpPr>
            <a:cxnSpLocks/>
          </p:cNvCxnSpPr>
          <p:nvPr/>
        </p:nvCxnSpPr>
        <p:spPr>
          <a:xfrm>
            <a:off x="15669509" y="27876033"/>
            <a:ext cx="13500000" cy="0"/>
          </a:xfrm>
          <a:prstGeom prst="line">
            <a:avLst/>
          </a:prstGeom>
          <a:ln w="1016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2A8D3439-7DA0-4EA2-9A96-E54EF5B01196}"/>
              </a:ext>
            </a:extLst>
          </p:cNvPr>
          <p:cNvCxnSpPr>
            <a:cxnSpLocks/>
          </p:cNvCxnSpPr>
          <p:nvPr/>
        </p:nvCxnSpPr>
        <p:spPr>
          <a:xfrm>
            <a:off x="1105455" y="8945144"/>
            <a:ext cx="13500000" cy="0"/>
          </a:xfrm>
          <a:prstGeom prst="line">
            <a:avLst/>
          </a:prstGeom>
          <a:ln w="1016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677BBAB9-DA59-4A42-A8E6-EDB09E5C3787}"/>
              </a:ext>
            </a:extLst>
          </p:cNvPr>
          <p:cNvSpPr txBox="1"/>
          <p:nvPr/>
        </p:nvSpPr>
        <p:spPr>
          <a:xfrm>
            <a:off x="1068895" y="17908531"/>
            <a:ext cx="12960000" cy="1631216"/>
          </a:xfrm>
          <a:prstGeom prst="rect">
            <a:avLst/>
          </a:prstGeom>
          <a:noFill/>
        </p:spPr>
        <p:txBody>
          <a:bodyPr wrap="square" rtlCol="0">
            <a:spAutoFit/>
          </a:bodyPr>
          <a:lstStyle/>
          <a:p>
            <a:r>
              <a:rPr kumimoji="1" lang="en-US" altLang="ja-JP" sz="3600" dirty="0">
                <a:solidFill>
                  <a:srgbClr val="C00000"/>
                </a:solidFill>
                <a:latin typeface="Meiryo UI" panose="020B0604030504040204" pitchFamily="50" charset="-128"/>
                <a:ea typeface="Meiryo UI" panose="020B0604030504040204" pitchFamily="50" charset="-128"/>
              </a:rPr>
              <a:t>1. </a:t>
            </a:r>
            <a:r>
              <a:rPr kumimoji="1" lang="ja-JP" altLang="en-US" sz="3600" dirty="0">
                <a:solidFill>
                  <a:srgbClr val="C00000"/>
                </a:solidFill>
                <a:latin typeface="Meiryo UI" panose="020B0604030504040204" pitchFamily="50" charset="-128"/>
                <a:ea typeface="Meiryo UI" panose="020B0604030504040204" pitchFamily="50" charset="-128"/>
              </a:rPr>
              <a:t>アジア人を含んだ顔画像の生成</a:t>
            </a:r>
            <a:endParaRPr kumimoji="1" lang="en-US" altLang="ja-JP" sz="3600" dirty="0">
              <a:solidFill>
                <a:srgbClr val="C00000"/>
              </a:solidFill>
              <a:latin typeface="Meiryo UI" panose="020B0604030504040204" pitchFamily="50" charset="-128"/>
              <a:ea typeface="Meiryo UI" panose="020B0604030504040204" pitchFamily="50" charset="-128"/>
            </a:endParaRPr>
          </a:p>
          <a:p>
            <a:r>
              <a:rPr kumimoji="1" lang="ja-JP" altLang="en-US" sz="3200" dirty="0">
                <a:latin typeface="Meiryo UI" panose="020B0604030504040204" pitchFamily="50" charset="-128"/>
                <a:ea typeface="Meiryo UI" panose="020B0604030504040204" pitchFamily="50" charset="-128"/>
              </a:rPr>
              <a:t>本研究室において作成した大規模顔データベース（</a:t>
            </a:r>
            <a:r>
              <a:rPr kumimoji="1" lang="en-US" altLang="ja-JP" sz="3200" dirty="0">
                <a:latin typeface="Meiryo UI" panose="020B0604030504040204" pitchFamily="50" charset="-128"/>
                <a:ea typeface="Meiryo UI" panose="020B0604030504040204" pitchFamily="50" charset="-128"/>
              </a:rPr>
              <a:t>FFHQ+</a:t>
            </a:r>
            <a:r>
              <a:rPr kumimoji="1" lang="ja-JP" altLang="en-US" sz="3200" dirty="0">
                <a:latin typeface="Meiryo UI" panose="020B0604030504040204" pitchFamily="50" charset="-128"/>
                <a:ea typeface="Meiryo UI" panose="020B0604030504040204" pitchFamily="50" charset="-128"/>
              </a:rPr>
              <a:t>約 </a:t>
            </a:r>
            <a:r>
              <a:rPr kumimoji="1" lang="en-US" altLang="ja-JP" sz="3200" dirty="0">
                <a:latin typeface="Meiryo UI" panose="020B0604030504040204" pitchFamily="50" charset="-128"/>
                <a:ea typeface="Meiryo UI" panose="020B0604030504040204" pitchFamily="50" charset="-128"/>
              </a:rPr>
              <a:t>10000 </a:t>
            </a:r>
            <a:r>
              <a:rPr kumimoji="1" lang="ja-JP" altLang="en-US" sz="3200" dirty="0">
                <a:latin typeface="Meiryo UI" panose="020B0604030504040204" pitchFamily="50" charset="-128"/>
                <a:ea typeface="Meiryo UI" panose="020B0604030504040204" pitchFamily="50" charset="-128"/>
              </a:rPr>
              <a:t>人のアジア人顔）を学習した </a:t>
            </a:r>
            <a:r>
              <a:rPr kumimoji="1" lang="en-US" altLang="ja-JP" sz="3200" dirty="0">
                <a:latin typeface="Meiryo UI" panose="020B0604030504040204" pitchFamily="50" charset="-128"/>
                <a:ea typeface="Meiryo UI" panose="020B0604030504040204" pitchFamily="50" charset="-128"/>
              </a:rPr>
              <a:t>Style-GAN </a:t>
            </a:r>
            <a:r>
              <a:rPr kumimoji="1" lang="ja-JP" altLang="en-US" sz="3200" dirty="0">
                <a:latin typeface="Meiryo UI" panose="020B0604030504040204" pitchFamily="50" charset="-128"/>
                <a:ea typeface="Meiryo UI" panose="020B0604030504040204" pitchFamily="50" charset="-128"/>
              </a:rPr>
              <a:t>を用いて </a:t>
            </a:r>
            <a:r>
              <a:rPr kumimoji="1" lang="en-US" altLang="ja-JP" sz="3200" dirty="0">
                <a:latin typeface="Meiryo UI" panose="020B0604030504040204" pitchFamily="50" charset="-128"/>
                <a:ea typeface="Meiryo UI" panose="020B0604030504040204" pitchFamily="50" charset="-128"/>
              </a:rPr>
              <a:t>30000 </a:t>
            </a:r>
            <a:r>
              <a:rPr kumimoji="1" lang="ja-JP" altLang="en-US" sz="3200" dirty="0">
                <a:latin typeface="Meiryo UI" panose="020B0604030504040204" pitchFamily="50" charset="-128"/>
                <a:ea typeface="Meiryo UI" panose="020B0604030504040204" pitchFamily="50" charset="-128"/>
              </a:rPr>
              <a:t>枚の顔画像を生成した</a:t>
            </a:r>
            <a:r>
              <a:rPr kumimoji="1" lang="en-US" altLang="ja-JP" sz="3200" dirty="0">
                <a:latin typeface="Meiryo UI" panose="020B0604030504040204" pitchFamily="50" charset="-128"/>
                <a:ea typeface="Meiryo UI" panose="020B0604030504040204" pitchFamily="50" charset="-128"/>
              </a:rPr>
              <a:t>.</a:t>
            </a:r>
          </a:p>
        </p:txBody>
      </p:sp>
      <p:sp>
        <p:nvSpPr>
          <p:cNvPr id="43" name="テキスト ボックス 42">
            <a:extLst>
              <a:ext uri="{FF2B5EF4-FFF2-40B4-BE49-F238E27FC236}">
                <a16:creationId xmlns:a16="http://schemas.microsoft.com/office/drawing/2014/main" id="{2CF43A50-C06F-4892-ADAA-CD0AE70406F5}"/>
              </a:ext>
            </a:extLst>
          </p:cNvPr>
          <p:cNvSpPr txBox="1"/>
          <p:nvPr/>
        </p:nvSpPr>
        <p:spPr>
          <a:xfrm>
            <a:off x="1112890" y="25761642"/>
            <a:ext cx="12960000" cy="1631216"/>
          </a:xfrm>
          <a:prstGeom prst="rect">
            <a:avLst/>
          </a:prstGeom>
          <a:noFill/>
        </p:spPr>
        <p:txBody>
          <a:bodyPr wrap="square" rtlCol="0">
            <a:spAutoFit/>
          </a:bodyPr>
          <a:lstStyle/>
          <a:p>
            <a:r>
              <a:rPr kumimoji="1" lang="en-US" altLang="ja-JP" sz="3600" dirty="0">
                <a:solidFill>
                  <a:srgbClr val="C00000"/>
                </a:solidFill>
                <a:latin typeface="Meiryo UI" panose="020B0604030504040204" pitchFamily="50" charset="-128"/>
                <a:ea typeface="Meiryo UI" panose="020B0604030504040204" pitchFamily="50" charset="-128"/>
              </a:rPr>
              <a:t>2. </a:t>
            </a:r>
            <a:r>
              <a:rPr kumimoji="1" lang="ja-JP" altLang="en-US" sz="3600" dirty="0">
                <a:solidFill>
                  <a:srgbClr val="C00000"/>
                </a:solidFill>
                <a:latin typeface="Meiryo UI" panose="020B0604030504040204" pitchFamily="50" charset="-128"/>
                <a:ea typeface="Meiryo UI" panose="020B0604030504040204" pitchFamily="50" charset="-128"/>
              </a:rPr>
              <a:t>学習用画像の取得</a:t>
            </a:r>
            <a:endParaRPr kumimoji="1" lang="en-US" altLang="ja-JP" sz="3600" dirty="0">
              <a:solidFill>
                <a:srgbClr val="C00000"/>
              </a:solidFill>
              <a:latin typeface="Meiryo UI" panose="020B0604030504040204" pitchFamily="50" charset="-128"/>
              <a:ea typeface="Meiryo UI" panose="020B0604030504040204" pitchFamily="50" charset="-128"/>
            </a:endParaRPr>
          </a:p>
          <a:p>
            <a:r>
              <a:rPr kumimoji="1" lang="en-US" altLang="ja-JP" sz="3200" dirty="0">
                <a:latin typeface="Meiryo UI" panose="020B0604030504040204" pitchFamily="50" charset="-128"/>
                <a:ea typeface="Meiryo UI" panose="020B0604030504040204" pitchFamily="50" charset="-128"/>
              </a:rPr>
              <a:t>4 </a:t>
            </a:r>
            <a:r>
              <a:rPr kumimoji="1" lang="ja-JP" altLang="en-US" sz="3200" dirty="0">
                <a:latin typeface="Meiryo UI" panose="020B0604030504040204" pitchFamily="50" charset="-128"/>
                <a:ea typeface="Meiryo UI" panose="020B0604030504040204" pitchFamily="50" charset="-128"/>
              </a:rPr>
              <a:t>名の評定者により</a:t>
            </a:r>
            <a:r>
              <a:rPr kumimoji="1" lang="en-US" altLang="ja-JP" sz="3200" dirty="0">
                <a:latin typeface="Meiryo UI" panose="020B0604030504040204" pitchFamily="50" charset="-128"/>
                <a:ea typeface="Meiryo UI" panose="020B0604030504040204" pitchFamily="50" charset="-128"/>
              </a:rPr>
              <a:t>, </a:t>
            </a:r>
            <a:r>
              <a:rPr kumimoji="1" lang="ja-JP" altLang="en-US" sz="3200" dirty="0">
                <a:latin typeface="Meiryo UI" panose="020B0604030504040204" pitchFamily="50" charset="-128"/>
                <a:ea typeface="Meiryo UI" panose="020B0604030504040204" pitchFamily="50" charset="-128"/>
              </a:rPr>
              <a:t>生成した画像の中から日本人であると評定された顔 </a:t>
            </a:r>
            <a:r>
              <a:rPr kumimoji="1" lang="en-US" altLang="ja-JP" sz="3200" dirty="0">
                <a:latin typeface="Meiryo UI" panose="020B0604030504040204" pitchFamily="50" charset="-128"/>
                <a:ea typeface="Meiryo UI" panose="020B0604030504040204" pitchFamily="50" charset="-128"/>
              </a:rPr>
              <a:t>1498 </a:t>
            </a:r>
            <a:r>
              <a:rPr kumimoji="1" lang="ja-JP" altLang="en-US" sz="3200" dirty="0">
                <a:latin typeface="Meiryo UI" panose="020B0604030504040204" pitchFamily="50" charset="-128"/>
                <a:ea typeface="Meiryo UI" panose="020B0604030504040204" pitchFamily="50" charset="-128"/>
              </a:rPr>
              <a:t>枚と同数の非日本人顔を識別器の学習用画像として得た</a:t>
            </a:r>
            <a:r>
              <a:rPr kumimoji="1" lang="en-US" altLang="ja-JP" sz="3200" dirty="0">
                <a:latin typeface="Meiryo UI" panose="020B0604030504040204" pitchFamily="50" charset="-128"/>
                <a:ea typeface="Meiryo UI" panose="020B0604030504040204" pitchFamily="50" charset="-128"/>
              </a:rPr>
              <a:t>.</a:t>
            </a:r>
          </a:p>
        </p:txBody>
      </p:sp>
      <p:sp>
        <p:nvSpPr>
          <p:cNvPr id="44" name="テキスト ボックス 43">
            <a:extLst>
              <a:ext uri="{FF2B5EF4-FFF2-40B4-BE49-F238E27FC236}">
                <a16:creationId xmlns:a16="http://schemas.microsoft.com/office/drawing/2014/main" id="{683B4975-922D-4041-8196-22451F2044D3}"/>
              </a:ext>
            </a:extLst>
          </p:cNvPr>
          <p:cNvSpPr txBox="1"/>
          <p:nvPr/>
        </p:nvSpPr>
        <p:spPr>
          <a:xfrm>
            <a:off x="1112890" y="27876952"/>
            <a:ext cx="12960000" cy="1631216"/>
          </a:xfrm>
          <a:prstGeom prst="rect">
            <a:avLst/>
          </a:prstGeom>
          <a:noFill/>
        </p:spPr>
        <p:txBody>
          <a:bodyPr wrap="square" rtlCol="0">
            <a:spAutoFit/>
          </a:bodyPr>
          <a:lstStyle/>
          <a:p>
            <a:r>
              <a:rPr kumimoji="1" lang="en-US" altLang="ja-JP" sz="3600" dirty="0">
                <a:solidFill>
                  <a:srgbClr val="C00000"/>
                </a:solidFill>
                <a:latin typeface="Meiryo UI" panose="020B0604030504040204" pitchFamily="50" charset="-128"/>
                <a:ea typeface="Meiryo UI" panose="020B0604030504040204" pitchFamily="50" charset="-128"/>
              </a:rPr>
              <a:t>3. </a:t>
            </a:r>
            <a:r>
              <a:rPr kumimoji="1" lang="ja-JP" altLang="en-US" sz="3600" dirty="0">
                <a:solidFill>
                  <a:srgbClr val="C00000"/>
                </a:solidFill>
                <a:latin typeface="Meiryo UI" panose="020B0604030504040204" pitchFamily="50" charset="-128"/>
                <a:ea typeface="Meiryo UI" panose="020B0604030504040204" pitchFamily="50" charset="-128"/>
              </a:rPr>
              <a:t>日本人顔識別器の作成</a:t>
            </a:r>
            <a:endParaRPr kumimoji="1" lang="en-US" altLang="ja-JP" sz="3600" dirty="0">
              <a:solidFill>
                <a:srgbClr val="C00000"/>
              </a:solidFill>
              <a:latin typeface="Meiryo UI" panose="020B0604030504040204" pitchFamily="50" charset="-128"/>
              <a:ea typeface="Meiryo UI" panose="020B0604030504040204" pitchFamily="50" charset="-128"/>
            </a:endParaRPr>
          </a:p>
          <a:p>
            <a:r>
              <a:rPr kumimoji="1" lang="en-US" altLang="ja-JP" sz="3200" dirty="0" err="1">
                <a:latin typeface="Meiryo UI" panose="020B0604030504040204" pitchFamily="50" charset="-128"/>
                <a:ea typeface="Meiryo UI" panose="020B0604030504040204" pitchFamily="50" charset="-128"/>
              </a:rPr>
              <a:t>MobileNet</a:t>
            </a:r>
            <a:r>
              <a:rPr kumimoji="1" lang="en-US" altLang="ja-JP" sz="3200" dirty="0">
                <a:latin typeface="Meiryo UI" panose="020B0604030504040204" pitchFamily="50" charset="-128"/>
                <a:ea typeface="Meiryo UI" panose="020B0604030504040204" pitchFamily="50" charset="-128"/>
              </a:rPr>
              <a:t> v2 </a:t>
            </a:r>
            <a:r>
              <a:rPr kumimoji="1" lang="ja-JP" altLang="en-US" sz="3200" dirty="0">
                <a:latin typeface="Meiryo UI" panose="020B0604030504040204" pitchFamily="50" charset="-128"/>
                <a:ea typeface="Meiryo UI" panose="020B0604030504040204" pitchFamily="50" charset="-128"/>
              </a:rPr>
              <a:t>をベースモデルとして転移学習を行い</a:t>
            </a:r>
            <a:r>
              <a:rPr kumimoji="1" lang="en-US" altLang="ja-JP" sz="3200" dirty="0">
                <a:latin typeface="Meiryo UI" panose="020B0604030504040204" pitchFamily="50" charset="-128"/>
                <a:ea typeface="Meiryo UI" panose="020B0604030504040204" pitchFamily="50" charset="-128"/>
              </a:rPr>
              <a:t>, </a:t>
            </a:r>
            <a:r>
              <a:rPr kumimoji="1" lang="ja-JP" altLang="en-US" sz="3200" dirty="0">
                <a:latin typeface="Meiryo UI" panose="020B0604030504040204" pitchFamily="50" charset="-128"/>
                <a:ea typeface="Meiryo UI" panose="020B0604030504040204" pitchFamily="50" charset="-128"/>
              </a:rPr>
              <a:t>日本人顔識別器を作成した</a:t>
            </a:r>
            <a:r>
              <a:rPr kumimoji="1" lang="en-US" altLang="ja-JP" sz="3200" dirty="0">
                <a:latin typeface="Meiryo UI" panose="020B0604030504040204" pitchFamily="50" charset="-128"/>
                <a:ea typeface="Meiryo UI" panose="020B0604030504040204" pitchFamily="50" charset="-128"/>
              </a:rPr>
              <a:t>.</a:t>
            </a:r>
          </a:p>
        </p:txBody>
      </p:sp>
      <p:sp>
        <p:nvSpPr>
          <p:cNvPr id="47" name="テキスト ボックス 46">
            <a:extLst>
              <a:ext uri="{FF2B5EF4-FFF2-40B4-BE49-F238E27FC236}">
                <a16:creationId xmlns:a16="http://schemas.microsoft.com/office/drawing/2014/main" id="{C8AFA362-1E74-4820-902C-57750B8CB177}"/>
              </a:ext>
            </a:extLst>
          </p:cNvPr>
          <p:cNvSpPr txBox="1"/>
          <p:nvPr/>
        </p:nvSpPr>
        <p:spPr>
          <a:xfrm>
            <a:off x="15921945" y="2713562"/>
            <a:ext cx="3075392" cy="923330"/>
          </a:xfrm>
          <a:prstGeom prst="rect">
            <a:avLst/>
          </a:prstGeom>
          <a:noFill/>
        </p:spPr>
        <p:txBody>
          <a:bodyPr wrap="square" rtlCol="0">
            <a:spAutoFit/>
          </a:bodyPr>
          <a:lstStyle/>
          <a:p>
            <a:r>
              <a:rPr kumimoji="1" lang="en-US" altLang="ja-JP" sz="5400" b="1" dirty="0">
                <a:solidFill>
                  <a:schemeClr val="accent1">
                    <a:lumMod val="50000"/>
                  </a:schemeClr>
                </a:solidFill>
              </a:rPr>
              <a:t>Results</a:t>
            </a:r>
            <a:endParaRPr kumimoji="1" lang="ja-JP" altLang="en-US" sz="5400" b="1" dirty="0">
              <a:solidFill>
                <a:schemeClr val="accent1">
                  <a:lumMod val="50000"/>
                </a:schemeClr>
              </a:solidFill>
            </a:endParaRPr>
          </a:p>
        </p:txBody>
      </p:sp>
      <p:sp>
        <p:nvSpPr>
          <p:cNvPr id="48" name="テキスト ボックス 47">
            <a:extLst>
              <a:ext uri="{FF2B5EF4-FFF2-40B4-BE49-F238E27FC236}">
                <a16:creationId xmlns:a16="http://schemas.microsoft.com/office/drawing/2014/main" id="{D4327FD5-67AD-4400-9C1D-63447BE27B07}"/>
              </a:ext>
            </a:extLst>
          </p:cNvPr>
          <p:cNvSpPr txBox="1"/>
          <p:nvPr/>
        </p:nvSpPr>
        <p:spPr>
          <a:xfrm>
            <a:off x="15981295" y="3957008"/>
            <a:ext cx="5515971" cy="4524315"/>
          </a:xfrm>
          <a:prstGeom prst="rect">
            <a:avLst/>
          </a:prstGeom>
          <a:noFill/>
        </p:spPr>
        <p:txBody>
          <a:bodyPr wrap="square">
            <a:spAutoFit/>
          </a:bodyPr>
          <a:lstStyle/>
          <a:p>
            <a:r>
              <a:rPr lang="ja-JP" altLang="en-US" sz="3200" dirty="0">
                <a:latin typeface="Meiryo UI" panose="020B0604030504040204" pitchFamily="50" charset="-128"/>
                <a:ea typeface="Meiryo UI" panose="020B0604030504040204" pitchFamily="50" charset="-128"/>
              </a:rPr>
              <a:t>作成した識別器は図のような学習曲線を描いた</a:t>
            </a:r>
            <a:r>
              <a:rPr lang="en-US" altLang="ja-JP" sz="3200" dirty="0">
                <a:latin typeface="Meiryo UI" panose="020B0604030504040204" pitchFamily="50" charset="-128"/>
                <a:ea typeface="Meiryo UI" panose="020B0604030504040204" pitchFamily="50" charset="-128"/>
              </a:rPr>
              <a:t>.</a:t>
            </a:r>
          </a:p>
          <a:p>
            <a:r>
              <a:rPr lang="en-US" altLang="ja-JP" sz="3200" dirty="0">
                <a:latin typeface="Meiryo UI" panose="020B0604030504040204" pitchFamily="50" charset="-128"/>
                <a:ea typeface="Meiryo UI" panose="020B0604030504040204" pitchFamily="50" charset="-128"/>
              </a:rPr>
              <a:t>86.2%</a:t>
            </a:r>
            <a:r>
              <a:rPr lang="ja-JP" altLang="en-US" sz="3200" dirty="0">
                <a:latin typeface="Meiryo UI" panose="020B0604030504040204" pitchFamily="50" charset="-128"/>
                <a:ea typeface="Meiryo UI" panose="020B0604030504040204" pitchFamily="50" charset="-128"/>
              </a:rPr>
              <a:t>の正答率で日本人顔の識別が可能であった</a:t>
            </a:r>
            <a:r>
              <a:rPr lang="en-US" altLang="ja-JP" sz="3200" dirty="0">
                <a:latin typeface="Meiryo UI" panose="020B0604030504040204" pitchFamily="50" charset="-128"/>
                <a:ea typeface="Meiryo UI" panose="020B0604030504040204" pitchFamily="50" charset="-128"/>
              </a:rPr>
              <a:t>.</a:t>
            </a:r>
          </a:p>
          <a:p>
            <a:r>
              <a:rPr lang="ja-JP" altLang="en-US" sz="3200" dirty="0">
                <a:latin typeface="Meiryo UI" panose="020B0604030504040204" pitchFamily="50" charset="-128"/>
                <a:ea typeface="Meiryo UI" panose="020B0604030504040204" pitchFamily="50" charset="-128"/>
              </a:rPr>
              <a:t>この日本人顔識別器を用いることで</a:t>
            </a:r>
            <a:r>
              <a:rPr lang="en-US" altLang="ja-JP" sz="3200" dirty="0">
                <a:latin typeface="Meiryo UI" panose="020B0604030504040204" pitchFamily="50" charset="-128"/>
                <a:ea typeface="Meiryo UI" panose="020B0604030504040204" pitchFamily="50" charset="-128"/>
              </a:rPr>
              <a:t>, Style-GAN </a:t>
            </a:r>
            <a:r>
              <a:rPr lang="ja-JP" altLang="en-US" sz="3200" dirty="0">
                <a:latin typeface="Meiryo UI" panose="020B0604030504040204" pitchFamily="50" charset="-128"/>
                <a:ea typeface="Meiryo UI" panose="020B0604030504040204" pitchFamily="50" charset="-128"/>
              </a:rPr>
              <a:t>で生成した顔画像から日本人顔の特徴を有した画像を自動的に抽出できる可能性が示唆された。</a:t>
            </a:r>
          </a:p>
        </p:txBody>
      </p:sp>
      <p:cxnSp>
        <p:nvCxnSpPr>
          <p:cNvPr id="49" name="直線コネクタ 48">
            <a:extLst>
              <a:ext uri="{FF2B5EF4-FFF2-40B4-BE49-F238E27FC236}">
                <a16:creationId xmlns:a16="http://schemas.microsoft.com/office/drawing/2014/main" id="{CC76128B-6EB8-4F72-A741-965447E6F290}"/>
              </a:ext>
            </a:extLst>
          </p:cNvPr>
          <p:cNvCxnSpPr>
            <a:cxnSpLocks/>
          </p:cNvCxnSpPr>
          <p:nvPr/>
        </p:nvCxnSpPr>
        <p:spPr>
          <a:xfrm>
            <a:off x="15921945" y="3564000"/>
            <a:ext cx="13500000" cy="0"/>
          </a:xfrm>
          <a:prstGeom prst="line">
            <a:avLst/>
          </a:prstGeom>
          <a:ln w="1016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CC36E89-E58E-4EF4-B6E9-341A6D8A3A7E}"/>
              </a:ext>
            </a:extLst>
          </p:cNvPr>
          <p:cNvSpPr txBox="1"/>
          <p:nvPr/>
        </p:nvSpPr>
        <p:spPr>
          <a:xfrm>
            <a:off x="3117023" y="24736236"/>
            <a:ext cx="6391783" cy="523220"/>
          </a:xfrm>
          <a:prstGeom prst="rect">
            <a:avLst/>
          </a:prstGeom>
          <a:noFill/>
        </p:spPr>
        <p:txBody>
          <a:bodyPr wrap="square">
            <a:spAutoFit/>
          </a:bodyPr>
          <a:lstStyle/>
          <a:p>
            <a:pPr algn="ctr"/>
            <a:r>
              <a:rPr lang="ja-JP" altLang="en-US" sz="2800" dirty="0">
                <a:latin typeface="Meiryo UI" panose="020B0604030504040204" pitchFamily="50" charset="-128"/>
                <a:ea typeface="Meiryo UI" panose="020B0604030504040204" pitchFamily="50" charset="-128"/>
              </a:rPr>
              <a:t>図</a:t>
            </a:r>
            <a:r>
              <a:rPr lang="en-US" altLang="ja-JP" sz="2800" dirty="0">
                <a:latin typeface="Meiryo UI" panose="020B0604030504040204" pitchFamily="50" charset="-128"/>
                <a:ea typeface="Meiryo UI" panose="020B0604030504040204" pitchFamily="50" charset="-128"/>
              </a:rPr>
              <a:t>: GAN</a:t>
            </a:r>
            <a:r>
              <a:rPr lang="ja-JP" altLang="en-US" sz="2800" dirty="0">
                <a:latin typeface="Meiryo UI" panose="020B0604030504040204" pitchFamily="50" charset="-128"/>
                <a:ea typeface="Meiryo UI" panose="020B0604030504040204" pitchFamily="50" charset="-128"/>
              </a:rPr>
              <a:t>の概要</a:t>
            </a:r>
            <a:endParaRPr lang="en-US" altLang="ja-JP" sz="2800" dirty="0">
              <a:latin typeface="Meiryo UI" panose="020B0604030504040204" pitchFamily="50" charset="-128"/>
              <a:ea typeface="Meiryo UI" panose="020B0604030504040204" pitchFamily="50" charset="-128"/>
            </a:endParaRPr>
          </a:p>
        </p:txBody>
      </p:sp>
      <p:pic>
        <p:nvPicPr>
          <p:cNvPr id="27" name="図 26">
            <a:extLst>
              <a:ext uri="{FF2B5EF4-FFF2-40B4-BE49-F238E27FC236}">
                <a16:creationId xmlns:a16="http://schemas.microsoft.com/office/drawing/2014/main" id="{ADAF1837-76C2-4096-8569-E52617313B3C}"/>
              </a:ext>
            </a:extLst>
          </p:cNvPr>
          <p:cNvPicPr>
            <a:picLocks noChangeAspect="1"/>
          </p:cNvPicPr>
          <p:nvPr/>
        </p:nvPicPr>
        <p:blipFill>
          <a:blip r:embed="rId3"/>
          <a:stretch>
            <a:fillRect/>
          </a:stretch>
        </p:blipFill>
        <p:spPr>
          <a:xfrm>
            <a:off x="1641639" y="20078355"/>
            <a:ext cx="10254035" cy="4412259"/>
          </a:xfrm>
          <a:prstGeom prst="rect">
            <a:avLst/>
          </a:prstGeom>
        </p:spPr>
      </p:pic>
      <p:pic>
        <p:nvPicPr>
          <p:cNvPr id="31" name="図 30">
            <a:extLst>
              <a:ext uri="{FF2B5EF4-FFF2-40B4-BE49-F238E27FC236}">
                <a16:creationId xmlns:a16="http://schemas.microsoft.com/office/drawing/2014/main" id="{05032136-481B-43B2-A81F-D21710C92A1D}"/>
              </a:ext>
            </a:extLst>
          </p:cNvPr>
          <p:cNvPicPr>
            <a:picLocks noChangeAspect="1"/>
          </p:cNvPicPr>
          <p:nvPr/>
        </p:nvPicPr>
        <p:blipFill>
          <a:blip r:embed="rId4"/>
          <a:stretch>
            <a:fillRect/>
          </a:stretch>
        </p:blipFill>
        <p:spPr>
          <a:xfrm>
            <a:off x="741068" y="11080656"/>
            <a:ext cx="13555987" cy="6120528"/>
          </a:xfrm>
          <a:prstGeom prst="rect">
            <a:avLst/>
          </a:prstGeom>
        </p:spPr>
      </p:pic>
      <p:sp>
        <p:nvSpPr>
          <p:cNvPr id="4" name="テキスト ボックス 3">
            <a:extLst>
              <a:ext uri="{FF2B5EF4-FFF2-40B4-BE49-F238E27FC236}">
                <a16:creationId xmlns:a16="http://schemas.microsoft.com/office/drawing/2014/main" id="{1963BDA5-5D80-43E4-9184-E31EAD51C30E}"/>
              </a:ext>
            </a:extLst>
          </p:cNvPr>
          <p:cNvSpPr txBox="1"/>
          <p:nvPr/>
        </p:nvSpPr>
        <p:spPr>
          <a:xfrm>
            <a:off x="4626380" y="31785909"/>
            <a:ext cx="3790564" cy="400110"/>
          </a:xfrm>
          <a:prstGeom prst="rect">
            <a:avLst/>
          </a:prstGeom>
          <a:noFill/>
        </p:spPr>
        <p:txBody>
          <a:bodyPr wrap="square" rtlCol="0">
            <a:spAutoFit/>
          </a:bodyPr>
          <a:lstStyle/>
          <a:p>
            <a:r>
              <a:rPr kumimoji="1" lang="en-US" altLang="ja-JP" sz="2000" dirty="0"/>
              <a:t>Base model (</a:t>
            </a:r>
            <a:r>
              <a:rPr kumimoji="1" lang="en-US" altLang="ja-JP" sz="2000" dirty="0" err="1"/>
              <a:t>MobileNet</a:t>
            </a:r>
            <a:r>
              <a:rPr kumimoji="1" lang="en-US" altLang="ja-JP" sz="2000" dirty="0"/>
              <a:t> v2)</a:t>
            </a:r>
            <a:endParaRPr kumimoji="1" lang="ja-JP" altLang="en-US" sz="2000" dirty="0"/>
          </a:p>
        </p:txBody>
      </p:sp>
      <p:sp>
        <p:nvSpPr>
          <p:cNvPr id="6" name="左中かっこ 5">
            <a:extLst>
              <a:ext uri="{FF2B5EF4-FFF2-40B4-BE49-F238E27FC236}">
                <a16:creationId xmlns:a16="http://schemas.microsoft.com/office/drawing/2014/main" id="{9289673C-7113-468D-A86F-A1FA1F9C1774}"/>
              </a:ext>
            </a:extLst>
          </p:cNvPr>
          <p:cNvSpPr/>
          <p:nvPr/>
        </p:nvSpPr>
        <p:spPr>
          <a:xfrm rot="5400000">
            <a:off x="5400435" y="28150398"/>
            <a:ext cx="419097" cy="8610394"/>
          </a:xfrm>
          <a:prstGeom prst="leftBrace">
            <a:avLst>
              <a:gd name="adj1" fmla="val 0"/>
              <a:gd name="adj2" fmla="val 51365"/>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6" name="左中かっこ 35">
            <a:extLst>
              <a:ext uri="{FF2B5EF4-FFF2-40B4-BE49-F238E27FC236}">
                <a16:creationId xmlns:a16="http://schemas.microsoft.com/office/drawing/2014/main" id="{8AF13E5B-4A06-4EE1-8901-19C14F3FF636}"/>
              </a:ext>
            </a:extLst>
          </p:cNvPr>
          <p:cNvSpPr/>
          <p:nvPr/>
        </p:nvSpPr>
        <p:spPr>
          <a:xfrm rot="5400000">
            <a:off x="10309825" y="32081002"/>
            <a:ext cx="419095" cy="731177"/>
          </a:xfrm>
          <a:prstGeom prst="leftBrace">
            <a:avLst>
              <a:gd name="adj1" fmla="val 0"/>
              <a:gd name="adj2" fmla="val 51365"/>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133DC89E-5EA3-4EFD-889C-5073DFA1B715}"/>
              </a:ext>
            </a:extLst>
          </p:cNvPr>
          <p:cNvSpPr txBox="1"/>
          <p:nvPr/>
        </p:nvSpPr>
        <p:spPr>
          <a:xfrm>
            <a:off x="9366369" y="31816342"/>
            <a:ext cx="2153161" cy="400110"/>
          </a:xfrm>
          <a:prstGeom prst="rect">
            <a:avLst/>
          </a:prstGeom>
          <a:noFill/>
        </p:spPr>
        <p:txBody>
          <a:bodyPr wrap="square" rtlCol="0">
            <a:spAutoFit/>
          </a:bodyPr>
          <a:lstStyle/>
          <a:p>
            <a:pPr algn="ctr"/>
            <a:r>
              <a:rPr kumimoji="1" lang="en-US" altLang="ja-JP" sz="2000" dirty="0"/>
              <a:t>Prediction layer</a:t>
            </a:r>
            <a:endParaRPr kumimoji="1" lang="ja-JP" altLang="en-US" sz="2000" dirty="0"/>
          </a:p>
        </p:txBody>
      </p:sp>
      <p:cxnSp>
        <p:nvCxnSpPr>
          <p:cNvPr id="12" name="直線矢印コネクタ 11">
            <a:extLst>
              <a:ext uri="{FF2B5EF4-FFF2-40B4-BE49-F238E27FC236}">
                <a16:creationId xmlns:a16="http://schemas.microsoft.com/office/drawing/2014/main" id="{E3D62A69-21E3-48C7-9058-16742D8C045B}"/>
              </a:ext>
            </a:extLst>
          </p:cNvPr>
          <p:cNvCxnSpPr/>
          <p:nvPr/>
        </p:nvCxnSpPr>
        <p:spPr>
          <a:xfrm>
            <a:off x="11092508" y="35479600"/>
            <a:ext cx="87923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BFD19AF6-6DA4-4070-8846-A3D2670DF75D}"/>
              </a:ext>
            </a:extLst>
          </p:cNvPr>
          <p:cNvSpPr txBox="1"/>
          <p:nvPr/>
        </p:nvSpPr>
        <p:spPr>
          <a:xfrm>
            <a:off x="11533097" y="34879435"/>
            <a:ext cx="3452173" cy="1200329"/>
          </a:xfrm>
          <a:prstGeom prst="rect">
            <a:avLst/>
          </a:prstGeom>
          <a:noFill/>
        </p:spPr>
        <p:txBody>
          <a:bodyPr wrap="square" rtlCol="0">
            <a:spAutoFit/>
          </a:bodyPr>
          <a:lstStyle/>
          <a:p>
            <a:pPr algn="ctr"/>
            <a:r>
              <a:rPr kumimoji="1" lang="en-US" altLang="ja-JP" sz="2400" b="1" dirty="0"/>
              <a:t>Japanese</a:t>
            </a:r>
          </a:p>
          <a:p>
            <a:pPr algn="ctr"/>
            <a:r>
              <a:rPr kumimoji="1" lang="en-US" altLang="ja-JP" sz="2400" b="1" dirty="0"/>
              <a:t>or</a:t>
            </a:r>
          </a:p>
          <a:p>
            <a:pPr algn="ctr"/>
            <a:r>
              <a:rPr kumimoji="1" lang="en-US" altLang="ja-JP" sz="2400" b="1" dirty="0"/>
              <a:t>Non-Japanese</a:t>
            </a:r>
            <a:endParaRPr kumimoji="1" lang="ja-JP" altLang="en-US" sz="2400" b="1" dirty="0"/>
          </a:p>
        </p:txBody>
      </p:sp>
      <p:sp>
        <p:nvSpPr>
          <p:cNvPr id="45" name="テキスト ボックス 44">
            <a:extLst>
              <a:ext uri="{FF2B5EF4-FFF2-40B4-BE49-F238E27FC236}">
                <a16:creationId xmlns:a16="http://schemas.microsoft.com/office/drawing/2014/main" id="{BAA231F4-CC85-483B-BAB4-3A0C05EAA2F8}"/>
              </a:ext>
            </a:extLst>
          </p:cNvPr>
          <p:cNvSpPr txBox="1"/>
          <p:nvPr/>
        </p:nvSpPr>
        <p:spPr>
          <a:xfrm>
            <a:off x="3869889" y="37867237"/>
            <a:ext cx="6391783" cy="523220"/>
          </a:xfrm>
          <a:prstGeom prst="rect">
            <a:avLst/>
          </a:prstGeom>
          <a:noFill/>
        </p:spPr>
        <p:txBody>
          <a:bodyPr wrap="square">
            <a:spAutoFit/>
          </a:bodyPr>
          <a:lstStyle/>
          <a:p>
            <a:pPr algn="ctr"/>
            <a:r>
              <a:rPr lang="ja-JP" altLang="en-US" sz="2800" dirty="0">
                <a:latin typeface="Meiryo UI" panose="020B0604030504040204" pitchFamily="50" charset="-128"/>
                <a:ea typeface="Meiryo UI" panose="020B0604030504040204" pitchFamily="50" charset="-128"/>
              </a:rPr>
              <a:t>図</a:t>
            </a:r>
            <a:r>
              <a:rPr lang="en-US" altLang="ja-JP"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ea typeface="Meiryo UI" panose="020B0604030504040204" pitchFamily="50" charset="-128"/>
              </a:rPr>
              <a:t>日本人顔識別器の概要</a:t>
            </a:r>
            <a:endParaRPr lang="en-US" altLang="ja-JP" sz="2800" dirty="0">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198402A7-BDA6-4EF4-92AA-6E2FE3A50998}"/>
                  </a:ext>
                </a:extLst>
              </p:cNvPr>
              <p:cNvSpPr txBox="1"/>
              <p:nvPr/>
            </p:nvSpPr>
            <p:spPr>
              <a:xfrm>
                <a:off x="1068895" y="29550643"/>
                <a:ext cx="12960000" cy="1815882"/>
              </a:xfrm>
              <a:prstGeom prst="rect">
                <a:avLst/>
              </a:prstGeom>
              <a:noFill/>
            </p:spPr>
            <p:txBody>
              <a:bodyPr wrap="square" rtlCol="0">
                <a:spAutoFit/>
              </a:bodyPr>
              <a:lstStyle/>
              <a:p>
                <a:r>
                  <a:rPr kumimoji="1" lang="ja-JP" altLang="en-US" sz="2800" dirty="0">
                    <a:latin typeface="Meiryo UI" panose="020B0604030504040204" pitchFamily="50" charset="-128"/>
                    <a:ea typeface="Meiryo UI" panose="020B0604030504040204" pitchFamily="50" charset="-128"/>
                  </a:rPr>
                  <a:t>①ベースモデルの学習をフリーズさせ</a:t>
                </a:r>
                <a:r>
                  <a:rPr kumimoji="1" lang="en-US" altLang="ja-JP" sz="2800" dirty="0">
                    <a:latin typeface="Meiryo UI" panose="020B0604030504040204" pitchFamily="50" charset="-128"/>
                    <a:ea typeface="Meiryo UI" panose="020B0604030504040204" pitchFamily="50" charset="-128"/>
                  </a:rPr>
                  <a:t>, </a:t>
                </a:r>
                <a:r>
                  <a:rPr kumimoji="1" lang="ja-JP" altLang="en-US" sz="2800" dirty="0">
                    <a:latin typeface="Meiryo UI" panose="020B0604030504040204" pitchFamily="50" charset="-128"/>
                    <a:ea typeface="Meiryo UI" panose="020B0604030504040204" pitchFamily="50" charset="-128"/>
                  </a:rPr>
                  <a:t>識別層のみの学習を行った</a:t>
                </a:r>
                <a:r>
                  <a:rPr kumimoji="1" lang="en-US" altLang="ja-JP" sz="2800" dirty="0">
                    <a:latin typeface="Meiryo UI" panose="020B0604030504040204" pitchFamily="50" charset="-128"/>
                    <a:ea typeface="Meiryo UI" panose="020B0604030504040204" pitchFamily="50" charset="-128"/>
                  </a:rPr>
                  <a:t>.</a:t>
                </a:r>
              </a:p>
              <a:p>
                <a:r>
                  <a:rPr kumimoji="1" lang="ja-JP" altLang="en-US" sz="2800" dirty="0">
                    <a:latin typeface="Meiryo UI" panose="020B0604030504040204" pitchFamily="50" charset="-128"/>
                    <a:ea typeface="Meiryo UI" panose="020B0604030504040204" pitchFamily="50" charset="-128"/>
                  </a:rPr>
                  <a:t>　　</a:t>
                </a:r>
                <a:r>
                  <a:rPr kumimoji="1" lang="en-US" altLang="ja-JP" sz="2800" dirty="0">
                    <a:latin typeface="Meiryo UI" panose="020B0604030504040204" pitchFamily="50" charset="-128"/>
                    <a:ea typeface="Meiryo UI" panose="020B0604030504040204" pitchFamily="50" charset="-128"/>
                  </a:rPr>
                  <a:t>(</a:t>
                </a:r>
                <a:r>
                  <a:rPr kumimoji="1" lang="ja-JP" altLang="en-US" sz="2800" dirty="0">
                    <a:latin typeface="Meiryo UI" panose="020B0604030504040204" pitchFamily="50" charset="-128"/>
                    <a:ea typeface="Meiryo UI" panose="020B0604030504040204" pitchFamily="50" charset="-128"/>
                  </a:rPr>
                  <a:t>エポック数</a:t>
                </a:r>
                <a:r>
                  <a:rPr kumimoji="1" lang="en-US" altLang="ja-JP" sz="2800" dirty="0">
                    <a:latin typeface="Meiryo UI" panose="020B0604030504040204" pitchFamily="50" charset="-128"/>
                    <a:ea typeface="Meiryo UI" panose="020B0604030504040204" pitchFamily="50" charset="-128"/>
                  </a:rPr>
                  <a:t>10, </a:t>
                </a:r>
                <a:r>
                  <a:rPr kumimoji="1" lang="ja-JP" altLang="en-US" sz="2800" dirty="0">
                    <a:latin typeface="Meiryo UI" panose="020B0604030504040204" pitchFamily="50" charset="-128"/>
                    <a:ea typeface="Meiryo UI" panose="020B0604030504040204" pitchFamily="50" charset="-128"/>
                  </a:rPr>
                  <a:t>バッチサイズ</a:t>
                </a:r>
                <a:r>
                  <a:rPr kumimoji="1" lang="en-US" altLang="ja-JP" sz="2800" dirty="0">
                    <a:latin typeface="Meiryo UI" panose="020B0604030504040204" pitchFamily="50" charset="-128"/>
                    <a:ea typeface="Meiryo UI" panose="020B0604030504040204" pitchFamily="50" charset="-128"/>
                  </a:rPr>
                  <a:t>32, </a:t>
                </a:r>
                <a:r>
                  <a:rPr kumimoji="1" lang="ja-JP" altLang="en-US" sz="2800" dirty="0">
                    <a:latin typeface="Meiryo UI" panose="020B0604030504040204" pitchFamily="50" charset="-128"/>
                    <a:ea typeface="Meiryo UI" panose="020B0604030504040204" pitchFamily="50" charset="-128"/>
                  </a:rPr>
                  <a:t>学習率</a:t>
                </a:r>
                <a14:m>
                  <m:oMath xmlns:m="http://schemas.openxmlformats.org/officeDocument/2006/math">
                    <m:sSup>
                      <m:sSupPr>
                        <m:ctrlPr>
                          <a:rPr kumimoji="1" lang="en-US" altLang="ja-JP" sz="2800" b="0" i="1" smtClean="0">
                            <a:latin typeface="Cambria Math" panose="02040503050406030204" pitchFamily="18" charset="0"/>
                            <a:ea typeface="Meiryo UI" panose="020B0604030504040204" pitchFamily="50" charset="-128"/>
                          </a:rPr>
                        </m:ctrlPr>
                      </m:sSupPr>
                      <m:e>
                        <m:r>
                          <a:rPr kumimoji="1" lang="en-US" altLang="ja-JP" sz="2800" b="0" i="1" smtClean="0">
                            <a:latin typeface="Cambria Math" panose="02040503050406030204" pitchFamily="18" charset="0"/>
                            <a:ea typeface="Meiryo UI" panose="020B0604030504040204" pitchFamily="50" charset="-128"/>
                          </a:rPr>
                          <m:t>10</m:t>
                        </m:r>
                      </m:e>
                      <m:sup>
                        <m:r>
                          <a:rPr kumimoji="1" lang="en-US" altLang="ja-JP" sz="2800" b="0" i="1" smtClean="0">
                            <a:latin typeface="Cambria Math" panose="02040503050406030204" pitchFamily="18" charset="0"/>
                            <a:ea typeface="Meiryo UI" panose="020B0604030504040204" pitchFamily="50" charset="-128"/>
                          </a:rPr>
                          <m:t>−3</m:t>
                        </m:r>
                      </m:sup>
                    </m:sSup>
                  </m:oMath>
                </a14:m>
                <a:r>
                  <a:rPr kumimoji="1" lang="en-US" altLang="ja-JP" sz="2800" dirty="0">
                    <a:latin typeface="Meiryo UI" panose="020B0604030504040204" pitchFamily="50" charset="-128"/>
                    <a:ea typeface="Meiryo UI" panose="020B0604030504040204" pitchFamily="50" charset="-128"/>
                  </a:rPr>
                  <a:t>)</a:t>
                </a:r>
              </a:p>
              <a:p>
                <a:r>
                  <a:rPr kumimoji="1" lang="ja-JP" altLang="en-US" sz="2800" dirty="0">
                    <a:latin typeface="Meiryo UI" panose="020B0604030504040204" pitchFamily="50" charset="-128"/>
                    <a:ea typeface="Meiryo UI" panose="020B0604030504040204" pitchFamily="50" charset="-128"/>
                  </a:rPr>
                  <a:t>②ベースモデル </a:t>
                </a:r>
                <a:r>
                  <a:rPr kumimoji="1" lang="en-US" altLang="ja-JP" sz="2800" dirty="0">
                    <a:latin typeface="Meiryo UI" panose="020B0604030504040204" pitchFamily="50" charset="-128"/>
                    <a:ea typeface="Meiryo UI" panose="020B0604030504040204" pitchFamily="50" charset="-128"/>
                  </a:rPr>
                  <a:t>154 </a:t>
                </a:r>
                <a:r>
                  <a:rPr kumimoji="1" lang="ja-JP" altLang="en-US" sz="2800" dirty="0">
                    <a:latin typeface="Meiryo UI" panose="020B0604030504040204" pitchFamily="50" charset="-128"/>
                    <a:ea typeface="Meiryo UI" panose="020B0604030504040204" pitchFamily="50" charset="-128"/>
                  </a:rPr>
                  <a:t>層のうち、上位 </a:t>
                </a:r>
                <a:r>
                  <a:rPr kumimoji="1" lang="en-US" altLang="ja-JP" sz="2800" dirty="0">
                    <a:latin typeface="Meiryo UI" panose="020B0604030504040204" pitchFamily="50" charset="-128"/>
                    <a:ea typeface="Meiryo UI" panose="020B0604030504040204" pitchFamily="50" charset="-128"/>
                  </a:rPr>
                  <a:t>100 </a:t>
                </a:r>
                <a:r>
                  <a:rPr kumimoji="1" lang="ja-JP" altLang="en-US" sz="2800" dirty="0">
                    <a:latin typeface="Meiryo UI" panose="020B0604030504040204" pitchFamily="50" charset="-128"/>
                    <a:ea typeface="Meiryo UI" panose="020B0604030504040204" pitchFamily="50" charset="-128"/>
                  </a:rPr>
                  <a:t>層のフリーズを解除して </a:t>
                </a:r>
                <a:r>
                  <a:rPr kumimoji="1" lang="en-US" altLang="ja-JP" sz="2800" dirty="0">
                    <a:latin typeface="Meiryo UI" panose="020B0604030504040204" pitchFamily="50" charset="-128"/>
                    <a:ea typeface="Meiryo UI" panose="020B0604030504040204" pitchFamily="50" charset="-128"/>
                  </a:rPr>
                  <a:t>fine tuning</a:t>
                </a:r>
                <a:r>
                  <a:rPr kumimoji="1" lang="ja-JP" altLang="en-US" sz="2800" dirty="0">
                    <a:latin typeface="Meiryo UI" panose="020B0604030504040204" pitchFamily="50" charset="-128"/>
                    <a:ea typeface="Meiryo UI" panose="020B0604030504040204" pitchFamily="50" charset="-128"/>
                  </a:rPr>
                  <a:t> を行った</a:t>
                </a:r>
                <a:r>
                  <a:rPr kumimoji="1" lang="en-US" altLang="ja-JP" sz="2800" dirty="0">
                    <a:latin typeface="Meiryo UI" panose="020B0604030504040204" pitchFamily="50" charset="-128"/>
                    <a:ea typeface="Meiryo UI" panose="020B0604030504040204" pitchFamily="50" charset="-128"/>
                  </a:rPr>
                  <a:t>.</a:t>
                </a:r>
              </a:p>
              <a:p>
                <a:r>
                  <a:rPr kumimoji="1" lang="ja-JP" altLang="en-US" sz="2800" dirty="0">
                    <a:latin typeface="Meiryo UI" panose="020B0604030504040204" pitchFamily="50" charset="-128"/>
                    <a:ea typeface="Meiryo UI" panose="020B0604030504040204" pitchFamily="50" charset="-128"/>
                  </a:rPr>
                  <a:t>　　</a:t>
                </a:r>
                <a:r>
                  <a:rPr kumimoji="1" lang="en-US" altLang="ja-JP" sz="2800" dirty="0">
                    <a:latin typeface="Meiryo UI" panose="020B0604030504040204" pitchFamily="50" charset="-128"/>
                    <a:ea typeface="Meiryo UI" panose="020B0604030504040204" pitchFamily="50" charset="-128"/>
                  </a:rPr>
                  <a:t>(</a:t>
                </a:r>
                <a:r>
                  <a:rPr kumimoji="1" lang="ja-JP" altLang="en-US" sz="2800" dirty="0">
                    <a:latin typeface="Meiryo UI" panose="020B0604030504040204" pitchFamily="50" charset="-128"/>
                    <a:ea typeface="Meiryo UI" panose="020B0604030504040204" pitchFamily="50" charset="-128"/>
                  </a:rPr>
                  <a:t>エポック数</a:t>
                </a:r>
                <a:r>
                  <a:rPr kumimoji="1" lang="en-US" altLang="ja-JP" sz="2800" dirty="0">
                    <a:latin typeface="Meiryo UI" panose="020B0604030504040204" pitchFamily="50" charset="-128"/>
                    <a:ea typeface="Meiryo UI" panose="020B0604030504040204" pitchFamily="50" charset="-128"/>
                  </a:rPr>
                  <a:t>10, </a:t>
                </a:r>
                <a:r>
                  <a:rPr kumimoji="1" lang="ja-JP" altLang="en-US" sz="2800" dirty="0">
                    <a:latin typeface="Meiryo UI" panose="020B0604030504040204" pitchFamily="50" charset="-128"/>
                    <a:ea typeface="Meiryo UI" panose="020B0604030504040204" pitchFamily="50" charset="-128"/>
                  </a:rPr>
                  <a:t>バッチサイズ</a:t>
                </a:r>
                <a:r>
                  <a:rPr kumimoji="1" lang="en-US" altLang="ja-JP" sz="2800" dirty="0">
                    <a:latin typeface="Meiryo UI" panose="020B0604030504040204" pitchFamily="50" charset="-128"/>
                    <a:ea typeface="Meiryo UI" panose="020B0604030504040204" pitchFamily="50" charset="-128"/>
                  </a:rPr>
                  <a:t>32, </a:t>
                </a:r>
                <a:r>
                  <a:rPr kumimoji="1" lang="ja-JP" altLang="en-US" sz="2800" dirty="0">
                    <a:latin typeface="Meiryo UI" panose="020B0604030504040204" pitchFamily="50" charset="-128"/>
                    <a:ea typeface="Meiryo UI" panose="020B0604030504040204" pitchFamily="50" charset="-128"/>
                  </a:rPr>
                  <a:t>学習率</a:t>
                </a:r>
                <a14:m>
                  <m:oMath xmlns:m="http://schemas.openxmlformats.org/officeDocument/2006/math">
                    <m:sSup>
                      <m:sSupPr>
                        <m:ctrlPr>
                          <a:rPr kumimoji="1" lang="en-US" altLang="ja-JP" sz="2800" b="0" i="1" smtClean="0">
                            <a:latin typeface="Cambria Math" panose="02040503050406030204" pitchFamily="18" charset="0"/>
                            <a:ea typeface="Meiryo UI" panose="020B0604030504040204" pitchFamily="50" charset="-128"/>
                          </a:rPr>
                        </m:ctrlPr>
                      </m:sSupPr>
                      <m:e>
                        <m:r>
                          <a:rPr kumimoji="1" lang="en-US" altLang="ja-JP" sz="2800" b="0" i="1" smtClean="0">
                            <a:latin typeface="Cambria Math" panose="02040503050406030204" pitchFamily="18" charset="0"/>
                            <a:ea typeface="Meiryo UI" panose="020B0604030504040204" pitchFamily="50" charset="-128"/>
                          </a:rPr>
                          <m:t>10</m:t>
                        </m:r>
                      </m:e>
                      <m:sup>
                        <m:r>
                          <a:rPr kumimoji="1" lang="en-US" altLang="ja-JP" sz="2800" b="0" i="1" smtClean="0">
                            <a:latin typeface="Cambria Math" panose="02040503050406030204" pitchFamily="18" charset="0"/>
                            <a:ea typeface="Meiryo UI" panose="020B0604030504040204" pitchFamily="50" charset="-128"/>
                          </a:rPr>
                          <m:t>−4</m:t>
                        </m:r>
                      </m:sup>
                    </m:sSup>
                  </m:oMath>
                </a14:m>
                <a:r>
                  <a:rPr kumimoji="1" lang="en-US" altLang="ja-JP" sz="2800" dirty="0">
                    <a:latin typeface="Meiryo UI" panose="020B0604030504040204" pitchFamily="50" charset="-128"/>
                    <a:ea typeface="Meiryo UI" panose="020B0604030504040204" pitchFamily="50" charset="-128"/>
                  </a:rPr>
                  <a:t>)</a:t>
                </a:r>
              </a:p>
            </p:txBody>
          </p:sp>
        </mc:Choice>
        <mc:Fallback xmlns="">
          <p:sp>
            <p:nvSpPr>
              <p:cNvPr id="46" name="テキスト ボックス 45">
                <a:extLst>
                  <a:ext uri="{FF2B5EF4-FFF2-40B4-BE49-F238E27FC236}">
                    <a16:creationId xmlns:a16="http://schemas.microsoft.com/office/drawing/2014/main" id="{198402A7-BDA6-4EF4-92AA-6E2FE3A50998}"/>
                  </a:ext>
                </a:extLst>
              </p:cNvPr>
              <p:cNvSpPr txBox="1">
                <a:spLocks noRot="1" noChangeAspect="1" noMove="1" noResize="1" noEditPoints="1" noAdjustHandles="1" noChangeArrowheads="1" noChangeShapeType="1" noTextEdit="1"/>
              </p:cNvSpPr>
              <p:nvPr/>
            </p:nvSpPr>
            <p:spPr>
              <a:xfrm>
                <a:off x="1068895" y="29550643"/>
                <a:ext cx="12960000" cy="1815882"/>
              </a:xfrm>
              <a:prstGeom prst="rect">
                <a:avLst/>
              </a:prstGeom>
              <a:blipFill>
                <a:blip r:embed="rId6"/>
                <a:stretch>
                  <a:fillRect l="-941" t="-3704" b="-8418"/>
                </a:stretch>
              </a:blipFill>
            </p:spPr>
            <p:txBody>
              <a:bodyPr/>
              <a:lstStyle/>
              <a:p>
                <a:r>
                  <a:rPr lang="ja-JP" altLang="en-US">
                    <a:noFill/>
                  </a:rPr>
                  <a:t> </a:t>
                </a:r>
              </a:p>
            </p:txBody>
          </p:sp>
        </mc:Fallback>
      </mc:AlternateContent>
      <p:sp>
        <p:nvSpPr>
          <p:cNvPr id="52" name="テキスト ボックス 51">
            <a:extLst>
              <a:ext uri="{FF2B5EF4-FFF2-40B4-BE49-F238E27FC236}">
                <a16:creationId xmlns:a16="http://schemas.microsoft.com/office/drawing/2014/main" id="{195A1716-164A-4B96-96D5-C89FD7E91519}"/>
              </a:ext>
            </a:extLst>
          </p:cNvPr>
          <p:cNvSpPr txBox="1"/>
          <p:nvPr/>
        </p:nvSpPr>
        <p:spPr>
          <a:xfrm>
            <a:off x="16353779" y="36409001"/>
            <a:ext cx="12975807" cy="107721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3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これらの利点から本データベースは日本人顔を対象とした心理学実験における実験自由度を大幅に向上させる可能性を有している。</a:t>
            </a:r>
          </a:p>
        </p:txBody>
      </p:sp>
      <p:sp>
        <p:nvSpPr>
          <p:cNvPr id="53" name="テキスト ボックス 52">
            <a:extLst>
              <a:ext uri="{FF2B5EF4-FFF2-40B4-BE49-F238E27FC236}">
                <a16:creationId xmlns:a16="http://schemas.microsoft.com/office/drawing/2014/main" id="{D9984C73-A6B8-40BD-B2DC-B03F9D2A44A8}"/>
              </a:ext>
            </a:extLst>
          </p:cNvPr>
          <p:cNvSpPr txBox="1"/>
          <p:nvPr/>
        </p:nvSpPr>
        <p:spPr>
          <a:xfrm>
            <a:off x="22403201" y="11489146"/>
            <a:ext cx="6391783" cy="523220"/>
          </a:xfrm>
          <a:prstGeom prst="rect">
            <a:avLst/>
          </a:prstGeom>
          <a:noFill/>
        </p:spPr>
        <p:txBody>
          <a:bodyPr wrap="square">
            <a:spAutoFit/>
          </a:bodyPr>
          <a:lstStyle/>
          <a:p>
            <a:pPr algn="ctr"/>
            <a:r>
              <a:rPr lang="ja-JP" altLang="en-US" sz="2800" dirty="0">
                <a:latin typeface="Meiryo UI" panose="020B0604030504040204" pitchFamily="50" charset="-128"/>
                <a:ea typeface="Meiryo UI" panose="020B0604030504040204" pitchFamily="50" charset="-128"/>
              </a:rPr>
              <a:t>図</a:t>
            </a:r>
            <a:r>
              <a:rPr lang="en-US" altLang="ja-JP"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ea typeface="Meiryo UI" panose="020B0604030504040204" pitchFamily="50" charset="-128"/>
              </a:rPr>
              <a:t>日本人顔識別器の学習曲線</a:t>
            </a:r>
            <a:endParaRPr lang="en-US" altLang="ja-JP" sz="2800" dirty="0">
              <a:latin typeface="Meiryo UI" panose="020B0604030504040204" pitchFamily="50" charset="-128"/>
              <a:ea typeface="Meiryo UI" panose="020B0604030504040204" pitchFamily="50" charset="-128"/>
            </a:endParaRPr>
          </a:p>
        </p:txBody>
      </p:sp>
      <p:sp>
        <p:nvSpPr>
          <p:cNvPr id="17" name="正方形/長方形 16">
            <a:extLst>
              <a:ext uri="{FF2B5EF4-FFF2-40B4-BE49-F238E27FC236}">
                <a16:creationId xmlns:a16="http://schemas.microsoft.com/office/drawing/2014/main" id="{A68312C8-52C5-4D00-8B93-0330FEC4EE6B}"/>
              </a:ext>
            </a:extLst>
          </p:cNvPr>
          <p:cNvSpPr/>
          <p:nvPr/>
        </p:nvSpPr>
        <p:spPr>
          <a:xfrm>
            <a:off x="16456547" y="32481705"/>
            <a:ext cx="12246080" cy="3150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400" dirty="0"/>
              <a:t>表情の推移画像</a:t>
            </a:r>
          </a:p>
        </p:txBody>
      </p:sp>
      <p:sp>
        <p:nvSpPr>
          <p:cNvPr id="54" name="テキスト ボックス 53">
            <a:extLst>
              <a:ext uri="{FF2B5EF4-FFF2-40B4-BE49-F238E27FC236}">
                <a16:creationId xmlns:a16="http://schemas.microsoft.com/office/drawing/2014/main" id="{85C18F12-968B-484E-8256-CE129A5E5D54}"/>
              </a:ext>
            </a:extLst>
          </p:cNvPr>
          <p:cNvSpPr txBox="1"/>
          <p:nvPr/>
        </p:nvSpPr>
        <p:spPr>
          <a:xfrm>
            <a:off x="15677239" y="28143870"/>
            <a:ext cx="13500000" cy="4031873"/>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3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本データベースの利点として以下の</a:t>
            </a:r>
            <a:r>
              <a:rPr kumimoji="0" lang="en-US" altLang="ja-JP" sz="3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3</a:t>
            </a:r>
            <a:r>
              <a:rPr kumimoji="0" lang="ja-JP" altLang="en-US" sz="3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点があげられる</a:t>
            </a:r>
            <a:r>
              <a:rPr kumimoji="0" lang="en-US" altLang="ja-JP" sz="3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0" lang="ja-JP" altLang="en-US" sz="3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514350" marR="0" lvl="0" indent="-514350" algn="l" defTabSz="457200" rtl="0" eaLnBrk="1" fontAlgn="auto" latinLnBrk="0" hangingPunct="1">
              <a:lnSpc>
                <a:spcPct val="100000"/>
              </a:lnSpc>
              <a:spcBef>
                <a:spcPts val="0"/>
              </a:spcBef>
              <a:spcAft>
                <a:spcPts val="0"/>
              </a:spcAft>
              <a:buClrTx/>
              <a:buSzTx/>
              <a:buFontTx/>
              <a:buAutoNum type="arabicPeriod"/>
              <a:tabLst/>
              <a:defRPr/>
            </a:pPr>
            <a:r>
              <a:rPr kumimoji="0" lang="en-US" altLang="ja-JP" sz="3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Style-GAN </a:t>
            </a:r>
            <a:r>
              <a:rPr kumimoji="0" lang="ja-JP" altLang="en-US" sz="3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は同一カテゴリ画像を大量に生成できるため</a:t>
            </a:r>
            <a:r>
              <a:rPr kumimoji="0" lang="en-US" altLang="ja-JP" sz="3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 </a:t>
            </a:r>
            <a:r>
              <a:rPr kumimoji="0" lang="ja-JP" altLang="en-US" sz="3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数万以上の規模で日本人顔データベースの作成が可能となる</a:t>
            </a:r>
            <a:r>
              <a:rPr kumimoji="0" lang="en-US" altLang="ja-JP" sz="3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514350" marR="0" lvl="0" indent="-514350" algn="l" defTabSz="457200" rtl="0" eaLnBrk="1" fontAlgn="auto" latinLnBrk="0" hangingPunct="1">
              <a:lnSpc>
                <a:spcPct val="100000"/>
              </a:lnSpc>
              <a:spcBef>
                <a:spcPts val="0"/>
              </a:spcBef>
              <a:spcAft>
                <a:spcPts val="0"/>
              </a:spcAft>
              <a:buClrTx/>
              <a:buSzTx/>
              <a:buFontTx/>
              <a:buAutoNum type="arabicPeriod"/>
              <a:tabLst/>
              <a:defRPr/>
            </a:pPr>
            <a:r>
              <a:rPr kumimoji="0" lang="en-US" altLang="ja-JP" sz="3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GAN </a:t>
            </a:r>
            <a:r>
              <a:rPr kumimoji="0" lang="ja-JP" altLang="en-US" sz="3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が生成する画像は実在しない人物の顔であるため</a:t>
            </a:r>
            <a:r>
              <a:rPr kumimoji="0" lang="en-US" altLang="ja-JP" sz="3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 </a:t>
            </a:r>
            <a:r>
              <a:rPr kumimoji="0" lang="ja-JP" altLang="en-US" sz="3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肖像権を確保するコストを回避することが可能となる</a:t>
            </a:r>
            <a:r>
              <a:rPr kumimoji="0" lang="en-US" altLang="ja-JP" sz="3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514350" marR="0" lvl="0" indent="-514350" algn="l" defTabSz="457200" rtl="0" eaLnBrk="1" fontAlgn="auto" latinLnBrk="0" hangingPunct="1">
              <a:lnSpc>
                <a:spcPct val="100000"/>
              </a:lnSpc>
              <a:spcBef>
                <a:spcPts val="0"/>
              </a:spcBef>
              <a:spcAft>
                <a:spcPts val="0"/>
              </a:spcAft>
              <a:buClrTx/>
              <a:buSzTx/>
              <a:buFontTx/>
              <a:buAutoNum type="arabicPeriod"/>
              <a:tabLst/>
              <a:defRPr/>
            </a:pPr>
            <a:r>
              <a:rPr kumimoji="0" lang="ja-JP" altLang="en-US" sz="3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ある顔が対応する特徴ベクトルの周辺には</a:t>
            </a:r>
            <a:r>
              <a:rPr kumimoji="0" lang="en-US" altLang="ja-JP" sz="3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 </a:t>
            </a:r>
            <a:r>
              <a:rPr kumimoji="0" lang="ja-JP" altLang="en-US" sz="3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同じ顔の様々な角度・表情の顔が存在するため</a:t>
            </a:r>
            <a:r>
              <a:rPr kumimoji="0" lang="en-US" altLang="ja-JP" sz="3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 </a:t>
            </a:r>
            <a:r>
              <a:rPr kumimoji="0" lang="ja-JP" altLang="en-US" sz="3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様々な視点・表情の顔を生成することが可能であるという利点が存在する。</a:t>
            </a:r>
          </a:p>
        </p:txBody>
      </p:sp>
      <p:sp>
        <p:nvSpPr>
          <p:cNvPr id="41" name="正方形/長方形 40">
            <a:extLst>
              <a:ext uri="{FF2B5EF4-FFF2-40B4-BE49-F238E27FC236}">
                <a16:creationId xmlns:a16="http://schemas.microsoft.com/office/drawing/2014/main" id="{B76EE18D-D883-48BB-BA4B-27CF9793519A}"/>
              </a:ext>
            </a:extLst>
          </p:cNvPr>
          <p:cNvSpPr/>
          <p:nvPr/>
        </p:nvSpPr>
        <p:spPr>
          <a:xfrm>
            <a:off x="15707010" y="12677712"/>
            <a:ext cx="13333345" cy="5533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400" dirty="0"/>
              <a:t>生成した日本人顔画像</a:t>
            </a:r>
          </a:p>
        </p:txBody>
      </p:sp>
      <p:sp>
        <p:nvSpPr>
          <p:cNvPr id="50" name="テキスト ボックス 49">
            <a:extLst>
              <a:ext uri="{FF2B5EF4-FFF2-40B4-BE49-F238E27FC236}">
                <a16:creationId xmlns:a16="http://schemas.microsoft.com/office/drawing/2014/main" id="{EBC2B796-1063-4A85-A263-8CEF458E1250}"/>
              </a:ext>
            </a:extLst>
          </p:cNvPr>
          <p:cNvSpPr txBox="1"/>
          <p:nvPr/>
        </p:nvSpPr>
        <p:spPr>
          <a:xfrm>
            <a:off x="19115205" y="18330249"/>
            <a:ext cx="6391783" cy="523220"/>
          </a:xfrm>
          <a:prstGeom prst="rect">
            <a:avLst/>
          </a:prstGeom>
          <a:noFill/>
        </p:spPr>
        <p:txBody>
          <a:bodyPr wrap="square">
            <a:spAutoFit/>
          </a:bodyPr>
          <a:lstStyle/>
          <a:p>
            <a:pPr algn="ctr"/>
            <a:r>
              <a:rPr lang="ja-JP" altLang="en-US" sz="2800" dirty="0">
                <a:latin typeface="Meiryo UI" panose="020B0604030504040204" pitchFamily="50" charset="-128"/>
                <a:ea typeface="Meiryo UI" panose="020B0604030504040204" pitchFamily="50" charset="-128"/>
              </a:rPr>
              <a:t>図</a:t>
            </a:r>
            <a:r>
              <a:rPr lang="en-US" altLang="ja-JP"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ea typeface="Meiryo UI" panose="020B0604030504040204" pitchFamily="50" charset="-128"/>
              </a:rPr>
              <a:t>自動生成した日本人顔画像の例</a:t>
            </a:r>
            <a:endParaRPr lang="en-US" altLang="ja-JP" sz="2800" dirty="0">
              <a:latin typeface="Meiryo UI" panose="020B0604030504040204" pitchFamily="50" charset="-128"/>
              <a:ea typeface="Meiryo UI" panose="020B0604030504040204" pitchFamily="50" charset="-128"/>
            </a:endParaRPr>
          </a:p>
        </p:txBody>
      </p:sp>
      <p:sp>
        <p:nvSpPr>
          <p:cNvPr id="55" name="テキスト ボックス 54">
            <a:extLst>
              <a:ext uri="{FF2B5EF4-FFF2-40B4-BE49-F238E27FC236}">
                <a16:creationId xmlns:a16="http://schemas.microsoft.com/office/drawing/2014/main" id="{5586C9B1-431C-43C7-8D39-43BA848DEFBE}"/>
              </a:ext>
            </a:extLst>
          </p:cNvPr>
          <p:cNvSpPr txBox="1"/>
          <p:nvPr/>
        </p:nvSpPr>
        <p:spPr>
          <a:xfrm>
            <a:off x="19383695" y="35757694"/>
            <a:ext cx="6391783" cy="523220"/>
          </a:xfrm>
          <a:prstGeom prst="rect">
            <a:avLst/>
          </a:prstGeom>
          <a:noFill/>
        </p:spPr>
        <p:txBody>
          <a:bodyPr wrap="square">
            <a:spAutoFit/>
          </a:bodyPr>
          <a:lstStyle/>
          <a:p>
            <a:pPr algn="ctr"/>
            <a:r>
              <a:rPr lang="ja-JP" altLang="en-US" sz="2800" dirty="0">
                <a:latin typeface="Meiryo UI" panose="020B0604030504040204" pitchFamily="50" charset="-128"/>
                <a:ea typeface="Meiryo UI" panose="020B0604030504040204" pitchFamily="50" charset="-128"/>
              </a:rPr>
              <a:t>図</a:t>
            </a:r>
            <a:r>
              <a:rPr lang="en-US" altLang="ja-JP"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ea typeface="Meiryo UI" panose="020B0604030504040204" pitchFamily="50" charset="-128"/>
              </a:rPr>
              <a:t>同じ顔のバリエーション</a:t>
            </a:r>
            <a:endParaRPr lang="en-US" altLang="ja-JP" sz="2800" dirty="0">
              <a:latin typeface="Meiryo UI" panose="020B0604030504040204" pitchFamily="50" charset="-128"/>
              <a:ea typeface="Meiryo UI" panose="020B0604030504040204" pitchFamily="50" charset="-128"/>
            </a:endParaRPr>
          </a:p>
        </p:txBody>
      </p:sp>
      <p:sp>
        <p:nvSpPr>
          <p:cNvPr id="56" name="テキスト ボックス 55">
            <a:extLst>
              <a:ext uri="{FF2B5EF4-FFF2-40B4-BE49-F238E27FC236}">
                <a16:creationId xmlns:a16="http://schemas.microsoft.com/office/drawing/2014/main" id="{719477CF-B422-4483-9597-1621AD832591}"/>
              </a:ext>
            </a:extLst>
          </p:cNvPr>
          <p:cNvSpPr txBox="1"/>
          <p:nvPr/>
        </p:nvSpPr>
        <p:spPr>
          <a:xfrm>
            <a:off x="15888938" y="27063780"/>
            <a:ext cx="4939623" cy="923330"/>
          </a:xfrm>
          <a:prstGeom prst="rect">
            <a:avLst/>
          </a:prstGeom>
          <a:noFill/>
        </p:spPr>
        <p:txBody>
          <a:bodyPr wrap="square" rtlCol="0">
            <a:spAutoFit/>
          </a:bodyPr>
          <a:lstStyle/>
          <a:p>
            <a:r>
              <a:rPr kumimoji="1" lang="en-US" altLang="ja-JP" sz="5400" b="1" dirty="0">
                <a:solidFill>
                  <a:schemeClr val="accent1">
                    <a:lumMod val="50000"/>
                  </a:schemeClr>
                </a:solidFill>
              </a:rPr>
              <a:t>Conclusion</a:t>
            </a:r>
            <a:endParaRPr kumimoji="1" lang="ja-JP" altLang="en-US" sz="5400" b="1" dirty="0">
              <a:solidFill>
                <a:schemeClr val="accent1">
                  <a:lumMod val="50000"/>
                </a:schemeClr>
              </a:solidFill>
            </a:endParaRPr>
          </a:p>
        </p:txBody>
      </p:sp>
      <p:cxnSp>
        <p:nvCxnSpPr>
          <p:cNvPr id="57" name="直線コネクタ 56">
            <a:extLst>
              <a:ext uri="{FF2B5EF4-FFF2-40B4-BE49-F238E27FC236}">
                <a16:creationId xmlns:a16="http://schemas.microsoft.com/office/drawing/2014/main" id="{AF143CA8-6E6B-4C7B-A1AE-7627FF2903C2}"/>
              </a:ext>
            </a:extLst>
          </p:cNvPr>
          <p:cNvCxnSpPr>
            <a:cxnSpLocks/>
          </p:cNvCxnSpPr>
          <p:nvPr/>
        </p:nvCxnSpPr>
        <p:spPr>
          <a:xfrm>
            <a:off x="15759976" y="22071108"/>
            <a:ext cx="13500000" cy="0"/>
          </a:xfrm>
          <a:prstGeom prst="line">
            <a:avLst/>
          </a:prstGeom>
          <a:ln w="1016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58" name="図 57">
            <a:extLst>
              <a:ext uri="{FF2B5EF4-FFF2-40B4-BE49-F238E27FC236}">
                <a16:creationId xmlns:a16="http://schemas.microsoft.com/office/drawing/2014/main" id="{F0413047-445C-4805-B58D-F92B4708EC2F}"/>
              </a:ext>
            </a:extLst>
          </p:cNvPr>
          <p:cNvPicPr>
            <a:picLocks noChangeAspect="1"/>
          </p:cNvPicPr>
          <p:nvPr/>
        </p:nvPicPr>
        <p:blipFill>
          <a:blip r:embed="rId7"/>
          <a:stretch>
            <a:fillRect/>
          </a:stretch>
        </p:blipFill>
        <p:spPr>
          <a:xfrm>
            <a:off x="1304787" y="32813504"/>
            <a:ext cx="9377781" cy="5387319"/>
          </a:xfrm>
          <a:prstGeom prst="rect">
            <a:avLst/>
          </a:prstGeom>
        </p:spPr>
      </p:pic>
    </p:spTree>
    <p:extLst>
      <p:ext uri="{BB962C8B-B14F-4D97-AF65-F5344CB8AC3E}">
        <p14:creationId xmlns:p14="http://schemas.microsoft.com/office/powerpoint/2010/main" val="402730394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2896</TotalTime>
  <Words>764</Words>
  <Application>Microsoft Office PowerPoint</Application>
  <PresentationFormat>ユーザー設定</PresentationFormat>
  <Paragraphs>42</Paragraphs>
  <Slides>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Meiryo UI</vt:lpstr>
      <vt:lpstr>Arial</vt:lpstr>
      <vt:lpstr>Calibri</vt:lpstr>
      <vt:lpstr>Calibri Light</vt:lpstr>
      <vt:lpstr>Cambria Math</vt:lpstr>
      <vt:lpstr>Office テーマ</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鈴木 厚也</dc:creator>
  <cp:lastModifiedBy>鈴木 厚也</cp:lastModifiedBy>
  <cp:revision>15</cp:revision>
  <dcterms:created xsi:type="dcterms:W3CDTF">2021-07-29T02:59:02Z</dcterms:created>
  <dcterms:modified xsi:type="dcterms:W3CDTF">2021-08-13T05:02:43Z</dcterms:modified>
</cp:coreProperties>
</file>