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9" r:id="rId7"/>
    <p:sldId id="271" r:id="rId8"/>
    <p:sldId id="265" r:id="rId9"/>
    <p:sldId id="268" r:id="rId10"/>
    <p:sldId id="261" r:id="rId11"/>
    <p:sldId id="264" r:id="rId12"/>
    <p:sldId id="262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353E-FFFE-43F3-AE90-05942E9F704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F3713-3B9C-4DC9-9EFB-4FC23A07A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5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D1EF7-B1DD-4984-8ACC-71773B1F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FC1435-6FF3-41C2-B2A7-EAC727C10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9C8BE-2062-4FD4-B952-97DB1814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979A2-D4AD-4A4F-BBEB-362E33DA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88EAE-A06B-4A35-A2BD-ED268815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2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7C8BE-D7CB-4C96-99F8-EE9C019D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8DA72-1471-4F5A-A4EA-24665A7F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03325-D168-4E73-A174-C13D1A1F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51773-B405-4E7F-AF0F-3A34C444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27817-C8B9-493E-8560-C13F7A8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1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ECEEB-9B1B-4217-A179-EC0B8A302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A78E5-6131-4950-B0A4-9290F733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92DB3-E978-460F-BE97-F4B423C2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D8697-1605-4E02-9C82-9C197C36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1C15A-17F1-43A8-811A-0C8234EF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CF784-29F1-47CA-B6F6-C213DD48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C9774-2E47-49EA-B264-BC79828D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AF63D-3EC5-4F1B-9BCF-F8FBD9A5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2B38E-A578-418C-BAC2-F1382517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D5DD0-A495-42E6-A59B-98D9C773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84E4-797E-47DB-84A8-6F91D3DD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186A6-3798-4658-93D8-4B1EB592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80271-B751-4682-BE80-B9E489B5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AEC2F-111F-4EEF-9388-5E3EF72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962B2-10D1-4819-8DA8-04D4DA9D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5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9065A-600C-452D-A358-35F1BF43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C74D6-6C8F-4E26-AD49-DED053EB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0DF03-B224-4DDE-A9D5-8D7C1036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CFADC-47E8-4C99-B435-05C0170D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97F12-9F65-4072-A2C9-D9C6A2A7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53FF8-4462-4785-936F-89FD90DA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1C8E6-41FB-4095-ABCD-1BD7E695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0B4E8-9705-4BD6-9D01-F00AD7CF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B7233-FB8B-4561-A947-10723CB0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EAA0FB-3CDF-48E6-8531-60D456E0D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6082BE-6225-4099-8FB3-72EDD9D37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9FB11-EA6E-4BD8-A760-88675F11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52583-ADD3-4B1E-9E80-D657E31B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D648-F128-4154-BDF3-0BC24AA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9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4A0E2-278D-4653-B4EE-08A48E3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A4DD2-A5FD-46D3-A143-65B6C127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326DEE-7755-4FCC-AA4C-BF1A59E3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46627C-B9B8-464A-91E2-749C22B5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1A02E-CC81-4A1B-9FF3-2B2E798E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75EC9-1F6C-43D4-BE33-C2F0AAE2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DF221-9630-4303-9EDA-EB352CF4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14377-AD8E-47C9-B40B-A9217008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62FE3-FDBF-443F-9586-4E043781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D2E9E-593A-4358-9674-E67739884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C7C7D-A29B-4FF3-97AF-143D88D4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4B0E-EDEA-4EED-B4E1-63D6132C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5201B-80B8-487C-BBD5-AA30BCF3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4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2DCD8-DE05-4EE9-9387-5BFF6FFC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91C24-B644-47FE-BBCD-A0B9C3370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87333-60C1-4581-9C18-CAF4133D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4F6EA-7C2D-42EF-95A6-8AF38A22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E138E-F778-4FA8-9962-C02AA1A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209CD-73DE-40E0-9B58-BD921245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0812A0-FD41-4588-B99E-367C1909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83DE6-8EC8-4417-9FD7-5F3F2414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7686A-E38A-483D-AF87-ACDF445D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F181-D400-4C35-A270-C671C0BDEE84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B7968-4832-4632-9B47-AA1B6042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A4A70-C15A-4DCA-9CD5-F1FD12114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2846-15B4-4773-A437-204D169FE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2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21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7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838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错误的习惯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1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24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不引用一个未初始化的指针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使用左值先检验修改性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3481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运算后的指针指向</a:t>
                      </a:r>
                      <a:r>
                        <a:rPr kumimoji="0" lang="en-US" altLang="zh-CN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kumimoji="0" lang="zh-CN" altLang="en-US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未知</a:t>
                      </a:r>
                      <a:r>
                        <a:rPr kumimoji="0" lang="en-US" altLang="zh-CN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endParaRPr kumimoji="0" lang="zh-CN" altLang="en-US" sz="5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8914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一个值应该只有一种意思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9856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如果指针暂时无用指向</a:t>
                      </a:r>
                      <a:r>
                        <a:rPr kumimoji="0" lang="en-US" altLang="zh-CN" sz="5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kumimoji="0" lang="zh-CN" altLang="en-US" sz="5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8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7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171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指针的应用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75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777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altLang="zh-CN" sz="32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#include &lt;stdio.h&gt;</a:t>
                      </a:r>
                    </a:p>
                    <a:p>
                      <a:br>
                        <a:rPr lang="en-US" altLang="zh-CN" sz="32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</a:br>
                      <a:r>
                        <a:rPr lang="en-US" altLang="zh-CN" sz="32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int </a:t>
                      </a:r>
                      <a:r>
                        <a:rPr lang="en-US" altLang="zh-CN" sz="3200" b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main</a:t>
                      </a:r>
                      <a:r>
                        <a:rPr lang="en-US" altLang="zh-CN" sz="32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()</a:t>
                      </a:r>
                    </a:p>
                    <a:p>
                      <a:r>
                        <a:rPr lang="en-US" altLang="zh-CN" sz="32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{</a:t>
                      </a:r>
                    </a:p>
                    <a:p>
                      <a:r>
                        <a:rPr lang="en-US" altLang="zh-CN" sz="3200" b="1">
                          <a:solidFill>
                            <a:srgbClr val="7A3E9D"/>
                          </a:solidFill>
                          <a:effectLst/>
                          <a:latin typeface="Source Code Variable" panose="020B0509030403020204" pitchFamily="49" charset="0"/>
                        </a:rPr>
                        <a:t>  int</a:t>
                      </a:r>
                      <a:r>
                        <a:rPr lang="en-US" altLang="zh-CN" sz="3200" b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a 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200" b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200" b="1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1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,</a:t>
                      </a:r>
                      <a:r>
                        <a:rPr lang="zh-CN" altLang="en-US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*</a:t>
                      </a:r>
                      <a:r>
                        <a:rPr lang="en-US" altLang="zh-CN" sz="3200" b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b 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200" b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200" b="1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2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200" b="1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200" b="1">
                          <a:solidFill>
                            <a:srgbClr val="AA3731"/>
                          </a:solidFill>
                          <a:effectLst/>
                          <a:latin typeface="Source Code Variable" panose="020B0509030403020204" pitchFamily="49" charset="0"/>
                        </a:rPr>
                        <a:t>  printf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(“</a:t>
                      </a:r>
                      <a:r>
                        <a:rPr lang="en-US" altLang="zh-CN" sz="3200" b="1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%d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 and </a:t>
                      </a:r>
                      <a:r>
                        <a:rPr lang="en-US" altLang="zh-CN" sz="3200" b="1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%d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”,</a:t>
                      </a:r>
                      <a:r>
                        <a:rPr lang="en-US" altLang="zh-CN" sz="3200" b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,</a:t>
                      </a:r>
                      <a:r>
                        <a:rPr lang="zh-CN" altLang="en-US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*</a:t>
                      </a:r>
                      <a:r>
                        <a:rPr lang="en-US" altLang="zh-CN" sz="3200" b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b</a:t>
                      </a:r>
                      <a:r>
                        <a:rPr lang="en-US" altLang="zh-CN" sz="3200" b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);</a:t>
                      </a:r>
                      <a:endParaRPr lang="en-US" altLang="zh-CN" sz="3200" b="1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200" b="1">
                          <a:solidFill>
                            <a:srgbClr val="4B83CD"/>
                          </a:solidFill>
                          <a:effectLst/>
                          <a:latin typeface="Source Code Variable" panose="020B0509030403020204" pitchFamily="49" charset="0"/>
                        </a:rPr>
                        <a:t>  </a:t>
                      </a:r>
                      <a:r>
                        <a:rPr lang="en-US" altLang="zh-CN" sz="3200" b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return 0;</a:t>
                      </a:r>
                    </a:p>
                    <a:p>
                      <a:r>
                        <a:rPr lang="en-US" altLang="zh-CN" sz="32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32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903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int </a:t>
                      </a:r>
                      <a:r>
                        <a:rPr lang="en-US" altLang="zh-CN" sz="9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main</a:t>
                      </a:r>
                      <a:r>
                        <a:rPr lang="en-US" altLang="zh-CN" sz="9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()</a:t>
                      </a:r>
                    </a:p>
                    <a:p>
                      <a:r>
                        <a:rPr lang="en-US" altLang="zh-CN" sz="9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{</a:t>
                      </a:r>
                    </a:p>
                    <a:p>
                      <a:r>
                        <a:rPr lang="en-US" altLang="zh-CN" sz="3100" b="1" dirty="0">
                          <a:solidFill>
                            <a:srgbClr val="7A3E9D"/>
                          </a:solidFill>
                          <a:effectLst/>
                          <a:latin typeface="Source Code Variable" panose="020B0509030403020204" pitchFamily="49" charset="0"/>
                        </a:rPr>
                        <a:t>  char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a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'</a:t>
                      </a:r>
                      <a:r>
                        <a:rPr lang="en-US" altLang="zh-CN" sz="3100" b="1" dirty="0">
                          <a:solidFill>
                            <a:srgbClr val="448C27"/>
                          </a:solidFill>
                          <a:effectLst/>
                          <a:latin typeface="Source Code Variable" panose="020B0509030403020204" pitchFamily="49" charset="0"/>
                        </a:rPr>
                        <a:t>a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';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7A3E9D"/>
                          </a:solidFill>
                          <a:effectLst/>
                          <a:latin typeface="Source Code Variable" panose="020B0509030403020204" pitchFamily="49" charset="0"/>
                        </a:rPr>
                        <a:t>  char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c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'</a:t>
                      </a:r>
                      <a:r>
                        <a:rPr lang="en-US" altLang="zh-CN" sz="3100" b="1" dirty="0">
                          <a:solidFill>
                            <a:srgbClr val="448C27"/>
                          </a:solidFill>
                          <a:effectLst/>
                          <a:latin typeface="Source Code Variable" panose="020B0509030403020204" pitchFamily="49" charset="0"/>
                        </a:rPr>
                        <a:t>c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';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7A3E9D"/>
                          </a:solidFill>
                          <a:effectLst/>
                          <a:latin typeface="Source Code Variable" panose="020B0509030403020204" pitchFamily="49" charset="0"/>
                        </a:rPr>
                        <a:t>  char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*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aptr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7A3E9D"/>
                          </a:solidFill>
                          <a:effectLst/>
                          <a:latin typeface="Source Code Variable" panose="020B0509030403020204" pitchFamily="49" charset="0"/>
                        </a:rPr>
                        <a:t>  char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*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cptr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 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aptr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&amp;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 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cptr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&amp;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c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AA3731"/>
                          </a:solidFill>
                          <a:effectLst/>
                          <a:latin typeface="Source Code Variable" panose="020B0509030403020204" pitchFamily="49" charset="0"/>
                        </a:rPr>
                        <a:t>  </a:t>
                      </a:r>
                      <a:r>
                        <a:rPr lang="en-US" altLang="zh-CN" sz="3100" b="1" dirty="0" err="1">
                          <a:solidFill>
                            <a:srgbClr val="AA3731"/>
                          </a:solidFill>
                          <a:effectLst/>
                          <a:latin typeface="Source Code Variable" panose="020B0509030403020204" pitchFamily="49" charset="0"/>
                        </a:rPr>
                        <a:t>printf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("</a:t>
                      </a:r>
                      <a:r>
                        <a:rPr lang="en-US" altLang="zh-CN" sz="3100" b="1" dirty="0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%c</a:t>
                      </a:r>
                      <a:r>
                        <a:rPr lang="en-US" altLang="zh-CN" sz="3100" b="1" dirty="0">
                          <a:solidFill>
                            <a:srgbClr val="448C27"/>
                          </a:solidFill>
                          <a:effectLst/>
                          <a:latin typeface="Source Code Variable" panose="020B0509030403020204" pitchFamily="49" charset="0"/>
                        </a:rPr>
                        <a:t> and </a:t>
                      </a:r>
                      <a:r>
                        <a:rPr lang="en-US" altLang="zh-CN" sz="3100" b="1" dirty="0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%c</a:t>
                      </a:r>
                      <a:r>
                        <a:rPr lang="en-US" altLang="zh-CN" sz="3100" b="1" dirty="0">
                          <a:solidFill>
                            <a:srgbClr val="448C27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\n",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</a:t>
                      </a:r>
                      <a:r>
                        <a:rPr lang="en-US" altLang="zh-CN" sz="3100" b="1" dirty="0" err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,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c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);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7A3E9D"/>
                          </a:solidFill>
                          <a:effectLst/>
                          <a:latin typeface="Source Code Variable" panose="020B0509030403020204" pitchFamily="49" charset="0"/>
                        </a:rPr>
                        <a:t>  char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b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 b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*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aptr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  *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aptr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*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cptr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  *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cptr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=</a:t>
                      </a:r>
                      <a:r>
                        <a:rPr lang="en-US" altLang="zh-CN" sz="3100" b="1" dirty="0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 b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3100" b="1" dirty="0">
                          <a:solidFill>
                            <a:srgbClr val="AA3731"/>
                          </a:solidFill>
                          <a:effectLst/>
                          <a:latin typeface="Source Code Variable" panose="020B0509030403020204" pitchFamily="49" charset="0"/>
                        </a:rPr>
                        <a:t>  </a:t>
                      </a:r>
                      <a:r>
                        <a:rPr lang="en-US" altLang="zh-CN" sz="3100" b="1" dirty="0" err="1">
                          <a:solidFill>
                            <a:srgbClr val="AA3731"/>
                          </a:solidFill>
                          <a:effectLst/>
                          <a:latin typeface="Source Code Variable" panose="020B0509030403020204" pitchFamily="49" charset="0"/>
                        </a:rPr>
                        <a:t>printf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("</a:t>
                      </a:r>
                      <a:r>
                        <a:rPr lang="en-US" altLang="zh-CN" sz="3100" b="1" dirty="0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%c</a:t>
                      </a:r>
                      <a:r>
                        <a:rPr lang="en-US" altLang="zh-CN" sz="3100" b="1" dirty="0">
                          <a:solidFill>
                            <a:srgbClr val="448C27"/>
                          </a:solidFill>
                          <a:effectLst/>
                          <a:latin typeface="Source Code Variable" panose="020B0509030403020204" pitchFamily="49" charset="0"/>
                        </a:rPr>
                        <a:t> and </a:t>
                      </a:r>
                      <a:r>
                        <a:rPr lang="en-US" altLang="zh-CN" sz="3100" b="1" dirty="0">
                          <a:solidFill>
                            <a:srgbClr val="9C5D27"/>
                          </a:solidFill>
                          <a:effectLst/>
                          <a:latin typeface="Source Code Variable" panose="020B0509030403020204" pitchFamily="49" charset="0"/>
                        </a:rPr>
                        <a:t>%c</a:t>
                      </a:r>
                      <a:r>
                        <a:rPr lang="en-US" altLang="zh-CN" sz="3100" b="1" dirty="0">
                          <a:solidFill>
                            <a:srgbClr val="448C27"/>
                          </a:solidFill>
                          <a:effectLst/>
                          <a:latin typeface="Source Code Variable" panose="020B0509030403020204" pitchFamily="49" charset="0"/>
                        </a:rPr>
                        <a:t> 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\n",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a</a:t>
                      </a:r>
                      <a:r>
                        <a:rPr lang="en-US" altLang="zh-CN" sz="3100" b="1" dirty="0" err="1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,</a:t>
                      </a:r>
                      <a:r>
                        <a:rPr lang="en-US" altLang="zh-CN" sz="3100" b="1" dirty="0" err="1">
                          <a:solidFill>
                            <a:srgbClr val="333333"/>
                          </a:solidFill>
                          <a:effectLst/>
                          <a:latin typeface="Source Code Variable" panose="020B0509030403020204" pitchFamily="49" charset="0"/>
                        </a:rPr>
                        <a:t>c</a:t>
                      </a:r>
                      <a:r>
                        <a:rPr lang="en-US" altLang="zh-CN" sz="3100" b="1" dirty="0">
                          <a:solidFill>
                            <a:srgbClr val="777777"/>
                          </a:solidFill>
                          <a:effectLst/>
                          <a:latin typeface="Source Code Variable" panose="020B0509030403020204" pitchFamily="49" charset="0"/>
                        </a:rPr>
                        <a:t>);</a:t>
                      </a:r>
                      <a:endParaRPr lang="en-US" altLang="zh-CN" sz="3100" b="1" dirty="0">
                        <a:solidFill>
                          <a:srgbClr val="333333"/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  <a:p>
                      <a:r>
                        <a:rPr lang="en-US" altLang="zh-CN" sz="9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return 0;</a:t>
                      </a:r>
                    </a:p>
                    <a:p>
                      <a:r>
                        <a:rPr lang="en-US" altLang="zh-CN" sz="9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Source Code Variable" panose="020B0509030403020204" pitchFamily="49" charset="0"/>
                        </a:rPr>
                        <a:t>}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2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900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altLang="zh-CN" sz="9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Source Code Variable" panose="020B050903040302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0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513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</a:t>
                      </a:r>
                      <a:r>
                        <a:rPr lang="en-US" altLang="zh-CN" sz="2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r>
                        <a:rPr lang="zh-CN" altLang="en-US" sz="20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76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38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地址和内存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993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5E4DDAD3-3F77-474F-AC18-1C0354CF848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"/>
            <a:chExt cx="12192000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5CE2203-240D-437B-8853-31C81F77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6B7A297-051D-4470-87A0-90F820B1D345}"/>
                </a:ext>
              </a:extLst>
            </p:cNvPr>
            <p:cNvSpPr txBox="1"/>
            <p:nvPr/>
          </p:nvSpPr>
          <p:spPr>
            <a:xfrm>
              <a:off x="2715207" y="2155372"/>
              <a:ext cx="14742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主楼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3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633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指针和内容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47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055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  <a:gridCol w="10241902">
                  <a:extLst>
                    <a:ext uri="{9D8B030D-6E8A-4147-A177-3AD203B41FA5}">
                      <a16:colId xmlns:a16="http://schemas.microsoft.com/office/drawing/2014/main" val="2682856308"/>
                    </a:ext>
                  </a:extLst>
                </a:gridCol>
              </a:tblGrid>
              <a:tr h="1952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  <a:tr h="490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1264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0A19750-5E30-4F86-AD36-2045F3B2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20" y="2954693"/>
            <a:ext cx="3941115" cy="26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0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  <a:gridCol w="10241902">
                  <a:extLst>
                    <a:ext uri="{9D8B030D-6E8A-4147-A177-3AD203B41FA5}">
                      <a16:colId xmlns:a16="http://schemas.microsoft.com/office/drawing/2014/main" val="2682856308"/>
                    </a:ext>
                  </a:extLst>
                </a:gridCol>
              </a:tblGrid>
              <a:tr h="1952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  <a:tr h="490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1264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0A19750-5E30-4F86-AD36-2045F3B2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20" y="2949032"/>
            <a:ext cx="6765180" cy="27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409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0101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6490553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928F794-6062-41F0-9805-17206338B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94" y="-167951"/>
            <a:ext cx="4012409" cy="70259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CF26D5-642C-4BC0-91B5-520B65B92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7951"/>
            <a:ext cx="4012408" cy="70259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973503-F851-4380-AA8C-D8B3F0C4C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92" y="-167951"/>
            <a:ext cx="4012408" cy="70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CC1537-3C98-48CC-BD14-7EAC6BCD640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3028214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左值和右值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9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161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sungwx</dc:creator>
  <cp:lastModifiedBy>sungwx</cp:lastModifiedBy>
  <cp:revision>14</cp:revision>
  <dcterms:created xsi:type="dcterms:W3CDTF">2018-10-16T17:17:06Z</dcterms:created>
  <dcterms:modified xsi:type="dcterms:W3CDTF">2018-10-17T01:50:25Z</dcterms:modified>
</cp:coreProperties>
</file>