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1DAC-7028-BC9C-853F-BDCDD5B25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3FC37-BA91-4483-A7C1-DBE90CD6F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62AB6-6870-0E42-CE79-F67DD417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96F0-35BB-4C7F-A515-6FF4CE5A2E59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ECD30-5B83-C01F-D1C3-11D019B9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B13FB-BB46-CE45-3D7E-4F4E4E97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C014-B8B6-4266-B090-07558A4C5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46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7AB4-247D-DD3E-5B5B-5919C12B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D4B11-0FC3-9C1D-680D-8C41A7D3F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FDF0A-5F6A-6CBC-678F-1954675D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96F0-35BB-4C7F-A515-6FF4CE5A2E59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A2319-9A14-78FC-F28B-2900AA39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B0E79-622F-CA1D-7E0A-9B9BCF1D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C014-B8B6-4266-B090-07558A4C5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56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0050A-E279-A1AB-0470-05ED5C054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12F2F-AB48-3F4A-E1E0-CAFFC8500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0A838-54D1-19A5-7CB1-FBD0EB4B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96F0-35BB-4C7F-A515-6FF4CE5A2E59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DD758-6FDC-A1EF-7E2A-A365DADD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EDD19-62D4-4532-E461-BC4C05DE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C014-B8B6-4266-B090-07558A4C5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10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5540-8F57-5FBC-907D-0FC6E626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3B54D-8616-EE45-9D40-49C495409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F286D-F8F2-3C9E-A168-A49AEBC2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96F0-35BB-4C7F-A515-6FF4CE5A2E59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1CFAC-87EC-77D8-7FEA-76073CE9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CBF54-C835-4CFD-EB33-C507AA01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C014-B8B6-4266-B090-07558A4C5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60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6045-908D-8171-910F-7C7AD024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B1E56-9ED8-D567-9710-68996E78F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2768F-1270-CBCC-A174-27702059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96F0-35BB-4C7F-A515-6FF4CE5A2E59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9A563-0F32-FF68-23F7-AF075CD5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2D202-2D45-59C8-9890-5717B44F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C014-B8B6-4266-B090-07558A4C5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07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F139-1FDB-CB73-5AC5-826EFE26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CD4C9-E094-425C-78E4-E40670D5E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24E28-B2A3-6A9D-D867-E4BBA9D09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66A7C-14BE-3A5B-D290-FAE4B708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96F0-35BB-4C7F-A515-6FF4CE5A2E59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E3114-522E-5554-A400-FEFBAA0A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14F0D-0F13-7881-F511-A09B8244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C014-B8B6-4266-B090-07558A4C5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79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757AD-BFC4-7C9A-BBBD-FEE128CF6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756DD-CE74-FF92-E51E-8A99BFD3A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6F595-9CE0-B512-C5CD-B3D54586B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BF176-CC5D-6883-3F40-E05610037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54987-E21B-FC52-41E3-B844A8FF0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7CB9E-EDA2-97B0-2554-0917DEDA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96F0-35BB-4C7F-A515-6FF4CE5A2E59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FE50C-69AC-192E-2C16-22B0E5A5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587A9-31CC-1E2A-C2B4-4E80CD22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C014-B8B6-4266-B090-07558A4C5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23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4EC6-9050-A136-6982-9BFDA194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08063-2D95-FE33-E95F-BFE9E0AB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96F0-35BB-4C7F-A515-6FF4CE5A2E59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E28A2-5254-56EE-0524-32903AE09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84677-A7B5-DC94-01EA-088F3D54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C014-B8B6-4266-B090-07558A4C5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09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AA6CD-AF9F-C5DD-36BB-B1FD64876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96F0-35BB-4C7F-A515-6FF4CE5A2E59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0040C-0B44-8573-E6B3-BCCF5C7D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E128-0FC5-9B42-9317-FD311E5D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C014-B8B6-4266-B090-07558A4C5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36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9701-D0F6-91B8-29E7-66F33FD6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2A92B-2950-54E8-A005-8C843A28D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BD1C1-42EB-462F-15A2-0F810EBA6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51F07-59BF-EB07-D272-42834BB2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96F0-35BB-4C7F-A515-6FF4CE5A2E59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C6254-3A25-08C7-E7EF-ADA1A7CA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CD33A-D100-378A-2B9F-4124623A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C014-B8B6-4266-B090-07558A4C5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30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3BDA-C097-5BE4-8295-3C81FDEC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EC8FB-166C-4183-A67C-B6B858A91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0830-AB3D-80A3-651B-9BE93D4FD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E8DD9-14B7-B353-BD4F-3F67CC03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96F0-35BB-4C7F-A515-6FF4CE5A2E59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4DCD4-B0AA-632F-E9E5-3A4C4EDD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FB320-2A3E-14DE-AFF7-13077F9A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C014-B8B6-4266-B090-07558A4C5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58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A4946-72F5-1BD3-5692-462C72FE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623B2-F530-D6D9-F384-D57AE3FF0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6DE3-289D-AF2D-5AAD-972915D4F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696F0-35BB-4C7F-A515-6FF4CE5A2E59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CF9AF-E66B-0FCB-5802-BE24D2397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FB6C-D205-5DCB-FDB1-C129651BA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C014-B8B6-4266-B090-07558A4C5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10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A305F52-DF6C-4FBF-509B-80C4114FD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118" y="1629000"/>
            <a:ext cx="3600000" cy="3600000"/>
          </a:xfrm>
          <a:prstGeom prst="rect">
            <a:avLst/>
          </a:prstGeom>
        </p:spPr>
      </p:pic>
      <p:pic>
        <p:nvPicPr>
          <p:cNvPr id="7" name="Picture 6" descr="A person sitting in a cave&#10;&#10;Description automatically generated">
            <a:extLst>
              <a:ext uri="{FF2B5EF4-FFF2-40B4-BE49-F238E27FC236}">
                <a16:creationId xmlns:a16="http://schemas.microsoft.com/office/drawing/2014/main" id="{896A8269-8E33-E99F-B320-2541EBF74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82" y="1629000"/>
            <a:ext cx="3693467" cy="360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E59CB6-6110-0F61-4234-2CA110CAF25D}"/>
              </a:ext>
            </a:extLst>
          </p:cNvPr>
          <p:cNvSpPr txBox="1"/>
          <p:nvPr/>
        </p:nvSpPr>
        <p:spPr>
          <a:xfrm>
            <a:off x="0" y="534837"/>
            <a:ext cx="12192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Online Young Scientist School (YSS) MEGAPOLIS 2022</a:t>
            </a:r>
          </a:p>
          <a:p>
            <a:pPr algn="ctr"/>
            <a:r>
              <a:rPr lang="en-US" sz="20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Modelling of water erosion, its hydrological and geochemical impacts</a:t>
            </a:r>
          </a:p>
          <a:p>
            <a:pPr algn="ctr"/>
            <a:endParaRPr lang="en-US" sz="2000" b="1" dirty="0">
              <a:latin typeface="Lato" panose="020F0502020204030203" pitchFamily="34" charset="0"/>
              <a:ea typeface="Noto Serif" panose="02020600060500020200" pitchFamily="18" charset="0"/>
              <a:cs typeface="Noto Serif" panose="02020600060500020200" pitchFamily="18" charset="0"/>
            </a:endParaRPr>
          </a:p>
          <a:p>
            <a:pPr algn="ctr"/>
            <a:r>
              <a:rPr lang="en-US" sz="2000" b="1" dirty="0">
                <a:latin typeface="Lato" panose="020F0502020204030203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Day 1 — December 1</a:t>
            </a:r>
            <a:r>
              <a:rPr lang="en-US" sz="2000" b="1" baseline="30000" dirty="0">
                <a:latin typeface="Lato" panose="020F0502020204030203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st</a:t>
            </a:r>
            <a:r>
              <a:rPr lang="en-US" sz="2000" b="1" dirty="0">
                <a:latin typeface="Lato" panose="020F0502020204030203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, 2022</a:t>
            </a:r>
            <a:endParaRPr lang="ru-RU" sz="2000" b="1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1E905C-BCBC-BDBC-8191-4D0665485D48}"/>
              </a:ext>
            </a:extLst>
          </p:cNvPr>
          <p:cNvSpPr txBox="1"/>
          <p:nvPr/>
        </p:nvSpPr>
        <p:spPr>
          <a:xfrm>
            <a:off x="1099882" y="5427619"/>
            <a:ext cx="2902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ato" panose="020F0502020204030203" pitchFamily="34" charset="0"/>
              </a:rPr>
              <a:t>IVAN LIZAGA</a:t>
            </a:r>
            <a:r>
              <a:rPr lang="en-US" b="1" dirty="0">
                <a:latin typeface="Lato" panose="020F0502020204030203" pitchFamily="34" charset="0"/>
              </a:rPr>
              <a:t> </a:t>
            </a:r>
          </a:p>
          <a:p>
            <a:r>
              <a:rPr lang="en-US" i="0" dirty="0">
                <a:effectLst/>
                <a:latin typeface="Lato" panose="020F0502020204030203" pitchFamily="34" charset="0"/>
              </a:rPr>
              <a:t>Past, present and future of sediment fingerprinting</a:t>
            </a:r>
            <a:endParaRPr lang="ru-RU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8B7D0CE-B7CF-17B1-4A6F-A6FD88A6E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2042" y="2648309"/>
            <a:ext cx="1561382" cy="156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0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A305F52-DF6C-4FBF-509B-80C4114FD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118" y="1629000"/>
            <a:ext cx="3600000" cy="36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A8269-8E33-E99F-B320-2541EBF74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" b="1265"/>
          <a:stretch/>
        </p:blipFill>
        <p:spPr>
          <a:xfrm>
            <a:off x="1099882" y="1629000"/>
            <a:ext cx="3693467" cy="360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E59CB6-6110-0F61-4234-2CA110CAF25D}"/>
              </a:ext>
            </a:extLst>
          </p:cNvPr>
          <p:cNvSpPr txBox="1"/>
          <p:nvPr/>
        </p:nvSpPr>
        <p:spPr>
          <a:xfrm>
            <a:off x="0" y="534837"/>
            <a:ext cx="12192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Online Young Scientist School (YSS) MEGAPOLIS 2022</a:t>
            </a:r>
          </a:p>
          <a:p>
            <a:pPr algn="ctr"/>
            <a:r>
              <a:rPr lang="en-US" sz="20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Modelling of water erosion, its hydrological and geochemical impacts</a:t>
            </a:r>
          </a:p>
          <a:p>
            <a:pPr algn="ctr"/>
            <a:endParaRPr lang="en-US" sz="2000" b="1" dirty="0">
              <a:latin typeface="Lato" panose="020F0502020204030203" pitchFamily="34" charset="0"/>
              <a:ea typeface="Noto Serif" panose="02020600060500020200" pitchFamily="18" charset="0"/>
              <a:cs typeface="Noto Serif" panose="02020600060500020200" pitchFamily="18" charset="0"/>
            </a:endParaRPr>
          </a:p>
          <a:p>
            <a:pPr algn="ctr"/>
            <a:r>
              <a:rPr lang="en-US" sz="2000" b="1" dirty="0">
                <a:latin typeface="Lato" panose="020F0502020204030203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Day 2 — December 2</a:t>
            </a:r>
            <a:r>
              <a:rPr lang="en-US" sz="2000" b="1" baseline="30000" dirty="0">
                <a:latin typeface="Lato" panose="020F0502020204030203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nd</a:t>
            </a:r>
            <a:r>
              <a:rPr lang="en-US" sz="2000" b="1" dirty="0">
                <a:latin typeface="Lato" panose="020F0502020204030203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, 2022</a:t>
            </a:r>
            <a:endParaRPr lang="ru-RU" sz="2000" b="1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1E905C-BCBC-BDBC-8191-4D0665485D48}"/>
              </a:ext>
            </a:extLst>
          </p:cNvPr>
          <p:cNvSpPr txBox="1"/>
          <p:nvPr/>
        </p:nvSpPr>
        <p:spPr>
          <a:xfrm>
            <a:off x="1099882" y="5372702"/>
            <a:ext cx="42621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err="1">
                <a:latin typeface="Lato" panose="020F0502020204030203" pitchFamily="34" charset="0"/>
              </a:rPr>
              <a:t>Zhengzheng</a:t>
            </a:r>
            <a:r>
              <a:rPr lang="en-US" sz="2400" b="1" cap="all" dirty="0">
                <a:latin typeface="Lato" panose="020F0502020204030203" pitchFamily="34" charset="0"/>
              </a:rPr>
              <a:t> Zhou</a:t>
            </a:r>
            <a:r>
              <a:rPr lang="en-US" b="1" dirty="0">
                <a:latin typeface="Lato" panose="020F0502020204030203" pitchFamily="34" charset="0"/>
              </a:rPr>
              <a:t> </a:t>
            </a:r>
          </a:p>
          <a:p>
            <a:r>
              <a:rPr lang="en-US" i="0" dirty="0">
                <a:effectLst/>
                <a:latin typeface="Lato" panose="020F0502020204030203" pitchFamily="34" charset="0"/>
              </a:rPr>
              <a:t>Extreme storm analysis and Machine learning applications for rainfall prediction in urban areas	</a:t>
            </a:r>
            <a:endParaRPr lang="ru-RU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8B7D0CE-B7CF-17B1-4A6F-A6FD88A6E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2042" y="2648309"/>
            <a:ext cx="1561382" cy="156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A305F52-DF6C-4FBF-509B-80C4114FD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449" y="122016"/>
            <a:ext cx="1000664" cy="1000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A8269-8E33-E99F-B320-2541EBF74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" b="1265"/>
          <a:stretch/>
        </p:blipFill>
        <p:spPr>
          <a:xfrm>
            <a:off x="1099882" y="1629000"/>
            <a:ext cx="3693467" cy="360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E59CB6-6110-0F61-4234-2CA110CAF25D}"/>
              </a:ext>
            </a:extLst>
          </p:cNvPr>
          <p:cNvSpPr txBox="1"/>
          <p:nvPr/>
        </p:nvSpPr>
        <p:spPr>
          <a:xfrm>
            <a:off x="0" y="534837"/>
            <a:ext cx="12192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Online Young Scientist School (YSS) MEGAPOLIS 2022</a:t>
            </a:r>
          </a:p>
          <a:p>
            <a:pPr algn="ctr"/>
            <a:r>
              <a:rPr lang="en-US" sz="20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Modelling of water erosion, its hydrological and geochemical impacts</a:t>
            </a:r>
          </a:p>
          <a:p>
            <a:pPr algn="ctr"/>
            <a:endParaRPr lang="en-US" sz="2000" b="1" dirty="0">
              <a:latin typeface="Lato" panose="020F0502020204030203" pitchFamily="34" charset="0"/>
              <a:ea typeface="Noto Serif" panose="02020600060500020200" pitchFamily="18" charset="0"/>
              <a:cs typeface="Noto Serif" panose="02020600060500020200" pitchFamily="18" charset="0"/>
            </a:endParaRPr>
          </a:p>
          <a:p>
            <a:pPr algn="ctr"/>
            <a:r>
              <a:rPr lang="en-US" sz="2000" b="1" dirty="0">
                <a:latin typeface="Lato" panose="020F0502020204030203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Day 3 — December 3</a:t>
            </a:r>
            <a:r>
              <a:rPr lang="en-US" sz="2000" b="1" baseline="30000" dirty="0">
                <a:latin typeface="Lato" panose="020F0502020204030203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rd</a:t>
            </a:r>
            <a:r>
              <a:rPr lang="en-US" sz="2000" b="1" dirty="0">
                <a:latin typeface="Lato" panose="020F0502020204030203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, 2022</a:t>
            </a:r>
            <a:endParaRPr lang="ru-RU" sz="2000" b="1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1E905C-BCBC-BDBC-8191-4D0665485D48}"/>
              </a:ext>
            </a:extLst>
          </p:cNvPr>
          <p:cNvSpPr txBox="1"/>
          <p:nvPr/>
        </p:nvSpPr>
        <p:spPr>
          <a:xfrm>
            <a:off x="1099882" y="5372702"/>
            <a:ext cx="4262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latin typeface="Lato" panose="020F0502020204030203" pitchFamily="34" charset="0"/>
              </a:rPr>
              <a:t>Michael </a:t>
            </a:r>
            <a:r>
              <a:rPr lang="en-US" sz="2400" b="1" cap="all" dirty="0" err="1">
                <a:latin typeface="Lato" panose="020F0502020204030203" pitchFamily="34" charset="0"/>
              </a:rPr>
              <a:t>maerker</a:t>
            </a:r>
            <a:r>
              <a:rPr lang="en-US" b="1" dirty="0">
                <a:latin typeface="Lato" panose="020F0502020204030203" pitchFamily="34" charset="0"/>
              </a:rPr>
              <a:t> </a:t>
            </a:r>
          </a:p>
          <a:p>
            <a:r>
              <a:rPr lang="en-US" i="0" dirty="0">
                <a:effectLst/>
                <a:latin typeface="Lato" panose="020F0502020204030203" pitchFamily="34" charset="0"/>
              </a:rPr>
              <a:t>Integrated Soil Erosion Assessment: Concepts, Methods and Applications</a:t>
            </a:r>
            <a:endParaRPr lang="ru-RU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8B7D0CE-B7CF-17B1-4A6F-A6FD88A6E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2042" y="2648309"/>
            <a:ext cx="1561382" cy="15613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B70896-A7B1-7C2F-C113-3FF6473F71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1" b="10951"/>
          <a:stretch/>
        </p:blipFill>
        <p:spPr>
          <a:xfrm>
            <a:off x="7492117" y="1629000"/>
            <a:ext cx="3693467" cy="360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B80F8D-CF5F-5F77-C554-9FFABB15B778}"/>
              </a:ext>
            </a:extLst>
          </p:cNvPr>
          <p:cNvSpPr txBox="1"/>
          <p:nvPr/>
        </p:nvSpPr>
        <p:spPr>
          <a:xfrm>
            <a:off x="6829960" y="5372701"/>
            <a:ext cx="43556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cap="all" dirty="0">
                <a:latin typeface="Lato" panose="020F0502020204030203" pitchFamily="34" charset="0"/>
              </a:rPr>
              <a:t>	Andrey </a:t>
            </a:r>
            <a:r>
              <a:rPr lang="en-US" sz="2400" b="1" cap="all" dirty="0" err="1">
                <a:latin typeface="Lato" panose="020F0502020204030203" pitchFamily="34" charset="0"/>
              </a:rPr>
              <a:t>Zhidkin</a:t>
            </a:r>
            <a:r>
              <a:rPr lang="en-US" b="1" dirty="0">
                <a:latin typeface="Lato" panose="020F0502020204030203" pitchFamily="34" charset="0"/>
              </a:rPr>
              <a:t> </a:t>
            </a:r>
          </a:p>
          <a:p>
            <a:pPr algn="r"/>
            <a:r>
              <a:rPr lang="en-US" i="0" dirty="0">
                <a:effectLst/>
                <a:latin typeface="Lato" panose="020F0502020204030203" pitchFamily="34" charset="0"/>
              </a:rPr>
              <a:t>Historical reconstruction and forecast of soil cover degradation based on erosion modeling and field soil survey 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424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A305F52-DF6C-4FBF-509B-80C4114FD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449" y="122016"/>
            <a:ext cx="1000664" cy="1000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A8269-8E33-E99F-B320-2541EBF74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" b="1152"/>
          <a:stretch/>
        </p:blipFill>
        <p:spPr>
          <a:xfrm>
            <a:off x="1099882" y="1629000"/>
            <a:ext cx="3693467" cy="360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E59CB6-6110-0F61-4234-2CA110CAF25D}"/>
              </a:ext>
            </a:extLst>
          </p:cNvPr>
          <p:cNvSpPr txBox="1"/>
          <p:nvPr/>
        </p:nvSpPr>
        <p:spPr>
          <a:xfrm>
            <a:off x="0" y="534837"/>
            <a:ext cx="12192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Online Young Scientist School (YSS) MEGAPOLIS 2022</a:t>
            </a:r>
          </a:p>
          <a:p>
            <a:pPr algn="ctr"/>
            <a:r>
              <a:rPr lang="en-US" sz="20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Modelling of water erosion, its hydrological and geochemical impacts</a:t>
            </a:r>
          </a:p>
          <a:p>
            <a:pPr algn="ctr"/>
            <a:endParaRPr lang="en-US" sz="2000" b="1" dirty="0">
              <a:latin typeface="Lato" panose="020F0502020204030203" pitchFamily="34" charset="0"/>
              <a:ea typeface="Noto Serif" panose="02020600060500020200" pitchFamily="18" charset="0"/>
              <a:cs typeface="Noto Serif" panose="02020600060500020200" pitchFamily="18" charset="0"/>
            </a:endParaRPr>
          </a:p>
          <a:p>
            <a:pPr algn="ctr"/>
            <a:r>
              <a:rPr lang="en-US" sz="2000" b="1" dirty="0">
                <a:latin typeface="Lato" panose="020F0502020204030203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Day 4 — December 5</a:t>
            </a:r>
            <a:r>
              <a:rPr lang="en-US" sz="2000" b="1" baseline="30000" dirty="0">
                <a:latin typeface="Lato" panose="020F0502020204030203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th</a:t>
            </a:r>
            <a:r>
              <a:rPr lang="en-US" sz="2000" b="1" dirty="0">
                <a:latin typeface="Lato" panose="020F0502020204030203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, 2022</a:t>
            </a:r>
            <a:endParaRPr lang="ru-RU" sz="2000" b="1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1E905C-BCBC-BDBC-8191-4D0665485D48}"/>
              </a:ext>
            </a:extLst>
          </p:cNvPr>
          <p:cNvSpPr txBox="1"/>
          <p:nvPr/>
        </p:nvSpPr>
        <p:spPr>
          <a:xfrm>
            <a:off x="1099882" y="5372702"/>
            <a:ext cx="42621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latin typeface="Lato" panose="020F0502020204030203" pitchFamily="34" charset="0"/>
              </a:rPr>
              <a:t>Paolo Porto</a:t>
            </a:r>
            <a:r>
              <a:rPr lang="en-US" b="1" dirty="0">
                <a:latin typeface="Lato" panose="020F0502020204030203" pitchFamily="34" charset="0"/>
              </a:rPr>
              <a:t> </a:t>
            </a:r>
          </a:p>
          <a:p>
            <a:r>
              <a:rPr lang="en-US" i="0" baseline="30000" dirty="0">
                <a:effectLst/>
                <a:latin typeface="Lato" panose="020F0502020204030203" pitchFamily="34" charset="0"/>
              </a:rPr>
              <a:t>137</a:t>
            </a:r>
            <a:r>
              <a:rPr lang="en-US" i="0" dirty="0">
                <a:effectLst/>
                <a:latin typeface="Lato" panose="020F0502020204030203" pitchFamily="34" charset="0"/>
              </a:rPr>
              <a:t>Cs traditional and re-sampling approaches to estimate soil erosion for different time scales</a:t>
            </a:r>
            <a:endParaRPr lang="ru-RU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8B7D0CE-B7CF-17B1-4A6F-A6FD88A6E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2042" y="2648309"/>
            <a:ext cx="1561382" cy="15613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B70896-A7B1-7C2F-C113-3FF6473F71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" r="1078"/>
          <a:stretch/>
        </p:blipFill>
        <p:spPr>
          <a:xfrm>
            <a:off x="7492117" y="1629000"/>
            <a:ext cx="3693467" cy="360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B80F8D-CF5F-5F77-C554-9FFABB15B778}"/>
              </a:ext>
            </a:extLst>
          </p:cNvPr>
          <p:cNvSpPr txBox="1"/>
          <p:nvPr/>
        </p:nvSpPr>
        <p:spPr>
          <a:xfrm>
            <a:off x="6039940" y="5372701"/>
            <a:ext cx="51456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cap="all" dirty="0">
                <a:latin typeface="Lato" panose="020F0502020204030203" pitchFamily="34" charset="0"/>
              </a:rPr>
              <a:t>	Anatoly Tsyplenkov</a:t>
            </a:r>
            <a:r>
              <a:rPr lang="en-US" b="1" dirty="0">
                <a:latin typeface="Lato" panose="020F0502020204030203" pitchFamily="34" charset="0"/>
              </a:rPr>
              <a:t> </a:t>
            </a:r>
          </a:p>
          <a:p>
            <a:pPr algn="r"/>
            <a:r>
              <a:rPr lang="en-US" i="0" dirty="0">
                <a:effectLst/>
                <a:latin typeface="Lato" panose="020F0502020204030203" pitchFamily="34" charset="0"/>
              </a:rPr>
              <a:t>Soil erosion modeling in R (workshop)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582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A305F52-DF6C-4FBF-509B-80C4114FD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118" y="1629000"/>
            <a:ext cx="3600000" cy="36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A8269-8E33-E99F-B320-2541EBF74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12" b="11012"/>
          <a:stretch/>
        </p:blipFill>
        <p:spPr>
          <a:xfrm>
            <a:off x="1099882" y="1629000"/>
            <a:ext cx="3693467" cy="360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E59CB6-6110-0F61-4234-2CA110CAF25D}"/>
              </a:ext>
            </a:extLst>
          </p:cNvPr>
          <p:cNvSpPr txBox="1"/>
          <p:nvPr/>
        </p:nvSpPr>
        <p:spPr>
          <a:xfrm>
            <a:off x="0" y="534837"/>
            <a:ext cx="12192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Online Young Scientist School (YSS) MEGAPOLIS 2022</a:t>
            </a:r>
          </a:p>
          <a:p>
            <a:pPr algn="ctr"/>
            <a:r>
              <a:rPr lang="en-US" sz="20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Modelling of water erosion, its hydrological and geochemical impacts</a:t>
            </a:r>
          </a:p>
          <a:p>
            <a:pPr algn="ctr"/>
            <a:endParaRPr lang="en-US" sz="2000" b="1" dirty="0">
              <a:latin typeface="Lato" panose="020F0502020204030203" pitchFamily="34" charset="0"/>
              <a:ea typeface="Noto Serif" panose="02020600060500020200" pitchFamily="18" charset="0"/>
              <a:cs typeface="Noto Serif" panose="02020600060500020200" pitchFamily="18" charset="0"/>
            </a:endParaRPr>
          </a:p>
          <a:p>
            <a:pPr algn="ctr"/>
            <a:r>
              <a:rPr lang="en-US" sz="2000" b="1" dirty="0">
                <a:latin typeface="Lato" panose="020F0502020204030203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Day 5 — December 6</a:t>
            </a:r>
            <a:r>
              <a:rPr lang="en-US" sz="2000" b="1" baseline="30000" dirty="0">
                <a:latin typeface="Lato" panose="020F0502020204030203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th</a:t>
            </a:r>
            <a:r>
              <a:rPr lang="en-US" sz="2000" b="1" dirty="0">
                <a:latin typeface="Lato" panose="020F0502020204030203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, 2022</a:t>
            </a:r>
            <a:endParaRPr lang="ru-RU" sz="2000" b="1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1E905C-BCBC-BDBC-8191-4D0665485D48}"/>
              </a:ext>
            </a:extLst>
          </p:cNvPr>
          <p:cNvSpPr txBox="1"/>
          <p:nvPr/>
        </p:nvSpPr>
        <p:spPr>
          <a:xfrm>
            <a:off x="1099881" y="5372702"/>
            <a:ext cx="455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err="1">
                <a:latin typeface="Lato" panose="020F0502020204030203" pitchFamily="34" charset="0"/>
              </a:rPr>
              <a:t>Seyed</a:t>
            </a:r>
            <a:r>
              <a:rPr lang="en-US" sz="2400" b="1" cap="all" dirty="0">
                <a:latin typeface="Lato" panose="020F0502020204030203" pitchFamily="34" charset="0"/>
              </a:rPr>
              <a:t> </a:t>
            </a:r>
            <a:r>
              <a:rPr lang="en-US" sz="2400" b="1" cap="all" dirty="0" err="1">
                <a:latin typeface="Lato" panose="020F0502020204030203" pitchFamily="34" charset="0"/>
              </a:rPr>
              <a:t>Hamidreza</a:t>
            </a:r>
            <a:r>
              <a:rPr lang="en-US" sz="2400" b="1" cap="all" dirty="0">
                <a:latin typeface="Lato" panose="020F0502020204030203" pitchFamily="34" charset="0"/>
              </a:rPr>
              <a:t> Sadeghi</a:t>
            </a:r>
            <a:r>
              <a:rPr lang="en-US" b="1" dirty="0">
                <a:latin typeface="Lato" panose="020F0502020204030203" pitchFamily="34" charset="0"/>
              </a:rPr>
              <a:t> </a:t>
            </a:r>
          </a:p>
          <a:p>
            <a:r>
              <a:rPr lang="en-US" i="0" dirty="0">
                <a:effectLst/>
                <a:latin typeface="Lato" panose="020F0502020204030203" pitchFamily="34" charset="0"/>
              </a:rPr>
              <a:t>Necessity of the Watershed Health Assessment in Hydrology	</a:t>
            </a:r>
            <a:endParaRPr lang="ru-RU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8B7D0CE-B7CF-17B1-4A6F-A6FD88A6E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2042" y="2648309"/>
            <a:ext cx="1561382" cy="156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0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226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Lato</vt:lpstr>
      <vt:lpstr>Noto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Анатолий Цыпленков</dc:creator>
  <cp:lastModifiedBy>Анатолий Цыпленков</cp:lastModifiedBy>
  <cp:revision>16</cp:revision>
  <dcterms:created xsi:type="dcterms:W3CDTF">2022-11-30T17:00:39Z</dcterms:created>
  <dcterms:modified xsi:type="dcterms:W3CDTF">2022-11-30T18:13:13Z</dcterms:modified>
</cp:coreProperties>
</file>