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милла Шмидт" userId="fc473775e2f098de" providerId="LiveId" clId="{5D40B57F-DBF9-43B0-8139-F4444D80B285}"/>
    <pc:docChg chg="addSld delSld modSld">
      <pc:chgData name="Камилла Шмидт" userId="fc473775e2f098de" providerId="LiveId" clId="{5D40B57F-DBF9-43B0-8139-F4444D80B285}" dt="2025-06-18T07:08:53.291" v="100" actId="20577"/>
      <pc:docMkLst>
        <pc:docMk/>
      </pc:docMkLst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1667847999" sldId="257"/>
        </pc:sldMkLst>
      </pc:sldChg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2406902812" sldId="258"/>
        </pc:sldMkLst>
      </pc:sldChg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3419959081" sldId="259"/>
        </pc:sldMkLst>
      </pc:sldChg>
      <pc:sldChg chg="modSp new mod">
        <pc:chgData name="Камилла Шмидт" userId="fc473775e2f098de" providerId="LiveId" clId="{5D40B57F-DBF9-43B0-8139-F4444D80B285}" dt="2025-06-18T07:08:53.291" v="100" actId="20577"/>
        <pc:sldMkLst>
          <pc:docMk/>
          <pc:sldMk cId="1869944373" sldId="272"/>
        </pc:sldMkLst>
        <pc:spChg chg="mod">
          <ac:chgData name="Камилла Шмидт" userId="fc473775e2f098de" providerId="LiveId" clId="{5D40B57F-DBF9-43B0-8139-F4444D80B285}" dt="2025-06-18T07:08:04.669" v="14" actId="20577"/>
          <ac:spMkLst>
            <pc:docMk/>
            <pc:sldMk cId="1869944373" sldId="272"/>
            <ac:spMk id="2" creationId="{DAC9AED6-D5D2-2862-E4B0-5954C5107A0C}"/>
          </ac:spMkLst>
        </pc:spChg>
        <pc:spChg chg="mod">
          <ac:chgData name="Камилла Шмидт" userId="fc473775e2f098de" providerId="LiveId" clId="{5D40B57F-DBF9-43B0-8139-F4444D80B285}" dt="2025-06-18T07:08:53.291" v="100" actId="20577"/>
          <ac:spMkLst>
            <pc:docMk/>
            <pc:sldMk cId="1869944373" sldId="272"/>
            <ac:spMk id="3" creationId="{E48493C3-675C-7BC3-943C-5E835FE8E9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Индивидуальное задание «Калькулятор в постфиксной записи»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Шмидт Камилла, ИТ-7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02D87-FA89-2F38-5CE1-83355C33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ABAD6-6B8F-8A5B-BE07-C172304D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DE568CE-9EBF-678B-6D51-A22EBBA167F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 с многими операциями: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6 3 / 2 / 5 * +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+6÷3÷2×5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DE568CE-9EBF-678B-6D51-A22EBBA16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r="-2810" b="-4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48101-6262-04EC-BD00-377CC663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1" y="5199669"/>
            <a:ext cx="11764039" cy="4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2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1EA2-96E4-B24A-84C9-FDB0EB1C1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ECC0-FE2B-56DE-C626-E02CFAC9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5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7361B1-9681-F5BF-7303-592D6354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ввели одно число вместо двух: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+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290778-E58D-9873-DDCB-773D39F7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4" y="5171080"/>
            <a:ext cx="11693471" cy="8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53E47-6BDB-F616-23A0-F274F896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320E5-039F-E48F-38D1-6A19BA9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6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B3CD3-1015-3AE5-14D9-8A5DAE11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ввели некорректную операцию: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2 $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E3DCF-7A47-5EC6-DDD6-3BE32803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0" y="5198704"/>
            <a:ext cx="11839684" cy="8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65748-2E2B-E132-7558-0375A4B0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5F5E5-D88D-63EE-B684-35E3725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7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E3656C-125B-8883-9239-A9829AB1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выражение не закончено, и в нём недостаточно операций: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3 +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470EA8-9C47-B03A-DDFF-CF4C4F42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9" y="5204417"/>
            <a:ext cx="11853281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53E5CE4D-5633-2D73-2A93-CF17679D8F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7FD897-F65F-0B92-18E7-D24CF6D1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19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8CF8D-0492-EB38-B70B-81C235A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F48B3-3D99-8B0B-251C-955FABA1D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Используя структуру стека подсчитать значение арифметического выражения, записанного в обратной польской записи (постфиксной записи) при условии, что используются знаки операций +, –, *, / и операнды являются вещественными положительными числами. Во вводимой пользователем строке числа и знаки операций разделяются одним пробелом.</a:t>
            </a:r>
          </a:p>
          <a:p>
            <a:pPr marL="0" indent="0">
              <a:buNone/>
            </a:pPr>
            <a:r>
              <a:rPr lang="ru-RU" dirty="0"/>
              <a:t>Замечание: Постфиксной формой записи выражения a b называется запись, в которой знак операции размещен за операндами a b .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a - b → a b –</a:t>
            </a:r>
          </a:p>
          <a:p>
            <a:pPr marL="0" indent="0">
              <a:buNone/>
            </a:pPr>
            <a:r>
              <a:rPr lang="ru-RU" dirty="0"/>
              <a:t>a * b + c → a b * c +</a:t>
            </a:r>
          </a:p>
          <a:p>
            <a:pPr marL="0" indent="0">
              <a:buNone/>
            </a:pPr>
            <a:r>
              <a:rPr lang="ru-RU" dirty="0"/>
              <a:t>a * (b + c) → a b c + *</a:t>
            </a:r>
          </a:p>
          <a:p>
            <a:pPr marL="0" indent="0">
              <a:buNone/>
            </a:pPr>
            <a:r>
              <a:rPr lang="ru-RU" dirty="0"/>
              <a:t>a + b / c / d * e → a b c / d / e * +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F5E50-7C8C-E015-D7C7-3F88085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359ED-1F61-974F-40A0-8FECF06C9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Программа запрашивает у пользователя выражение в обратной польской записи. Если пользователь ничего не ввёл, то программа завершается.</a:t>
            </a:r>
          </a:p>
          <a:p>
            <a:pPr marL="0" indent="0">
              <a:buNone/>
            </a:pPr>
            <a:r>
              <a:rPr lang="ru-RU" dirty="0"/>
              <a:t>Если же он ввёл выражение, программа разбивает его на части (</a:t>
            </a:r>
            <a:r>
              <a:rPr lang="ru-RU" i="1" dirty="0"/>
              <a:t>токены</a:t>
            </a:r>
            <a:r>
              <a:rPr lang="ru-RU" dirty="0"/>
              <a:t>) по пробелам и проходит по токенам. Для обработки выражения создаётся стек.</a:t>
            </a:r>
          </a:p>
          <a:p>
            <a:pPr marL="0" indent="0">
              <a:buNone/>
            </a:pPr>
            <a:r>
              <a:rPr lang="ru-RU" dirty="0"/>
              <a:t>Если очередной токен – число, то оно просто добавляется в стек. Если же очередной токен – один из знаков +, -, *, /, то из стека берутся два числа, проводится операция и результат кладётся в стек.</a:t>
            </a:r>
          </a:p>
          <a:p>
            <a:pPr marL="0" indent="0">
              <a:buNone/>
            </a:pPr>
            <a:r>
              <a:rPr lang="ru-RU" dirty="0"/>
              <a:t>Когда выражение закончилось, оставшееся число извлекается из стека и выводится в качестве результата.</a:t>
            </a:r>
          </a:p>
          <a:p>
            <a:pPr marL="0" indent="0">
              <a:buNone/>
            </a:pPr>
            <a:r>
              <a:rPr lang="ru-RU" dirty="0"/>
              <a:t>На всех этапах при обнаружении проблемы (некорректный токен, в стеке нет двух чисел для операции, в конце осталось больше одного числа) выбрасывается исключение, и программа сообщает об ошибке.</a:t>
            </a:r>
          </a:p>
          <a:p>
            <a:pPr marL="0" indent="0">
              <a:buNone/>
            </a:pPr>
            <a:r>
              <a:rPr lang="ru-RU" dirty="0"/>
              <a:t>После завершения обработки выражения пользователю предлагается ввести новое 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38086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8243-3C57-B385-39A0-8CB3C3FF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кода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4AB75192-7D66-77BA-0ADD-D8F591113026}"/>
              </a:ext>
            </a:extLst>
          </p:cNvPr>
          <p:cNvSpPr/>
          <p:nvPr/>
        </p:nvSpPr>
        <p:spPr>
          <a:xfrm>
            <a:off x="353962" y="1863673"/>
            <a:ext cx="1917290" cy="5023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Начало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D6404D7E-ECD0-405D-51C7-95481017A78D}"/>
              </a:ext>
            </a:extLst>
          </p:cNvPr>
          <p:cNvSpPr/>
          <p:nvPr/>
        </p:nvSpPr>
        <p:spPr>
          <a:xfrm>
            <a:off x="226142" y="2672236"/>
            <a:ext cx="2172929" cy="51835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Считать выражение</a:t>
            </a:r>
          </a:p>
        </p:txBody>
      </p: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C99FD734-5331-6EEE-3FCC-1530B70BEBCB}"/>
              </a:ext>
            </a:extLst>
          </p:cNvPr>
          <p:cNvSpPr/>
          <p:nvPr/>
        </p:nvSpPr>
        <p:spPr>
          <a:xfrm>
            <a:off x="353962" y="3496482"/>
            <a:ext cx="1912392" cy="6603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Выражение пустое?</a:t>
            </a:r>
          </a:p>
        </p:txBody>
      </p:sp>
      <p:sp>
        <p:nvSpPr>
          <p:cNvPr id="8" name="Блок-схема: знак завершения 7">
            <a:extLst>
              <a:ext uri="{FF2B5EF4-FFF2-40B4-BE49-F238E27FC236}">
                <a16:creationId xmlns:a16="http://schemas.microsoft.com/office/drawing/2014/main" id="{9C992054-3563-BE0E-06F3-6D1DA22AFACB}"/>
              </a:ext>
            </a:extLst>
          </p:cNvPr>
          <p:cNvSpPr/>
          <p:nvPr/>
        </p:nvSpPr>
        <p:spPr>
          <a:xfrm>
            <a:off x="353962" y="4614293"/>
            <a:ext cx="1912392" cy="47915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Конец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83B3872-72CB-8BFD-B5C0-338025552C7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312607" y="2366048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35C9DFB-5C10-9884-4D0C-07D606EE9AD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310158" y="3190593"/>
            <a:ext cx="2449" cy="3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8BDA206-62B4-ED52-6493-0AE2C4AB74D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310158" y="4156782"/>
            <a:ext cx="0" cy="45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AA832E-909B-3DE7-296B-2B5FBAC829EE}"/>
              </a:ext>
            </a:extLst>
          </p:cNvPr>
          <p:cNvSpPr txBox="1"/>
          <p:nvPr/>
        </p:nvSpPr>
        <p:spPr>
          <a:xfrm>
            <a:off x="1234940" y="424703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377AC634-6A27-319E-F21B-0960429B156B}"/>
              </a:ext>
            </a:extLst>
          </p:cNvPr>
          <p:cNvSpPr/>
          <p:nvPr/>
        </p:nvSpPr>
        <p:spPr>
          <a:xfrm>
            <a:off x="2669330" y="3575444"/>
            <a:ext cx="2172929" cy="5023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Задать пустой стек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81689-1EF5-F102-6AF4-CB06EB104EA7}"/>
              </a:ext>
            </a:extLst>
          </p:cNvPr>
          <p:cNvSpPr txBox="1"/>
          <p:nvPr/>
        </p:nvSpPr>
        <p:spPr>
          <a:xfrm>
            <a:off x="2195811" y="3575444"/>
            <a:ext cx="63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EF23829F-5C8E-A2BE-8B8F-F6F97369FDA6}"/>
              </a:ext>
            </a:extLst>
          </p:cNvPr>
          <p:cNvSpPr/>
          <p:nvPr/>
        </p:nvSpPr>
        <p:spPr>
          <a:xfrm>
            <a:off x="5240339" y="3575444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Разбить выражение на токены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52DB3B8-E214-8AB6-4DBB-4DD1B1183263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>
            <a:off x="4624966" y="3826632"/>
            <a:ext cx="61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0F71511-9974-06F5-837A-BC06C6923FFB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>
            <a:off x="2266354" y="3826632"/>
            <a:ext cx="62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Блок-схема: решение 87">
            <a:extLst>
              <a:ext uri="{FF2B5EF4-FFF2-40B4-BE49-F238E27FC236}">
                <a16:creationId xmlns:a16="http://schemas.microsoft.com/office/drawing/2014/main" id="{AF315005-B026-09AF-440F-4F2069DAC860}"/>
              </a:ext>
            </a:extLst>
          </p:cNvPr>
          <p:cNvSpPr/>
          <p:nvPr/>
        </p:nvSpPr>
        <p:spPr>
          <a:xfrm>
            <a:off x="7594055" y="3496482"/>
            <a:ext cx="2098585" cy="6603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Все токены обработаны?</a:t>
            </a: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5FAB575A-5A7F-1AE6-CCDA-B1C5285B0A03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7195975" y="3826632"/>
            <a:ext cx="3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Блок-схема: решение 95">
            <a:extLst>
              <a:ext uri="{FF2B5EF4-FFF2-40B4-BE49-F238E27FC236}">
                <a16:creationId xmlns:a16="http://schemas.microsoft.com/office/drawing/2014/main" id="{4E4A60F3-3AA3-8439-8DDE-02E336823A41}"/>
              </a:ext>
            </a:extLst>
          </p:cNvPr>
          <p:cNvSpPr/>
          <p:nvPr/>
        </p:nvSpPr>
        <p:spPr>
          <a:xfrm>
            <a:off x="7595918" y="2601263"/>
            <a:ext cx="2096722" cy="66030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 стеке 1 число?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6503B77-C462-320C-CB5A-1667589D4398}"/>
              </a:ext>
            </a:extLst>
          </p:cNvPr>
          <p:cNvCxnSpPr>
            <a:cxnSpLocks/>
            <a:stCxn id="88" idx="0"/>
            <a:endCxn id="96" idx="2"/>
          </p:cNvCxnSpPr>
          <p:nvPr/>
        </p:nvCxnSpPr>
        <p:spPr>
          <a:xfrm flipV="1">
            <a:off x="8643348" y="3261564"/>
            <a:ext cx="931" cy="23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Блок-схема: процесс 101">
            <a:extLst>
              <a:ext uri="{FF2B5EF4-FFF2-40B4-BE49-F238E27FC236}">
                <a16:creationId xmlns:a16="http://schemas.microsoft.com/office/drawing/2014/main" id="{C852014D-C08D-CFBA-4A72-3A7127236F0B}"/>
              </a:ext>
            </a:extLst>
          </p:cNvPr>
          <p:cNvSpPr/>
          <p:nvPr/>
        </p:nvSpPr>
        <p:spPr>
          <a:xfrm>
            <a:off x="5240339" y="2688817"/>
            <a:ext cx="1955636" cy="48637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Вывести число из стека</a:t>
            </a: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63F6B67C-3C0B-CEC7-EFCC-CA2DD81D602B}"/>
              </a:ext>
            </a:extLst>
          </p:cNvPr>
          <p:cNvCxnSpPr>
            <a:cxnSpLocks/>
            <a:stCxn id="96" idx="1"/>
            <a:endCxn id="102" idx="3"/>
          </p:cNvCxnSpPr>
          <p:nvPr/>
        </p:nvCxnSpPr>
        <p:spPr>
          <a:xfrm flipH="1">
            <a:off x="7195975" y="2931414"/>
            <a:ext cx="399943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DA6AC49-28AC-A7D2-E021-0F53AA595F29}"/>
              </a:ext>
            </a:extLst>
          </p:cNvPr>
          <p:cNvCxnSpPr>
            <a:cxnSpLocks/>
            <a:stCxn id="102" idx="1"/>
            <a:endCxn id="5" idx="5"/>
          </p:cNvCxnSpPr>
          <p:nvPr/>
        </p:nvCxnSpPr>
        <p:spPr>
          <a:xfrm flipH="1" flipV="1">
            <a:off x="2181778" y="2931415"/>
            <a:ext cx="3058561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Блок-схема: процесс 112">
            <a:extLst>
              <a:ext uri="{FF2B5EF4-FFF2-40B4-BE49-F238E27FC236}">
                <a16:creationId xmlns:a16="http://schemas.microsoft.com/office/drawing/2014/main" id="{6014ABE7-B26F-D802-1CE7-EFA4855A024B}"/>
              </a:ext>
            </a:extLst>
          </p:cNvPr>
          <p:cNvSpPr/>
          <p:nvPr/>
        </p:nvSpPr>
        <p:spPr>
          <a:xfrm>
            <a:off x="5221754" y="1863673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Сообщить об ошибке</a:t>
            </a:r>
          </a:p>
        </p:txBody>
      </p: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FB5A7E28-7D9B-7D72-F897-EEF672A6FEC7}"/>
              </a:ext>
            </a:extLst>
          </p:cNvPr>
          <p:cNvCxnSpPr>
            <a:cxnSpLocks/>
            <a:stCxn id="113" idx="1"/>
            <a:endCxn id="5" idx="5"/>
          </p:cNvCxnSpPr>
          <p:nvPr/>
        </p:nvCxnSpPr>
        <p:spPr>
          <a:xfrm rot="10800000" flipV="1">
            <a:off x="2181778" y="2114861"/>
            <a:ext cx="3039976" cy="81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Блок-схема: решение 123">
            <a:extLst>
              <a:ext uri="{FF2B5EF4-FFF2-40B4-BE49-F238E27FC236}">
                <a16:creationId xmlns:a16="http://schemas.microsoft.com/office/drawing/2014/main" id="{9D78FA99-F92E-0F17-8428-C8389B1D3051}"/>
              </a:ext>
            </a:extLst>
          </p:cNvPr>
          <p:cNvSpPr/>
          <p:nvPr/>
        </p:nvSpPr>
        <p:spPr>
          <a:xfrm>
            <a:off x="2653002" y="4503968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Очередной токен – число?</a:t>
            </a:r>
          </a:p>
        </p:txBody>
      </p:sp>
      <p:sp>
        <p:nvSpPr>
          <p:cNvPr id="125" name="Блок-схема: решение 124">
            <a:extLst>
              <a:ext uri="{FF2B5EF4-FFF2-40B4-BE49-F238E27FC236}">
                <a16:creationId xmlns:a16="http://schemas.microsoft.com/office/drawing/2014/main" id="{5D689184-4F5A-6311-C03C-1BF27180C15D}"/>
              </a:ext>
            </a:extLst>
          </p:cNvPr>
          <p:cNvSpPr/>
          <p:nvPr/>
        </p:nvSpPr>
        <p:spPr>
          <a:xfrm>
            <a:off x="2653002" y="5543411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Очередной токен – знак операции?</a:t>
            </a: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41B47181-145A-77C7-0EA2-418E4ADC1AF5}"/>
              </a:ext>
            </a:extLst>
          </p:cNvPr>
          <p:cNvCxnSpPr>
            <a:cxnSpLocks/>
            <a:stCxn id="88" idx="2"/>
            <a:endCxn id="124" idx="0"/>
          </p:cNvCxnSpPr>
          <p:nvPr/>
        </p:nvCxnSpPr>
        <p:spPr>
          <a:xfrm rot="5400000">
            <a:off x="5998763" y="1859383"/>
            <a:ext cx="347186" cy="4941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BD23CE37-0464-1517-DEE8-27A4AB9D9AC9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3701363" y="5203776"/>
            <a:ext cx="0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: уступ 130">
            <a:extLst>
              <a:ext uri="{FF2B5EF4-FFF2-40B4-BE49-F238E27FC236}">
                <a16:creationId xmlns:a16="http://schemas.microsoft.com/office/drawing/2014/main" id="{38EFD855-A144-B965-9BF1-1363BB430589}"/>
              </a:ext>
            </a:extLst>
          </p:cNvPr>
          <p:cNvCxnSpPr>
            <a:cxnSpLocks/>
            <a:stCxn id="125" idx="2"/>
            <a:endCxn id="113" idx="3"/>
          </p:cNvCxnSpPr>
          <p:nvPr/>
        </p:nvCxnSpPr>
        <p:spPr>
          <a:xfrm rot="5400000" flipH="1" flipV="1">
            <a:off x="3375197" y="2441026"/>
            <a:ext cx="4128358" cy="3476027"/>
          </a:xfrm>
          <a:prstGeom prst="bentConnector4">
            <a:avLst>
              <a:gd name="adj1" fmla="val -11074"/>
              <a:gd name="adj2" fmla="val 23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: уступ 278">
            <a:extLst>
              <a:ext uri="{FF2B5EF4-FFF2-40B4-BE49-F238E27FC236}">
                <a16:creationId xmlns:a16="http://schemas.microsoft.com/office/drawing/2014/main" id="{6DF979C3-452C-21AF-4B27-FAB77B110254}"/>
              </a:ext>
            </a:extLst>
          </p:cNvPr>
          <p:cNvCxnSpPr>
            <a:stCxn id="96" idx="0"/>
            <a:endCxn id="113" idx="3"/>
          </p:cNvCxnSpPr>
          <p:nvPr/>
        </p:nvCxnSpPr>
        <p:spPr>
          <a:xfrm rot="16200000" flipV="1">
            <a:off x="7667634" y="1624617"/>
            <a:ext cx="486402" cy="1466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Блок-схема: процесс 310">
            <a:extLst>
              <a:ext uri="{FF2B5EF4-FFF2-40B4-BE49-F238E27FC236}">
                <a16:creationId xmlns:a16="http://schemas.microsoft.com/office/drawing/2014/main" id="{BA627DB4-B69B-DC04-B0F4-4F97C789DBA0}"/>
              </a:ext>
            </a:extLst>
          </p:cNvPr>
          <p:cNvSpPr/>
          <p:nvPr/>
        </p:nvSpPr>
        <p:spPr>
          <a:xfrm>
            <a:off x="5240339" y="4602685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Добавить число в стек</a:t>
            </a:r>
          </a:p>
        </p:txBody>
      </p:sp>
      <p:cxnSp>
        <p:nvCxnSpPr>
          <p:cNvPr id="313" name="Прямая со стрелкой 312">
            <a:extLst>
              <a:ext uri="{FF2B5EF4-FFF2-40B4-BE49-F238E27FC236}">
                <a16:creationId xmlns:a16="http://schemas.microsoft.com/office/drawing/2014/main" id="{8B9A0EF4-5405-01DA-7975-61B7D2C36422}"/>
              </a:ext>
            </a:extLst>
          </p:cNvPr>
          <p:cNvCxnSpPr>
            <a:stCxn id="124" idx="3"/>
            <a:endCxn id="311" idx="1"/>
          </p:cNvCxnSpPr>
          <p:nvPr/>
        </p:nvCxnSpPr>
        <p:spPr>
          <a:xfrm>
            <a:off x="4749724" y="4853872"/>
            <a:ext cx="490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: уступ 314">
            <a:extLst>
              <a:ext uri="{FF2B5EF4-FFF2-40B4-BE49-F238E27FC236}">
                <a16:creationId xmlns:a16="http://schemas.microsoft.com/office/drawing/2014/main" id="{2D3EF6D5-DDC4-BB31-5A0F-550E85B682D4}"/>
              </a:ext>
            </a:extLst>
          </p:cNvPr>
          <p:cNvCxnSpPr>
            <a:stCxn id="311" idx="3"/>
            <a:endCxn id="88" idx="3"/>
          </p:cNvCxnSpPr>
          <p:nvPr/>
        </p:nvCxnSpPr>
        <p:spPr>
          <a:xfrm flipV="1">
            <a:off x="7195975" y="3826632"/>
            <a:ext cx="2496665" cy="1027241"/>
          </a:xfrm>
          <a:prstGeom prst="bentConnector3">
            <a:avLst>
              <a:gd name="adj1" fmla="val 106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FE2F36A-22DD-FD9C-E1A1-A2E4D9FC22F0}"/>
              </a:ext>
            </a:extLst>
          </p:cNvPr>
          <p:cNvSpPr txBox="1"/>
          <p:nvPr/>
        </p:nvSpPr>
        <p:spPr>
          <a:xfrm>
            <a:off x="8601118" y="324052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06ED776-6FB2-53F7-6472-5997E47AB1A4}"/>
              </a:ext>
            </a:extLst>
          </p:cNvPr>
          <p:cNvSpPr txBox="1"/>
          <p:nvPr/>
        </p:nvSpPr>
        <p:spPr>
          <a:xfrm>
            <a:off x="8607500" y="2227548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2A7816-C7AE-2755-C075-DF32F6E9827F}"/>
              </a:ext>
            </a:extLst>
          </p:cNvPr>
          <p:cNvSpPr txBox="1"/>
          <p:nvPr/>
        </p:nvSpPr>
        <p:spPr>
          <a:xfrm>
            <a:off x="7143918" y="2644811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155B646-3FCD-9B9E-6ECA-97E662E4069B}"/>
              </a:ext>
            </a:extLst>
          </p:cNvPr>
          <p:cNvSpPr txBox="1"/>
          <p:nvPr/>
        </p:nvSpPr>
        <p:spPr>
          <a:xfrm>
            <a:off x="8574658" y="410476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25" name="Блок-схема: решение 324">
            <a:extLst>
              <a:ext uri="{FF2B5EF4-FFF2-40B4-BE49-F238E27FC236}">
                <a16:creationId xmlns:a16="http://schemas.microsoft.com/office/drawing/2014/main" id="{4994082E-44AD-24DA-39E9-3E9F67C79C3B}"/>
              </a:ext>
            </a:extLst>
          </p:cNvPr>
          <p:cNvSpPr/>
          <p:nvPr/>
        </p:nvSpPr>
        <p:spPr>
          <a:xfrm>
            <a:off x="5151211" y="5543411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 стеке есть 2 числа?</a:t>
            </a:r>
          </a:p>
        </p:txBody>
      </p:sp>
      <p:cxnSp>
        <p:nvCxnSpPr>
          <p:cNvPr id="333" name="Соединитель: уступ 332">
            <a:extLst>
              <a:ext uri="{FF2B5EF4-FFF2-40B4-BE49-F238E27FC236}">
                <a16:creationId xmlns:a16="http://schemas.microsoft.com/office/drawing/2014/main" id="{025F472D-7DA2-DE49-81C3-6F2E337266A7}"/>
              </a:ext>
            </a:extLst>
          </p:cNvPr>
          <p:cNvCxnSpPr>
            <a:cxnSpLocks/>
            <a:stCxn id="325" idx="2"/>
            <a:endCxn id="113" idx="3"/>
          </p:cNvCxnSpPr>
          <p:nvPr/>
        </p:nvCxnSpPr>
        <p:spPr>
          <a:xfrm rot="5400000" flipH="1" flipV="1">
            <a:off x="4624302" y="3690131"/>
            <a:ext cx="4128358" cy="977818"/>
          </a:xfrm>
          <a:prstGeom prst="bentConnector4">
            <a:avLst>
              <a:gd name="adj1" fmla="val -11074"/>
              <a:gd name="adj2" fmla="val 581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>
            <a:extLst>
              <a:ext uri="{FF2B5EF4-FFF2-40B4-BE49-F238E27FC236}">
                <a16:creationId xmlns:a16="http://schemas.microsoft.com/office/drawing/2014/main" id="{E1F4B577-25A3-021A-6833-424B2711F22C}"/>
              </a:ext>
            </a:extLst>
          </p:cNvPr>
          <p:cNvCxnSpPr>
            <a:stCxn id="125" idx="3"/>
            <a:endCxn id="325" idx="1"/>
          </p:cNvCxnSpPr>
          <p:nvPr/>
        </p:nvCxnSpPr>
        <p:spPr>
          <a:xfrm>
            <a:off x="4749724" y="5893315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Блок-схема: процесс 346">
            <a:extLst>
              <a:ext uri="{FF2B5EF4-FFF2-40B4-BE49-F238E27FC236}">
                <a16:creationId xmlns:a16="http://schemas.microsoft.com/office/drawing/2014/main" id="{0CF61F64-1DB4-DFC7-C002-8A6B7F6DB079}"/>
              </a:ext>
            </a:extLst>
          </p:cNvPr>
          <p:cNvSpPr/>
          <p:nvPr/>
        </p:nvSpPr>
        <p:spPr>
          <a:xfrm>
            <a:off x="7665529" y="5642127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Извлечь 2 числа из стека</a:t>
            </a:r>
          </a:p>
        </p:txBody>
      </p:sp>
      <p:sp>
        <p:nvSpPr>
          <p:cNvPr id="349" name="Блок-схема: процесс 348">
            <a:extLst>
              <a:ext uri="{FF2B5EF4-FFF2-40B4-BE49-F238E27FC236}">
                <a16:creationId xmlns:a16="http://schemas.microsoft.com/office/drawing/2014/main" id="{CC603A9F-E8BE-3B6C-86F9-3F66CD42A548}"/>
              </a:ext>
            </a:extLst>
          </p:cNvPr>
          <p:cNvSpPr/>
          <p:nvPr/>
        </p:nvSpPr>
        <p:spPr>
          <a:xfrm>
            <a:off x="9837229" y="5642127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Осуществить операцию над числами</a:t>
            </a:r>
          </a:p>
        </p:txBody>
      </p:sp>
      <p:sp>
        <p:nvSpPr>
          <p:cNvPr id="350" name="Блок-схема: процесс 349">
            <a:extLst>
              <a:ext uri="{FF2B5EF4-FFF2-40B4-BE49-F238E27FC236}">
                <a16:creationId xmlns:a16="http://schemas.microsoft.com/office/drawing/2014/main" id="{F5A7BCB3-9464-405E-0A23-08C975FA8D34}"/>
              </a:ext>
            </a:extLst>
          </p:cNvPr>
          <p:cNvSpPr/>
          <p:nvPr/>
        </p:nvSpPr>
        <p:spPr>
          <a:xfrm>
            <a:off x="9837229" y="4952588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Добавить результат в стек</a:t>
            </a:r>
          </a:p>
        </p:txBody>
      </p:sp>
      <p:cxnSp>
        <p:nvCxnSpPr>
          <p:cNvPr id="352" name="Прямая со стрелкой 351">
            <a:extLst>
              <a:ext uri="{FF2B5EF4-FFF2-40B4-BE49-F238E27FC236}">
                <a16:creationId xmlns:a16="http://schemas.microsoft.com/office/drawing/2014/main" id="{C44B5EAD-9CE9-6676-FE3B-7D06F178D390}"/>
              </a:ext>
            </a:extLst>
          </p:cNvPr>
          <p:cNvCxnSpPr>
            <a:stCxn id="325" idx="3"/>
            <a:endCxn id="347" idx="1"/>
          </p:cNvCxnSpPr>
          <p:nvPr/>
        </p:nvCxnSpPr>
        <p:spPr>
          <a:xfrm>
            <a:off x="7247933" y="5893315"/>
            <a:ext cx="4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 стрелкой 353">
            <a:extLst>
              <a:ext uri="{FF2B5EF4-FFF2-40B4-BE49-F238E27FC236}">
                <a16:creationId xmlns:a16="http://schemas.microsoft.com/office/drawing/2014/main" id="{C8744D4C-1E1C-9DA9-1AB1-7F400644F2CF}"/>
              </a:ext>
            </a:extLst>
          </p:cNvPr>
          <p:cNvCxnSpPr>
            <a:stCxn id="347" idx="3"/>
            <a:endCxn id="349" idx="1"/>
          </p:cNvCxnSpPr>
          <p:nvPr/>
        </p:nvCxnSpPr>
        <p:spPr>
          <a:xfrm>
            <a:off x="9621165" y="5893315"/>
            <a:ext cx="21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3CF4CE18-8D49-F26C-4560-6F49D963B5EB}"/>
              </a:ext>
            </a:extLst>
          </p:cNvPr>
          <p:cNvCxnSpPr>
            <a:stCxn id="349" idx="0"/>
            <a:endCxn id="350" idx="2"/>
          </p:cNvCxnSpPr>
          <p:nvPr/>
        </p:nvCxnSpPr>
        <p:spPr>
          <a:xfrm flipV="1">
            <a:off x="10815047" y="5454963"/>
            <a:ext cx="0" cy="1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: уступ 357">
            <a:extLst>
              <a:ext uri="{FF2B5EF4-FFF2-40B4-BE49-F238E27FC236}">
                <a16:creationId xmlns:a16="http://schemas.microsoft.com/office/drawing/2014/main" id="{12E723FA-781B-823E-4509-B48C70D46704}"/>
              </a:ext>
            </a:extLst>
          </p:cNvPr>
          <p:cNvCxnSpPr>
            <a:stCxn id="350" idx="0"/>
            <a:endCxn id="88" idx="3"/>
          </p:cNvCxnSpPr>
          <p:nvPr/>
        </p:nvCxnSpPr>
        <p:spPr>
          <a:xfrm rot="16200000" flipV="1">
            <a:off x="9690866" y="3828406"/>
            <a:ext cx="1125956" cy="112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EDDA1916-308C-75EF-5056-416D22BADA83}"/>
              </a:ext>
            </a:extLst>
          </p:cNvPr>
          <p:cNvSpPr txBox="1"/>
          <p:nvPr/>
        </p:nvSpPr>
        <p:spPr>
          <a:xfrm>
            <a:off x="4702418" y="4602685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56C0779-8D9E-F536-E71C-9B3131039016}"/>
              </a:ext>
            </a:extLst>
          </p:cNvPr>
          <p:cNvSpPr txBox="1"/>
          <p:nvPr/>
        </p:nvSpPr>
        <p:spPr>
          <a:xfrm>
            <a:off x="4694671" y="564212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B74FFE8-E6D3-B87B-0606-1680765B452F}"/>
              </a:ext>
            </a:extLst>
          </p:cNvPr>
          <p:cNvSpPr txBox="1"/>
          <p:nvPr/>
        </p:nvSpPr>
        <p:spPr>
          <a:xfrm>
            <a:off x="7181619" y="563028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3E57E14-E72A-63F8-6D4E-8DB469857282}"/>
              </a:ext>
            </a:extLst>
          </p:cNvPr>
          <p:cNvSpPr txBox="1"/>
          <p:nvPr/>
        </p:nvSpPr>
        <p:spPr>
          <a:xfrm>
            <a:off x="3649098" y="523509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E10435F6-098F-F3BF-52CD-770FED3D106D}"/>
              </a:ext>
            </a:extLst>
          </p:cNvPr>
          <p:cNvSpPr txBox="1"/>
          <p:nvPr/>
        </p:nvSpPr>
        <p:spPr>
          <a:xfrm>
            <a:off x="3649098" y="631779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8182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9AED6-D5D2-2862-E4B0-5954C510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493C3-675C-7BC3-943C-5E835FE8E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Стек реализован через односвязный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18699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F2FA5C64-9E4A-58A1-ECB8-82893664D0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6C0CDE-3FC8-C316-E6E6-D42C951C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3885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97470-3DD6-65BA-20FD-543F3802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ADD12777-4A5F-7CA9-3870-AA3CE0A8C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простое выражение: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1 -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 – 1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ADD12777-4A5F-7CA9-3870-AA3CE0A8C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0E4E4A-36F7-A89B-E566-8298E459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7" y="5315876"/>
            <a:ext cx="11837046" cy="5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61AD-6471-EB2E-931F-4893BB6E8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39BA9-9F87-C857-F1CC-C7650EC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8456246-1832-2C3C-4277-3AAAA943DC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 с двумя операциями, дробными числами и числами больше 10: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.5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2 +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,5×30+2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=77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8456246-1832-2C3C-4277-3AAAA943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1580A11-C764-23D2-6977-2EA5AFB0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7" y="5182524"/>
            <a:ext cx="11863075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0951-246A-3DE6-B938-A495F0D4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22AC5-EB37-948C-752E-01473A88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3</a:t>
            </a:r>
            <a:endParaRPr lang="ru-RU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40B54FC-8344-57CA-1B61-FF447901AB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выражение, отличающееся от предыдущего только приоритетом операций: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2.5 30 2 + *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,5×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30+2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40B54FC-8344-57CA-1B61-FF447901A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F20F87-FB66-6D6D-9681-74B7D57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5" y="5536857"/>
            <a:ext cx="11910775" cy="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71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ГНИУ_Презентация 16.9.pptx" id="{C528EEF5-335B-400E-AAB0-186AF0A69724}" vid="{B9FBC7B9-23F8-4D51-80DF-0E604F9F98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ПГНИУ_Презентация 16.9</Template>
  <TotalTime>79</TotalTime>
  <Words>505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Courier New</vt:lpstr>
      <vt:lpstr>PermianSansTypeface</vt:lpstr>
      <vt:lpstr>PermianSerifTypeface</vt:lpstr>
      <vt:lpstr>Тема Office</vt:lpstr>
      <vt:lpstr>Индивидуальное задание «Калькулятор в постфиксной записи»</vt:lpstr>
      <vt:lpstr>Постановка задачи</vt:lpstr>
      <vt:lpstr>О проекте</vt:lpstr>
      <vt:lpstr>Блок-схема кода</vt:lpstr>
      <vt:lpstr>Важный момент</vt:lpstr>
      <vt:lpstr>Тесты</vt:lpstr>
      <vt:lpstr>1</vt:lpstr>
      <vt:lpstr>2</vt:lpstr>
      <vt:lpstr>3</vt:lpstr>
      <vt:lpstr>4</vt:lpstr>
      <vt:lpstr>5</vt:lpstr>
      <vt:lpstr>6</vt:lpstr>
      <vt:lpstr>7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Камилла Шмидт</dc:creator>
  <cp:lastModifiedBy>Камилла Шмидт</cp:lastModifiedBy>
  <cp:revision>1</cp:revision>
  <dcterms:created xsi:type="dcterms:W3CDTF">2025-06-10T13:09:29Z</dcterms:created>
  <dcterms:modified xsi:type="dcterms:W3CDTF">2025-06-18T07:09:41Z</dcterms:modified>
</cp:coreProperties>
</file>