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77" r:id="rId3"/>
    <p:sldId id="278" r:id="rId4"/>
    <p:sldId id="279" r:id="rId5"/>
    <p:sldId id="280" r:id="rId6"/>
    <p:sldId id="281" r:id="rId7"/>
    <p:sldId id="282" r:id="rId8"/>
    <p:sldId id="259" r:id="rId9"/>
    <p:sldId id="283" r:id="rId10"/>
    <p:sldId id="284" r:id="rId11"/>
    <p:sldId id="260" r:id="rId12"/>
    <p:sldId id="26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68"/>
    <p:restoredTop sz="94679"/>
  </p:normalViewPr>
  <p:slideViewPr>
    <p:cSldViewPr snapToGrid="0" snapToObjects="1">
      <p:cViewPr varScale="1">
        <p:scale>
          <a:sx n="131" d="100"/>
          <a:sy n="131" d="100"/>
        </p:scale>
        <p:origin x="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7/26/21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a:p>
        </p:txBody>
      </p:sp>
    </p:spTree>
    <p:extLst>
      <p:ext uri="{BB962C8B-B14F-4D97-AF65-F5344CB8AC3E}">
        <p14:creationId xmlns:p14="http://schemas.microsoft.com/office/powerpoint/2010/main" val="24849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8458200" cy="2387600"/>
          </a:xfrm>
        </p:spPr>
        <p:txBody>
          <a:bodyPr>
            <a:normAutofit/>
          </a:bodyPr>
          <a:lstStyle/>
          <a:p>
            <a:r>
              <a:rPr lang="en-US" sz="3400" b="1" i="0" dirty="0">
                <a:solidFill>
                  <a:srgbClr val="000000"/>
                </a:solidFill>
                <a:effectLst/>
                <a:latin typeface="Times" panose="02020603050405020304" pitchFamily="18" charset="0"/>
              </a:rPr>
              <a:t>Emotion Integrated Music Recommendation System Using Generative Adversarial Networks</a:t>
            </a:r>
            <a:endParaRPr lang="en-US" sz="3400" dirty="0"/>
          </a:p>
        </p:txBody>
      </p:sp>
      <p:sp>
        <p:nvSpPr>
          <p:cNvPr id="3" name="Subtitle 2"/>
          <p:cNvSpPr>
            <a:spLocks noGrp="1"/>
          </p:cNvSpPr>
          <p:nvPr>
            <p:ph type="subTitle" idx="1"/>
          </p:nvPr>
        </p:nvSpPr>
        <p:spPr/>
        <p:txBody>
          <a:bodyPr/>
          <a:lstStyle/>
          <a:p>
            <a:r>
              <a:rPr lang="en-US" dirty="0">
                <a:latin typeface="Times" pitchFamily="2" charset="0"/>
              </a:rPr>
              <a:t>Mrinmoy Bhaumik; Patricia U Attah </a:t>
            </a:r>
          </a:p>
          <a:p>
            <a:r>
              <a:rPr lang="en-US" dirty="0">
                <a:latin typeface="Times" pitchFamily="2" charset="0"/>
              </a:rPr>
              <a:t>Dr. </a:t>
            </a:r>
            <a:r>
              <a:rPr lang="en-US" dirty="0" err="1">
                <a:latin typeface="Times" pitchFamily="2" charset="0"/>
              </a:rPr>
              <a:t>Faizan</a:t>
            </a:r>
            <a:r>
              <a:rPr lang="en-US" dirty="0">
                <a:latin typeface="Times" pitchFamily="2" charset="0"/>
              </a:rPr>
              <a:t> </a:t>
            </a:r>
            <a:r>
              <a:rPr lang="en-US" dirty="0" err="1">
                <a:latin typeface="Times" pitchFamily="2" charset="0"/>
              </a:rPr>
              <a:t>Javed</a:t>
            </a:r>
            <a:endParaRPr lang="en-US" dirty="0">
              <a:latin typeface="Times" pitchFamily="2" charset="0"/>
            </a:endParaRPr>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Data Exploration </a:t>
            </a: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6" name="Picture 5">
            <a:extLst>
              <a:ext uri="{FF2B5EF4-FFF2-40B4-BE49-F238E27FC236}">
                <a16:creationId xmlns:a16="http://schemas.microsoft.com/office/drawing/2014/main" id="{5FBBB1E1-4CC8-AD48-B706-F98521DE8B9C}"/>
              </a:ext>
            </a:extLst>
          </p:cNvPr>
          <p:cNvPicPr>
            <a:picLocks noChangeAspect="1"/>
          </p:cNvPicPr>
          <p:nvPr/>
        </p:nvPicPr>
        <p:blipFill>
          <a:blip r:embed="rId2"/>
          <a:stretch>
            <a:fillRect/>
          </a:stretch>
        </p:blipFill>
        <p:spPr>
          <a:xfrm>
            <a:off x="3769144" y="1151349"/>
            <a:ext cx="5377611" cy="3669099"/>
          </a:xfrm>
          <a:prstGeom prst="rect">
            <a:avLst/>
          </a:prstGeom>
        </p:spPr>
      </p:pic>
      <p:pic>
        <p:nvPicPr>
          <p:cNvPr id="11" name="Picture 10">
            <a:extLst>
              <a:ext uri="{FF2B5EF4-FFF2-40B4-BE49-F238E27FC236}">
                <a16:creationId xmlns:a16="http://schemas.microsoft.com/office/drawing/2014/main" id="{7A90D6B6-6B4F-A14C-A32D-89684EB54331}"/>
              </a:ext>
            </a:extLst>
          </p:cNvPr>
          <p:cNvPicPr>
            <a:picLocks noChangeAspect="1"/>
          </p:cNvPicPr>
          <p:nvPr/>
        </p:nvPicPr>
        <p:blipFill>
          <a:blip r:embed="rId3"/>
          <a:stretch>
            <a:fillRect/>
          </a:stretch>
        </p:blipFill>
        <p:spPr>
          <a:xfrm>
            <a:off x="48241" y="3872101"/>
            <a:ext cx="5275620" cy="2566166"/>
          </a:xfrm>
          <a:prstGeom prst="rect">
            <a:avLst/>
          </a:prstGeom>
        </p:spPr>
      </p:pic>
      <p:sp>
        <p:nvSpPr>
          <p:cNvPr id="10" name="TextBox 9">
            <a:extLst>
              <a:ext uri="{FF2B5EF4-FFF2-40B4-BE49-F238E27FC236}">
                <a16:creationId xmlns:a16="http://schemas.microsoft.com/office/drawing/2014/main" id="{A833631F-8D75-A64B-A4A5-52DACA066A3C}"/>
              </a:ext>
            </a:extLst>
          </p:cNvPr>
          <p:cNvSpPr txBox="1"/>
          <p:nvPr/>
        </p:nvSpPr>
        <p:spPr>
          <a:xfrm>
            <a:off x="7886517" y="4635782"/>
            <a:ext cx="2057400" cy="369332"/>
          </a:xfrm>
          <a:prstGeom prst="rect">
            <a:avLst/>
          </a:prstGeom>
          <a:noFill/>
        </p:spPr>
        <p:txBody>
          <a:bodyPr wrap="square" rtlCol="0">
            <a:spAutoFit/>
          </a:bodyPr>
          <a:lstStyle/>
          <a:p>
            <a:r>
              <a:rPr lang="en-US" dirty="0">
                <a:latin typeface="Helvetica" pitchFamily="2" charset="0"/>
              </a:rPr>
              <a:t>Data set B </a:t>
            </a:r>
          </a:p>
        </p:txBody>
      </p:sp>
    </p:spTree>
    <p:extLst>
      <p:ext uri="{BB962C8B-B14F-4D97-AF65-F5344CB8AC3E}">
        <p14:creationId xmlns:p14="http://schemas.microsoft.com/office/powerpoint/2010/main" val="647219801"/>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127623"/>
          </a:xfrm>
        </p:spPr>
        <p:txBody>
          <a:bodyPr/>
          <a:lstStyle/>
          <a:p>
            <a:r>
              <a:rPr lang="en-US" dirty="0"/>
              <a:t>GAN Flow chart</a:t>
            </a:r>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5" name="Picture 4">
            <a:extLst>
              <a:ext uri="{FF2B5EF4-FFF2-40B4-BE49-F238E27FC236}">
                <a16:creationId xmlns:a16="http://schemas.microsoft.com/office/drawing/2014/main" id="{F274224F-2193-5246-8BA5-62CF7888D780}"/>
              </a:ext>
            </a:extLst>
          </p:cNvPr>
          <p:cNvPicPr>
            <a:picLocks noChangeAspect="1"/>
          </p:cNvPicPr>
          <p:nvPr/>
        </p:nvPicPr>
        <p:blipFill>
          <a:blip r:embed="rId2"/>
          <a:stretch>
            <a:fillRect/>
          </a:stretch>
        </p:blipFill>
        <p:spPr>
          <a:xfrm>
            <a:off x="268421" y="1428842"/>
            <a:ext cx="8324750" cy="4420019"/>
          </a:xfrm>
          <a:prstGeom prst="rect">
            <a:avLst/>
          </a:prstGeom>
        </p:spPr>
      </p:pic>
    </p:spTree>
    <p:extLst>
      <p:ext uri="{BB962C8B-B14F-4D97-AF65-F5344CB8AC3E}">
        <p14:creationId xmlns:p14="http://schemas.microsoft.com/office/powerpoint/2010/main" val="3338643522"/>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103751"/>
          </a:xfrm>
        </p:spPr>
        <p:txBody>
          <a:bodyPr/>
          <a:lstStyle/>
          <a:p>
            <a:r>
              <a:rPr lang="en-US" dirty="0"/>
              <a:t>GAN Components </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pic>
        <p:nvPicPr>
          <p:cNvPr id="9" name="Picture 8">
            <a:extLst>
              <a:ext uri="{FF2B5EF4-FFF2-40B4-BE49-F238E27FC236}">
                <a16:creationId xmlns:a16="http://schemas.microsoft.com/office/drawing/2014/main" id="{A973CC2E-E787-9A40-9039-AB49BEEFCF96}"/>
              </a:ext>
            </a:extLst>
          </p:cNvPr>
          <p:cNvPicPr>
            <a:picLocks noChangeAspect="1"/>
          </p:cNvPicPr>
          <p:nvPr/>
        </p:nvPicPr>
        <p:blipFill>
          <a:blip r:embed="rId2"/>
          <a:stretch>
            <a:fillRect/>
          </a:stretch>
        </p:blipFill>
        <p:spPr>
          <a:xfrm>
            <a:off x="2310809" y="957784"/>
            <a:ext cx="4617248" cy="2615163"/>
          </a:xfrm>
          <a:prstGeom prst="rect">
            <a:avLst/>
          </a:prstGeom>
        </p:spPr>
      </p:pic>
      <p:pic>
        <p:nvPicPr>
          <p:cNvPr id="10" name="Picture 9">
            <a:extLst>
              <a:ext uri="{FF2B5EF4-FFF2-40B4-BE49-F238E27FC236}">
                <a16:creationId xmlns:a16="http://schemas.microsoft.com/office/drawing/2014/main" id="{815EAFBC-A9EE-2546-92B5-F1469985C88E}"/>
              </a:ext>
            </a:extLst>
          </p:cNvPr>
          <p:cNvPicPr>
            <a:picLocks noChangeAspect="1"/>
          </p:cNvPicPr>
          <p:nvPr/>
        </p:nvPicPr>
        <p:blipFill>
          <a:blip r:embed="rId3"/>
          <a:stretch>
            <a:fillRect/>
          </a:stretch>
        </p:blipFill>
        <p:spPr>
          <a:xfrm>
            <a:off x="2310809" y="3607988"/>
            <a:ext cx="4617249" cy="2748363"/>
          </a:xfrm>
          <a:prstGeom prst="rect">
            <a:avLst/>
          </a:prstGeom>
        </p:spPr>
      </p:pic>
    </p:spTree>
    <p:extLst>
      <p:ext uri="{BB962C8B-B14F-4D97-AF65-F5344CB8AC3E}">
        <p14:creationId xmlns:p14="http://schemas.microsoft.com/office/powerpoint/2010/main" val="3257741096"/>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9075AF-081A-43BE-86AB-4B8B02B8C946}"/>
              </a:ext>
            </a:extLst>
          </p:cNvPr>
          <p:cNvSpPr>
            <a:spLocks noGrp="1"/>
          </p:cNvSpPr>
          <p:nvPr>
            <p:ph type="sldNum" sz="quarter" idx="12"/>
          </p:nvPr>
        </p:nvSpPr>
        <p:spPr>
          <a:xfrm>
            <a:off x="6457950" y="6340602"/>
            <a:ext cx="2057400" cy="365125"/>
          </a:xfrm>
        </p:spPr>
        <p:txBody>
          <a:bodyPr/>
          <a:lstStyle/>
          <a:p>
            <a:fld id="{38327683-8978-6B4B-9130-4A6A841F0549}" type="slidenum">
              <a:rPr lang="en-US" smtClean="0"/>
              <a:pPr/>
              <a:t>2</a:t>
            </a:fld>
            <a:endParaRPr lang="en-US" dirty="0"/>
          </a:p>
        </p:txBody>
      </p:sp>
      <p:pic>
        <p:nvPicPr>
          <p:cNvPr id="9" name="Picture 2" descr="The Language of Emotions in Music | Australasian Science Magazine">
            <a:extLst>
              <a:ext uri="{FF2B5EF4-FFF2-40B4-BE49-F238E27FC236}">
                <a16:creationId xmlns:a16="http://schemas.microsoft.com/office/drawing/2014/main" id="{D2CCB9A9-5388-4D0D-971C-ED1AC0D66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5568" y="0"/>
            <a:ext cx="4218432" cy="316382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7E3FF5A-FE69-4436-A629-C92BDAF7F5EE}"/>
              </a:ext>
            </a:extLst>
          </p:cNvPr>
          <p:cNvSpPr txBox="1"/>
          <p:nvPr/>
        </p:nvSpPr>
        <p:spPr>
          <a:xfrm>
            <a:off x="70104" y="3163824"/>
            <a:ext cx="485546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Music is an important aspect of the human experience</a:t>
            </a:r>
          </a:p>
          <a:p>
            <a:pPr marL="285750" indent="-285750">
              <a:buFont typeface="Arial" panose="020B0604020202020204" pitchFamily="34" charset="0"/>
              <a:buChar char="•"/>
            </a:pPr>
            <a:r>
              <a:rPr lang="en-US" dirty="0"/>
              <a:t>It has the ability to evoke an emotional response</a:t>
            </a:r>
          </a:p>
          <a:p>
            <a:pPr marL="285750" indent="-285750">
              <a:buFont typeface="Arial" panose="020B0604020202020204" pitchFamily="34" charset="0"/>
              <a:buChar char="•"/>
            </a:pPr>
            <a:r>
              <a:rPr lang="en-US" dirty="0"/>
              <a:t> Music can be a way for people to regulate, enhance and even lower negative the amount of negative emotional states</a:t>
            </a:r>
          </a:p>
          <a:p>
            <a:pPr marL="285750" indent="-285750">
              <a:buFont typeface="Arial" panose="020B0604020202020204" pitchFamily="34" charset="0"/>
              <a:buChar char="•"/>
            </a:pPr>
            <a:r>
              <a:rPr lang="en-US" dirty="0"/>
              <a:t>Many studies have been done to show the relationship between music and emotion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44344813"/>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6CED35-D868-4C5A-8CD9-6FDD93AEF338}"/>
              </a:ext>
            </a:extLst>
          </p:cNvPr>
          <p:cNvSpPr>
            <a:spLocks noGrp="1"/>
          </p:cNvSpPr>
          <p:nvPr>
            <p:ph type="sldNum" sz="quarter" idx="12"/>
          </p:nvPr>
        </p:nvSpPr>
        <p:spPr/>
        <p:txBody>
          <a:bodyPr/>
          <a:lstStyle/>
          <a:p>
            <a:fld id="{38327683-8978-6B4B-9130-4A6A841F0549}" type="slidenum">
              <a:rPr lang="en-US" smtClean="0"/>
              <a:pPr/>
              <a:t>3</a:t>
            </a:fld>
            <a:endParaRPr lang="en-US" dirty="0"/>
          </a:p>
        </p:txBody>
      </p:sp>
      <p:pic>
        <p:nvPicPr>
          <p:cNvPr id="1026" name="Picture 2" descr="The Recipe to Create Emotions Using Music - Learn Piano | Joytunes Blog">
            <a:extLst>
              <a:ext uri="{FF2B5EF4-FFF2-40B4-BE49-F238E27FC236}">
                <a16:creationId xmlns:a16="http://schemas.microsoft.com/office/drawing/2014/main" id="{B64D43D5-FBEA-4BD1-B430-46D1F4C28D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5192" y="0"/>
            <a:ext cx="4178808" cy="19800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ED4B02-A82F-454B-996F-3D03D0D736A6}"/>
              </a:ext>
            </a:extLst>
          </p:cNvPr>
          <p:cNvSpPr txBox="1"/>
          <p:nvPr/>
        </p:nvSpPr>
        <p:spPr>
          <a:xfrm>
            <a:off x="438912" y="2478024"/>
            <a:ext cx="839419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enjoyment of pleasurable or happy music is appears to involved the same dopamine systems of the brain that typically involved in highly reinforcing and addicting behaviors</a:t>
            </a:r>
          </a:p>
          <a:p>
            <a:pPr marL="285750" indent="-285750">
              <a:buFont typeface="Arial" panose="020B0604020202020204" pitchFamily="34" charset="0"/>
              <a:buChar char="•"/>
            </a:pPr>
            <a:r>
              <a:rPr lang="en-US" dirty="0"/>
              <a:t>Memories are also evidence of the connection between music and emotions.  Musical emotion and memory and known to last when other forms of the memory tend to disappear</a:t>
            </a:r>
          </a:p>
          <a:p>
            <a:pPr marL="285750" indent="-285750">
              <a:buFont typeface="Arial" panose="020B0604020202020204" pitchFamily="34" charset="0"/>
              <a:buChar char="•"/>
            </a:pPr>
            <a:r>
              <a:rPr lang="en-US" dirty="0"/>
              <a:t>Music doesn’t only evoke emotions to people personally it can also affect large groups of people.  Such as happy or sad music being played at concerts or calm and relaxing music being played at restaurants or stores</a:t>
            </a:r>
          </a:p>
          <a:p>
            <a:pPr marL="285750" indent="-285750">
              <a:buFont typeface="Arial" panose="020B0604020202020204" pitchFamily="34" charset="0"/>
              <a:buChar char="•"/>
            </a:pPr>
            <a:r>
              <a:rPr lang="en-US" dirty="0"/>
              <a:t>Mood regulation is also common in music where people can listen to music to regulate their mood.  Often times people can listen to music where the lyrics resonate with them personally and help voice feelings that they can’t explain on their own.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61559744"/>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C2DA-F940-45D7-B3B4-221D6566A117}"/>
              </a:ext>
            </a:extLst>
          </p:cNvPr>
          <p:cNvSpPr>
            <a:spLocks noGrp="1"/>
          </p:cNvSpPr>
          <p:nvPr>
            <p:ph type="title"/>
          </p:nvPr>
        </p:nvSpPr>
        <p:spPr/>
        <p:txBody>
          <a:bodyPr/>
          <a:lstStyle/>
          <a:p>
            <a:r>
              <a:rPr lang="en-US" dirty="0"/>
              <a:t>Music Recommendation</a:t>
            </a:r>
          </a:p>
        </p:txBody>
      </p:sp>
      <p:sp>
        <p:nvSpPr>
          <p:cNvPr id="3" name="Content Placeholder 2">
            <a:extLst>
              <a:ext uri="{FF2B5EF4-FFF2-40B4-BE49-F238E27FC236}">
                <a16:creationId xmlns:a16="http://schemas.microsoft.com/office/drawing/2014/main" id="{161B8B00-74DD-4712-A8A1-99339058F0BC}"/>
              </a:ext>
            </a:extLst>
          </p:cNvPr>
          <p:cNvSpPr>
            <a:spLocks noGrp="1"/>
          </p:cNvSpPr>
          <p:nvPr>
            <p:ph idx="1"/>
          </p:nvPr>
        </p:nvSpPr>
        <p:spPr/>
        <p:txBody>
          <a:bodyPr>
            <a:normAutofit/>
          </a:bodyPr>
          <a:lstStyle/>
          <a:p>
            <a:r>
              <a:rPr lang="en-US" sz="1800" dirty="0"/>
              <a:t>In this day and age one of the popular ways to listen to music is through streaming services like Spotify, Tidal, or Apple Music</a:t>
            </a:r>
          </a:p>
          <a:p>
            <a:r>
              <a:rPr lang="en-US" sz="1800" dirty="0"/>
              <a:t>One of the problems that is currently being worked and improved upon is music recommendation.</a:t>
            </a:r>
          </a:p>
          <a:p>
            <a:r>
              <a:rPr lang="en-US" sz="1800" dirty="0"/>
              <a:t>Recommendation systems have been used in multiple industries to help predict a rating or preference a user would have for a specific item</a:t>
            </a:r>
          </a:p>
          <a:p>
            <a:r>
              <a:rPr lang="en-US" sz="1800" dirty="0"/>
              <a:t>The music recommendation system is currently a very interesting topic since music and musical taste is so varied and each individual user is very different</a:t>
            </a:r>
          </a:p>
          <a:p>
            <a:r>
              <a:rPr lang="en-US" sz="1800" dirty="0"/>
              <a:t>Emotion has a strong connection to music and would be a key feature in helping build a strong music recommendation system</a:t>
            </a:r>
          </a:p>
          <a:p>
            <a:r>
              <a:rPr lang="en-US" sz="1800" dirty="0"/>
              <a:t>A good music recommender system can be built while using emotion as a key feature while using some sort of deep learning model </a:t>
            </a:r>
          </a:p>
          <a:p>
            <a:endParaRPr lang="en-US" sz="1800" dirty="0"/>
          </a:p>
        </p:txBody>
      </p:sp>
      <p:sp>
        <p:nvSpPr>
          <p:cNvPr id="4" name="Slide Number Placeholder 3">
            <a:extLst>
              <a:ext uri="{FF2B5EF4-FFF2-40B4-BE49-F238E27FC236}">
                <a16:creationId xmlns:a16="http://schemas.microsoft.com/office/drawing/2014/main" id="{3DEA1385-C1E8-4CA6-ABB4-0D62A6F4CB27}"/>
              </a:ext>
            </a:extLst>
          </p:cNvPr>
          <p:cNvSpPr>
            <a:spLocks noGrp="1"/>
          </p:cNvSpPr>
          <p:nvPr>
            <p:ph type="sldNum" sz="quarter" idx="12"/>
          </p:nvPr>
        </p:nvSpPr>
        <p:spPr/>
        <p:txBody>
          <a:bodyPr/>
          <a:lstStyle/>
          <a:p>
            <a:fld id="{38327683-8978-6B4B-9130-4A6A841F0549}" type="slidenum">
              <a:rPr lang="en-US" smtClean="0"/>
              <a:pPr/>
              <a:t>4</a:t>
            </a:fld>
            <a:endParaRPr lang="en-US" dirty="0"/>
          </a:p>
        </p:txBody>
      </p:sp>
    </p:spTree>
    <p:extLst>
      <p:ext uri="{BB962C8B-B14F-4D97-AF65-F5344CB8AC3E}">
        <p14:creationId xmlns:p14="http://schemas.microsoft.com/office/powerpoint/2010/main" val="4253223177"/>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C849-D815-474D-8ACE-DB046DBD754F}"/>
              </a:ext>
            </a:extLst>
          </p:cNvPr>
          <p:cNvSpPr>
            <a:spLocks noGrp="1"/>
          </p:cNvSpPr>
          <p:nvPr>
            <p:ph type="title"/>
          </p:nvPr>
        </p:nvSpPr>
        <p:spPr/>
        <p:txBody>
          <a:bodyPr>
            <a:normAutofit/>
          </a:bodyPr>
          <a:lstStyle/>
          <a:p>
            <a:r>
              <a:rPr lang="en-US" sz="3200" dirty="0"/>
              <a:t>Music Recommendation With GAN</a:t>
            </a:r>
          </a:p>
        </p:txBody>
      </p:sp>
      <p:sp>
        <p:nvSpPr>
          <p:cNvPr id="3" name="Content Placeholder 2">
            <a:extLst>
              <a:ext uri="{FF2B5EF4-FFF2-40B4-BE49-F238E27FC236}">
                <a16:creationId xmlns:a16="http://schemas.microsoft.com/office/drawing/2014/main" id="{7A238365-FC40-41B7-8E5E-E0090B42160F}"/>
              </a:ext>
            </a:extLst>
          </p:cNvPr>
          <p:cNvSpPr>
            <a:spLocks noGrp="1"/>
          </p:cNvSpPr>
          <p:nvPr>
            <p:ph idx="1"/>
          </p:nvPr>
        </p:nvSpPr>
        <p:spPr/>
        <p:txBody>
          <a:bodyPr>
            <a:normAutofit/>
          </a:bodyPr>
          <a:lstStyle/>
          <a:p>
            <a:r>
              <a:rPr lang="en-US" sz="1800" dirty="0"/>
              <a:t>There have been emotion based music recommendation systems that have used deep learning models like CNN ( Convolutional Neural Networks)</a:t>
            </a:r>
          </a:p>
          <a:p>
            <a:r>
              <a:rPr lang="en-US" sz="1800" dirty="0"/>
              <a:t>These models have shown promise but in this problem we want to see if we can build off that</a:t>
            </a:r>
          </a:p>
          <a:p>
            <a:r>
              <a:rPr lang="en-US" sz="1800" dirty="0"/>
              <a:t>Instead of using CNN we will be using a GAN</a:t>
            </a:r>
          </a:p>
          <a:p>
            <a:r>
              <a:rPr lang="en-US" sz="1800" dirty="0"/>
              <a:t>GAN is a generative adversarial network</a:t>
            </a:r>
          </a:p>
          <a:p>
            <a:r>
              <a:rPr lang="en-US" sz="1800" dirty="0"/>
              <a:t>GANs are typically used for classification problems, specifically image classification</a:t>
            </a:r>
          </a:p>
          <a:p>
            <a:r>
              <a:rPr lang="en-US" sz="1800" dirty="0"/>
              <a:t>GANs consists of a network of two models, one called the generator and the other called the discriminator</a:t>
            </a:r>
          </a:p>
          <a:p>
            <a:endParaRPr lang="en-US" sz="1800" dirty="0"/>
          </a:p>
        </p:txBody>
      </p:sp>
      <p:sp>
        <p:nvSpPr>
          <p:cNvPr id="4" name="Slide Number Placeholder 3">
            <a:extLst>
              <a:ext uri="{FF2B5EF4-FFF2-40B4-BE49-F238E27FC236}">
                <a16:creationId xmlns:a16="http://schemas.microsoft.com/office/drawing/2014/main" id="{9E36F15C-1853-40E8-B404-91BD52117364}"/>
              </a:ext>
            </a:extLst>
          </p:cNvPr>
          <p:cNvSpPr>
            <a:spLocks noGrp="1"/>
          </p:cNvSpPr>
          <p:nvPr>
            <p:ph type="sldNum" sz="quarter" idx="12"/>
          </p:nvPr>
        </p:nvSpPr>
        <p:spPr/>
        <p:txBody>
          <a:bodyPr/>
          <a:lstStyle/>
          <a:p>
            <a:fld id="{38327683-8978-6B4B-9130-4A6A841F0549}" type="slidenum">
              <a:rPr lang="en-US" smtClean="0"/>
              <a:pPr/>
              <a:t>5</a:t>
            </a:fld>
            <a:endParaRPr lang="en-US" dirty="0"/>
          </a:p>
        </p:txBody>
      </p:sp>
    </p:spTree>
    <p:extLst>
      <p:ext uri="{BB962C8B-B14F-4D97-AF65-F5344CB8AC3E}">
        <p14:creationId xmlns:p14="http://schemas.microsoft.com/office/powerpoint/2010/main" val="267687688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4DBA3-EA4F-4AB6-BE73-D7150D554ECA}"/>
              </a:ext>
            </a:extLst>
          </p:cNvPr>
          <p:cNvSpPr>
            <a:spLocks noGrp="1"/>
          </p:cNvSpPr>
          <p:nvPr>
            <p:ph idx="1"/>
          </p:nvPr>
        </p:nvSpPr>
        <p:spPr/>
        <p:txBody>
          <a:bodyPr>
            <a:normAutofit/>
          </a:bodyPr>
          <a:lstStyle/>
          <a:p>
            <a:r>
              <a:rPr lang="en-US" sz="1800" dirty="0"/>
              <a:t>The generator model will take a random input vector and try to use that input and generate a new and different output example (fake data)</a:t>
            </a:r>
          </a:p>
          <a:p>
            <a:r>
              <a:rPr lang="en-US" sz="1800" dirty="0"/>
              <a:t>The discriminator model will then take any of the original data (real data) and the fake data and try to be able to classify whether the data is real or fake</a:t>
            </a:r>
          </a:p>
          <a:p>
            <a:r>
              <a:rPr lang="en-US" sz="1800" dirty="0"/>
              <a:t>This goes on during the training process and the discriminator model is usually discarded and the user is left with the generator model as the model</a:t>
            </a:r>
          </a:p>
          <a:p>
            <a:r>
              <a:rPr lang="en-US" sz="1800" dirty="0"/>
              <a:t>There has been some recent literature pointing to the fact that GAN recommendation systems can compete as well or even better than other deep learning recommendation systems</a:t>
            </a:r>
          </a:p>
          <a:p>
            <a:r>
              <a:rPr lang="en-US" sz="1800" dirty="0"/>
              <a:t>We want to see how well an emotion based music recommendation system will do with a GAN</a:t>
            </a:r>
          </a:p>
          <a:p>
            <a:endParaRPr lang="en-US" sz="1800" dirty="0"/>
          </a:p>
        </p:txBody>
      </p:sp>
      <p:sp>
        <p:nvSpPr>
          <p:cNvPr id="4" name="Slide Number Placeholder 3">
            <a:extLst>
              <a:ext uri="{FF2B5EF4-FFF2-40B4-BE49-F238E27FC236}">
                <a16:creationId xmlns:a16="http://schemas.microsoft.com/office/drawing/2014/main" id="{650FB66C-67D7-4969-99C8-8DC91A60000B}"/>
              </a:ext>
            </a:extLst>
          </p:cNvPr>
          <p:cNvSpPr>
            <a:spLocks noGrp="1"/>
          </p:cNvSpPr>
          <p:nvPr>
            <p:ph type="sldNum" sz="quarter" idx="12"/>
          </p:nvPr>
        </p:nvSpPr>
        <p:spPr/>
        <p:txBody>
          <a:bodyPr/>
          <a:lstStyle/>
          <a:p>
            <a:fld id="{38327683-8978-6B4B-9130-4A6A841F0549}" type="slidenum">
              <a:rPr lang="en-US" smtClean="0"/>
              <a:pPr/>
              <a:t>6</a:t>
            </a:fld>
            <a:endParaRPr lang="en-US" dirty="0"/>
          </a:p>
        </p:txBody>
      </p:sp>
      <p:sp>
        <p:nvSpPr>
          <p:cNvPr id="5" name="Title 1">
            <a:extLst>
              <a:ext uri="{FF2B5EF4-FFF2-40B4-BE49-F238E27FC236}">
                <a16:creationId xmlns:a16="http://schemas.microsoft.com/office/drawing/2014/main" id="{93E87387-7444-4A50-9EB4-389B49EF44F4}"/>
              </a:ext>
            </a:extLst>
          </p:cNvPr>
          <p:cNvSpPr>
            <a:spLocks noGrp="1"/>
          </p:cNvSpPr>
          <p:nvPr>
            <p:ph type="title"/>
          </p:nvPr>
        </p:nvSpPr>
        <p:spPr>
          <a:xfrm>
            <a:off x="628650" y="365126"/>
            <a:ext cx="7886700" cy="1325563"/>
          </a:xfrm>
        </p:spPr>
        <p:txBody>
          <a:bodyPr/>
          <a:lstStyle/>
          <a:p>
            <a:r>
              <a:rPr lang="en-US" dirty="0"/>
              <a:t>Music Recommendation With GAN</a:t>
            </a:r>
          </a:p>
        </p:txBody>
      </p:sp>
    </p:spTree>
    <p:extLst>
      <p:ext uri="{BB962C8B-B14F-4D97-AF65-F5344CB8AC3E}">
        <p14:creationId xmlns:p14="http://schemas.microsoft.com/office/powerpoint/2010/main" val="2924180886"/>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8DB9-7FAE-49C0-B9B7-F5487C07793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56EA3C9-9DA1-41D2-AD9A-3CDFA43301F7}"/>
              </a:ext>
            </a:extLst>
          </p:cNvPr>
          <p:cNvSpPr>
            <a:spLocks noGrp="1"/>
          </p:cNvSpPr>
          <p:nvPr>
            <p:ph idx="1"/>
          </p:nvPr>
        </p:nvSpPr>
        <p:spPr>
          <a:xfrm>
            <a:off x="174171" y="1845080"/>
            <a:ext cx="3580706" cy="2298903"/>
          </a:xfrm>
        </p:spPr>
        <p:txBody>
          <a:bodyPr>
            <a:normAutofit/>
          </a:bodyPr>
          <a:lstStyle/>
          <a:p>
            <a:r>
              <a:rPr lang="en-US" sz="1800" dirty="0"/>
              <a:t>Data that was gathered was from the Spotify API</a:t>
            </a:r>
          </a:p>
          <a:p>
            <a:r>
              <a:rPr lang="en-US" sz="1800" dirty="0"/>
              <a:t>Consists of two data sets</a:t>
            </a:r>
          </a:p>
          <a:p>
            <a:r>
              <a:rPr lang="en-US" sz="1800" dirty="0"/>
              <a:t>Data set A </a:t>
            </a:r>
            <a:r>
              <a:rPr lang="en-US" sz="1800" dirty="0">
                <a:latin typeface="Helvetica" pitchFamily="2" charset="0"/>
              </a:rPr>
              <a:t>18454 songs and 25 features</a:t>
            </a:r>
          </a:p>
          <a:p>
            <a:r>
              <a:rPr lang="en-US" sz="1800" dirty="0"/>
              <a:t>Data set A </a:t>
            </a:r>
            <a:r>
              <a:rPr lang="en-US" sz="1800" dirty="0">
                <a:latin typeface="Helvetica" pitchFamily="2" charset="0"/>
              </a:rPr>
              <a:t>686 songs and19 features</a:t>
            </a:r>
            <a:endParaRPr lang="en-US" sz="1800" dirty="0"/>
          </a:p>
          <a:p>
            <a:endParaRPr lang="en-US" sz="1800" dirty="0"/>
          </a:p>
        </p:txBody>
      </p:sp>
      <p:sp>
        <p:nvSpPr>
          <p:cNvPr id="4" name="Slide Number Placeholder 3">
            <a:extLst>
              <a:ext uri="{FF2B5EF4-FFF2-40B4-BE49-F238E27FC236}">
                <a16:creationId xmlns:a16="http://schemas.microsoft.com/office/drawing/2014/main" id="{DC7FBAB6-D5AF-437F-8EBC-DA052C45E54C}"/>
              </a:ext>
            </a:extLst>
          </p:cNvPr>
          <p:cNvSpPr>
            <a:spLocks noGrp="1"/>
          </p:cNvSpPr>
          <p:nvPr>
            <p:ph type="sldNum" sz="quarter" idx="12"/>
          </p:nvPr>
        </p:nvSpPr>
        <p:spPr/>
        <p:txBody>
          <a:bodyPr/>
          <a:lstStyle/>
          <a:p>
            <a:fld id="{38327683-8978-6B4B-9130-4A6A841F0549}" type="slidenum">
              <a:rPr lang="en-US" smtClean="0"/>
              <a:pPr/>
              <a:t>7</a:t>
            </a:fld>
            <a:endParaRPr lang="en-US" dirty="0"/>
          </a:p>
        </p:txBody>
      </p:sp>
      <p:pic>
        <p:nvPicPr>
          <p:cNvPr id="3076" name="Picture 4" descr="Audio Analysis with Spotify&amp;#39;s Web API">
            <a:extLst>
              <a:ext uri="{FF2B5EF4-FFF2-40B4-BE49-F238E27FC236}">
                <a16:creationId xmlns:a16="http://schemas.microsoft.com/office/drawing/2014/main" id="{BBD9C2CE-4DD7-4234-84B1-02B61F29E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071" y="1690689"/>
            <a:ext cx="5023758" cy="2826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697839"/>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166" y="58291"/>
            <a:ext cx="7886700" cy="1325563"/>
          </a:xfrm>
        </p:spPr>
        <p:txBody>
          <a:bodyPr/>
          <a:lstStyle/>
          <a:p>
            <a:r>
              <a:rPr lang="en-US" dirty="0"/>
              <a:t>Data Generation</a:t>
            </a:r>
          </a:p>
        </p:txBody>
      </p:sp>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sp>
        <p:nvSpPr>
          <p:cNvPr id="24" name="TextBox 23">
            <a:extLst>
              <a:ext uri="{FF2B5EF4-FFF2-40B4-BE49-F238E27FC236}">
                <a16:creationId xmlns:a16="http://schemas.microsoft.com/office/drawing/2014/main" id="{61B8CF27-E545-514E-AE34-AC50C5A09E14}"/>
              </a:ext>
            </a:extLst>
          </p:cNvPr>
          <p:cNvSpPr txBox="1"/>
          <p:nvPr/>
        </p:nvSpPr>
        <p:spPr>
          <a:xfrm>
            <a:off x="7144980" y="879983"/>
            <a:ext cx="2243598" cy="1477328"/>
          </a:xfrm>
          <a:prstGeom prst="rect">
            <a:avLst/>
          </a:prstGeom>
          <a:noFill/>
        </p:spPr>
        <p:txBody>
          <a:bodyPr wrap="square" rtlCol="0">
            <a:spAutoFit/>
          </a:bodyPr>
          <a:lstStyle/>
          <a:p>
            <a:r>
              <a:rPr lang="en-US" dirty="0">
                <a:latin typeface="Helvetica" pitchFamily="2" charset="0"/>
              </a:rPr>
              <a:t>Data set A </a:t>
            </a:r>
          </a:p>
          <a:p>
            <a:pPr marL="171450" indent="-171450">
              <a:buFont typeface="Arial" panose="020B0604020202020204" pitchFamily="34" charset="0"/>
              <a:buChar char="•"/>
            </a:pPr>
            <a:r>
              <a:rPr lang="en-US" dirty="0">
                <a:latin typeface="Helvetica" pitchFamily="2" charset="0"/>
              </a:rPr>
              <a:t>Playlist genre</a:t>
            </a:r>
          </a:p>
          <a:p>
            <a:pPr marL="171450" indent="-171450">
              <a:buFont typeface="Arial" panose="020B0604020202020204" pitchFamily="34" charset="0"/>
              <a:buChar char="•"/>
            </a:pPr>
            <a:r>
              <a:rPr lang="en-US" dirty="0">
                <a:latin typeface="Helvetica" pitchFamily="2" charset="0"/>
              </a:rPr>
              <a:t>Playlist subgenre</a:t>
            </a:r>
          </a:p>
          <a:p>
            <a:pPr marL="171450" indent="-171450">
              <a:buFont typeface="Arial" panose="020B0604020202020204" pitchFamily="34" charset="0"/>
              <a:buChar char="•"/>
            </a:pPr>
            <a:r>
              <a:rPr lang="en-US" dirty="0">
                <a:latin typeface="Helvetica" pitchFamily="2" charset="0"/>
              </a:rPr>
              <a:t>Rows - 18454</a:t>
            </a:r>
          </a:p>
          <a:p>
            <a:pPr marL="171450" indent="-171450">
              <a:buFont typeface="Arial" panose="020B0604020202020204" pitchFamily="34" charset="0"/>
              <a:buChar char="•"/>
            </a:pPr>
            <a:r>
              <a:rPr lang="en-US" dirty="0">
                <a:latin typeface="Helvetica" pitchFamily="2" charset="0"/>
              </a:rPr>
              <a:t>Columns -  25</a:t>
            </a:r>
          </a:p>
        </p:txBody>
      </p:sp>
      <p:sp>
        <p:nvSpPr>
          <p:cNvPr id="25" name="TextBox 24">
            <a:extLst>
              <a:ext uri="{FF2B5EF4-FFF2-40B4-BE49-F238E27FC236}">
                <a16:creationId xmlns:a16="http://schemas.microsoft.com/office/drawing/2014/main" id="{6482E3B9-14C7-2449-A37B-266D88B89A3D}"/>
              </a:ext>
            </a:extLst>
          </p:cNvPr>
          <p:cNvSpPr txBox="1"/>
          <p:nvPr/>
        </p:nvSpPr>
        <p:spPr>
          <a:xfrm>
            <a:off x="7232855" y="2735859"/>
            <a:ext cx="2057400" cy="1200329"/>
          </a:xfrm>
          <a:prstGeom prst="rect">
            <a:avLst/>
          </a:prstGeom>
          <a:noFill/>
        </p:spPr>
        <p:txBody>
          <a:bodyPr wrap="square" rtlCol="0">
            <a:spAutoFit/>
          </a:bodyPr>
          <a:lstStyle/>
          <a:p>
            <a:r>
              <a:rPr lang="en-US" dirty="0">
                <a:latin typeface="Helvetica" pitchFamily="2" charset="0"/>
              </a:rPr>
              <a:t>Data set B</a:t>
            </a:r>
          </a:p>
          <a:p>
            <a:pPr marL="171450" indent="-171450">
              <a:buFont typeface="Arial" panose="020B0604020202020204" pitchFamily="34" charset="0"/>
              <a:buChar char="•"/>
            </a:pPr>
            <a:r>
              <a:rPr lang="en-US" dirty="0">
                <a:latin typeface="Helvetica" pitchFamily="2" charset="0"/>
              </a:rPr>
              <a:t>Mood</a:t>
            </a:r>
          </a:p>
          <a:p>
            <a:pPr marL="171450" indent="-171450">
              <a:buFont typeface="Arial" panose="020B0604020202020204" pitchFamily="34" charset="0"/>
              <a:buChar char="•"/>
            </a:pPr>
            <a:r>
              <a:rPr lang="en-US" dirty="0">
                <a:latin typeface="Helvetica" pitchFamily="2" charset="0"/>
              </a:rPr>
              <a:t>Rows - 686</a:t>
            </a:r>
          </a:p>
          <a:p>
            <a:pPr marL="171450" indent="-171450">
              <a:buFont typeface="Arial" panose="020B0604020202020204" pitchFamily="34" charset="0"/>
              <a:buChar char="•"/>
            </a:pPr>
            <a:r>
              <a:rPr lang="en-US" dirty="0">
                <a:latin typeface="Helvetica" pitchFamily="2" charset="0"/>
              </a:rPr>
              <a:t>Columns -  19</a:t>
            </a:r>
          </a:p>
        </p:txBody>
      </p:sp>
      <p:sp>
        <p:nvSpPr>
          <p:cNvPr id="28" name="TextBox 27">
            <a:extLst>
              <a:ext uri="{FF2B5EF4-FFF2-40B4-BE49-F238E27FC236}">
                <a16:creationId xmlns:a16="http://schemas.microsoft.com/office/drawing/2014/main" id="{15075496-90D5-6042-98B6-E7EA5630A053}"/>
              </a:ext>
            </a:extLst>
          </p:cNvPr>
          <p:cNvSpPr txBox="1"/>
          <p:nvPr/>
        </p:nvSpPr>
        <p:spPr>
          <a:xfrm>
            <a:off x="2482337" y="6043465"/>
            <a:ext cx="4370747" cy="369332"/>
          </a:xfrm>
          <a:prstGeom prst="rect">
            <a:avLst/>
          </a:prstGeom>
          <a:noFill/>
        </p:spPr>
        <p:txBody>
          <a:bodyPr wrap="square" rtlCol="0">
            <a:spAutoFit/>
          </a:bodyPr>
          <a:lstStyle/>
          <a:p>
            <a:r>
              <a:rPr lang="en-US" dirty="0">
                <a:latin typeface="Helvetica" pitchFamily="2" charset="0"/>
              </a:rPr>
              <a:t>Semi Supervised model created data set</a:t>
            </a:r>
          </a:p>
        </p:txBody>
      </p:sp>
      <p:pic>
        <p:nvPicPr>
          <p:cNvPr id="30" name="Picture 29">
            <a:extLst>
              <a:ext uri="{FF2B5EF4-FFF2-40B4-BE49-F238E27FC236}">
                <a16:creationId xmlns:a16="http://schemas.microsoft.com/office/drawing/2014/main" id="{90E3C59A-5E86-0748-9794-F0CEF4BB27E6}"/>
              </a:ext>
            </a:extLst>
          </p:cNvPr>
          <p:cNvPicPr>
            <a:picLocks noChangeAspect="1"/>
          </p:cNvPicPr>
          <p:nvPr/>
        </p:nvPicPr>
        <p:blipFill>
          <a:blip r:embed="rId2"/>
          <a:stretch>
            <a:fillRect/>
          </a:stretch>
        </p:blipFill>
        <p:spPr>
          <a:xfrm>
            <a:off x="1052726" y="4106909"/>
            <a:ext cx="6397780" cy="1950893"/>
          </a:xfrm>
          <a:prstGeom prst="rect">
            <a:avLst/>
          </a:prstGeom>
        </p:spPr>
      </p:pic>
      <p:sp>
        <p:nvSpPr>
          <p:cNvPr id="31" name="Rectangle 30">
            <a:extLst>
              <a:ext uri="{FF2B5EF4-FFF2-40B4-BE49-F238E27FC236}">
                <a16:creationId xmlns:a16="http://schemas.microsoft.com/office/drawing/2014/main" id="{F1791BDC-E155-554E-8FA2-5A1C2B088BFC}"/>
              </a:ext>
            </a:extLst>
          </p:cNvPr>
          <p:cNvSpPr/>
          <p:nvPr/>
        </p:nvSpPr>
        <p:spPr>
          <a:xfrm>
            <a:off x="7471287" y="5235441"/>
            <a:ext cx="1917291" cy="646331"/>
          </a:xfrm>
          <a:prstGeom prst="rect">
            <a:avLst/>
          </a:prstGeom>
        </p:spPr>
        <p:txBody>
          <a:bodyPr wrap="square">
            <a:spAutoFit/>
          </a:bodyPr>
          <a:lstStyle/>
          <a:p>
            <a:r>
              <a:rPr lang="en-US" dirty="0">
                <a:solidFill>
                  <a:srgbClr val="000000"/>
                </a:solidFill>
                <a:latin typeface="Helvetica" pitchFamily="2" charset="0"/>
              </a:rPr>
              <a:t>Unsupervised</a:t>
            </a:r>
          </a:p>
          <a:p>
            <a:r>
              <a:rPr lang="en-US" dirty="0">
                <a:solidFill>
                  <a:srgbClr val="000000"/>
                </a:solidFill>
                <a:latin typeface="Helvetica" pitchFamily="2" charset="0"/>
              </a:rPr>
              <a:t>Learning model</a:t>
            </a:r>
            <a:endParaRPr lang="en-US" dirty="0">
              <a:solidFill>
                <a:srgbClr val="000000"/>
              </a:solidFill>
              <a:effectLst/>
              <a:latin typeface="Helvetica" pitchFamily="2" charset="0"/>
            </a:endParaRPr>
          </a:p>
        </p:txBody>
      </p:sp>
      <p:sp>
        <p:nvSpPr>
          <p:cNvPr id="32" name="Rectangle 31">
            <a:extLst>
              <a:ext uri="{FF2B5EF4-FFF2-40B4-BE49-F238E27FC236}">
                <a16:creationId xmlns:a16="http://schemas.microsoft.com/office/drawing/2014/main" id="{8F0EA70E-81FC-EF40-9A3D-04D418A855A7}"/>
              </a:ext>
            </a:extLst>
          </p:cNvPr>
          <p:cNvSpPr/>
          <p:nvPr/>
        </p:nvSpPr>
        <p:spPr>
          <a:xfrm>
            <a:off x="7379110" y="4466697"/>
            <a:ext cx="1764890" cy="646331"/>
          </a:xfrm>
          <a:prstGeom prst="rect">
            <a:avLst/>
          </a:prstGeom>
        </p:spPr>
        <p:txBody>
          <a:bodyPr wrap="square">
            <a:spAutoFit/>
          </a:bodyPr>
          <a:lstStyle/>
          <a:p>
            <a:r>
              <a:rPr lang="en-US" dirty="0">
                <a:solidFill>
                  <a:srgbClr val="000000"/>
                </a:solidFill>
                <a:latin typeface="Helvetica" pitchFamily="2" charset="0"/>
              </a:rPr>
              <a:t>Supervised</a:t>
            </a:r>
          </a:p>
          <a:p>
            <a:r>
              <a:rPr lang="en-US" dirty="0">
                <a:solidFill>
                  <a:srgbClr val="000000"/>
                </a:solidFill>
                <a:latin typeface="Helvetica" pitchFamily="2" charset="0"/>
              </a:rPr>
              <a:t>Learning model</a:t>
            </a:r>
            <a:endParaRPr lang="en-US" dirty="0">
              <a:solidFill>
                <a:srgbClr val="000000"/>
              </a:solidFill>
              <a:effectLst/>
              <a:latin typeface="Helvetica" pitchFamily="2" charset="0"/>
            </a:endParaRPr>
          </a:p>
        </p:txBody>
      </p:sp>
      <p:sp>
        <p:nvSpPr>
          <p:cNvPr id="33" name="Rectangle 32">
            <a:extLst>
              <a:ext uri="{FF2B5EF4-FFF2-40B4-BE49-F238E27FC236}">
                <a16:creationId xmlns:a16="http://schemas.microsoft.com/office/drawing/2014/main" id="{F70A79E1-7F74-B54B-B7DC-1455311C6D86}"/>
              </a:ext>
            </a:extLst>
          </p:cNvPr>
          <p:cNvSpPr/>
          <p:nvPr/>
        </p:nvSpPr>
        <p:spPr>
          <a:xfrm>
            <a:off x="133095" y="5397134"/>
            <a:ext cx="1229255" cy="646331"/>
          </a:xfrm>
          <a:prstGeom prst="rect">
            <a:avLst/>
          </a:prstGeom>
        </p:spPr>
        <p:txBody>
          <a:bodyPr wrap="square">
            <a:spAutoFit/>
          </a:bodyPr>
          <a:lstStyle/>
          <a:p>
            <a:r>
              <a:rPr lang="en-US" dirty="0">
                <a:solidFill>
                  <a:srgbClr val="000000"/>
                </a:solidFill>
                <a:latin typeface="Helvetica" pitchFamily="2" charset="0"/>
              </a:rPr>
              <a:t>Mostly</a:t>
            </a:r>
          </a:p>
          <a:p>
            <a:r>
              <a:rPr lang="en-US" dirty="0">
                <a:solidFill>
                  <a:srgbClr val="000000"/>
                </a:solidFill>
                <a:latin typeface="Helvetica" pitchFamily="2" charset="0"/>
              </a:rPr>
              <a:t>unlabeled</a:t>
            </a:r>
            <a:endParaRPr lang="en-US" dirty="0">
              <a:solidFill>
                <a:srgbClr val="000000"/>
              </a:solidFill>
              <a:effectLst/>
              <a:latin typeface="Helvetica" pitchFamily="2" charset="0"/>
            </a:endParaRPr>
          </a:p>
        </p:txBody>
      </p:sp>
      <p:sp>
        <p:nvSpPr>
          <p:cNvPr id="34" name="Rectangle 33">
            <a:extLst>
              <a:ext uri="{FF2B5EF4-FFF2-40B4-BE49-F238E27FC236}">
                <a16:creationId xmlns:a16="http://schemas.microsoft.com/office/drawing/2014/main" id="{115EE418-CE49-7741-9FA5-9F3FCED3231F}"/>
              </a:ext>
            </a:extLst>
          </p:cNvPr>
          <p:cNvSpPr/>
          <p:nvPr/>
        </p:nvSpPr>
        <p:spPr>
          <a:xfrm>
            <a:off x="204489" y="4466951"/>
            <a:ext cx="1086465" cy="646331"/>
          </a:xfrm>
          <a:prstGeom prst="rect">
            <a:avLst/>
          </a:prstGeom>
        </p:spPr>
        <p:txBody>
          <a:bodyPr wrap="square">
            <a:spAutoFit/>
          </a:bodyPr>
          <a:lstStyle/>
          <a:p>
            <a:r>
              <a:rPr lang="en-US" dirty="0">
                <a:solidFill>
                  <a:srgbClr val="000000"/>
                </a:solidFill>
                <a:latin typeface="Helvetica" pitchFamily="2" charset="0"/>
              </a:rPr>
              <a:t>Partial</a:t>
            </a:r>
          </a:p>
          <a:p>
            <a:r>
              <a:rPr lang="en-US" dirty="0">
                <a:solidFill>
                  <a:srgbClr val="000000"/>
                </a:solidFill>
                <a:latin typeface="Helvetica" pitchFamily="2" charset="0"/>
              </a:rPr>
              <a:t>labeled</a:t>
            </a:r>
            <a:endParaRPr lang="en-US" dirty="0">
              <a:solidFill>
                <a:srgbClr val="000000"/>
              </a:solidFill>
              <a:effectLst/>
              <a:latin typeface="Helvetica" pitchFamily="2" charset="0"/>
            </a:endParaRPr>
          </a:p>
        </p:txBody>
      </p:sp>
      <p:pic>
        <p:nvPicPr>
          <p:cNvPr id="35" name="Picture 34">
            <a:extLst>
              <a:ext uri="{FF2B5EF4-FFF2-40B4-BE49-F238E27FC236}">
                <a16:creationId xmlns:a16="http://schemas.microsoft.com/office/drawing/2014/main" id="{A8E1B3C3-8BD6-9A44-9A33-3BBB533FCCA4}"/>
              </a:ext>
            </a:extLst>
          </p:cNvPr>
          <p:cNvPicPr>
            <a:picLocks noChangeAspect="1"/>
          </p:cNvPicPr>
          <p:nvPr/>
        </p:nvPicPr>
        <p:blipFill>
          <a:blip r:embed="rId3"/>
          <a:stretch>
            <a:fillRect/>
          </a:stretch>
        </p:blipFill>
        <p:spPr>
          <a:xfrm>
            <a:off x="702166" y="2561026"/>
            <a:ext cx="6457174" cy="1102045"/>
          </a:xfrm>
          <a:prstGeom prst="rect">
            <a:avLst/>
          </a:prstGeom>
        </p:spPr>
      </p:pic>
      <p:pic>
        <p:nvPicPr>
          <p:cNvPr id="36" name="Picture 35">
            <a:extLst>
              <a:ext uri="{FF2B5EF4-FFF2-40B4-BE49-F238E27FC236}">
                <a16:creationId xmlns:a16="http://schemas.microsoft.com/office/drawing/2014/main" id="{1C642CF1-65FB-EE40-8EEE-3DF11B4BD7C3}"/>
              </a:ext>
            </a:extLst>
          </p:cNvPr>
          <p:cNvPicPr>
            <a:picLocks noChangeAspect="1"/>
          </p:cNvPicPr>
          <p:nvPr/>
        </p:nvPicPr>
        <p:blipFill>
          <a:blip r:embed="rId4"/>
          <a:stretch>
            <a:fillRect/>
          </a:stretch>
        </p:blipFill>
        <p:spPr>
          <a:xfrm>
            <a:off x="702166" y="1280292"/>
            <a:ext cx="6457174" cy="962912"/>
          </a:xfrm>
          <a:prstGeom prst="rect">
            <a:avLst/>
          </a:prstGeom>
        </p:spPr>
      </p:pic>
    </p:spTree>
    <p:extLst>
      <p:ext uri="{BB962C8B-B14F-4D97-AF65-F5344CB8AC3E}">
        <p14:creationId xmlns:p14="http://schemas.microsoft.com/office/powerpoint/2010/main" val="3137585687"/>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lstStyle/>
          <a:p>
            <a:r>
              <a:rPr lang="en-US" dirty="0"/>
              <a:t>Data Exploration </a:t>
            </a:r>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pic>
        <p:nvPicPr>
          <p:cNvPr id="5" name="Picture 4">
            <a:extLst>
              <a:ext uri="{FF2B5EF4-FFF2-40B4-BE49-F238E27FC236}">
                <a16:creationId xmlns:a16="http://schemas.microsoft.com/office/drawing/2014/main" id="{7D5D6D37-EECB-AC43-BF33-2C9640D41AC2}"/>
              </a:ext>
            </a:extLst>
          </p:cNvPr>
          <p:cNvPicPr>
            <a:picLocks noChangeAspect="1"/>
          </p:cNvPicPr>
          <p:nvPr/>
        </p:nvPicPr>
        <p:blipFill>
          <a:blip r:embed="rId2"/>
          <a:stretch>
            <a:fillRect/>
          </a:stretch>
        </p:blipFill>
        <p:spPr>
          <a:xfrm>
            <a:off x="3626264" y="1061643"/>
            <a:ext cx="5517736" cy="3617182"/>
          </a:xfrm>
          <a:prstGeom prst="rect">
            <a:avLst/>
          </a:prstGeom>
        </p:spPr>
      </p:pic>
      <p:pic>
        <p:nvPicPr>
          <p:cNvPr id="12" name="Picture 11">
            <a:extLst>
              <a:ext uri="{FF2B5EF4-FFF2-40B4-BE49-F238E27FC236}">
                <a16:creationId xmlns:a16="http://schemas.microsoft.com/office/drawing/2014/main" id="{60DB1AE7-BF6F-7B41-896F-CA12F1AB1551}"/>
              </a:ext>
            </a:extLst>
          </p:cNvPr>
          <p:cNvPicPr>
            <a:picLocks noChangeAspect="1"/>
          </p:cNvPicPr>
          <p:nvPr/>
        </p:nvPicPr>
        <p:blipFill>
          <a:blip r:embed="rId3"/>
          <a:stretch>
            <a:fillRect/>
          </a:stretch>
        </p:blipFill>
        <p:spPr>
          <a:xfrm>
            <a:off x="111434" y="3303259"/>
            <a:ext cx="5517736" cy="2962015"/>
          </a:xfrm>
          <a:prstGeom prst="rect">
            <a:avLst/>
          </a:prstGeom>
        </p:spPr>
      </p:pic>
      <p:sp>
        <p:nvSpPr>
          <p:cNvPr id="15" name="TextBox 14">
            <a:extLst>
              <a:ext uri="{FF2B5EF4-FFF2-40B4-BE49-F238E27FC236}">
                <a16:creationId xmlns:a16="http://schemas.microsoft.com/office/drawing/2014/main" id="{4C66226D-2367-314E-A549-E64D0DFDE9E6}"/>
              </a:ext>
            </a:extLst>
          </p:cNvPr>
          <p:cNvSpPr txBox="1"/>
          <p:nvPr/>
        </p:nvSpPr>
        <p:spPr>
          <a:xfrm>
            <a:off x="7885878" y="4599600"/>
            <a:ext cx="2057400" cy="369332"/>
          </a:xfrm>
          <a:prstGeom prst="rect">
            <a:avLst/>
          </a:prstGeom>
          <a:noFill/>
        </p:spPr>
        <p:txBody>
          <a:bodyPr wrap="square" rtlCol="0">
            <a:spAutoFit/>
          </a:bodyPr>
          <a:lstStyle/>
          <a:p>
            <a:r>
              <a:rPr lang="en-US" dirty="0">
                <a:latin typeface="Helvetica" pitchFamily="2" charset="0"/>
              </a:rPr>
              <a:t>Data set A </a:t>
            </a:r>
          </a:p>
        </p:txBody>
      </p:sp>
    </p:spTree>
    <p:extLst>
      <p:ext uri="{BB962C8B-B14F-4D97-AF65-F5344CB8AC3E}">
        <p14:creationId xmlns:p14="http://schemas.microsoft.com/office/powerpoint/2010/main" val="3235130979"/>
      </p:ext>
    </p:extLst>
  </p:cSld>
  <p:clrMapOvr>
    <a:masterClrMapping/>
  </p:clrMapOvr>
  <mc:AlternateContent xmlns:mc="http://schemas.openxmlformats.org/markup-compatibility/2006" xmlns:p14="http://schemas.microsoft.com/office/powerpoint/2010/main">
    <mc:Choice Requires="p14">
      <p:transition p14:dur="0" advClick="0" advTm="10000"/>
    </mc:Choice>
    <mc:Fallback xmlns="">
      <p:transition advClick="0" advTm="1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1601</TotalTime>
  <Words>669</Words>
  <Application>Microsoft Macintosh PowerPoint</Application>
  <PresentationFormat>On-screen Show (4:3)</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vt:lpstr>
      <vt:lpstr>Times</vt:lpstr>
      <vt:lpstr>Office Theme</vt:lpstr>
      <vt:lpstr>Emotion Integrated Music Recommendation System Using Generative Adversarial Networks</vt:lpstr>
      <vt:lpstr>PowerPoint Presentation</vt:lpstr>
      <vt:lpstr>PowerPoint Presentation</vt:lpstr>
      <vt:lpstr>Music Recommendation</vt:lpstr>
      <vt:lpstr>Music Recommendation With GAN</vt:lpstr>
      <vt:lpstr>Music Recommendation With GAN</vt:lpstr>
      <vt:lpstr>DATA</vt:lpstr>
      <vt:lpstr>Data Generation</vt:lpstr>
      <vt:lpstr>Data Exploration </vt:lpstr>
      <vt:lpstr>Data Exploration </vt:lpstr>
      <vt:lpstr>GAN Flow chart</vt:lpstr>
      <vt:lpstr>GAN Components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patricia attah</cp:lastModifiedBy>
  <cp:revision>30</cp:revision>
  <dcterms:created xsi:type="dcterms:W3CDTF">2017-03-18T16:30:52Z</dcterms:created>
  <dcterms:modified xsi:type="dcterms:W3CDTF">2021-07-27T00:47:03Z</dcterms:modified>
</cp:coreProperties>
</file>