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6" r:id="rId4"/>
    <p:sldId id="258" r:id="rId5"/>
    <p:sldId id="265" r:id="rId6"/>
    <p:sldId id="266" r:id="rId7"/>
    <p:sldId id="267" r:id="rId8"/>
    <p:sldId id="268" r:id="rId9"/>
    <p:sldId id="269" r:id="rId10"/>
    <p:sldId id="270" r:id="rId11"/>
    <p:sldId id="271" r:id="rId12"/>
    <p:sldId id="272" r:id="rId13"/>
    <p:sldId id="273" r:id="rId14"/>
    <p:sldId id="274" r:id="rId15"/>
    <p:sldId id="275" r:id="rId16"/>
    <p:sldId id="264" r:id="rId17"/>
    <p:sldId id="259" r:id="rId18"/>
    <p:sldId id="260" r:id="rId19"/>
    <p:sldId id="263" r:id="rId20"/>
    <p:sldId id="261"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circuito.io/blog/arduino-uno-pinou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circuitdigest.com/microcontroller-projects/arduino-ultrasonic-sensor-based-distance-measur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robotshop.com/media/files/PDF/datasheet-sen136b5b.pdf"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electronics.stackexchange.com/questions/32990/do-i-really-need-resistors-when-controlling-leds-with-arduin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create.arduino.cc/projecthub/105448/simple-npn-transistor-switch-control-with-cooling-fan-499f9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lectronics.stackexchange.com/" TargetMode="External"/><Relationship Id="rId2" Type="http://schemas.openxmlformats.org/officeDocument/2006/relationships/hyperlink" Target="https://create.arduino.cc/projecthub" TargetMode="External"/><Relationship Id="rId1" Type="http://schemas.openxmlformats.org/officeDocument/2006/relationships/slideLayout" Target="../slideLayouts/slideLayout2.xml"/><Relationship Id="rId6" Type="http://schemas.openxmlformats.org/officeDocument/2006/relationships/hyperlink" Target="https://www.circuito.io/blog/arduino-uno-pinout/" TargetMode="External"/><Relationship Id="rId5" Type="http://schemas.openxmlformats.org/officeDocument/2006/relationships/hyperlink" Target="https://circuitdigest.com/microcontroller-projects" TargetMode="External"/><Relationship Id="rId4" Type="http://schemas.openxmlformats.org/officeDocument/2006/relationships/hyperlink" Target="https://www.robotshop.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184" y="669197"/>
            <a:ext cx="13690121" cy="1825096"/>
          </a:xfrm>
        </p:spPr>
        <p:txBody>
          <a:bodyPr>
            <a:normAutofit/>
          </a:bodyPr>
          <a:lstStyle/>
          <a:p>
            <a:r>
              <a:rPr lang="en-US" sz="5400" b="1" dirty="0" smtClean="0"/>
              <a:t>Parking SENSOR USING ARDUINO </a:t>
            </a:r>
            <a:endParaRPr lang="en-US" sz="5400" b="1" dirty="0"/>
          </a:p>
        </p:txBody>
      </p:sp>
      <p:sp>
        <p:nvSpPr>
          <p:cNvPr id="3" name="Subtitle 2"/>
          <p:cNvSpPr>
            <a:spLocks noGrp="1"/>
          </p:cNvSpPr>
          <p:nvPr>
            <p:ph type="subTitle" idx="1"/>
          </p:nvPr>
        </p:nvSpPr>
        <p:spPr>
          <a:xfrm>
            <a:off x="1040674" y="3510281"/>
            <a:ext cx="9448800" cy="685800"/>
          </a:xfrm>
        </p:spPr>
        <p:txBody>
          <a:bodyPr>
            <a:noAutofit/>
          </a:bodyPr>
          <a:lstStyle/>
          <a:p>
            <a:r>
              <a:rPr lang="en-US" sz="1200" b="1" i="1" dirty="0" smtClean="0"/>
              <a:t>ATTA JIROFTY – NIMA SOHEILI RAD – MOSTAFA KHAKI – AMIRHOSSEIN SHARIFI </a:t>
            </a:r>
          </a:p>
          <a:p>
            <a:endParaRPr lang="en-US" sz="1200" b="1" i="1" dirty="0" smtClean="0"/>
          </a:p>
          <a:p>
            <a:r>
              <a:rPr lang="en-US" sz="1200" b="1" i="1" dirty="0" smtClean="0"/>
              <a:t>FALL 1398 </a:t>
            </a:r>
          </a:p>
          <a:p>
            <a:r>
              <a:rPr lang="en-US" sz="1200" b="1" i="1" dirty="0" smtClean="0"/>
              <a:t>Dr. Sadr-o-</a:t>
            </a:r>
            <a:r>
              <a:rPr lang="en-US" sz="1200" b="1" i="1" dirty="0" err="1" smtClean="0"/>
              <a:t>Saddat</a:t>
            </a:r>
            <a:r>
              <a:rPr lang="en-US" sz="1200" b="1" i="1" dirty="0" smtClean="0"/>
              <a:t> </a:t>
            </a:r>
            <a:endParaRPr lang="en-US" sz="1200" b="1" i="1" dirty="0" smtClean="0"/>
          </a:p>
          <a:p>
            <a:r>
              <a:rPr lang="en-US" sz="1200" b="1" i="1" dirty="0" smtClean="0"/>
              <a:t>Yazd University</a:t>
            </a:r>
            <a:endParaRPr lang="en-US" sz="1200" b="1" i="1" dirty="0"/>
          </a:p>
        </p:txBody>
      </p:sp>
    </p:spTree>
    <p:extLst>
      <p:ext uri="{BB962C8B-B14F-4D97-AF65-F5344CB8AC3E}">
        <p14:creationId xmlns:p14="http://schemas.microsoft.com/office/powerpoint/2010/main" val="27939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1989" y="928272"/>
            <a:ext cx="9116683" cy="1293028"/>
          </a:xfrm>
        </p:spPr>
        <p:txBody>
          <a:bodyPr>
            <a:normAutofit fontScale="90000"/>
          </a:bodyPr>
          <a:lstStyle/>
          <a:p>
            <a:r>
              <a:rPr lang="es-ES" b="1" dirty="0" smtClean="0"/>
              <a:t>3. </a:t>
            </a:r>
            <a:r>
              <a:rPr lang="es-ES" b="1" dirty="0" err="1" smtClean="0"/>
              <a:t>Arduino</a:t>
            </a:r>
            <a:r>
              <a:rPr lang="es-ES" b="1" dirty="0" smtClean="0"/>
              <a:t> </a:t>
            </a:r>
            <a:r>
              <a:rPr lang="es-ES" b="1" dirty="0"/>
              <a:t>Uno </a:t>
            </a:r>
            <a:r>
              <a:rPr lang="es-ES" b="1" dirty="0" err="1"/>
              <a:t>Pinout</a:t>
            </a:r>
            <a:r>
              <a:rPr lang="es-ES" b="1" dirty="0"/>
              <a:t> - Digital </a:t>
            </a:r>
            <a:r>
              <a:rPr lang="es-ES" b="1" dirty="0" err="1"/>
              <a:t>Pins</a:t>
            </a:r>
            <a:r>
              <a:rPr lang="es-ES" b="1" dirty="0"/>
              <a:t/>
            </a:r>
            <a:br>
              <a:rPr lang="es-ES" b="1" dirty="0"/>
            </a:br>
            <a:r>
              <a:rPr lang="es-ES" b="1" dirty="0"/>
              <a:t/>
            </a:r>
            <a:br>
              <a:rPr lang="es-ES" b="1" dirty="0"/>
            </a:b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1322" y="1656522"/>
            <a:ext cx="7350733" cy="4654481"/>
          </a:xfrm>
        </p:spPr>
      </p:pic>
    </p:spTree>
    <p:extLst>
      <p:ext uri="{BB962C8B-B14F-4D97-AF65-F5344CB8AC3E}">
        <p14:creationId xmlns:p14="http://schemas.microsoft.com/office/powerpoint/2010/main" val="3964329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255" y="1092176"/>
            <a:ext cx="9082177" cy="1293028"/>
          </a:xfrm>
        </p:spPr>
        <p:txBody>
          <a:bodyPr>
            <a:normAutofit fontScale="90000"/>
          </a:bodyPr>
          <a:lstStyle/>
          <a:p>
            <a:r>
              <a:rPr lang="es-ES" b="1" dirty="0" smtClean="0"/>
              <a:t>3. </a:t>
            </a:r>
            <a:r>
              <a:rPr lang="es-ES" b="1" dirty="0" err="1" smtClean="0"/>
              <a:t>Arduino</a:t>
            </a:r>
            <a:r>
              <a:rPr lang="es-ES" b="1" dirty="0" smtClean="0"/>
              <a:t> </a:t>
            </a:r>
            <a:r>
              <a:rPr lang="es-ES" b="1" dirty="0"/>
              <a:t>Uno </a:t>
            </a:r>
            <a:r>
              <a:rPr lang="es-ES" b="1" dirty="0" err="1"/>
              <a:t>Pinout</a:t>
            </a:r>
            <a:r>
              <a:rPr lang="es-ES" b="1" dirty="0"/>
              <a:t> - Digital </a:t>
            </a:r>
            <a:r>
              <a:rPr lang="es-ES" b="1" dirty="0" err="1"/>
              <a:t>Pins</a:t>
            </a:r>
            <a:r>
              <a:rPr lang="es-ES" b="1" dirty="0"/>
              <a:t/>
            </a:r>
            <a:br>
              <a:rPr lang="es-ES" b="1" dirty="0"/>
            </a:br>
            <a:r>
              <a:rPr lang="es-ES" b="1" dirty="0"/>
              <a:t/>
            </a:r>
            <a:br>
              <a:rPr lang="es-ES" b="1" dirty="0"/>
            </a:br>
            <a:endParaRPr lang="en-US" b="1" dirty="0"/>
          </a:p>
        </p:txBody>
      </p:sp>
      <p:sp>
        <p:nvSpPr>
          <p:cNvPr id="3" name="Content Placeholder 2"/>
          <p:cNvSpPr>
            <a:spLocks noGrp="1"/>
          </p:cNvSpPr>
          <p:nvPr>
            <p:ph idx="1"/>
          </p:nvPr>
        </p:nvSpPr>
        <p:spPr/>
        <p:txBody>
          <a:bodyPr/>
          <a:lstStyle/>
          <a:p>
            <a:r>
              <a:rPr lang="en-US" dirty="0"/>
              <a:t>Pins 0-13 of the Arduino Uno serve as digital input/output pins.</a:t>
            </a:r>
          </a:p>
          <a:p>
            <a:r>
              <a:rPr lang="en-US" dirty="0"/>
              <a:t>Pin 13 of the Arduino Uno is connected to the built-in LED.</a:t>
            </a:r>
          </a:p>
          <a:p>
            <a:r>
              <a:rPr lang="en-US" dirty="0"/>
              <a:t>In the Arduino Uno - pins 3,5,6,9,10,11 have PWM </a:t>
            </a:r>
            <a:r>
              <a:rPr lang="en-US" dirty="0" smtClean="0"/>
              <a:t>capability ( ~ sign ).</a:t>
            </a:r>
            <a:endParaRPr lang="en-US" dirty="0"/>
          </a:p>
          <a:p>
            <a:r>
              <a:rPr lang="en-US" dirty="0"/>
              <a:t>It’s important to note that:</a:t>
            </a:r>
          </a:p>
          <a:p>
            <a:pPr marL="0" indent="0">
              <a:buNone/>
            </a:pPr>
            <a:r>
              <a:rPr lang="en-US" dirty="0" smtClean="0"/>
              <a:t>    Each </a:t>
            </a:r>
            <a:r>
              <a:rPr lang="en-US" dirty="0"/>
              <a:t>pin can provide/sink up to 40 mA max. But the recommended current </a:t>
            </a:r>
            <a:r>
              <a:rPr lang="en-US" dirty="0" smtClean="0"/>
              <a:t>        is </a:t>
            </a:r>
            <a:r>
              <a:rPr lang="en-US" dirty="0"/>
              <a:t>20 mA.</a:t>
            </a:r>
          </a:p>
          <a:p>
            <a:pPr marL="0" indent="0">
              <a:buNone/>
            </a:pPr>
            <a:r>
              <a:rPr lang="en-US" dirty="0"/>
              <a:t> </a:t>
            </a:r>
            <a:r>
              <a:rPr lang="en-US" dirty="0" smtClean="0"/>
              <a:t> </a:t>
            </a:r>
            <a:r>
              <a:rPr lang="en-US" dirty="0"/>
              <a:t>  The absolute max current provided (or sank) from all pins together is 200mA</a:t>
            </a:r>
          </a:p>
          <a:p>
            <a:endParaRPr lang="en-US" dirty="0"/>
          </a:p>
        </p:txBody>
      </p:sp>
    </p:spTree>
    <p:extLst>
      <p:ext uri="{BB962C8B-B14F-4D97-AF65-F5344CB8AC3E}">
        <p14:creationId xmlns:p14="http://schemas.microsoft.com/office/powerpoint/2010/main" val="3719937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624" y="997283"/>
            <a:ext cx="9763664" cy="1293028"/>
          </a:xfrm>
        </p:spPr>
        <p:txBody>
          <a:bodyPr>
            <a:normAutofit fontScale="90000"/>
          </a:bodyPr>
          <a:lstStyle/>
          <a:p>
            <a:r>
              <a:rPr lang="es-ES" b="1" dirty="0"/>
              <a:t>3. </a:t>
            </a:r>
            <a:r>
              <a:rPr lang="es-ES" b="1" dirty="0" err="1"/>
              <a:t>Arduino</a:t>
            </a:r>
            <a:r>
              <a:rPr lang="es-ES" b="1" dirty="0"/>
              <a:t> Uno </a:t>
            </a:r>
            <a:r>
              <a:rPr lang="es-ES" b="1" dirty="0" err="1"/>
              <a:t>Pinout</a:t>
            </a:r>
            <a:r>
              <a:rPr lang="es-ES" b="1" dirty="0"/>
              <a:t> - Digital </a:t>
            </a:r>
            <a:r>
              <a:rPr lang="es-ES" b="1" dirty="0" err="1"/>
              <a:t>Pins</a:t>
            </a:r>
            <a:r>
              <a:rPr lang="es-ES" b="1" dirty="0"/>
              <a:t/>
            </a:r>
            <a:br>
              <a:rPr lang="es-ES" b="1" dirty="0"/>
            </a:br>
            <a:r>
              <a:rPr lang="es-ES" b="1" dirty="0"/>
              <a:t/>
            </a:r>
            <a:br>
              <a:rPr lang="es-ES" b="1" dirty="0"/>
            </a:br>
            <a:endParaRPr lang="en-US" dirty="0"/>
          </a:p>
        </p:txBody>
      </p:sp>
      <p:sp>
        <p:nvSpPr>
          <p:cNvPr id="3" name="Content Placeholder 2"/>
          <p:cNvSpPr>
            <a:spLocks noGrp="1"/>
          </p:cNvSpPr>
          <p:nvPr>
            <p:ph idx="1"/>
          </p:nvPr>
        </p:nvSpPr>
        <p:spPr/>
        <p:txBody>
          <a:bodyPr/>
          <a:lstStyle/>
          <a:p>
            <a:r>
              <a:rPr lang="en-US" b="1" dirty="0"/>
              <a:t>What is PWM?</a:t>
            </a:r>
            <a:endParaRPr lang="en-US" dirty="0"/>
          </a:p>
          <a:p>
            <a:pPr marL="0" indent="0">
              <a:buNone/>
            </a:pPr>
            <a:r>
              <a:rPr lang="en-US" dirty="0"/>
              <a:t>In general, Pulse Width Modulation (PWM) is a modulation technique used to encode a message into a pulsing signal. A PWM is comprised of two key components:  </a:t>
            </a:r>
            <a:r>
              <a:rPr lang="en-US" b="1" dirty="0"/>
              <a:t>frequency </a:t>
            </a:r>
            <a:r>
              <a:rPr lang="en-US" dirty="0"/>
              <a:t>and </a:t>
            </a:r>
            <a:r>
              <a:rPr lang="en-US" b="1" dirty="0"/>
              <a:t>duty cycle</a:t>
            </a:r>
            <a:r>
              <a:rPr lang="en-US" dirty="0"/>
              <a:t>. The PWM frequency dictates how long it takes to complete a single cycle (period) and how quickly the signal fluctuates from high to low. The duty cycle determines how long a signal stays high out of the total period. Duty cycle is represented in percentage.</a:t>
            </a:r>
          </a:p>
          <a:p>
            <a:r>
              <a:rPr lang="en-US" dirty="0"/>
              <a:t>In Arduino, the PWM enabled pins produce a constant frequency of ~ 500Hz, while the duty cycle changes according to the parameters set by the user.</a:t>
            </a:r>
          </a:p>
        </p:txBody>
      </p:sp>
    </p:spTree>
    <p:extLst>
      <p:ext uri="{BB962C8B-B14F-4D97-AF65-F5344CB8AC3E}">
        <p14:creationId xmlns:p14="http://schemas.microsoft.com/office/powerpoint/2010/main" val="4055327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141" y="1014537"/>
            <a:ext cx="9565257" cy="1293028"/>
          </a:xfrm>
        </p:spPr>
        <p:txBody>
          <a:bodyPr>
            <a:normAutofit fontScale="90000"/>
          </a:bodyPr>
          <a:lstStyle/>
          <a:p>
            <a:r>
              <a:rPr lang="es-ES" b="1" dirty="0"/>
              <a:t>3. </a:t>
            </a:r>
            <a:r>
              <a:rPr lang="es-ES" b="1" dirty="0" err="1"/>
              <a:t>Arduino</a:t>
            </a:r>
            <a:r>
              <a:rPr lang="es-ES" b="1" dirty="0"/>
              <a:t> Uno </a:t>
            </a:r>
            <a:r>
              <a:rPr lang="es-ES" b="1" dirty="0" err="1"/>
              <a:t>Pinout</a:t>
            </a:r>
            <a:r>
              <a:rPr lang="es-ES" b="1" dirty="0"/>
              <a:t> - Digital </a:t>
            </a:r>
            <a:r>
              <a:rPr lang="es-ES" b="1" dirty="0" err="1"/>
              <a:t>Pins</a:t>
            </a:r>
            <a:r>
              <a:rPr lang="es-ES" b="1" dirty="0"/>
              <a:t/>
            </a:r>
            <a:br>
              <a:rPr lang="es-ES" b="1" dirty="0"/>
            </a:br>
            <a:r>
              <a:rPr lang="es-ES" b="1" dirty="0"/>
              <a:t/>
            </a:r>
            <a:br>
              <a:rPr lang="es-ES" b="1" dirty="0"/>
            </a:br>
            <a:endParaRPr lang="en-US" dirty="0"/>
          </a:p>
        </p:txBody>
      </p:sp>
      <p:sp>
        <p:nvSpPr>
          <p:cNvPr id="3" name="Content Placeholder 2"/>
          <p:cNvSpPr>
            <a:spLocks noGrp="1"/>
          </p:cNvSpPr>
          <p:nvPr>
            <p:ph idx="1"/>
          </p:nvPr>
        </p:nvSpPr>
        <p:spPr/>
        <p:txBody>
          <a:bodyPr/>
          <a:lstStyle/>
          <a:p>
            <a:r>
              <a:rPr lang="en-US" b="1" dirty="0"/>
              <a:t>Communication </a:t>
            </a:r>
            <a:r>
              <a:rPr lang="en-US" b="1" dirty="0" smtClean="0"/>
              <a:t>Protocols :</a:t>
            </a:r>
            <a:endParaRPr lang="en-US" dirty="0"/>
          </a:p>
          <a:p>
            <a:pPr marL="0" indent="0">
              <a:buNone/>
            </a:pPr>
            <a:r>
              <a:rPr lang="en-US" b="1" dirty="0"/>
              <a:t>Serial (TTL) - </a:t>
            </a:r>
            <a:r>
              <a:rPr lang="en-US" dirty="0"/>
              <a:t>Digital pins 0 and 1 are the serial pins of the Arduino Uno.</a:t>
            </a:r>
          </a:p>
          <a:p>
            <a:pPr marL="0" indent="0">
              <a:buNone/>
            </a:pPr>
            <a:r>
              <a:rPr lang="en-US" dirty="0"/>
              <a:t>They are used by the onboard USB module.</a:t>
            </a:r>
          </a:p>
          <a:p>
            <a:endParaRPr lang="en-US" dirty="0" smtClean="0"/>
          </a:p>
          <a:p>
            <a:pPr marL="0" indent="0">
              <a:buNone/>
            </a:pPr>
            <a:r>
              <a:rPr lang="en-US" b="1" dirty="0"/>
              <a:t>SPI - </a:t>
            </a:r>
            <a:r>
              <a:rPr lang="en-US" dirty="0"/>
              <a:t>SS/SCK/MISO/MOSI pins are the dedicated pins for SPI communication. They can be found on digital pins 10-13 of the Arduino Uno and on the ICSP headers</a:t>
            </a:r>
            <a:r>
              <a:rPr lang="en-US" dirty="0" smtClean="0"/>
              <a:t>.</a:t>
            </a:r>
          </a:p>
          <a:p>
            <a:endParaRPr lang="en-US" dirty="0"/>
          </a:p>
          <a:p>
            <a:pPr marL="0" indent="0">
              <a:buNone/>
            </a:pPr>
            <a:r>
              <a:rPr lang="en-US" b="1" dirty="0"/>
              <a:t>I2C - </a:t>
            </a:r>
            <a:r>
              <a:rPr lang="en-US" dirty="0"/>
              <a:t>SCL/SDA pins are the dedicated pins for I2C communication. On the Arduino Uno they are found on Analog pins A4 and A5.</a:t>
            </a:r>
          </a:p>
        </p:txBody>
      </p:sp>
    </p:spTree>
    <p:extLst>
      <p:ext uri="{BB962C8B-B14F-4D97-AF65-F5344CB8AC3E}">
        <p14:creationId xmlns:p14="http://schemas.microsoft.com/office/powerpoint/2010/main" val="3602397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603" y="954150"/>
            <a:ext cx="9125309" cy="1293028"/>
          </a:xfrm>
        </p:spPr>
        <p:txBody>
          <a:bodyPr>
            <a:normAutofit fontScale="90000"/>
          </a:bodyPr>
          <a:lstStyle/>
          <a:p>
            <a:r>
              <a:rPr lang="it-IT" b="1" dirty="0" smtClean="0"/>
              <a:t>4. Arduino </a:t>
            </a:r>
            <a:r>
              <a:rPr lang="it-IT" b="1" dirty="0"/>
              <a:t>Uno Pinout - ICSP Header</a:t>
            </a:r>
            <a:r>
              <a:rPr lang="it-IT" dirty="0"/>
              <a:t/>
            </a:r>
            <a:br>
              <a:rPr lang="it-IT" dirty="0"/>
            </a:br>
            <a:r>
              <a:rPr lang="it-IT" dirty="0"/>
              <a:t/>
            </a:r>
            <a:br>
              <a:rPr lang="it-IT"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3214" y="2193925"/>
            <a:ext cx="6305572" cy="4024313"/>
          </a:xfrm>
        </p:spPr>
      </p:pic>
    </p:spTree>
    <p:extLst>
      <p:ext uri="{BB962C8B-B14F-4D97-AF65-F5344CB8AC3E}">
        <p14:creationId xmlns:p14="http://schemas.microsoft.com/office/powerpoint/2010/main" val="4035830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09" y="988660"/>
            <a:ext cx="8961408" cy="1293028"/>
          </a:xfrm>
        </p:spPr>
        <p:txBody>
          <a:bodyPr>
            <a:normAutofit fontScale="90000"/>
          </a:bodyPr>
          <a:lstStyle/>
          <a:p>
            <a:r>
              <a:rPr lang="it-IT" b="1" dirty="0"/>
              <a:t>4. Arduino Uno Pinout - ICSP Header</a:t>
            </a:r>
            <a:r>
              <a:rPr lang="it-IT" dirty="0"/>
              <a:t/>
            </a:r>
            <a:br>
              <a:rPr lang="it-IT" dirty="0"/>
            </a:br>
            <a:r>
              <a:rPr lang="it-IT" dirty="0"/>
              <a:t/>
            </a:r>
            <a:br>
              <a:rPr lang="it-IT" dirty="0"/>
            </a:br>
            <a:endParaRPr lang="en-US" dirty="0"/>
          </a:p>
        </p:txBody>
      </p:sp>
      <p:sp>
        <p:nvSpPr>
          <p:cNvPr id="3" name="Content Placeholder 2"/>
          <p:cNvSpPr>
            <a:spLocks noGrp="1"/>
          </p:cNvSpPr>
          <p:nvPr>
            <p:ph idx="1"/>
          </p:nvPr>
        </p:nvSpPr>
        <p:spPr/>
        <p:txBody>
          <a:bodyPr/>
          <a:lstStyle/>
          <a:p>
            <a:r>
              <a:rPr lang="en-US" dirty="0"/>
              <a:t>ICSP stands for In-Circuit Serial Programming. The name originated from In-System Programming headers (ISP). </a:t>
            </a:r>
            <a:endParaRPr lang="en-US" dirty="0" smtClean="0"/>
          </a:p>
          <a:p>
            <a:pPr marL="0" indent="0">
              <a:buNone/>
            </a:pPr>
            <a:r>
              <a:rPr lang="en-US" dirty="0" smtClean="0"/>
              <a:t>Manufacturers </a:t>
            </a:r>
            <a:r>
              <a:rPr lang="en-US" dirty="0"/>
              <a:t>like Atmel who work with Arduino have developed their own </a:t>
            </a:r>
            <a:r>
              <a:rPr lang="en-US" dirty="0" smtClean="0"/>
              <a:t>ICSP </a:t>
            </a:r>
            <a:r>
              <a:rPr lang="en-US" dirty="0"/>
              <a:t>headers. These pins enable the user to program the Arduino boards’ </a:t>
            </a:r>
            <a:r>
              <a:rPr lang="en-US" b="1" dirty="0"/>
              <a:t>firmware</a:t>
            </a:r>
            <a:r>
              <a:rPr lang="en-US" dirty="0"/>
              <a:t>. There are </a:t>
            </a:r>
            <a:r>
              <a:rPr lang="en-US" dirty="0" smtClean="0"/>
              <a:t>6 ICSP </a:t>
            </a:r>
            <a:r>
              <a:rPr lang="en-US" dirty="0"/>
              <a:t>pins available on the Arduino board that can be hooked to a programmer device via a programming cable</a:t>
            </a:r>
            <a:r>
              <a:rPr lang="en-US" dirty="0" smtClean="0"/>
              <a:t>.</a:t>
            </a:r>
          </a:p>
          <a:p>
            <a:endParaRPr lang="en-US" dirty="0"/>
          </a:p>
          <a:p>
            <a:endParaRPr lang="en-US" dirty="0" smtClean="0"/>
          </a:p>
          <a:p>
            <a:pPr marL="0" indent="0">
              <a:buNone/>
            </a:pPr>
            <a:r>
              <a:rPr lang="en-US" dirty="0" smtClean="0">
                <a:hlinkClick r:id="rId2"/>
              </a:rPr>
              <a:t>Source</a:t>
            </a:r>
            <a:endParaRPr lang="en-US" dirty="0"/>
          </a:p>
        </p:txBody>
      </p:sp>
    </p:spTree>
    <p:extLst>
      <p:ext uri="{BB962C8B-B14F-4D97-AF65-F5344CB8AC3E}">
        <p14:creationId xmlns:p14="http://schemas.microsoft.com/office/powerpoint/2010/main" val="209574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Introducing ultra </a:t>
            </a:r>
            <a:r>
              <a:rPr lang="en-US" b="1" dirty="0" smtClean="0"/>
              <a:t>sonic</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083" y="2057401"/>
            <a:ext cx="7295424" cy="4327993"/>
          </a:xfrm>
          <a:prstGeom prst="rect">
            <a:avLst/>
          </a:prstGeom>
        </p:spPr>
      </p:pic>
    </p:spTree>
    <p:extLst>
      <p:ext uri="{BB962C8B-B14F-4D97-AF65-F5344CB8AC3E}">
        <p14:creationId xmlns:p14="http://schemas.microsoft.com/office/powerpoint/2010/main" val="2996205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Introducing ultra sonic </a:t>
            </a:r>
            <a:endParaRPr lang="en-US" b="1" dirty="0"/>
          </a:p>
        </p:txBody>
      </p:sp>
      <p:sp>
        <p:nvSpPr>
          <p:cNvPr id="3" name="Content Placeholder 2"/>
          <p:cNvSpPr>
            <a:spLocks noGrp="1"/>
          </p:cNvSpPr>
          <p:nvPr>
            <p:ph idx="1"/>
          </p:nvPr>
        </p:nvSpPr>
        <p:spPr/>
        <p:txBody>
          <a:bodyPr>
            <a:normAutofit fontScale="92500"/>
          </a:bodyPr>
          <a:lstStyle/>
          <a:p>
            <a:r>
              <a:rPr lang="en-US" dirty="0" smtClean="0"/>
              <a:t>History behind it : 1912 after </a:t>
            </a:r>
            <a:r>
              <a:rPr lang="en-US" b="1" dirty="0" smtClean="0"/>
              <a:t>Titanic sinking</a:t>
            </a:r>
            <a:r>
              <a:rPr lang="en-US" dirty="0" smtClean="0"/>
              <a:t> – Mr. L F </a:t>
            </a:r>
            <a:r>
              <a:rPr lang="en-US" dirty="0" err="1" smtClean="0"/>
              <a:t>Richartson</a:t>
            </a:r>
            <a:endParaRPr lang="en-US" dirty="0" smtClean="0"/>
          </a:p>
          <a:p>
            <a:r>
              <a:rPr lang="en-US" dirty="0" smtClean="0"/>
              <a:t>Measures </a:t>
            </a:r>
            <a:r>
              <a:rPr lang="en-US" dirty="0"/>
              <a:t>the distance to an object using ultrasonic sound waves</a:t>
            </a:r>
            <a:r>
              <a:rPr lang="en-US" dirty="0" smtClean="0"/>
              <a:t>.</a:t>
            </a:r>
          </a:p>
          <a:p>
            <a:r>
              <a:rPr lang="en-US" dirty="0"/>
              <a:t>An ultrasonic sensor uses a transducer to send and receive ultrasonic pulses that relay back information about an object’s proximity.  </a:t>
            </a:r>
          </a:p>
          <a:p>
            <a:r>
              <a:rPr lang="en-US" dirty="0"/>
              <a:t>High-frequency sound waves reflect from boundaries to produce distinct echo patterns</a:t>
            </a:r>
            <a:r>
              <a:rPr lang="en-US" dirty="0" smtClean="0"/>
              <a:t>.</a:t>
            </a:r>
          </a:p>
          <a:p>
            <a:r>
              <a:rPr lang="en-US" dirty="0"/>
              <a:t>W</a:t>
            </a:r>
            <a:r>
              <a:rPr lang="en-US" dirty="0" smtClean="0"/>
              <a:t>orks </a:t>
            </a:r>
            <a:r>
              <a:rPr lang="en-US" dirty="0"/>
              <a:t>by sending out a sound wave at a frequency above the range of human hearing</a:t>
            </a:r>
            <a:r>
              <a:rPr lang="en-US" dirty="0" smtClean="0"/>
              <a:t>.</a:t>
            </a:r>
          </a:p>
          <a:p>
            <a:r>
              <a:rPr lang="en-US" dirty="0" smtClean="0"/>
              <a:t>Uses a </a:t>
            </a:r>
            <a:r>
              <a:rPr lang="en-US" dirty="0"/>
              <a:t>single </a:t>
            </a:r>
            <a:r>
              <a:rPr lang="en-US" dirty="0" smtClean="0"/>
              <a:t>transducer ( TRANSFORMER ) </a:t>
            </a:r>
            <a:r>
              <a:rPr lang="en-US" dirty="0"/>
              <a:t>to send a pulse and to receive the echo</a:t>
            </a:r>
            <a:r>
              <a:rPr lang="en-US" dirty="0" smtClean="0"/>
              <a:t>.</a:t>
            </a:r>
          </a:p>
          <a:p>
            <a:r>
              <a:rPr lang="en-US" dirty="0" smtClean="0"/>
              <a:t>Measuring </a:t>
            </a:r>
            <a:r>
              <a:rPr lang="en-US" dirty="0"/>
              <a:t>time lapses between the sending and receiving of the ultrasonic pulse</a:t>
            </a:r>
            <a:r>
              <a:rPr lang="en-US" dirty="0" smtClean="0"/>
              <a:t>.</a:t>
            </a:r>
          </a:p>
          <a:p>
            <a:r>
              <a:rPr lang="en-US" dirty="0"/>
              <a:t>I</a:t>
            </a:r>
            <a:r>
              <a:rPr lang="en-US" dirty="0" smtClean="0"/>
              <a:t>ndependent of </a:t>
            </a:r>
            <a:r>
              <a:rPr lang="en-US" dirty="0" err="1" smtClean="0"/>
              <a:t>Light,Smoke,Dust,Color</a:t>
            </a:r>
            <a:endParaRPr lang="en-US" dirty="0"/>
          </a:p>
          <a:p>
            <a:endParaRPr lang="en-US" dirty="0" smtClean="0"/>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343405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087" y="764373"/>
            <a:ext cx="9453113" cy="1293028"/>
          </a:xfrm>
        </p:spPr>
        <p:txBody>
          <a:bodyPr/>
          <a:lstStyle/>
          <a:p>
            <a:r>
              <a:rPr lang="en-US" b="1" dirty="0" smtClean="0"/>
              <a:t>How ultrasonic sensor works </a:t>
            </a:r>
            <a:endParaRPr lang="en-US" b="1"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611" y="2260330"/>
            <a:ext cx="7156153" cy="4022725"/>
          </a:xfrm>
          <a:prstGeom prst="rect">
            <a:avLst/>
          </a:prstGeom>
        </p:spPr>
      </p:pic>
      <p:sp>
        <p:nvSpPr>
          <p:cNvPr id="6" name="TextBox 5"/>
          <p:cNvSpPr txBox="1"/>
          <p:nvPr/>
        </p:nvSpPr>
        <p:spPr>
          <a:xfrm>
            <a:off x="106811" y="3252160"/>
            <a:ext cx="4114800" cy="1200329"/>
          </a:xfrm>
          <a:prstGeom prst="rect">
            <a:avLst/>
          </a:prstGeom>
          <a:noFill/>
        </p:spPr>
        <p:txBody>
          <a:bodyPr wrap="square" rtlCol="0">
            <a:spAutoFit/>
          </a:bodyPr>
          <a:lstStyle/>
          <a:p>
            <a:r>
              <a:rPr lang="en-US" b="1" dirty="0" smtClean="0"/>
              <a:t>Distance= (Time x Speed </a:t>
            </a:r>
            <a:r>
              <a:rPr lang="en-US" b="1" dirty="0"/>
              <a:t>of Sound in Air (340 </a:t>
            </a:r>
            <a:r>
              <a:rPr lang="en-US" b="1" dirty="0" err="1" smtClean="0"/>
              <a:t>ms</a:t>
            </a:r>
            <a:r>
              <a:rPr lang="en-US" b="1" dirty="0"/>
              <a:t>))/2</a:t>
            </a:r>
            <a:endParaRPr lang="en-US" dirty="0"/>
          </a:p>
          <a:p>
            <a:r>
              <a:rPr lang="en-US" dirty="0"/>
              <a:t/>
            </a:r>
            <a:br>
              <a:rPr lang="en-US" dirty="0"/>
            </a:br>
            <a:endParaRPr lang="en-US" dirty="0"/>
          </a:p>
        </p:txBody>
      </p:sp>
    </p:spTree>
    <p:extLst>
      <p:ext uri="{BB962C8B-B14F-4D97-AF65-F5344CB8AC3E}">
        <p14:creationId xmlns:p14="http://schemas.microsoft.com/office/powerpoint/2010/main" val="1748719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0" y="764373"/>
            <a:ext cx="9435860" cy="1293028"/>
          </a:xfrm>
        </p:spPr>
        <p:txBody>
          <a:bodyPr/>
          <a:lstStyle/>
          <a:p>
            <a:r>
              <a:rPr lang="en-US" b="1" dirty="0"/>
              <a:t>How ultrasonic sensor works </a:t>
            </a:r>
          </a:p>
        </p:txBody>
      </p:sp>
      <p:sp>
        <p:nvSpPr>
          <p:cNvPr id="3" name="Content Placeholder 2"/>
          <p:cNvSpPr>
            <a:spLocks noGrp="1"/>
          </p:cNvSpPr>
          <p:nvPr>
            <p:ph idx="1"/>
          </p:nvPr>
        </p:nvSpPr>
        <p:spPr/>
        <p:txBody>
          <a:bodyPr/>
          <a:lstStyle/>
          <a:p>
            <a:pPr marL="0" indent="0">
              <a:buNone/>
            </a:pPr>
            <a:r>
              <a:rPr lang="en-US" dirty="0" smtClean="0"/>
              <a:t>1. High </a:t>
            </a:r>
            <a:r>
              <a:rPr lang="en-US" dirty="0"/>
              <a:t>level signal is sent for </a:t>
            </a:r>
            <a:r>
              <a:rPr lang="en-US" dirty="0" smtClean="0"/>
              <a:t>10µs </a:t>
            </a:r>
            <a:r>
              <a:rPr lang="en-US" dirty="0"/>
              <a:t>using Trigger.</a:t>
            </a:r>
          </a:p>
          <a:p>
            <a:pPr marL="0" indent="0">
              <a:buNone/>
            </a:pPr>
            <a:r>
              <a:rPr lang="en-US" dirty="0" smtClean="0"/>
              <a:t>2. The </a:t>
            </a:r>
            <a:r>
              <a:rPr lang="en-US" dirty="0"/>
              <a:t>module sends eight 40 KHz signals automatically, and then detects whether pulse is received or not.</a:t>
            </a:r>
          </a:p>
          <a:p>
            <a:pPr marL="0" indent="0">
              <a:buNone/>
            </a:pPr>
            <a:r>
              <a:rPr lang="en-US" dirty="0" smtClean="0"/>
              <a:t>3. If </a:t>
            </a:r>
            <a:r>
              <a:rPr lang="en-US" dirty="0"/>
              <a:t>the signal is received, then it is through high level. The time of high duration is the time gap between sending and receiving the signal</a:t>
            </a:r>
            <a:r>
              <a:rPr lang="en-US" dirty="0" smtClean="0"/>
              <a:t>.</a:t>
            </a:r>
          </a:p>
          <a:p>
            <a:endParaRPr lang="en-US" dirty="0"/>
          </a:p>
          <a:p>
            <a:endParaRPr lang="en-US" dirty="0" smtClean="0"/>
          </a:p>
          <a:p>
            <a:pPr marL="0" indent="0">
              <a:buNone/>
            </a:pPr>
            <a:r>
              <a:rPr lang="en-US" dirty="0" smtClean="0">
                <a:hlinkClick r:id="rId2"/>
              </a:rPr>
              <a:t>Source</a:t>
            </a:r>
            <a:r>
              <a:rPr lang="en-US" dirty="0" smtClean="0"/>
              <a:t> </a:t>
            </a:r>
            <a:endParaRPr lang="en-US" dirty="0"/>
          </a:p>
        </p:txBody>
      </p:sp>
    </p:spTree>
    <p:extLst>
      <p:ext uri="{BB962C8B-B14F-4D97-AF65-F5344CB8AC3E}">
        <p14:creationId xmlns:p14="http://schemas.microsoft.com/office/powerpoint/2010/main" val="841312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 </a:t>
            </a:r>
            <a:endParaRPr lang="en-US" b="1" dirty="0"/>
          </a:p>
        </p:txBody>
      </p:sp>
      <p:sp>
        <p:nvSpPr>
          <p:cNvPr id="3" name="Content Placeholder 2"/>
          <p:cNvSpPr>
            <a:spLocks noGrp="1"/>
          </p:cNvSpPr>
          <p:nvPr>
            <p:ph idx="1"/>
          </p:nvPr>
        </p:nvSpPr>
        <p:spPr/>
        <p:txBody>
          <a:bodyPr>
            <a:normAutofit lnSpcReduction="10000"/>
          </a:bodyPr>
          <a:lstStyle/>
          <a:p>
            <a:r>
              <a:rPr lang="en-US" dirty="0" smtClean="0"/>
              <a:t>Implementing parking sensor with Arduino Uno.</a:t>
            </a:r>
          </a:p>
          <a:p>
            <a:endParaRPr lang="en-US" dirty="0" smtClean="0"/>
          </a:p>
          <a:p>
            <a:r>
              <a:rPr lang="en-US" dirty="0" smtClean="0"/>
              <a:t>Using Ultrasonic sensor, Piezo Buzzer, LEDs, 12v fan, Transistor &amp; Resistors.</a:t>
            </a:r>
          </a:p>
          <a:p>
            <a:endParaRPr lang="en-US" dirty="0" smtClean="0"/>
          </a:p>
          <a:p>
            <a:r>
              <a:rPr lang="en-US" dirty="0" smtClean="0"/>
              <a:t>Emphasizing that we can turn on </a:t>
            </a:r>
            <a:r>
              <a:rPr lang="en-US" b="1" dirty="0" smtClean="0"/>
              <a:t>another device</a:t>
            </a:r>
            <a:r>
              <a:rPr lang="en-US" dirty="0" smtClean="0"/>
              <a:t> ( e.g. a fan in this project ) when a collision is going to happen. </a:t>
            </a:r>
          </a:p>
          <a:p>
            <a:endParaRPr lang="en-US" dirty="0" smtClean="0"/>
          </a:p>
          <a:p>
            <a:r>
              <a:rPr lang="en-US" b="1" dirty="0" smtClean="0"/>
              <a:t>Economically</a:t>
            </a:r>
            <a:r>
              <a:rPr lang="en-US" dirty="0" smtClean="0"/>
              <a:t> efficient rather than buying a parking sensor.</a:t>
            </a:r>
          </a:p>
          <a:p>
            <a:pPr marL="0" indent="0">
              <a:buNone/>
            </a:pPr>
            <a:endParaRPr lang="en-US" dirty="0" smtClean="0"/>
          </a:p>
          <a:p>
            <a:r>
              <a:rPr lang="en-US" dirty="0" smtClean="0"/>
              <a:t>Implementing </a:t>
            </a:r>
            <a:r>
              <a:rPr lang="en-US" b="1" dirty="0" smtClean="0"/>
              <a:t>blinking</a:t>
            </a:r>
            <a:r>
              <a:rPr lang="en-US" dirty="0" smtClean="0"/>
              <a:t> methods for LEDs, using delays &amp; interrupts. </a:t>
            </a:r>
          </a:p>
          <a:p>
            <a:endParaRPr lang="en-US" dirty="0" smtClean="0"/>
          </a:p>
          <a:p>
            <a:endParaRPr lang="en-US" dirty="0"/>
          </a:p>
        </p:txBody>
      </p:sp>
    </p:spTree>
    <p:extLst>
      <p:ext uri="{BB962C8B-B14F-4D97-AF65-F5344CB8AC3E}">
        <p14:creationId xmlns:p14="http://schemas.microsoft.com/office/powerpoint/2010/main" val="2997737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Ultrasonic specifications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591846847"/>
              </p:ext>
            </p:extLst>
          </p:nvPr>
        </p:nvGraphicFramePr>
        <p:xfrm>
          <a:off x="1823453" y="2337245"/>
          <a:ext cx="8128000" cy="3332480"/>
        </p:xfrm>
        <a:graphic>
          <a:graphicData uri="http://schemas.openxmlformats.org/drawingml/2006/table">
            <a:tbl>
              <a:tblPr firstRow="1" bandRow="1">
                <a:tableStyleId>{073A0DAA-6AF3-43AB-8588-CEC1D06C72B9}</a:tableStyleId>
              </a:tblPr>
              <a:tblGrid>
                <a:gridCol w="4064000"/>
                <a:gridCol w="4064000"/>
              </a:tblGrid>
              <a:tr h="0">
                <a:tc>
                  <a:txBody>
                    <a:bodyPr/>
                    <a:lstStyle/>
                    <a:p>
                      <a:endParaRPr lang="en-US" dirty="0"/>
                    </a:p>
                  </a:txBody>
                  <a:tcPr/>
                </a:tc>
                <a:tc>
                  <a:txBody>
                    <a:bodyPr/>
                    <a:lstStyle/>
                    <a:p>
                      <a:endParaRPr lang="en-US"/>
                    </a:p>
                  </a:txBody>
                  <a:tcPr/>
                </a:tc>
              </a:tr>
              <a:tr h="370840">
                <a:tc>
                  <a:txBody>
                    <a:bodyPr/>
                    <a:lstStyle/>
                    <a:p>
                      <a:r>
                        <a:rPr lang="en-US" dirty="0" smtClean="0"/>
                        <a:t>Supply voltage</a:t>
                      </a:r>
                      <a:r>
                        <a:rPr lang="en-US" baseline="0" dirty="0" smtClean="0"/>
                        <a:t> </a:t>
                      </a:r>
                      <a:endParaRPr lang="en-US" dirty="0"/>
                    </a:p>
                  </a:txBody>
                  <a:tcPr/>
                </a:tc>
                <a:tc>
                  <a:txBody>
                    <a:bodyPr/>
                    <a:lstStyle/>
                    <a:p>
                      <a:r>
                        <a:rPr lang="en-US" dirty="0" smtClean="0"/>
                        <a:t>5</a:t>
                      </a:r>
                      <a:r>
                        <a:rPr lang="en-US" baseline="0" dirty="0" smtClean="0"/>
                        <a:t> v </a:t>
                      </a:r>
                      <a:endParaRPr lang="en-US" dirty="0"/>
                    </a:p>
                  </a:txBody>
                  <a:tcPr/>
                </a:tc>
              </a:tr>
              <a:tr h="370840">
                <a:tc>
                  <a:txBody>
                    <a:bodyPr/>
                    <a:lstStyle/>
                    <a:p>
                      <a:r>
                        <a:rPr lang="en-US" dirty="0" smtClean="0"/>
                        <a:t>Global Current Consumption</a:t>
                      </a:r>
                      <a:endParaRPr lang="en-US" dirty="0"/>
                    </a:p>
                  </a:txBody>
                  <a:tcPr/>
                </a:tc>
                <a:tc>
                  <a:txBody>
                    <a:bodyPr/>
                    <a:lstStyle/>
                    <a:p>
                      <a:r>
                        <a:rPr lang="en-US" dirty="0" smtClean="0"/>
                        <a:t>15 mA</a:t>
                      </a:r>
                      <a:endParaRPr lang="en-US" dirty="0"/>
                    </a:p>
                  </a:txBody>
                  <a:tcPr/>
                </a:tc>
              </a:tr>
              <a:tr h="370840">
                <a:tc>
                  <a:txBody>
                    <a:bodyPr/>
                    <a:lstStyle/>
                    <a:p>
                      <a:r>
                        <a:rPr lang="en-US" dirty="0" smtClean="0"/>
                        <a:t>Ultrasonic frequency</a:t>
                      </a:r>
                      <a:r>
                        <a:rPr lang="en-US" baseline="0" dirty="0" smtClean="0"/>
                        <a:t> </a:t>
                      </a:r>
                      <a:endParaRPr lang="en-US" dirty="0"/>
                    </a:p>
                  </a:txBody>
                  <a:tcPr/>
                </a:tc>
                <a:tc>
                  <a:txBody>
                    <a:bodyPr/>
                    <a:lstStyle/>
                    <a:p>
                      <a:r>
                        <a:rPr lang="en-US" dirty="0" smtClean="0"/>
                        <a:t>40k Hz</a:t>
                      </a:r>
                      <a:endParaRPr lang="en-US" dirty="0"/>
                    </a:p>
                  </a:txBody>
                  <a:tcPr/>
                </a:tc>
              </a:tr>
              <a:tr h="370840">
                <a:tc>
                  <a:txBody>
                    <a:bodyPr/>
                    <a:lstStyle/>
                    <a:p>
                      <a:r>
                        <a:rPr lang="en-US" dirty="0" smtClean="0"/>
                        <a:t>Max range</a:t>
                      </a:r>
                      <a:r>
                        <a:rPr lang="en-US" baseline="0" dirty="0" smtClean="0"/>
                        <a:t> </a:t>
                      </a:r>
                      <a:endParaRPr lang="en-US" dirty="0"/>
                    </a:p>
                  </a:txBody>
                  <a:tcPr/>
                </a:tc>
                <a:tc>
                  <a:txBody>
                    <a:bodyPr/>
                    <a:lstStyle/>
                    <a:p>
                      <a:r>
                        <a:rPr lang="en-US" dirty="0" smtClean="0"/>
                        <a:t>400 cm</a:t>
                      </a:r>
                      <a:endParaRPr lang="en-US" dirty="0"/>
                    </a:p>
                  </a:txBody>
                  <a:tcPr/>
                </a:tc>
              </a:tr>
              <a:tr h="370840">
                <a:tc>
                  <a:txBody>
                    <a:bodyPr/>
                    <a:lstStyle/>
                    <a:p>
                      <a:r>
                        <a:rPr lang="en-US" dirty="0" smtClean="0"/>
                        <a:t>Min range </a:t>
                      </a:r>
                      <a:endParaRPr lang="en-US" dirty="0"/>
                    </a:p>
                  </a:txBody>
                  <a:tcPr/>
                </a:tc>
                <a:tc>
                  <a:txBody>
                    <a:bodyPr/>
                    <a:lstStyle/>
                    <a:p>
                      <a:r>
                        <a:rPr lang="en-US" dirty="0" smtClean="0"/>
                        <a:t>3 cm</a:t>
                      </a:r>
                      <a:endParaRPr lang="en-US" dirty="0"/>
                    </a:p>
                  </a:txBody>
                  <a:tcPr/>
                </a:tc>
              </a:tr>
              <a:tr h="370840">
                <a:tc>
                  <a:txBody>
                    <a:bodyPr/>
                    <a:lstStyle/>
                    <a:p>
                      <a:r>
                        <a:rPr lang="en-US" dirty="0" smtClean="0"/>
                        <a:t>Resolution</a:t>
                      </a:r>
                      <a:endParaRPr lang="en-US" dirty="0"/>
                    </a:p>
                  </a:txBody>
                  <a:tcPr/>
                </a:tc>
                <a:tc>
                  <a:txBody>
                    <a:bodyPr/>
                    <a:lstStyle/>
                    <a:p>
                      <a:r>
                        <a:rPr lang="en-US" dirty="0" smtClean="0"/>
                        <a:t>1 cm</a:t>
                      </a:r>
                      <a:endParaRPr lang="en-US" dirty="0"/>
                    </a:p>
                  </a:txBody>
                  <a:tcPr/>
                </a:tc>
              </a:tr>
              <a:tr h="370840">
                <a:tc>
                  <a:txBody>
                    <a:bodyPr/>
                    <a:lstStyle/>
                    <a:p>
                      <a:r>
                        <a:rPr lang="en-US" dirty="0" smtClean="0"/>
                        <a:t>Trigger Pulse Width </a:t>
                      </a:r>
                      <a:endParaRPr lang="en-US" dirty="0"/>
                    </a:p>
                  </a:txBody>
                  <a:tcPr/>
                </a:tc>
                <a:tc>
                  <a:txBody>
                    <a:bodyPr/>
                    <a:lstStyle/>
                    <a:p>
                      <a:r>
                        <a:rPr lang="en-US" dirty="0" smtClean="0"/>
                        <a:t>10 µs</a:t>
                      </a:r>
                      <a:endParaRPr lang="en-US" dirty="0"/>
                    </a:p>
                  </a:txBody>
                  <a:tcPr/>
                </a:tc>
              </a:tr>
              <a:tr h="370840">
                <a:tc>
                  <a:txBody>
                    <a:bodyPr/>
                    <a:lstStyle/>
                    <a:p>
                      <a:r>
                        <a:rPr lang="en-US" dirty="0" smtClean="0"/>
                        <a:t>Outline Dimension</a:t>
                      </a:r>
                      <a:r>
                        <a:rPr lang="en-US" baseline="0" dirty="0" smtClean="0"/>
                        <a:t> </a:t>
                      </a:r>
                      <a:endParaRPr lang="en-US" dirty="0"/>
                    </a:p>
                  </a:txBody>
                  <a:tcPr/>
                </a:tc>
                <a:tc>
                  <a:txBody>
                    <a:bodyPr/>
                    <a:lstStyle/>
                    <a:p>
                      <a:r>
                        <a:rPr lang="en-US" dirty="0" smtClean="0"/>
                        <a:t>43x20x15 mm</a:t>
                      </a:r>
                      <a:endParaRPr lang="en-US" dirty="0"/>
                    </a:p>
                  </a:txBody>
                  <a:tcPr/>
                </a:tc>
              </a:tr>
            </a:tbl>
          </a:graphicData>
        </a:graphic>
      </p:graphicFrame>
      <p:sp>
        <p:nvSpPr>
          <p:cNvPr id="4" name="TextBox 3"/>
          <p:cNvSpPr txBox="1"/>
          <p:nvPr/>
        </p:nvSpPr>
        <p:spPr>
          <a:xfrm>
            <a:off x="1205948" y="5947922"/>
            <a:ext cx="8640417" cy="369332"/>
          </a:xfrm>
          <a:prstGeom prst="rect">
            <a:avLst/>
          </a:prstGeom>
          <a:noFill/>
        </p:spPr>
        <p:txBody>
          <a:bodyPr wrap="square" rtlCol="0">
            <a:spAutoFit/>
          </a:bodyPr>
          <a:lstStyle/>
          <a:p>
            <a:r>
              <a:rPr lang="en-US" dirty="0" smtClean="0">
                <a:hlinkClick r:id="rId2"/>
              </a:rPr>
              <a:t>Source</a:t>
            </a:r>
            <a:r>
              <a:rPr lang="en-US" dirty="0" smtClean="0"/>
              <a:t> </a:t>
            </a:r>
            <a:endParaRPr lang="en-US" dirty="0"/>
          </a:p>
        </p:txBody>
      </p:sp>
    </p:spTree>
    <p:extLst>
      <p:ext uri="{BB962C8B-B14F-4D97-AF65-F5344CB8AC3E}">
        <p14:creationId xmlns:p14="http://schemas.microsoft.com/office/powerpoint/2010/main" val="2269987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0" y="764373"/>
            <a:ext cx="9435860" cy="1293028"/>
          </a:xfrm>
        </p:spPr>
        <p:txBody>
          <a:bodyPr/>
          <a:lstStyle/>
          <a:p>
            <a:pPr algn="ctr"/>
            <a:r>
              <a:rPr lang="en-US" b="1" dirty="0"/>
              <a:t>Light-emitting diode – LED </a:t>
            </a:r>
          </a:p>
        </p:txBody>
      </p:sp>
      <p:sp>
        <p:nvSpPr>
          <p:cNvPr id="3" name="Content Placeholder 2"/>
          <p:cNvSpPr>
            <a:spLocks noGrp="1"/>
          </p:cNvSpPr>
          <p:nvPr>
            <p:ph idx="1"/>
          </p:nvPr>
        </p:nvSpPr>
        <p:spPr/>
        <p:txBody>
          <a:bodyPr>
            <a:normAutofit fontScale="92500" lnSpcReduction="10000"/>
          </a:bodyPr>
          <a:lstStyle/>
          <a:p>
            <a:r>
              <a:rPr lang="en-US" dirty="0" smtClean="0"/>
              <a:t>We use 3 LEDs</a:t>
            </a:r>
          </a:p>
          <a:p>
            <a:r>
              <a:rPr lang="en-US" b="1" dirty="0" smtClean="0"/>
              <a:t>Green</a:t>
            </a:r>
            <a:r>
              <a:rPr lang="en-US" dirty="0" smtClean="0"/>
              <a:t> : safe distance – </a:t>
            </a:r>
            <a:r>
              <a:rPr lang="en-US" b="1" dirty="0" smtClean="0"/>
              <a:t>Yellow</a:t>
            </a:r>
            <a:r>
              <a:rPr lang="en-US" dirty="0" smtClean="0"/>
              <a:t> : warning – </a:t>
            </a:r>
            <a:r>
              <a:rPr lang="en-US" b="1" dirty="0" smtClean="0"/>
              <a:t>Red</a:t>
            </a:r>
            <a:r>
              <a:rPr lang="en-US" dirty="0" smtClean="0"/>
              <a:t> : danger zone !! </a:t>
            </a:r>
          </a:p>
          <a:p>
            <a:r>
              <a:rPr lang="en-US" dirty="0" smtClean="0"/>
              <a:t>Need resistors : Arduino </a:t>
            </a:r>
            <a:r>
              <a:rPr lang="en-US" dirty="0"/>
              <a:t>runs at 5V. But not all that will go over the resistor. The LED also has a voltage drop, typically around </a:t>
            </a:r>
            <a:r>
              <a:rPr lang="en-US" dirty="0" smtClean="0"/>
              <a:t>2V. </a:t>
            </a:r>
            <a:r>
              <a:rPr lang="en-US" dirty="0"/>
              <a:t>So there remains 3V for the resistor. A typical indicator LED will have a nominal current of 20mA, </a:t>
            </a:r>
            <a:r>
              <a:rPr lang="en-US" dirty="0" smtClean="0"/>
              <a:t>then : </a:t>
            </a:r>
          </a:p>
          <a:p>
            <a:pPr marL="0" indent="0">
              <a:buNone/>
            </a:pPr>
            <a:r>
              <a:rPr lang="en-US" dirty="0"/>
              <a:t>R=5V−</a:t>
            </a:r>
            <a:r>
              <a:rPr lang="en-US" dirty="0" smtClean="0"/>
              <a:t>2V/20mA=150</a:t>
            </a:r>
            <a:r>
              <a:rPr lang="el-GR" dirty="0" smtClean="0"/>
              <a:t>Ω</a:t>
            </a:r>
            <a:endParaRPr lang="en-US" dirty="0" smtClean="0"/>
          </a:p>
          <a:p>
            <a:pPr marL="0" indent="0">
              <a:buNone/>
            </a:pPr>
            <a:r>
              <a:rPr lang="en-US" dirty="0" smtClean="0"/>
              <a:t>The Atmega328 datasheet </a:t>
            </a:r>
            <a:r>
              <a:rPr lang="en-US" dirty="0"/>
              <a:t>says that the current for any I/O pin shouldn't exceed </a:t>
            </a:r>
            <a:r>
              <a:rPr lang="en-US" dirty="0" smtClean="0"/>
              <a:t>40mA. </a:t>
            </a:r>
            <a:r>
              <a:rPr lang="en-US" dirty="0"/>
              <a:t>Since you don't have anything to limit the current there's only the (low!) resistance of the output transistor. The current may so well be higher than 40mA, and your microcontroller will suffer </a:t>
            </a:r>
            <a:r>
              <a:rPr lang="en-US" dirty="0" smtClean="0"/>
              <a:t>damage.</a:t>
            </a:r>
          </a:p>
          <a:p>
            <a:pPr marL="0" indent="0">
              <a:buNone/>
            </a:pPr>
            <a:endParaRPr lang="en-US" dirty="0">
              <a:hlinkClick r:id="rId2"/>
            </a:endParaRPr>
          </a:p>
          <a:p>
            <a:pPr marL="0" indent="0">
              <a:buNone/>
            </a:pPr>
            <a:r>
              <a:rPr lang="en-US" dirty="0" smtClean="0">
                <a:hlinkClick r:id="rId2"/>
              </a:rPr>
              <a:t>Source </a:t>
            </a:r>
            <a:r>
              <a:rPr lang="el-GR" dirty="0" smtClean="0"/>
              <a:t/>
            </a:r>
            <a:br>
              <a:rPr lang="el-GR" dirty="0" smtClean="0"/>
            </a:br>
            <a:endParaRPr lang="en-US" dirty="0"/>
          </a:p>
        </p:txBody>
      </p:sp>
    </p:spTree>
    <p:extLst>
      <p:ext uri="{BB962C8B-B14F-4D97-AF65-F5344CB8AC3E}">
        <p14:creationId xmlns:p14="http://schemas.microsoft.com/office/powerpoint/2010/main" val="2018032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64" y="1023166"/>
            <a:ext cx="11894389" cy="1293028"/>
          </a:xfrm>
        </p:spPr>
        <p:txBody>
          <a:bodyPr/>
          <a:lstStyle/>
          <a:p>
            <a:r>
              <a:rPr lang="en-US" b="1" dirty="0" smtClean="0"/>
              <a:t>12v Fan using a </a:t>
            </a:r>
            <a:r>
              <a:rPr lang="en-US" b="1" dirty="0"/>
              <a:t>2n3904 </a:t>
            </a:r>
            <a:r>
              <a:rPr lang="en-US" b="1" dirty="0" smtClean="0"/>
              <a:t>BJ331 transistor</a:t>
            </a:r>
            <a:endParaRPr lang="en-US" b="1" dirty="0"/>
          </a:p>
        </p:txBody>
      </p:sp>
      <p:sp>
        <p:nvSpPr>
          <p:cNvPr id="3" name="Content Placeholder 2"/>
          <p:cNvSpPr>
            <a:spLocks noGrp="1"/>
          </p:cNvSpPr>
          <p:nvPr>
            <p:ph idx="1"/>
          </p:nvPr>
        </p:nvSpPr>
        <p:spPr/>
        <p:txBody>
          <a:bodyPr>
            <a:normAutofit/>
          </a:bodyPr>
          <a:lstStyle/>
          <a:p>
            <a:r>
              <a:rPr lang="en-US" dirty="0" smtClean="0"/>
              <a:t>Connecting Emitter to GND pin – Connecting Base to pin 11 – connecting Collector to fan </a:t>
            </a:r>
            <a:endParaRPr lang="en-US" dirty="0"/>
          </a:p>
          <a:p>
            <a:r>
              <a:rPr lang="en-US" dirty="0" smtClean="0"/>
              <a:t>Controlling fan using a transistor. Without transistor fan will always spin! </a:t>
            </a:r>
          </a:p>
          <a:p>
            <a:endParaRPr lang="en-US" dirty="0"/>
          </a:p>
          <a:p>
            <a:r>
              <a:rPr lang="en-US" dirty="0" smtClean="0"/>
              <a:t>If Base == LOW ( 0 ) then fan turns off </a:t>
            </a:r>
          </a:p>
          <a:p>
            <a:endParaRPr lang="en-US" dirty="0" smtClean="0"/>
          </a:p>
          <a:p>
            <a:endParaRPr lang="en-US" dirty="0" smtClean="0">
              <a:hlinkClick r:id="rId2"/>
            </a:endParaRPr>
          </a:p>
          <a:p>
            <a:endParaRPr lang="en-US" dirty="0">
              <a:hlinkClick r:id="rId2"/>
            </a:endParaRPr>
          </a:p>
          <a:p>
            <a:pPr marL="0" indent="0">
              <a:buNone/>
            </a:pPr>
            <a:r>
              <a:rPr lang="en-US" dirty="0" smtClean="0">
                <a:hlinkClick r:id="rId2"/>
              </a:rPr>
              <a:t>Source </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4746" y="4219638"/>
            <a:ext cx="4165162" cy="2550099"/>
          </a:xfrm>
          <a:prstGeom prst="rect">
            <a:avLst/>
          </a:prstGeom>
        </p:spPr>
      </p:pic>
    </p:spTree>
    <p:extLst>
      <p:ext uri="{BB962C8B-B14F-4D97-AF65-F5344CB8AC3E}">
        <p14:creationId xmlns:p14="http://schemas.microsoft.com/office/powerpoint/2010/main" val="3146955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0" y="764373"/>
            <a:ext cx="9435860" cy="1293028"/>
          </a:xfrm>
        </p:spPr>
        <p:txBody>
          <a:bodyPr/>
          <a:lstStyle/>
          <a:p>
            <a:pPr algn="ctr"/>
            <a:r>
              <a:rPr lang="en-US" b="1" dirty="0" smtClean="0"/>
              <a:t>Piezo Buzzer </a:t>
            </a:r>
            <a:endParaRPr lang="en-US" b="1" dirty="0"/>
          </a:p>
        </p:txBody>
      </p:sp>
      <p:sp>
        <p:nvSpPr>
          <p:cNvPr id="3" name="Content Placeholder 2"/>
          <p:cNvSpPr>
            <a:spLocks noGrp="1"/>
          </p:cNvSpPr>
          <p:nvPr>
            <p:ph idx="1"/>
          </p:nvPr>
        </p:nvSpPr>
        <p:spPr/>
        <p:txBody>
          <a:bodyPr>
            <a:normAutofit/>
          </a:bodyPr>
          <a:lstStyle/>
          <a:p>
            <a:r>
              <a:rPr lang="en-US" dirty="0"/>
              <a:t>Rated Voltage: 6V DC.</a:t>
            </a:r>
          </a:p>
          <a:p>
            <a:r>
              <a:rPr lang="en-US" dirty="0"/>
              <a:t>Operating Voltage: 4-8V DC.</a:t>
            </a:r>
          </a:p>
          <a:p>
            <a:r>
              <a:rPr lang="en-US" dirty="0"/>
              <a:t>Rated current: &lt;30mA.</a:t>
            </a:r>
          </a:p>
          <a:p>
            <a:r>
              <a:rPr lang="en-US" dirty="0"/>
              <a:t>Sound Type: Continuous </a:t>
            </a:r>
            <a:r>
              <a:rPr lang="en-US" b="1" dirty="0"/>
              <a:t>Beep</a:t>
            </a:r>
            <a:r>
              <a:rPr lang="en-US" dirty="0"/>
              <a:t>.</a:t>
            </a:r>
          </a:p>
          <a:p>
            <a:r>
              <a:rPr lang="en-US" dirty="0"/>
              <a:t>Resonant Frequency: ~2300 Hz.</a:t>
            </a:r>
          </a:p>
          <a:p>
            <a:r>
              <a:rPr lang="en-US" dirty="0"/>
              <a:t>Small and neat sealed package.</a:t>
            </a:r>
          </a:p>
          <a:p>
            <a:r>
              <a:rPr lang="en-US" dirty="0"/>
              <a:t>Breadboard and Perf board friendly</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7504" y="2488924"/>
            <a:ext cx="2105025" cy="2171700"/>
          </a:xfrm>
          <a:prstGeom prst="rect">
            <a:avLst/>
          </a:prstGeom>
        </p:spPr>
      </p:pic>
    </p:spTree>
    <p:extLst>
      <p:ext uri="{BB962C8B-B14F-4D97-AF65-F5344CB8AC3E}">
        <p14:creationId xmlns:p14="http://schemas.microsoft.com/office/powerpoint/2010/main" val="3945792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337" y="747131"/>
            <a:ext cx="10876472" cy="1293028"/>
          </a:xfrm>
        </p:spPr>
        <p:txBody>
          <a:bodyPr/>
          <a:lstStyle/>
          <a:p>
            <a:r>
              <a:rPr lang="en-US" b="1" dirty="0" smtClean="0"/>
              <a:t>Board architecture &amp; implementation </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512" y="1639019"/>
            <a:ext cx="6936560" cy="52189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03171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0" y="764373"/>
            <a:ext cx="9435860" cy="1293028"/>
          </a:xfrm>
        </p:spPr>
        <p:txBody>
          <a:bodyPr/>
          <a:lstStyle/>
          <a:p>
            <a:pPr algn="ctr"/>
            <a:r>
              <a:rPr lang="en-US" b="1" dirty="0" smtClean="0"/>
              <a:t>Conclusion </a:t>
            </a:r>
            <a:endParaRPr lang="en-US" b="1" dirty="0"/>
          </a:p>
        </p:txBody>
      </p:sp>
      <p:sp>
        <p:nvSpPr>
          <p:cNvPr id="3" name="Content Placeholder 2"/>
          <p:cNvSpPr>
            <a:spLocks noGrp="1"/>
          </p:cNvSpPr>
          <p:nvPr>
            <p:ph idx="1"/>
          </p:nvPr>
        </p:nvSpPr>
        <p:spPr/>
        <p:txBody>
          <a:bodyPr>
            <a:normAutofit/>
          </a:bodyPr>
          <a:lstStyle/>
          <a:p>
            <a:r>
              <a:rPr lang="en-US" dirty="0" smtClean="0"/>
              <a:t>Can be produced in large quantities for automobile companies.</a:t>
            </a:r>
          </a:p>
          <a:p>
            <a:r>
              <a:rPr lang="en-US" dirty="0" smtClean="0"/>
              <a:t>Economically efficient </a:t>
            </a:r>
          </a:p>
          <a:p>
            <a:r>
              <a:rPr lang="en-US" dirty="0" smtClean="0"/>
              <a:t>can be a national production. </a:t>
            </a:r>
          </a:p>
          <a:p>
            <a:r>
              <a:rPr lang="en-US" dirty="0" smtClean="0"/>
              <a:t>It’s fun </a:t>
            </a:r>
          </a:p>
          <a:p>
            <a:r>
              <a:rPr lang="en-US" dirty="0" smtClean="0"/>
              <a:t>You can even produce it in your home for your own car or something</a:t>
            </a:r>
          </a:p>
          <a:p>
            <a:r>
              <a:rPr lang="en-US" dirty="0" smtClean="0"/>
              <a:t>Not only for cars. Use it for your home security or your room door or any door </a:t>
            </a:r>
          </a:p>
          <a:p>
            <a:r>
              <a:rPr lang="en-US" dirty="0" smtClean="0"/>
              <a:t>Can notify you on your phone or via email using IOT technology &amp; Wi-Fi module or </a:t>
            </a:r>
            <a:r>
              <a:rPr lang="en-US" dirty="0" err="1" smtClean="0"/>
              <a:t>nodeMCUs</a:t>
            </a:r>
            <a:r>
              <a:rPr lang="en-US" dirty="0"/>
              <a:t> </a:t>
            </a:r>
            <a:r>
              <a:rPr lang="en-US" dirty="0" smtClean="0"/>
              <a:t>( not implemented in this project though ! ) </a:t>
            </a:r>
          </a:p>
          <a:p>
            <a:endParaRPr lang="en-US" dirty="0" smtClean="0"/>
          </a:p>
        </p:txBody>
      </p:sp>
    </p:spTree>
    <p:extLst>
      <p:ext uri="{BB962C8B-B14F-4D97-AF65-F5344CB8AC3E}">
        <p14:creationId xmlns:p14="http://schemas.microsoft.com/office/powerpoint/2010/main" val="2388824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Sources </a:t>
            </a:r>
            <a:endParaRPr lang="en-US" b="1" dirty="0"/>
          </a:p>
        </p:txBody>
      </p:sp>
      <p:sp>
        <p:nvSpPr>
          <p:cNvPr id="3" name="Content Placeholder 2"/>
          <p:cNvSpPr>
            <a:spLocks noGrp="1"/>
          </p:cNvSpPr>
          <p:nvPr>
            <p:ph idx="1"/>
          </p:nvPr>
        </p:nvSpPr>
        <p:spPr/>
        <p:txBody>
          <a:bodyPr/>
          <a:lstStyle/>
          <a:p>
            <a:r>
              <a:rPr lang="en-US" dirty="0" smtClean="0"/>
              <a:t>1. </a:t>
            </a:r>
            <a:r>
              <a:rPr lang="en-US" dirty="0" smtClean="0">
                <a:hlinkClick r:id="rId2"/>
              </a:rPr>
              <a:t>https</a:t>
            </a:r>
            <a:r>
              <a:rPr lang="en-US" dirty="0">
                <a:hlinkClick r:id="rId2"/>
              </a:rPr>
              <a:t>://</a:t>
            </a:r>
            <a:r>
              <a:rPr lang="en-US" dirty="0" smtClean="0">
                <a:hlinkClick r:id="rId2"/>
              </a:rPr>
              <a:t>create.arduino.cc/projecthub</a:t>
            </a:r>
            <a:endParaRPr lang="en-US" dirty="0" smtClean="0"/>
          </a:p>
          <a:p>
            <a:endParaRPr lang="en-US" dirty="0" smtClean="0"/>
          </a:p>
          <a:p>
            <a:r>
              <a:rPr lang="en-US" dirty="0" smtClean="0"/>
              <a:t>2. </a:t>
            </a:r>
            <a:r>
              <a:rPr lang="en-US" dirty="0">
                <a:hlinkClick r:id="rId3"/>
              </a:rPr>
              <a:t>https://</a:t>
            </a:r>
            <a:r>
              <a:rPr lang="en-US" dirty="0" smtClean="0">
                <a:hlinkClick r:id="rId3"/>
              </a:rPr>
              <a:t>electronics.stackexchange.com</a:t>
            </a:r>
            <a:endParaRPr lang="en-US" dirty="0" smtClean="0"/>
          </a:p>
          <a:p>
            <a:endParaRPr lang="en-US" dirty="0" smtClean="0"/>
          </a:p>
          <a:p>
            <a:r>
              <a:rPr lang="en-US" dirty="0" smtClean="0"/>
              <a:t>3. </a:t>
            </a:r>
            <a:r>
              <a:rPr lang="en-US" dirty="0">
                <a:hlinkClick r:id="rId4"/>
              </a:rPr>
              <a:t>https://</a:t>
            </a:r>
            <a:r>
              <a:rPr lang="en-US" dirty="0" smtClean="0">
                <a:hlinkClick r:id="rId4"/>
              </a:rPr>
              <a:t>www.robotshop.com</a:t>
            </a:r>
            <a:endParaRPr lang="en-US" dirty="0" smtClean="0"/>
          </a:p>
          <a:p>
            <a:endParaRPr lang="en-US" dirty="0" smtClean="0"/>
          </a:p>
          <a:p>
            <a:r>
              <a:rPr lang="en-US" dirty="0" smtClean="0"/>
              <a:t>4. </a:t>
            </a:r>
            <a:r>
              <a:rPr lang="en-US" dirty="0" smtClean="0">
                <a:hlinkClick r:id="rId5"/>
              </a:rPr>
              <a:t>https://circuitdigest.com/microcontroller-projects</a:t>
            </a:r>
            <a:endParaRPr lang="en-US" dirty="0" smtClean="0"/>
          </a:p>
          <a:p>
            <a:endParaRPr lang="en-US" dirty="0" smtClean="0"/>
          </a:p>
          <a:p>
            <a:r>
              <a:rPr lang="en-US" dirty="0" smtClean="0"/>
              <a:t>5. </a:t>
            </a:r>
            <a:r>
              <a:rPr lang="en-US" dirty="0">
                <a:hlinkClick r:id="rId6"/>
              </a:rPr>
              <a:t>https://</a:t>
            </a:r>
            <a:r>
              <a:rPr lang="en-US" dirty="0" smtClean="0">
                <a:hlinkClick r:id="rId6"/>
              </a:rPr>
              <a:t>www.circuito.io/blog/arduino-uno-pinout</a:t>
            </a:r>
            <a:endParaRPr lang="en-US" dirty="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936627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r>
              <a:rPr lang="en-US" sz="16600" b="1" dirty="0" smtClean="0"/>
              <a:t>THE END</a:t>
            </a:r>
          </a:p>
          <a:p>
            <a:pPr marL="0" indent="0" algn="ctr">
              <a:buNone/>
            </a:pPr>
            <a:r>
              <a:rPr lang="en-US" sz="2400" b="1" i="1" dirty="0" smtClean="0"/>
              <a:t>“Thank You”</a:t>
            </a:r>
            <a:r>
              <a:rPr lang="en-US" sz="16600" b="1" dirty="0" smtClean="0"/>
              <a:t> </a:t>
            </a:r>
            <a:endParaRPr lang="en-US" sz="16600" b="1" dirty="0"/>
          </a:p>
        </p:txBody>
      </p:sp>
    </p:spTree>
    <p:extLst>
      <p:ext uri="{BB962C8B-B14F-4D97-AF65-F5344CB8AC3E}">
        <p14:creationId xmlns:p14="http://schemas.microsoft.com/office/powerpoint/2010/main" val="3858006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Introducing Arduino </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Open source hardware.</a:t>
            </a:r>
          </a:p>
          <a:p>
            <a:r>
              <a:rPr lang="en-US" dirty="0" smtClean="0"/>
              <a:t>Consist of an Atmel 8-bit AVR microcontroller (</a:t>
            </a:r>
            <a:r>
              <a:rPr lang="en-US" dirty="0"/>
              <a:t>ATmega8, ATmega168, ATmega328, ATmega1280, </a:t>
            </a:r>
            <a:r>
              <a:rPr lang="en-US" dirty="0" smtClean="0"/>
              <a:t>ATmega2560 ) </a:t>
            </a:r>
          </a:p>
          <a:p>
            <a:r>
              <a:rPr lang="en-US" dirty="0"/>
              <a:t>S</a:t>
            </a:r>
            <a:r>
              <a:rPr lang="en-US" dirty="0" smtClean="0"/>
              <a:t>ingle </a:t>
            </a:r>
            <a:r>
              <a:rPr lang="en-US" dirty="0"/>
              <a:t>or double-row pins or female headers that facilitate connections for programming and incorporation into other </a:t>
            </a:r>
            <a:r>
              <a:rPr lang="en-US" dirty="0" smtClean="0"/>
              <a:t>circuits.</a:t>
            </a:r>
          </a:p>
          <a:p>
            <a:r>
              <a:rPr lang="en-US" dirty="0" smtClean="0"/>
              <a:t>Supports add-on modules named SHEILDS ( addressable via I2C serial bus ).</a:t>
            </a:r>
          </a:p>
          <a:p>
            <a:r>
              <a:rPr lang="en-US" dirty="0" smtClean="0"/>
              <a:t>Includes a 5V linear regulator &amp; a 16MHz crystal oscillator.</a:t>
            </a:r>
          </a:p>
          <a:p>
            <a:r>
              <a:rPr lang="en-US" dirty="0"/>
              <a:t>P</a:t>
            </a:r>
            <a:r>
              <a:rPr lang="en-US" dirty="0" smtClean="0"/>
              <a:t>re-programmed </a:t>
            </a:r>
            <a:r>
              <a:rPr lang="en-US" dirty="0"/>
              <a:t>with a </a:t>
            </a:r>
            <a:r>
              <a:rPr lang="en-US" b="1" dirty="0"/>
              <a:t>boot loader</a:t>
            </a:r>
            <a:r>
              <a:rPr lang="en-US" dirty="0"/>
              <a:t> that simplifies uploading of programs to the on-chip flash </a:t>
            </a:r>
            <a:r>
              <a:rPr lang="en-US" dirty="0" smtClean="0"/>
              <a:t>memory</a:t>
            </a:r>
            <a:r>
              <a:rPr lang="en-US" dirty="0"/>
              <a:t> </a:t>
            </a:r>
            <a:r>
              <a:rPr lang="en-US" dirty="0" smtClean="0"/>
              <a:t>( default </a:t>
            </a:r>
            <a:r>
              <a:rPr lang="en-US" dirty="0" err="1" smtClean="0"/>
              <a:t>optiboot</a:t>
            </a:r>
            <a:r>
              <a:rPr lang="en-US" dirty="0" smtClean="0"/>
              <a:t> bootloader ). </a:t>
            </a:r>
          </a:p>
          <a:p>
            <a:r>
              <a:rPr lang="en-US" i="1" dirty="0"/>
              <a:t>Uno</a:t>
            </a:r>
            <a:r>
              <a:rPr lang="en-US" baseline="30000" dirty="0"/>
              <a:t> </a:t>
            </a:r>
            <a:r>
              <a:rPr lang="en-US" dirty="0"/>
              <a:t>provide 14 digital I/O pins, 6</a:t>
            </a:r>
            <a:r>
              <a:rPr lang="en-US" dirty="0" smtClean="0"/>
              <a:t> </a:t>
            </a:r>
            <a:r>
              <a:rPr lang="en-US" dirty="0"/>
              <a:t>of which can produce pulse-width modulated signals, and </a:t>
            </a:r>
            <a:r>
              <a:rPr lang="en-US" dirty="0" smtClean="0"/>
              <a:t>6 analog </a:t>
            </a:r>
            <a:r>
              <a:rPr lang="en-US" dirty="0"/>
              <a:t>inputs, which can also be used as six digital I/O pins</a:t>
            </a:r>
            <a:r>
              <a:rPr lang="en-US" dirty="0" smtClean="0"/>
              <a:t>.</a:t>
            </a:r>
          </a:p>
          <a:p>
            <a:endParaRPr lang="en-US" dirty="0"/>
          </a:p>
        </p:txBody>
      </p:sp>
    </p:spTree>
    <p:extLst>
      <p:ext uri="{BB962C8B-B14F-4D97-AF65-F5344CB8AC3E}">
        <p14:creationId xmlns:p14="http://schemas.microsoft.com/office/powerpoint/2010/main" val="781656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Arduino ports &amp; Pins </a:t>
            </a:r>
            <a:endParaRPr lang="en-US" b="1"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304" y="2257995"/>
            <a:ext cx="10372004" cy="3993224"/>
          </a:xfrm>
          <a:prstGeom prst="rect">
            <a:avLst/>
          </a:prstGeom>
        </p:spPr>
      </p:pic>
    </p:spTree>
    <p:extLst>
      <p:ext uri="{BB962C8B-B14F-4D97-AF65-F5344CB8AC3E}">
        <p14:creationId xmlns:p14="http://schemas.microsoft.com/office/powerpoint/2010/main" val="797332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016" y="377511"/>
            <a:ext cx="8610600" cy="1293028"/>
          </a:xfrm>
        </p:spPr>
        <p:txBody>
          <a:bodyPr/>
          <a:lstStyle/>
          <a:p>
            <a:pPr algn="ctr"/>
            <a:r>
              <a:rPr lang="en-US" b="1" dirty="0" smtClean="0"/>
              <a:t>Arduino ports &amp; pins </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078" y="1604045"/>
            <a:ext cx="8345140" cy="5969572"/>
          </a:xfrm>
          <a:prstGeom prst="rect">
            <a:avLst/>
          </a:prstGeom>
        </p:spPr>
      </p:pic>
    </p:spTree>
    <p:extLst>
      <p:ext uri="{BB962C8B-B14F-4D97-AF65-F5344CB8AC3E}">
        <p14:creationId xmlns:p14="http://schemas.microsoft.com/office/powerpoint/2010/main" val="571220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0037" y="712336"/>
            <a:ext cx="9358223" cy="1293028"/>
          </a:xfrm>
        </p:spPr>
        <p:txBody>
          <a:bodyPr>
            <a:normAutofit fontScale="90000"/>
          </a:bodyPr>
          <a:lstStyle/>
          <a:p>
            <a:r>
              <a:rPr lang="en-US" b="1" dirty="0" smtClean="0"/>
              <a:t>1. Arduino </a:t>
            </a:r>
            <a:r>
              <a:rPr lang="en-US" b="1" dirty="0"/>
              <a:t>Uno pinout - Power Supply</a:t>
            </a:r>
            <a:r>
              <a:rPr lang="en-US" dirty="0"/>
              <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43" y="1401117"/>
            <a:ext cx="10490752" cy="5456883"/>
          </a:xfrm>
          <a:prstGeom prst="rect">
            <a:avLst/>
          </a:prstGeom>
        </p:spPr>
      </p:pic>
    </p:spTree>
    <p:extLst>
      <p:ext uri="{BB962C8B-B14F-4D97-AF65-F5344CB8AC3E}">
        <p14:creationId xmlns:p14="http://schemas.microsoft.com/office/powerpoint/2010/main" val="2859300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867" y="583222"/>
            <a:ext cx="10699630" cy="1293028"/>
          </a:xfrm>
        </p:spPr>
        <p:txBody>
          <a:bodyPr>
            <a:normAutofit/>
          </a:bodyPr>
          <a:lstStyle/>
          <a:p>
            <a:r>
              <a:rPr lang="en-US" sz="3600" b="1" dirty="0" smtClean="0"/>
              <a:t>1. Arduino </a:t>
            </a:r>
            <a:r>
              <a:rPr lang="en-US" sz="3600" b="1" dirty="0"/>
              <a:t>Uno pinout - Power Supply</a:t>
            </a:r>
            <a:endParaRPr lang="en-US" sz="3600" dirty="0"/>
          </a:p>
        </p:txBody>
      </p:sp>
      <p:sp>
        <p:nvSpPr>
          <p:cNvPr id="3" name="Content Placeholder 2"/>
          <p:cNvSpPr>
            <a:spLocks noGrp="1"/>
          </p:cNvSpPr>
          <p:nvPr>
            <p:ph idx="1"/>
          </p:nvPr>
        </p:nvSpPr>
        <p:spPr/>
        <p:txBody>
          <a:bodyPr>
            <a:normAutofit lnSpcReduction="10000"/>
          </a:bodyPr>
          <a:lstStyle/>
          <a:p>
            <a:r>
              <a:rPr lang="en-US" b="1" dirty="0"/>
              <a:t>5v and </a:t>
            </a:r>
            <a:r>
              <a:rPr lang="en-US" b="1" dirty="0" smtClean="0"/>
              <a:t>3.3v : </a:t>
            </a:r>
            <a:endParaRPr lang="en-US" dirty="0"/>
          </a:p>
          <a:p>
            <a:pPr marL="0" indent="0">
              <a:buNone/>
            </a:pPr>
            <a:r>
              <a:rPr lang="en-US" dirty="0"/>
              <a:t>They provide regulated 5 and 3.3v to power external components according to manufacturer specifications.</a:t>
            </a:r>
          </a:p>
          <a:p>
            <a:r>
              <a:rPr lang="en-US" b="1" dirty="0" smtClean="0"/>
              <a:t>GND : </a:t>
            </a:r>
            <a:endParaRPr lang="en-US" dirty="0"/>
          </a:p>
          <a:p>
            <a:pPr marL="0" indent="0">
              <a:buNone/>
            </a:pPr>
            <a:r>
              <a:rPr lang="en-US" dirty="0"/>
              <a:t>In the Arduino Uno pinout, you can find 5 GND pins, which are all interconnected.</a:t>
            </a:r>
          </a:p>
          <a:p>
            <a:pPr marL="0" indent="0">
              <a:buNone/>
            </a:pPr>
            <a:r>
              <a:rPr lang="en-US" dirty="0"/>
              <a:t>The GND pins are used to close the electrical circuit and provide a common logic reference level throughout your circuit. </a:t>
            </a:r>
          </a:p>
          <a:p>
            <a:r>
              <a:rPr lang="en-US" b="1" dirty="0"/>
              <a:t>RESET</a:t>
            </a:r>
            <a:r>
              <a:rPr lang="en-US" dirty="0"/>
              <a:t> </a:t>
            </a:r>
            <a:r>
              <a:rPr lang="en-US" dirty="0" smtClean="0"/>
              <a:t>: </a:t>
            </a:r>
            <a:r>
              <a:rPr lang="en-US" dirty="0"/>
              <a:t>resets the Arduino</a:t>
            </a:r>
          </a:p>
          <a:p>
            <a:r>
              <a:rPr lang="en-US" b="1" dirty="0"/>
              <a:t>IOREF </a:t>
            </a:r>
            <a:r>
              <a:rPr lang="en-US" dirty="0"/>
              <a:t>:</a:t>
            </a:r>
            <a:r>
              <a:rPr lang="en-US" dirty="0" smtClean="0"/>
              <a:t> </a:t>
            </a:r>
            <a:r>
              <a:rPr lang="en-US" dirty="0"/>
              <a:t> This pin is the input/output reference. It provides the voltage reference with which the microcontroller operates.</a:t>
            </a:r>
          </a:p>
          <a:p>
            <a:endParaRPr lang="en-US" dirty="0"/>
          </a:p>
        </p:txBody>
      </p:sp>
    </p:spTree>
    <p:extLst>
      <p:ext uri="{BB962C8B-B14F-4D97-AF65-F5344CB8AC3E}">
        <p14:creationId xmlns:p14="http://schemas.microsoft.com/office/powerpoint/2010/main" val="3370656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5945" y="1005905"/>
            <a:ext cx="9021792" cy="1293028"/>
          </a:xfrm>
        </p:spPr>
        <p:txBody>
          <a:bodyPr>
            <a:normAutofit fontScale="90000"/>
          </a:bodyPr>
          <a:lstStyle/>
          <a:p>
            <a:r>
              <a:rPr lang="it-IT" b="1" dirty="0" smtClean="0"/>
              <a:t>2. Arduino </a:t>
            </a:r>
            <a:r>
              <a:rPr lang="it-IT" b="1" dirty="0"/>
              <a:t>Uno Pinout - Analog IN</a:t>
            </a:r>
            <a:r>
              <a:rPr lang="it-IT" dirty="0"/>
              <a:t/>
            </a:r>
            <a:br>
              <a:rPr lang="it-IT" dirty="0"/>
            </a:br>
            <a:r>
              <a:rPr lang="it-IT" dirty="0"/>
              <a:t/>
            </a:r>
            <a:br>
              <a:rPr lang="it-IT"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704941"/>
            <a:ext cx="10820400" cy="3002280"/>
          </a:xfrm>
        </p:spPr>
      </p:pic>
    </p:spTree>
    <p:extLst>
      <p:ext uri="{BB962C8B-B14F-4D97-AF65-F5344CB8AC3E}">
        <p14:creationId xmlns:p14="http://schemas.microsoft.com/office/powerpoint/2010/main" val="174493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484" y="1100802"/>
            <a:ext cx="8797506" cy="1293028"/>
          </a:xfrm>
        </p:spPr>
        <p:txBody>
          <a:bodyPr>
            <a:normAutofit fontScale="90000"/>
          </a:bodyPr>
          <a:lstStyle/>
          <a:p>
            <a:r>
              <a:rPr lang="it-IT" b="1" dirty="0"/>
              <a:t>2. Arduino Uno Pinout - Analog IN</a:t>
            </a:r>
            <a:r>
              <a:rPr lang="it-IT" dirty="0"/>
              <a:t/>
            </a:r>
            <a:br>
              <a:rPr lang="it-IT" dirty="0"/>
            </a:br>
            <a:r>
              <a:rPr lang="it-IT" dirty="0"/>
              <a:t/>
            </a:r>
            <a:br>
              <a:rPr lang="it-IT" dirty="0"/>
            </a:br>
            <a:endParaRPr lang="en-US" dirty="0"/>
          </a:p>
        </p:txBody>
      </p:sp>
      <p:sp>
        <p:nvSpPr>
          <p:cNvPr id="3" name="Content Placeholder 2"/>
          <p:cNvSpPr>
            <a:spLocks noGrp="1"/>
          </p:cNvSpPr>
          <p:nvPr>
            <p:ph idx="1"/>
          </p:nvPr>
        </p:nvSpPr>
        <p:spPr/>
        <p:txBody>
          <a:bodyPr/>
          <a:lstStyle/>
          <a:p>
            <a:r>
              <a:rPr lang="en-US" dirty="0"/>
              <a:t>The Arduino Uno has 6 </a:t>
            </a:r>
            <a:r>
              <a:rPr lang="en-US" b="1" dirty="0"/>
              <a:t>analog pins</a:t>
            </a:r>
            <a:r>
              <a:rPr lang="en-US" dirty="0"/>
              <a:t>, which utilize ADC (Analog to Digital converter).</a:t>
            </a:r>
          </a:p>
          <a:p>
            <a:r>
              <a:rPr lang="en-US" dirty="0"/>
              <a:t>These pins serve as analog inputs but can also function as digital inputs or digital outputs.</a:t>
            </a:r>
          </a:p>
          <a:p>
            <a:r>
              <a:rPr lang="en-US" dirty="0"/>
              <a:t>C</a:t>
            </a:r>
            <a:r>
              <a:rPr lang="en-US" dirty="0" smtClean="0"/>
              <a:t>apable </a:t>
            </a:r>
            <a:r>
              <a:rPr lang="en-US" dirty="0"/>
              <a:t>of reading analog </a:t>
            </a:r>
            <a:r>
              <a:rPr lang="en-US" dirty="0" smtClean="0"/>
              <a:t>voltages.</a:t>
            </a:r>
          </a:p>
          <a:p>
            <a:r>
              <a:rPr lang="en-US" dirty="0" smtClean="0"/>
              <a:t>ADC </a:t>
            </a:r>
            <a:r>
              <a:rPr lang="en-US" dirty="0"/>
              <a:t>has 10-bit resolution, meaning it can represent analog voltage by 1,024 digital levels. The ADC converts voltage into bits which the microprocessor can understand.</a:t>
            </a:r>
          </a:p>
        </p:txBody>
      </p:sp>
    </p:spTree>
    <p:extLst>
      <p:ext uri="{BB962C8B-B14F-4D97-AF65-F5344CB8AC3E}">
        <p14:creationId xmlns:p14="http://schemas.microsoft.com/office/powerpoint/2010/main" val="554750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1139</TotalTime>
  <Words>877</Words>
  <Application>Microsoft Office PowerPoint</Application>
  <PresentationFormat>Widescreen</PresentationFormat>
  <Paragraphs>156</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Century Gothic</vt:lpstr>
      <vt:lpstr>Vapor Trail</vt:lpstr>
      <vt:lpstr>Parking SENSOR USING ARDUINO </vt:lpstr>
      <vt:lpstr>Introduction </vt:lpstr>
      <vt:lpstr>Introducing Arduino </vt:lpstr>
      <vt:lpstr>Arduino ports &amp; Pins </vt:lpstr>
      <vt:lpstr>Arduino ports &amp; pins </vt:lpstr>
      <vt:lpstr>1. Arduino Uno pinout - Power Supply </vt:lpstr>
      <vt:lpstr>1. Arduino Uno pinout - Power Supply</vt:lpstr>
      <vt:lpstr>2. Arduino Uno Pinout - Analog IN  </vt:lpstr>
      <vt:lpstr>2. Arduino Uno Pinout - Analog IN  </vt:lpstr>
      <vt:lpstr>3. Arduino Uno Pinout - Digital Pins  </vt:lpstr>
      <vt:lpstr>3. Arduino Uno Pinout - Digital Pins  </vt:lpstr>
      <vt:lpstr>3. Arduino Uno Pinout - Digital Pins  </vt:lpstr>
      <vt:lpstr>3. Arduino Uno Pinout - Digital Pins  </vt:lpstr>
      <vt:lpstr>4. Arduino Uno Pinout - ICSP Header  </vt:lpstr>
      <vt:lpstr>4. Arduino Uno Pinout - ICSP Header  </vt:lpstr>
      <vt:lpstr>Introducing ultra sonic</vt:lpstr>
      <vt:lpstr>Introducing ultra sonic </vt:lpstr>
      <vt:lpstr>How ultrasonic sensor works </vt:lpstr>
      <vt:lpstr>How ultrasonic sensor works </vt:lpstr>
      <vt:lpstr>Ultrasonic specifications</vt:lpstr>
      <vt:lpstr>Light-emitting diode – LED </vt:lpstr>
      <vt:lpstr>12v Fan using a 2n3904 BJ331 transistor</vt:lpstr>
      <vt:lpstr>Piezo Buzzer </vt:lpstr>
      <vt:lpstr>Board architecture &amp; implementation </vt:lpstr>
      <vt:lpstr>Conclusion </vt:lpstr>
      <vt:lpstr>Sources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GEAR SENSOR USING ARDUINO</dc:title>
  <dc:creator>Atta J</dc:creator>
  <cp:lastModifiedBy>Atta J</cp:lastModifiedBy>
  <cp:revision>36</cp:revision>
  <dcterms:created xsi:type="dcterms:W3CDTF">2019-12-22T12:03:33Z</dcterms:created>
  <dcterms:modified xsi:type="dcterms:W3CDTF">2020-01-26T04:24:18Z</dcterms:modified>
</cp:coreProperties>
</file>