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97" r:id="rId6"/>
    <p:sldId id="299" r:id="rId7"/>
    <p:sldId id="298" r:id="rId8"/>
    <p:sldId id="300" r:id="rId9"/>
    <p:sldId id="312" r:id="rId10"/>
    <p:sldId id="311" r:id="rId11"/>
    <p:sldId id="313" r:id="rId12"/>
    <p:sldId id="305" r:id="rId13"/>
    <p:sldId id="306" r:id="rId14"/>
    <p:sldId id="307" r:id="rId15"/>
    <p:sldId id="308" r:id="rId16"/>
    <p:sldId id="309" r:id="rId17"/>
    <p:sldId id="310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0771" autoAdjust="0"/>
  </p:normalViewPr>
  <p:slideViewPr>
    <p:cSldViewPr snapToGrid="0" snapToObjects="1" showGuides="1">
      <p:cViewPr varScale="1">
        <p:scale>
          <a:sx n="77" d="100"/>
          <a:sy n="77" d="100"/>
        </p:scale>
        <p:origin x="922" y="91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62608E-F941-4D1B-925B-FCED46A73A4B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E8141C-7E94-453B-B138-897446259194}">
      <dgm:prSet custT="1"/>
      <dgm:spPr/>
      <dgm:t>
        <a:bodyPr/>
        <a:lstStyle/>
        <a:p>
          <a:r>
            <a:rPr lang="en-US" sz="2200" b="1" dirty="0"/>
            <a:t>Data Quality</a:t>
          </a:r>
        </a:p>
      </dgm:t>
    </dgm:pt>
    <dgm:pt modelId="{8E66D936-CFB9-42E2-9A0F-E22C22367522}" type="parTrans" cxnId="{0B95AC32-623F-497B-934E-AC45ECBB337E}">
      <dgm:prSet/>
      <dgm:spPr/>
      <dgm:t>
        <a:bodyPr/>
        <a:lstStyle/>
        <a:p>
          <a:endParaRPr lang="en-US"/>
        </a:p>
      </dgm:t>
    </dgm:pt>
    <dgm:pt modelId="{79E5FED4-8C5F-4DE3-9CBC-7C0ABFC36609}" type="sibTrans" cxnId="{0B95AC32-623F-497B-934E-AC45ECBB337E}">
      <dgm:prSet/>
      <dgm:spPr/>
      <dgm:t>
        <a:bodyPr/>
        <a:lstStyle/>
        <a:p>
          <a:endParaRPr lang="en-US"/>
        </a:p>
      </dgm:t>
    </dgm:pt>
    <dgm:pt modelId="{B1C35BBB-ECAD-4275-BC53-1E1F5A506214}">
      <dgm:prSet custT="1"/>
      <dgm:spPr/>
      <dgm:t>
        <a:bodyPr/>
        <a:lstStyle/>
        <a:p>
          <a:r>
            <a:rPr lang="en-US" sz="2200" b="1"/>
            <a:t>Sales Performance</a:t>
          </a:r>
          <a:endParaRPr lang="en-US" sz="2200" b="1" dirty="0"/>
        </a:p>
      </dgm:t>
    </dgm:pt>
    <dgm:pt modelId="{15F15B96-E117-433F-A260-14D1F5B22F86}" type="sibTrans" cxnId="{E1106306-DC5F-4DEB-A169-37B333C43D66}">
      <dgm:prSet/>
      <dgm:spPr/>
      <dgm:t>
        <a:bodyPr/>
        <a:lstStyle/>
        <a:p>
          <a:endParaRPr lang="en-US"/>
        </a:p>
      </dgm:t>
    </dgm:pt>
    <dgm:pt modelId="{E80F3D71-A34A-4716-A566-03B6BA7056DC}" type="parTrans" cxnId="{E1106306-DC5F-4DEB-A169-37B333C43D66}">
      <dgm:prSet/>
      <dgm:spPr/>
      <dgm:t>
        <a:bodyPr/>
        <a:lstStyle/>
        <a:p>
          <a:endParaRPr lang="en-US"/>
        </a:p>
      </dgm:t>
    </dgm:pt>
    <dgm:pt modelId="{785C1CB2-1E2D-4B88-B130-9BC73FC0836E}">
      <dgm:prSet custT="1"/>
      <dgm:spPr/>
      <dgm:t>
        <a:bodyPr/>
        <a:lstStyle/>
        <a:p>
          <a:r>
            <a:rPr lang="en-US" sz="2200" b="1"/>
            <a:t>Customer Analytics</a:t>
          </a:r>
          <a:endParaRPr lang="en-US" sz="2200" b="1" dirty="0"/>
        </a:p>
      </dgm:t>
    </dgm:pt>
    <dgm:pt modelId="{4434D4DF-9F61-4E9C-B907-0D5451639B5A}" type="parTrans" cxnId="{16935E1A-E814-4DC7-A883-9DC21902F91B}">
      <dgm:prSet/>
      <dgm:spPr/>
      <dgm:t>
        <a:bodyPr/>
        <a:lstStyle/>
        <a:p>
          <a:endParaRPr lang="en-US"/>
        </a:p>
      </dgm:t>
    </dgm:pt>
    <dgm:pt modelId="{4896205F-F9EE-4033-B3CF-4A0333141DEA}" type="sibTrans" cxnId="{16935E1A-E814-4DC7-A883-9DC21902F91B}">
      <dgm:prSet/>
      <dgm:spPr/>
      <dgm:t>
        <a:bodyPr/>
        <a:lstStyle/>
        <a:p>
          <a:endParaRPr lang="en-US"/>
        </a:p>
      </dgm:t>
    </dgm:pt>
    <dgm:pt modelId="{AAE7800A-902D-489C-8E6E-0123E9FBD9FC}">
      <dgm:prSet custT="1"/>
      <dgm:spPr/>
      <dgm:t>
        <a:bodyPr/>
        <a:lstStyle/>
        <a:p>
          <a:r>
            <a:rPr lang="en-US" sz="2200" b="1"/>
            <a:t>Geographic Insights</a:t>
          </a:r>
          <a:endParaRPr lang="en-US" sz="2200" b="1" dirty="0"/>
        </a:p>
      </dgm:t>
    </dgm:pt>
    <dgm:pt modelId="{66C3BF08-758F-4D1D-A242-E37F6D45473F}" type="parTrans" cxnId="{B5C1BFB6-45A3-4BD5-9554-74ACD9A9EE15}">
      <dgm:prSet/>
      <dgm:spPr/>
      <dgm:t>
        <a:bodyPr/>
        <a:lstStyle/>
        <a:p>
          <a:endParaRPr lang="en-US"/>
        </a:p>
      </dgm:t>
    </dgm:pt>
    <dgm:pt modelId="{8C1EF4DC-96F2-4701-8314-6172F90330C2}" type="sibTrans" cxnId="{B5C1BFB6-45A3-4BD5-9554-74ACD9A9EE15}">
      <dgm:prSet/>
      <dgm:spPr/>
      <dgm:t>
        <a:bodyPr/>
        <a:lstStyle/>
        <a:p>
          <a:endParaRPr lang="en-US"/>
        </a:p>
      </dgm:t>
    </dgm:pt>
    <dgm:pt modelId="{538A0E1F-4871-42FE-9EDF-F1030F02C5D1}">
      <dgm:prSet custT="1"/>
      <dgm:spPr/>
      <dgm:t>
        <a:bodyPr/>
        <a:lstStyle/>
        <a:p>
          <a:r>
            <a:rPr lang="en-US" sz="2200" b="1"/>
            <a:t>Strategic Opportunities</a:t>
          </a:r>
          <a:endParaRPr lang="en-US" sz="2200" b="1" dirty="0"/>
        </a:p>
      </dgm:t>
    </dgm:pt>
    <dgm:pt modelId="{F70F7221-F4E8-4F93-92C2-4EA8BA3176E3}" type="parTrans" cxnId="{1BA57580-A8DA-436E-9EF6-886A046AD0A0}">
      <dgm:prSet/>
      <dgm:spPr/>
      <dgm:t>
        <a:bodyPr/>
        <a:lstStyle/>
        <a:p>
          <a:endParaRPr lang="en-US"/>
        </a:p>
      </dgm:t>
    </dgm:pt>
    <dgm:pt modelId="{70FE4F91-4EA6-4B61-BE56-09984F96B5BD}" type="sibTrans" cxnId="{1BA57580-A8DA-436E-9EF6-886A046AD0A0}">
      <dgm:prSet/>
      <dgm:spPr/>
      <dgm:t>
        <a:bodyPr/>
        <a:lstStyle/>
        <a:p>
          <a:endParaRPr lang="en-US"/>
        </a:p>
      </dgm:t>
    </dgm:pt>
    <dgm:pt modelId="{9CEFE2FA-9E81-4B3C-96FC-336AE1EA8B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Identifying top-selling music, artists, and genres to inform inventory and promotion strategies.</a:t>
          </a:r>
        </a:p>
      </dgm:t>
    </dgm:pt>
    <dgm:pt modelId="{9A670104-11A0-4710-8E4D-5ADD000A8289}" type="parTrans" cxnId="{AADF8D8E-3468-43FB-91DB-AAB3B48988D0}">
      <dgm:prSet/>
      <dgm:spPr/>
      <dgm:t>
        <a:bodyPr/>
        <a:lstStyle/>
        <a:p>
          <a:endParaRPr lang="en-US"/>
        </a:p>
      </dgm:t>
    </dgm:pt>
    <dgm:pt modelId="{D25F9853-2A9A-4A68-B6DF-BBC138B1C700}" type="sibTrans" cxnId="{AADF8D8E-3468-43FB-91DB-AAB3B48988D0}">
      <dgm:prSet/>
      <dgm:spPr/>
      <dgm:t>
        <a:bodyPr/>
        <a:lstStyle/>
        <a:p>
          <a:endParaRPr lang="en-US"/>
        </a:p>
      </dgm:t>
    </dgm:pt>
    <dgm:pt modelId="{02EDD98E-E5D3-42E8-A0A5-FDBD01E59B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Understanding customer demographics, purchasing habits, and loyalty to tailor marketing efforts.</a:t>
          </a:r>
        </a:p>
      </dgm:t>
    </dgm:pt>
    <dgm:pt modelId="{C4579E22-27D0-42D0-A768-36707199AD0F}" type="parTrans" cxnId="{8BC95FFD-CDE4-4B5A-AE0D-FF11F92E5A90}">
      <dgm:prSet/>
      <dgm:spPr/>
      <dgm:t>
        <a:bodyPr/>
        <a:lstStyle/>
        <a:p>
          <a:endParaRPr lang="en-US"/>
        </a:p>
      </dgm:t>
    </dgm:pt>
    <dgm:pt modelId="{F2F5248D-B6DA-4082-8BB1-8E20DE545824}" type="sibTrans" cxnId="{8BC95FFD-CDE4-4B5A-AE0D-FF11F92E5A90}">
      <dgm:prSet/>
      <dgm:spPr/>
      <dgm:t>
        <a:bodyPr/>
        <a:lstStyle/>
        <a:p>
          <a:endParaRPr lang="en-US"/>
        </a:p>
      </dgm:t>
    </dgm:pt>
    <dgm:pt modelId="{2D134291-9722-41DB-A71D-696EBAE9ED40}">
      <dgm:prSet/>
      <dgm:spPr/>
      <dgm:t>
        <a:bodyPr/>
        <a:lstStyle/>
        <a:p>
          <a:r>
            <a:rPr lang="en-US" dirty="0"/>
            <a:t>Analyzing sales and customer distribution across different locations to identify key markets.</a:t>
          </a:r>
        </a:p>
      </dgm:t>
    </dgm:pt>
    <dgm:pt modelId="{122DF53C-852C-45A4-8936-213EB1D24803}" type="parTrans" cxnId="{4B48D588-2981-43CC-92D3-C9493D9067CF}">
      <dgm:prSet/>
      <dgm:spPr/>
      <dgm:t>
        <a:bodyPr/>
        <a:lstStyle/>
        <a:p>
          <a:endParaRPr lang="en-US"/>
        </a:p>
      </dgm:t>
    </dgm:pt>
    <dgm:pt modelId="{D020EFAF-8AE4-422B-9B08-3F7B23CB94D2}" type="sibTrans" cxnId="{4B48D588-2981-43CC-92D3-C9493D9067CF}">
      <dgm:prSet/>
      <dgm:spPr/>
      <dgm:t>
        <a:bodyPr/>
        <a:lstStyle/>
        <a:p>
          <a:endParaRPr lang="en-US"/>
        </a:p>
      </dgm:t>
    </dgm:pt>
    <dgm:pt modelId="{AFE2569C-28BD-4384-9768-FA2FBEBF6729}">
      <dgm:prSet custT="1"/>
      <dgm:spPr/>
      <dgm:t>
        <a:bodyPr spcFirstLastPara="0" vert="horz" wrap="square" lIns="49530" tIns="24765" rIns="49530" bIns="24765" numCol="1" spcCol="1270" anchor="ctr" anchorCtr="0"/>
        <a:lstStyle/>
        <a:p>
          <a:pPr>
            <a:buFont typeface="Arial" panose="020B0604020202020204" pitchFamily="34" charset="0"/>
            <a:buChar char="•"/>
          </a:pPr>
          <a:r>
            <a:rPr lang="en-US" sz="1300" kern="1200" dirty="0"/>
            <a:t>Recommending promotional focus areas and uncovering insights for customer retention and growth.</a:t>
          </a:r>
        </a:p>
      </dgm:t>
    </dgm:pt>
    <dgm:pt modelId="{9D996EF7-8CF8-4837-9A2E-332CF218500F}" type="parTrans" cxnId="{C00B8C3B-575F-405B-975B-90A7D2676F01}">
      <dgm:prSet/>
      <dgm:spPr/>
      <dgm:t>
        <a:bodyPr/>
        <a:lstStyle/>
        <a:p>
          <a:endParaRPr lang="en-US"/>
        </a:p>
      </dgm:t>
    </dgm:pt>
    <dgm:pt modelId="{72016EC5-0268-406A-A96F-DBEC3BA6FBD8}" type="sibTrans" cxnId="{C00B8C3B-575F-405B-975B-90A7D2676F01}">
      <dgm:prSet/>
      <dgm:spPr/>
      <dgm:t>
        <a:bodyPr/>
        <a:lstStyle/>
        <a:p>
          <a:endParaRPr lang="en-US"/>
        </a:p>
      </dgm:t>
    </dgm:pt>
    <dgm:pt modelId="{D87B5E84-ED92-4222-90A2-96E9B3BBBE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Ensuring the data is accurate, complete, and consistent for reliable analysis.</a:t>
          </a:r>
        </a:p>
      </dgm:t>
    </dgm:pt>
    <dgm:pt modelId="{E6391141-CB20-4E35-8653-B8A4F99255C3}" type="sibTrans" cxnId="{768441BE-05D6-4DC8-967C-6C7A9EDBBE3F}">
      <dgm:prSet/>
      <dgm:spPr/>
      <dgm:t>
        <a:bodyPr/>
        <a:lstStyle/>
        <a:p>
          <a:endParaRPr lang="en-US"/>
        </a:p>
      </dgm:t>
    </dgm:pt>
    <dgm:pt modelId="{06788049-7F64-4564-B09F-AC58B180425D}" type="parTrans" cxnId="{768441BE-05D6-4DC8-967C-6C7A9EDBBE3F}">
      <dgm:prSet/>
      <dgm:spPr/>
      <dgm:t>
        <a:bodyPr/>
        <a:lstStyle/>
        <a:p>
          <a:endParaRPr lang="en-US"/>
        </a:p>
      </dgm:t>
    </dgm:pt>
    <dgm:pt modelId="{FC866C4C-7EFA-45EB-B231-F401F85EB869}">
      <dgm:prSet custT="1"/>
      <dgm:spPr/>
      <dgm:t>
        <a:bodyPr/>
        <a:lstStyle/>
        <a:p>
          <a:r>
            <a:rPr lang="en-US" sz="2200" b="1" kern="1200"/>
            <a:t>Database Enhancement</a:t>
          </a:r>
          <a:endParaRPr lang="en-US" sz="2200" kern="1200" dirty="0"/>
        </a:p>
      </dgm:t>
    </dgm:pt>
    <dgm:pt modelId="{17D74E11-525A-419C-BF75-4EE9E592B007}" type="parTrans" cxnId="{09F6356B-8DB2-496D-8A5C-A82B62FDC7E2}">
      <dgm:prSet/>
      <dgm:spPr/>
      <dgm:t>
        <a:bodyPr/>
        <a:lstStyle/>
        <a:p>
          <a:endParaRPr lang="en-US"/>
        </a:p>
      </dgm:t>
    </dgm:pt>
    <dgm:pt modelId="{F27E3F1E-B2CE-4E54-ACD7-0886A790F620}" type="sibTrans" cxnId="{09F6356B-8DB2-496D-8A5C-A82B62FDC7E2}">
      <dgm:prSet/>
      <dgm:spPr/>
      <dgm:t>
        <a:bodyPr/>
        <a:lstStyle/>
        <a:p>
          <a:endParaRPr lang="en-US"/>
        </a:p>
      </dgm:t>
    </dgm:pt>
    <dgm:pt modelId="{A7768760-F80F-478E-8E21-DA257A958DA9}">
      <dgm:prSet custT="1"/>
      <dgm:spPr/>
      <dgm:t>
        <a:bodyPr/>
        <a:lstStyle/>
        <a:p>
          <a:r>
            <a:rPr lang="en-US" sz="1300" kern="1200"/>
            <a:t>Improving the data structure for more effective analysis (e.g., adding release year).</a:t>
          </a:r>
          <a:endParaRPr lang="en-US" sz="1300" kern="1200" dirty="0"/>
        </a:p>
      </dgm:t>
    </dgm:pt>
    <dgm:pt modelId="{1517BD66-A203-417A-94AD-5C366FC15FE0}" type="parTrans" cxnId="{9A808382-560B-4161-983E-93E5F83AB367}">
      <dgm:prSet/>
      <dgm:spPr/>
      <dgm:t>
        <a:bodyPr/>
        <a:lstStyle/>
        <a:p>
          <a:endParaRPr lang="en-US"/>
        </a:p>
      </dgm:t>
    </dgm:pt>
    <dgm:pt modelId="{86FABAFB-B5E7-406E-84DE-6B636EA3AE92}" type="sibTrans" cxnId="{9A808382-560B-4161-983E-93E5F83AB367}">
      <dgm:prSet/>
      <dgm:spPr/>
      <dgm:t>
        <a:bodyPr/>
        <a:lstStyle/>
        <a:p>
          <a:endParaRPr lang="en-US"/>
        </a:p>
      </dgm:t>
    </dgm:pt>
    <dgm:pt modelId="{013EB4AB-77E6-4438-8740-2598B7D89705}" type="pres">
      <dgm:prSet presAssocID="{8762608E-F941-4D1B-925B-FCED46A73A4B}" presName="Name0" presStyleCnt="0">
        <dgm:presLayoutVars>
          <dgm:dir/>
          <dgm:animLvl val="lvl"/>
          <dgm:resizeHandles val="exact"/>
        </dgm:presLayoutVars>
      </dgm:prSet>
      <dgm:spPr/>
    </dgm:pt>
    <dgm:pt modelId="{D28294B7-026A-49AB-A722-70099E2CCDF0}" type="pres">
      <dgm:prSet presAssocID="{D7E8141C-7E94-453B-B138-897446259194}" presName="linNode" presStyleCnt="0"/>
      <dgm:spPr/>
    </dgm:pt>
    <dgm:pt modelId="{A51F547B-34F5-4589-8DBF-8B882F8E01BD}" type="pres">
      <dgm:prSet presAssocID="{D7E8141C-7E94-453B-B138-897446259194}" presName="parentText" presStyleLbl="node1" presStyleIdx="0" presStyleCnt="6" custLinFactNeighborY="-17569">
        <dgm:presLayoutVars>
          <dgm:chMax val="1"/>
          <dgm:bulletEnabled val="1"/>
        </dgm:presLayoutVars>
      </dgm:prSet>
      <dgm:spPr/>
    </dgm:pt>
    <dgm:pt modelId="{695467C8-028B-4F4E-9AE1-ACE6447CDCF1}" type="pres">
      <dgm:prSet presAssocID="{D7E8141C-7E94-453B-B138-897446259194}" presName="descendantText" presStyleLbl="alignAccFollowNode1" presStyleIdx="0" presStyleCnt="6">
        <dgm:presLayoutVars>
          <dgm:bulletEnabled val="1"/>
        </dgm:presLayoutVars>
      </dgm:prSet>
      <dgm:spPr/>
    </dgm:pt>
    <dgm:pt modelId="{059FF5E8-3D7E-40DC-AB57-F1364E6EDA5E}" type="pres">
      <dgm:prSet presAssocID="{79E5FED4-8C5F-4DE3-9CBC-7C0ABFC36609}" presName="sp" presStyleCnt="0"/>
      <dgm:spPr/>
    </dgm:pt>
    <dgm:pt modelId="{2F7F14BC-FCB2-47E9-9BAB-E2850C7399FE}" type="pres">
      <dgm:prSet presAssocID="{B1C35BBB-ECAD-4275-BC53-1E1F5A506214}" presName="linNode" presStyleCnt="0"/>
      <dgm:spPr/>
    </dgm:pt>
    <dgm:pt modelId="{11C508F2-1690-4420-BCA0-DE38CA40A7DB}" type="pres">
      <dgm:prSet presAssocID="{B1C35BBB-ECAD-4275-BC53-1E1F5A50621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2E2A948-AA88-43FE-A944-C82DD35FACFD}" type="pres">
      <dgm:prSet presAssocID="{B1C35BBB-ECAD-4275-BC53-1E1F5A506214}" presName="descendantText" presStyleLbl="alignAccFollowNode1" presStyleIdx="1" presStyleCnt="6">
        <dgm:presLayoutVars>
          <dgm:bulletEnabled val="1"/>
        </dgm:presLayoutVars>
      </dgm:prSet>
      <dgm:spPr/>
    </dgm:pt>
    <dgm:pt modelId="{2FEAB095-F2FA-46E4-9BF1-0F3A1C4877E0}" type="pres">
      <dgm:prSet presAssocID="{15F15B96-E117-433F-A260-14D1F5B22F86}" presName="sp" presStyleCnt="0"/>
      <dgm:spPr/>
    </dgm:pt>
    <dgm:pt modelId="{239FFAF4-5DB8-4514-8A01-3E0D09186EA3}" type="pres">
      <dgm:prSet presAssocID="{785C1CB2-1E2D-4B88-B130-9BC73FC0836E}" presName="linNode" presStyleCnt="0"/>
      <dgm:spPr/>
    </dgm:pt>
    <dgm:pt modelId="{DC143FB2-BA74-4427-9CC0-9DC5E64B6873}" type="pres">
      <dgm:prSet presAssocID="{785C1CB2-1E2D-4B88-B130-9BC73FC0836E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E9467B9-560F-4C42-8468-9E46F2756964}" type="pres">
      <dgm:prSet presAssocID="{785C1CB2-1E2D-4B88-B130-9BC73FC0836E}" presName="descendantText" presStyleLbl="alignAccFollowNode1" presStyleIdx="2" presStyleCnt="6">
        <dgm:presLayoutVars>
          <dgm:bulletEnabled val="1"/>
        </dgm:presLayoutVars>
      </dgm:prSet>
      <dgm:spPr/>
    </dgm:pt>
    <dgm:pt modelId="{079FD125-ED1E-4601-870A-A9261F0E096B}" type="pres">
      <dgm:prSet presAssocID="{4896205F-F9EE-4033-B3CF-4A0333141DEA}" presName="sp" presStyleCnt="0"/>
      <dgm:spPr/>
    </dgm:pt>
    <dgm:pt modelId="{3B640907-ABFB-4CEA-8319-C1C2F41BCE13}" type="pres">
      <dgm:prSet presAssocID="{AAE7800A-902D-489C-8E6E-0123E9FBD9FC}" presName="linNode" presStyleCnt="0"/>
      <dgm:spPr/>
    </dgm:pt>
    <dgm:pt modelId="{AB8A1E9B-346F-480F-AE71-BAF5EC8D75BB}" type="pres">
      <dgm:prSet presAssocID="{AAE7800A-902D-489C-8E6E-0123E9FBD9FC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4984955-29F5-4769-90AA-F3869DF60137}" type="pres">
      <dgm:prSet presAssocID="{AAE7800A-902D-489C-8E6E-0123E9FBD9FC}" presName="descendantText" presStyleLbl="alignAccFollowNode1" presStyleIdx="3" presStyleCnt="6">
        <dgm:presLayoutVars>
          <dgm:bulletEnabled val="1"/>
        </dgm:presLayoutVars>
      </dgm:prSet>
      <dgm:spPr/>
    </dgm:pt>
    <dgm:pt modelId="{EAFC139C-68AE-43A5-A5F4-C6B257D19AA5}" type="pres">
      <dgm:prSet presAssocID="{8C1EF4DC-96F2-4701-8314-6172F90330C2}" presName="sp" presStyleCnt="0"/>
      <dgm:spPr/>
    </dgm:pt>
    <dgm:pt modelId="{6392C180-9C31-445A-BA4F-3052590DC99C}" type="pres">
      <dgm:prSet presAssocID="{538A0E1F-4871-42FE-9EDF-F1030F02C5D1}" presName="linNode" presStyleCnt="0"/>
      <dgm:spPr/>
    </dgm:pt>
    <dgm:pt modelId="{FC6DE676-3598-4936-ACCB-823D38517CDF}" type="pres">
      <dgm:prSet presAssocID="{538A0E1F-4871-42FE-9EDF-F1030F02C5D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BC04774-B8C9-428E-AFA6-3E39DB1F9882}" type="pres">
      <dgm:prSet presAssocID="{538A0E1F-4871-42FE-9EDF-F1030F02C5D1}" presName="descendantText" presStyleLbl="alignAccFollowNode1" presStyleIdx="4" presStyleCnt="6">
        <dgm:presLayoutVars>
          <dgm:bulletEnabled val="1"/>
        </dgm:presLayoutVars>
      </dgm:prSet>
      <dgm:spPr>
        <a:xfrm rot="5400000">
          <a:off x="7040868" y="-664296"/>
          <a:ext cx="469476" cy="6847630"/>
        </a:xfrm>
        <a:prstGeom prst="round2SameRect">
          <a:avLst/>
        </a:prstGeom>
      </dgm:spPr>
    </dgm:pt>
    <dgm:pt modelId="{156D5293-B34B-4E8F-8D87-2545F75D230F}" type="pres">
      <dgm:prSet presAssocID="{70FE4F91-4EA6-4B61-BE56-09984F96B5BD}" presName="sp" presStyleCnt="0"/>
      <dgm:spPr/>
    </dgm:pt>
    <dgm:pt modelId="{FACF9734-9B09-4377-BB35-7DDF3240C516}" type="pres">
      <dgm:prSet presAssocID="{FC866C4C-7EFA-45EB-B231-F401F85EB869}" presName="linNode" presStyleCnt="0"/>
      <dgm:spPr/>
    </dgm:pt>
    <dgm:pt modelId="{2261E665-238B-4BE4-BE77-D06F0FE88288}" type="pres">
      <dgm:prSet presAssocID="{FC866C4C-7EFA-45EB-B231-F401F85EB869}" presName="parentText" presStyleLbl="node1" presStyleIdx="5" presStyleCnt="6" custLinFactNeighborX="-6246" custLinFactNeighborY="13792">
        <dgm:presLayoutVars>
          <dgm:chMax val="1"/>
          <dgm:bulletEnabled val="1"/>
        </dgm:presLayoutVars>
      </dgm:prSet>
      <dgm:spPr/>
    </dgm:pt>
    <dgm:pt modelId="{B4E7AB98-B147-428C-BCA9-6F04FB8B7DF1}" type="pres">
      <dgm:prSet presAssocID="{FC866C4C-7EFA-45EB-B231-F401F85EB86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E1106306-DC5F-4DEB-A169-37B333C43D66}" srcId="{8762608E-F941-4D1B-925B-FCED46A73A4B}" destId="{B1C35BBB-ECAD-4275-BC53-1E1F5A506214}" srcOrd="1" destOrd="0" parTransId="{E80F3D71-A34A-4716-A566-03B6BA7056DC}" sibTransId="{15F15B96-E117-433F-A260-14D1F5B22F86}"/>
    <dgm:cxn modelId="{BDB54B0D-7A3F-4CFD-80EF-32990C57E491}" type="presOf" srcId="{D7E8141C-7E94-453B-B138-897446259194}" destId="{A51F547B-34F5-4589-8DBF-8B882F8E01BD}" srcOrd="0" destOrd="0" presId="urn:microsoft.com/office/officeart/2005/8/layout/vList5"/>
    <dgm:cxn modelId="{B566071A-DADB-4383-A529-1884671477D4}" type="presOf" srcId="{02EDD98E-E5D3-42E8-A0A5-FDBD01E59BD9}" destId="{8E9467B9-560F-4C42-8468-9E46F2756964}" srcOrd="0" destOrd="0" presId="urn:microsoft.com/office/officeart/2005/8/layout/vList5"/>
    <dgm:cxn modelId="{16935E1A-E814-4DC7-A883-9DC21902F91B}" srcId="{8762608E-F941-4D1B-925B-FCED46A73A4B}" destId="{785C1CB2-1E2D-4B88-B130-9BC73FC0836E}" srcOrd="2" destOrd="0" parTransId="{4434D4DF-9F61-4E9C-B907-0D5451639B5A}" sibTransId="{4896205F-F9EE-4033-B3CF-4A0333141DEA}"/>
    <dgm:cxn modelId="{0B95AC32-623F-497B-934E-AC45ECBB337E}" srcId="{8762608E-F941-4D1B-925B-FCED46A73A4B}" destId="{D7E8141C-7E94-453B-B138-897446259194}" srcOrd="0" destOrd="0" parTransId="{8E66D936-CFB9-42E2-9A0F-E22C22367522}" sibTransId="{79E5FED4-8C5F-4DE3-9CBC-7C0ABFC36609}"/>
    <dgm:cxn modelId="{36845F33-B96A-40CB-9562-7625C5A09D99}" type="presOf" srcId="{9CEFE2FA-9E81-4B3C-96FC-336AE1EA8BDF}" destId="{12E2A948-AA88-43FE-A944-C82DD35FACFD}" srcOrd="0" destOrd="0" presId="urn:microsoft.com/office/officeart/2005/8/layout/vList5"/>
    <dgm:cxn modelId="{C00B8C3B-575F-405B-975B-90A7D2676F01}" srcId="{538A0E1F-4871-42FE-9EDF-F1030F02C5D1}" destId="{AFE2569C-28BD-4384-9768-FA2FBEBF6729}" srcOrd="0" destOrd="0" parTransId="{9D996EF7-8CF8-4837-9A2E-332CF218500F}" sibTransId="{72016EC5-0268-406A-A96F-DBEC3BA6FBD8}"/>
    <dgm:cxn modelId="{2F0A5D67-6E1B-4943-AAE4-702DAC95E1AB}" type="presOf" srcId="{FC866C4C-7EFA-45EB-B231-F401F85EB869}" destId="{2261E665-238B-4BE4-BE77-D06F0FE88288}" srcOrd="0" destOrd="0" presId="urn:microsoft.com/office/officeart/2005/8/layout/vList5"/>
    <dgm:cxn modelId="{09F6356B-8DB2-496D-8A5C-A82B62FDC7E2}" srcId="{8762608E-F941-4D1B-925B-FCED46A73A4B}" destId="{FC866C4C-7EFA-45EB-B231-F401F85EB869}" srcOrd="5" destOrd="0" parTransId="{17D74E11-525A-419C-BF75-4EE9E592B007}" sibTransId="{F27E3F1E-B2CE-4E54-ACD7-0886A790F620}"/>
    <dgm:cxn modelId="{5C63957B-3D7B-48CE-AEA4-EAF1C49599E0}" type="presOf" srcId="{8762608E-F941-4D1B-925B-FCED46A73A4B}" destId="{013EB4AB-77E6-4438-8740-2598B7D89705}" srcOrd="0" destOrd="0" presId="urn:microsoft.com/office/officeart/2005/8/layout/vList5"/>
    <dgm:cxn modelId="{FA882F7F-C16E-4279-8942-ACEA3F73BF89}" type="presOf" srcId="{A7768760-F80F-478E-8E21-DA257A958DA9}" destId="{B4E7AB98-B147-428C-BCA9-6F04FB8B7DF1}" srcOrd="0" destOrd="0" presId="urn:microsoft.com/office/officeart/2005/8/layout/vList5"/>
    <dgm:cxn modelId="{6FEA7080-F457-4CAA-AAE0-1BC1CCE84002}" type="presOf" srcId="{B1C35BBB-ECAD-4275-BC53-1E1F5A506214}" destId="{11C508F2-1690-4420-BCA0-DE38CA40A7DB}" srcOrd="0" destOrd="0" presId="urn:microsoft.com/office/officeart/2005/8/layout/vList5"/>
    <dgm:cxn modelId="{1BA57580-A8DA-436E-9EF6-886A046AD0A0}" srcId="{8762608E-F941-4D1B-925B-FCED46A73A4B}" destId="{538A0E1F-4871-42FE-9EDF-F1030F02C5D1}" srcOrd="4" destOrd="0" parTransId="{F70F7221-F4E8-4F93-92C2-4EA8BA3176E3}" sibTransId="{70FE4F91-4EA6-4B61-BE56-09984F96B5BD}"/>
    <dgm:cxn modelId="{9A808382-560B-4161-983E-93E5F83AB367}" srcId="{FC866C4C-7EFA-45EB-B231-F401F85EB869}" destId="{A7768760-F80F-478E-8E21-DA257A958DA9}" srcOrd="0" destOrd="0" parTransId="{1517BD66-A203-417A-94AD-5C366FC15FE0}" sibTransId="{86FABAFB-B5E7-406E-84DE-6B636EA3AE92}"/>
    <dgm:cxn modelId="{91466E86-3C3A-46A8-8D68-C69D938AB3E4}" type="presOf" srcId="{538A0E1F-4871-42FE-9EDF-F1030F02C5D1}" destId="{FC6DE676-3598-4936-ACCB-823D38517CDF}" srcOrd="0" destOrd="0" presId="urn:microsoft.com/office/officeart/2005/8/layout/vList5"/>
    <dgm:cxn modelId="{8CFB9887-800A-428E-A609-7CE83BFD8D8E}" type="presOf" srcId="{785C1CB2-1E2D-4B88-B130-9BC73FC0836E}" destId="{DC143FB2-BA74-4427-9CC0-9DC5E64B6873}" srcOrd="0" destOrd="0" presId="urn:microsoft.com/office/officeart/2005/8/layout/vList5"/>
    <dgm:cxn modelId="{4B48D588-2981-43CC-92D3-C9493D9067CF}" srcId="{AAE7800A-902D-489C-8E6E-0123E9FBD9FC}" destId="{2D134291-9722-41DB-A71D-696EBAE9ED40}" srcOrd="0" destOrd="0" parTransId="{122DF53C-852C-45A4-8936-213EB1D24803}" sibTransId="{D020EFAF-8AE4-422B-9B08-3F7B23CB94D2}"/>
    <dgm:cxn modelId="{AADF8D8E-3468-43FB-91DB-AAB3B48988D0}" srcId="{B1C35BBB-ECAD-4275-BC53-1E1F5A506214}" destId="{9CEFE2FA-9E81-4B3C-96FC-336AE1EA8BDF}" srcOrd="0" destOrd="0" parTransId="{9A670104-11A0-4710-8E4D-5ADD000A8289}" sibTransId="{D25F9853-2A9A-4A68-B6DF-BBC138B1C700}"/>
    <dgm:cxn modelId="{2E770AAE-BC26-4251-BD5D-0EA3261B0FE6}" type="presOf" srcId="{AFE2569C-28BD-4384-9768-FA2FBEBF6729}" destId="{8BC04774-B8C9-428E-AFA6-3E39DB1F9882}" srcOrd="0" destOrd="0" presId="urn:microsoft.com/office/officeart/2005/8/layout/vList5"/>
    <dgm:cxn modelId="{B2AA8DB6-2080-4BBE-AAD4-2A64D4B408CC}" type="presOf" srcId="{2D134291-9722-41DB-A71D-696EBAE9ED40}" destId="{C4984955-29F5-4769-90AA-F3869DF60137}" srcOrd="0" destOrd="0" presId="urn:microsoft.com/office/officeart/2005/8/layout/vList5"/>
    <dgm:cxn modelId="{B5C1BFB6-45A3-4BD5-9554-74ACD9A9EE15}" srcId="{8762608E-F941-4D1B-925B-FCED46A73A4B}" destId="{AAE7800A-902D-489C-8E6E-0123E9FBD9FC}" srcOrd="3" destOrd="0" parTransId="{66C3BF08-758F-4D1D-A242-E37F6D45473F}" sibTransId="{8C1EF4DC-96F2-4701-8314-6172F90330C2}"/>
    <dgm:cxn modelId="{768441BE-05D6-4DC8-967C-6C7A9EDBBE3F}" srcId="{D7E8141C-7E94-453B-B138-897446259194}" destId="{D87B5E84-ED92-4222-90A2-96E9B3BBBE15}" srcOrd="0" destOrd="0" parTransId="{06788049-7F64-4564-B09F-AC58B180425D}" sibTransId="{E6391141-CB20-4E35-8653-B8A4F99255C3}"/>
    <dgm:cxn modelId="{0629A4C0-DEB2-478E-9C0C-8258DFAE3D10}" type="presOf" srcId="{D87B5E84-ED92-4222-90A2-96E9B3BBBE15}" destId="{695467C8-028B-4F4E-9AE1-ACE6447CDCF1}" srcOrd="0" destOrd="0" presId="urn:microsoft.com/office/officeart/2005/8/layout/vList5"/>
    <dgm:cxn modelId="{627CF9CB-C821-417C-B2C9-BD8C4135C724}" type="presOf" srcId="{AAE7800A-902D-489C-8E6E-0123E9FBD9FC}" destId="{AB8A1E9B-346F-480F-AE71-BAF5EC8D75BB}" srcOrd="0" destOrd="0" presId="urn:microsoft.com/office/officeart/2005/8/layout/vList5"/>
    <dgm:cxn modelId="{8BC95FFD-CDE4-4B5A-AE0D-FF11F92E5A90}" srcId="{785C1CB2-1E2D-4B88-B130-9BC73FC0836E}" destId="{02EDD98E-E5D3-42E8-A0A5-FDBD01E59BD9}" srcOrd="0" destOrd="0" parTransId="{C4579E22-27D0-42D0-A768-36707199AD0F}" sibTransId="{F2F5248D-B6DA-4082-8BB1-8E20DE545824}"/>
    <dgm:cxn modelId="{2087C718-FE44-4E0A-8313-636D1B40A96E}" type="presParOf" srcId="{013EB4AB-77E6-4438-8740-2598B7D89705}" destId="{D28294B7-026A-49AB-A722-70099E2CCDF0}" srcOrd="0" destOrd="0" presId="urn:microsoft.com/office/officeart/2005/8/layout/vList5"/>
    <dgm:cxn modelId="{34F7C31A-5390-464F-BB55-6AFEABCB1C3B}" type="presParOf" srcId="{D28294B7-026A-49AB-A722-70099E2CCDF0}" destId="{A51F547B-34F5-4589-8DBF-8B882F8E01BD}" srcOrd="0" destOrd="0" presId="urn:microsoft.com/office/officeart/2005/8/layout/vList5"/>
    <dgm:cxn modelId="{168294DA-D5A4-4897-97F9-AF0674D2FCF6}" type="presParOf" srcId="{D28294B7-026A-49AB-A722-70099E2CCDF0}" destId="{695467C8-028B-4F4E-9AE1-ACE6447CDCF1}" srcOrd="1" destOrd="0" presId="urn:microsoft.com/office/officeart/2005/8/layout/vList5"/>
    <dgm:cxn modelId="{62916DEF-FA76-48E3-81CA-10FB20535521}" type="presParOf" srcId="{013EB4AB-77E6-4438-8740-2598B7D89705}" destId="{059FF5E8-3D7E-40DC-AB57-F1364E6EDA5E}" srcOrd="1" destOrd="0" presId="urn:microsoft.com/office/officeart/2005/8/layout/vList5"/>
    <dgm:cxn modelId="{EFB0209C-65EE-41BD-81B4-E270C9538939}" type="presParOf" srcId="{013EB4AB-77E6-4438-8740-2598B7D89705}" destId="{2F7F14BC-FCB2-47E9-9BAB-E2850C7399FE}" srcOrd="2" destOrd="0" presId="urn:microsoft.com/office/officeart/2005/8/layout/vList5"/>
    <dgm:cxn modelId="{29BB19DC-2C75-4BD4-8717-CD7DAFACFAC7}" type="presParOf" srcId="{2F7F14BC-FCB2-47E9-9BAB-E2850C7399FE}" destId="{11C508F2-1690-4420-BCA0-DE38CA40A7DB}" srcOrd="0" destOrd="0" presId="urn:microsoft.com/office/officeart/2005/8/layout/vList5"/>
    <dgm:cxn modelId="{E9B53E3C-F86A-4B7E-87C3-B3EB29A02D02}" type="presParOf" srcId="{2F7F14BC-FCB2-47E9-9BAB-E2850C7399FE}" destId="{12E2A948-AA88-43FE-A944-C82DD35FACFD}" srcOrd="1" destOrd="0" presId="urn:microsoft.com/office/officeart/2005/8/layout/vList5"/>
    <dgm:cxn modelId="{EBA8B1C8-53AF-425F-BD28-E7ED5442AC89}" type="presParOf" srcId="{013EB4AB-77E6-4438-8740-2598B7D89705}" destId="{2FEAB095-F2FA-46E4-9BF1-0F3A1C4877E0}" srcOrd="3" destOrd="0" presId="urn:microsoft.com/office/officeart/2005/8/layout/vList5"/>
    <dgm:cxn modelId="{DEBD7A95-EBB3-404F-876C-F1607271743A}" type="presParOf" srcId="{013EB4AB-77E6-4438-8740-2598B7D89705}" destId="{239FFAF4-5DB8-4514-8A01-3E0D09186EA3}" srcOrd="4" destOrd="0" presId="urn:microsoft.com/office/officeart/2005/8/layout/vList5"/>
    <dgm:cxn modelId="{CCD94270-0052-4E39-B9FA-090F04ABA0CC}" type="presParOf" srcId="{239FFAF4-5DB8-4514-8A01-3E0D09186EA3}" destId="{DC143FB2-BA74-4427-9CC0-9DC5E64B6873}" srcOrd="0" destOrd="0" presId="urn:microsoft.com/office/officeart/2005/8/layout/vList5"/>
    <dgm:cxn modelId="{B3DE40FF-573B-42CA-822B-C2624B854FA2}" type="presParOf" srcId="{239FFAF4-5DB8-4514-8A01-3E0D09186EA3}" destId="{8E9467B9-560F-4C42-8468-9E46F2756964}" srcOrd="1" destOrd="0" presId="urn:microsoft.com/office/officeart/2005/8/layout/vList5"/>
    <dgm:cxn modelId="{B5B2C5C7-39BA-4A6A-9937-5D87FF496844}" type="presParOf" srcId="{013EB4AB-77E6-4438-8740-2598B7D89705}" destId="{079FD125-ED1E-4601-870A-A9261F0E096B}" srcOrd="5" destOrd="0" presId="urn:microsoft.com/office/officeart/2005/8/layout/vList5"/>
    <dgm:cxn modelId="{FF113F1F-99A4-4C3E-AC2D-66F542159016}" type="presParOf" srcId="{013EB4AB-77E6-4438-8740-2598B7D89705}" destId="{3B640907-ABFB-4CEA-8319-C1C2F41BCE13}" srcOrd="6" destOrd="0" presId="urn:microsoft.com/office/officeart/2005/8/layout/vList5"/>
    <dgm:cxn modelId="{B1921A00-2AD4-48EB-AF64-036D00D14441}" type="presParOf" srcId="{3B640907-ABFB-4CEA-8319-C1C2F41BCE13}" destId="{AB8A1E9B-346F-480F-AE71-BAF5EC8D75BB}" srcOrd="0" destOrd="0" presId="urn:microsoft.com/office/officeart/2005/8/layout/vList5"/>
    <dgm:cxn modelId="{681B6BA9-C694-40F9-9850-164019A9C9B3}" type="presParOf" srcId="{3B640907-ABFB-4CEA-8319-C1C2F41BCE13}" destId="{C4984955-29F5-4769-90AA-F3869DF60137}" srcOrd="1" destOrd="0" presId="urn:microsoft.com/office/officeart/2005/8/layout/vList5"/>
    <dgm:cxn modelId="{8D06689E-71DA-433E-A6DD-81191C652567}" type="presParOf" srcId="{013EB4AB-77E6-4438-8740-2598B7D89705}" destId="{EAFC139C-68AE-43A5-A5F4-C6B257D19AA5}" srcOrd="7" destOrd="0" presId="urn:microsoft.com/office/officeart/2005/8/layout/vList5"/>
    <dgm:cxn modelId="{B71AC184-BBF1-4130-BCDA-916AFEF217DB}" type="presParOf" srcId="{013EB4AB-77E6-4438-8740-2598B7D89705}" destId="{6392C180-9C31-445A-BA4F-3052590DC99C}" srcOrd="8" destOrd="0" presId="urn:microsoft.com/office/officeart/2005/8/layout/vList5"/>
    <dgm:cxn modelId="{3A7E9F95-6FF7-45AA-B183-1BBAB0BF4F77}" type="presParOf" srcId="{6392C180-9C31-445A-BA4F-3052590DC99C}" destId="{FC6DE676-3598-4936-ACCB-823D38517CDF}" srcOrd="0" destOrd="0" presId="urn:microsoft.com/office/officeart/2005/8/layout/vList5"/>
    <dgm:cxn modelId="{88FB8901-BFC2-4291-B6C1-9E13ABD00D8E}" type="presParOf" srcId="{6392C180-9C31-445A-BA4F-3052590DC99C}" destId="{8BC04774-B8C9-428E-AFA6-3E39DB1F9882}" srcOrd="1" destOrd="0" presId="urn:microsoft.com/office/officeart/2005/8/layout/vList5"/>
    <dgm:cxn modelId="{7062B00F-A602-4832-9BB9-E34AD932960F}" type="presParOf" srcId="{013EB4AB-77E6-4438-8740-2598B7D89705}" destId="{156D5293-B34B-4E8F-8D87-2545F75D230F}" srcOrd="9" destOrd="0" presId="urn:microsoft.com/office/officeart/2005/8/layout/vList5"/>
    <dgm:cxn modelId="{F8A429D7-8D6C-44EB-A3B3-CCB73CCA0CAF}" type="presParOf" srcId="{013EB4AB-77E6-4438-8740-2598B7D89705}" destId="{FACF9734-9B09-4377-BB35-7DDF3240C516}" srcOrd="10" destOrd="0" presId="urn:microsoft.com/office/officeart/2005/8/layout/vList5"/>
    <dgm:cxn modelId="{88B6ACFC-0397-487C-8EEC-CC0D04752C27}" type="presParOf" srcId="{FACF9734-9B09-4377-BB35-7DDF3240C516}" destId="{2261E665-238B-4BE4-BE77-D06F0FE88288}" srcOrd="0" destOrd="0" presId="urn:microsoft.com/office/officeart/2005/8/layout/vList5"/>
    <dgm:cxn modelId="{94EAD6B3-D641-4B22-AFD3-37E91284DD69}" type="presParOf" srcId="{FACF9734-9B09-4377-BB35-7DDF3240C516}" destId="{B4E7AB98-B147-428C-BCA9-6F04FB8B7D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67C8-028B-4F4E-9AE1-ACE6447CDCF1}">
      <dsp:nvSpPr>
        <dsp:cNvPr id="0" name=""/>
        <dsp:cNvSpPr/>
      </dsp:nvSpPr>
      <dsp:spPr>
        <a:xfrm rot="5400000">
          <a:off x="5804447" y="-2588318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Ensuring the data is accurate, complete, and consistent for reliable analysis.</a:t>
          </a:r>
        </a:p>
      </dsp:txBody>
      <dsp:txXfrm rot="-5400000">
        <a:off x="3169668" y="64299"/>
        <a:ext cx="5617128" cy="329732"/>
      </dsp:txXfrm>
    </dsp:sp>
    <dsp:sp modelId="{A51F547B-34F5-4589-8DBF-8B882F8E01BD}">
      <dsp:nvSpPr>
        <dsp:cNvPr id="0" name=""/>
        <dsp:cNvSpPr/>
      </dsp:nvSpPr>
      <dsp:spPr>
        <a:xfrm>
          <a:off x="0" y="0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Quality</a:t>
          </a:r>
        </a:p>
      </dsp:txBody>
      <dsp:txXfrm>
        <a:off x="22297" y="22297"/>
        <a:ext cx="3125074" cy="412166"/>
      </dsp:txXfrm>
    </dsp:sp>
    <dsp:sp modelId="{12E2A948-AA88-43FE-A944-C82DD35FACFD}">
      <dsp:nvSpPr>
        <dsp:cNvPr id="0" name=""/>
        <dsp:cNvSpPr/>
      </dsp:nvSpPr>
      <dsp:spPr>
        <a:xfrm rot="5400000">
          <a:off x="5804447" y="-2108720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Identifying top-selling music, artists, and genres to inform inventory and promotion strategies.</a:t>
          </a:r>
        </a:p>
      </dsp:txBody>
      <dsp:txXfrm rot="-5400000">
        <a:off x="3169668" y="543897"/>
        <a:ext cx="5617128" cy="329732"/>
      </dsp:txXfrm>
    </dsp:sp>
    <dsp:sp modelId="{11C508F2-1690-4420-BCA0-DE38CA40A7DB}">
      <dsp:nvSpPr>
        <dsp:cNvPr id="0" name=""/>
        <dsp:cNvSpPr/>
      </dsp:nvSpPr>
      <dsp:spPr>
        <a:xfrm>
          <a:off x="0" y="480382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Sales Performance</a:t>
          </a:r>
          <a:endParaRPr lang="en-US" sz="2200" b="1" kern="1200" dirty="0"/>
        </a:p>
      </dsp:txBody>
      <dsp:txXfrm>
        <a:off x="22297" y="502679"/>
        <a:ext cx="3125074" cy="412166"/>
      </dsp:txXfrm>
    </dsp:sp>
    <dsp:sp modelId="{8E9467B9-560F-4C42-8468-9E46F2756964}">
      <dsp:nvSpPr>
        <dsp:cNvPr id="0" name=""/>
        <dsp:cNvSpPr/>
      </dsp:nvSpPr>
      <dsp:spPr>
        <a:xfrm rot="5400000">
          <a:off x="5804447" y="-1629121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Understanding customer demographics, purchasing habits, and loyalty to tailor marketing efforts.</a:t>
          </a:r>
        </a:p>
      </dsp:txBody>
      <dsp:txXfrm rot="-5400000">
        <a:off x="3169668" y="1023496"/>
        <a:ext cx="5617128" cy="329732"/>
      </dsp:txXfrm>
    </dsp:sp>
    <dsp:sp modelId="{DC143FB2-BA74-4427-9CC0-9DC5E64B6873}">
      <dsp:nvSpPr>
        <dsp:cNvPr id="0" name=""/>
        <dsp:cNvSpPr/>
      </dsp:nvSpPr>
      <dsp:spPr>
        <a:xfrm>
          <a:off x="0" y="959981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Customer Analytics</a:t>
          </a:r>
          <a:endParaRPr lang="en-US" sz="2200" b="1" kern="1200" dirty="0"/>
        </a:p>
      </dsp:txBody>
      <dsp:txXfrm>
        <a:off x="22297" y="982278"/>
        <a:ext cx="3125074" cy="412166"/>
      </dsp:txXfrm>
    </dsp:sp>
    <dsp:sp modelId="{C4984955-29F5-4769-90AA-F3869DF60137}">
      <dsp:nvSpPr>
        <dsp:cNvPr id="0" name=""/>
        <dsp:cNvSpPr/>
      </dsp:nvSpPr>
      <dsp:spPr>
        <a:xfrm rot="5400000">
          <a:off x="5804447" y="-1149523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Analyzing sales and customer distribution across different locations to identify key markets.</a:t>
          </a:r>
        </a:p>
      </dsp:txBody>
      <dsp:txXfrm rot="-5400000">
        <a:off x="3169668" y="1503094"/>
        <a:ext cx="5617128" cy="329732"/>
      </dsp:txXfrm>
    </dsp:sp>
    <dsp:sp modelId="{AB8A1E9B-346F-480F-AE71-BAF5EC8D75BB}">
      <dsp:nvSpPr>
        <dsp:cNvPr id="0" name=""/>
        <dsp:cNvSpPr/>
      </dsp:nvSpPr>
      <dsp:spPr>
        <a:xfrm>
          <a:off x="0" y="1439579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Geographic Insights</a:t>
          </a:r>
          <a:endParaRPr lang="en-US" sz="2200" b="1" kern="1200" dirty="0"/>
        </a:p>
      </dsp:txBody>
      <dsp:txXfrm>
        <a:off x="22297" y="1461876"/>
        <a:ext cx="3125074" cy="412166"/>
      </dsp:txXfrm>
    </dsp:sp>
    <dsp:sp modelId="{8BC04774-B8C9-428E-AFA6-3E39DB1F9882}">
      <dsp:nvSpPr>
        <dsp:cNvPr id="0" name=""/>
        <dsp:cNvSpPr/>
      </dsp:nvSpPr>
      <dsp:spPr>
        <a:xfrm rot="5400000">
          <a:off x="5804447" y="-669925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Recommending promotional focus areas and uncovering insights for customer retention and growth.</a:t>
          </a:r>
        </a:p>
      </dsp:txBody>
      <dsp:txXfrm rot="-5400000">
        <a:off x="3169668" y="1982692"/>
        <a:ext cx="5617128" cy="329732"/>
      </dsp:txXfrm>
    </dsp:sp>
    <dsp:sp modelId="{FC6DE676-3598-4936-ACCB-823D38517CDF}">
      <dsp:nvSpPr>
        <dsp:cNvPr id="0" name=""/>
        <dsp:cNvSpPr/>
      </dsp:nvSpPr>
      <dsp:spPr>
        <a:xfrm>
          <a:off x="0" y="1919177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Strategic Opportunities</a:t>
          </a:r>
          <a:endParaRPr lang="en-US" sz="2200" b="1" kern="1200" dirty="0"/>
        </a:p>
      </dsp:txBody>
      <dsp:txXfrm>
        <a:off x="22297" y="1941474"/>
        <a:ext cx="3125074" cy="412166"/>
      </dsp:txXfrm>
    </dsp:sp>
    <dsp:sp modelId="{B4E7AB98-B147-428C-BCA9-6F04FB8B7DF1}">
      <dsp:nvSpPr>
        <dsp:cNvPr id="0" name=""/>
        <dsp:cNvSpPr/>
      </dsp:nvSpPr>
      <dsp:spPr>
        <a:xfrm rot="5400000">
          <a:off x="5804447" y="-190326"/>
          <a:ext cx="365408" cy="563496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Improving the data structure for more effective analysis (e.g., adding release year).</a:t>
          </a:r>
          <a:endParaRPr lang="en-US" sz="1300" kern="1200" dirty="0"/>
        </a:p>
      </dsp:txBody>
      <dsp:txXfrm rot="-5400000">
        <a:off x="3169668" y="2462291"/>
        <a:ext cx="5617128" cy="329732"/>
      </dsp:txXfrm>
    </dsp:sp>
    <dsp:sp modelId="{2261E665-238B-4BE4-BE77-D06F0FE88288}">
      <dsp:nvSpPr>
        <dsp:cNvPr id="0" name=""/>
        <dsp:cNvSpPr/>
      </dsp:nvSpPr>
      <dsp:spPr>
        <a:xfrm>
          <a:off x="0" y="2399560"/>
          <a:ext cx="3169668" cy="456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Database Enhancement</a:t>
          </a:r>
          <a:endParaRPr lang="en-US" sz="2200" kern="1200" dirty="0"/>
        </a:p>
      </dsp:txBody>
      <dsp:txXfrm>
        <a:off x="22297" y="2421857"/>
        <a:ext cx="3125074" cy="41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05/07/2025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"/>
            <a:ext cx="9912096" cy="1014984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3147060" y="311248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868" y="2406325"/>
            <a:ext cx="4766553" cy="1244715"/>
          </a:xfrm>
        </p:spPr>
        <p:txBody>
          <a:bodyPr/>
          <a:lstStyle/>
          <a:p>
            <a:r>
              <a:rPr lang="en-US" sz="4400" b="1" dirty="0"/>
              <a:t>Chinook Music Store Analysis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868" y="3565367"/>
            <a:ext cx="4873752" cy="630936"/>
          </a:xfrm>
        </p:spPr>
        <p:txBody>
          <a:bodyPr/>
          <a:lstStyle/>
          <a:p>
            <a:r>
              <a:rPr lang="en-US" b="1" dirty="0"/>
              <a:t>Mudassir Attar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8108D-A689-9143-5F3F-1D3502884F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812292"/>
            <a:ext cx="4985407" cy="4928616"/>
          </a:xfr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278F7-AC09-C2D6-BA88-910DE4E6C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6" y="821717"/>
            <a:ext cx="4952787" cy="49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EF30-DCC6-D173-CB0F-4936E3D4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117490"/>
            <a:ext cx="9912096" cy="1014984"/>
          </a:xfrm>
        </p:spPr>
        <p:txBody>
          <a:bodyPr/>
          <a:lstStyle/>
          <a:p>
            <a:r>
              <a:rPr lang="en-US" dirty="0"/>
              <a:t>Churn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2E365-B258-B542-F1B7-9E72683DC23B}"/>
              </a:ext>
            </a:extLst>
          </p:cNvPr>
          <p:cNvSpPr txBox="1"/>
          <p:nvPr/>
        </p:nvSpPr>
        <p:spPr>
          <a:xfrm>
            <a:off x="259497" y="4241002"/>
            <a:ext cx="11673005" cy="261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b="1" dirty="0">
                <a:effectLst/>
                <a:latin typeface="Univers Condensed Light (Body)"/>
                <a:ea typeface="Arial" panose="020B0604020202020204" pitchFamily="34" charset="0"/>
              </a:rPr>
              <a:t>Critical Churn in Key Regions: </a:t>
            </a:r>
            <a:r>
              <a:rPr lang="en-US" sz="1800" dirty="0">
                <a:effectLst/>
                <a:latin typeface="Univers Condensed Light (Body)"/>
                <a:ea typeface="Arial" panose="020B0604020202020204" pitchFamily="34" charset="0"/>
              </a:rPr>
              <a:t>Several countries face a 100% customer churn, indicating a severe retention crisis requiring immediate investigation.</a:t>
            </a:r>
          </a:p>
          <a:p>
            <a:pPr marL="285750" marR="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b="1" dirty="0">
                <a:effectLst/>
                <a:latin typeface="Univers Condensed Light (Body)"/>
                <a:ea typeface="Arial" panose="020B0604020202020204" pitchFamily="34" charset="0"/>
              </a:rPr>
              <a:t>High Average Churn: </a:t>
            </a:r>
            <a:r>
              <a:rPr lang="en-US" sz="1800" dirty="0">
                <a:effectLst/>
                <a:latin typeface="Univers Condensed Light (Body)"/>
                <a:ea typeface="Arial" panose="020B0604020202020204" pitchFamily="34" charset="0"/>
              </a:rPr>
              <a:t>An average churn rate of 37.20% signifies a significant loss of customers, necessitating urgent action to stabilize the customer base.</a:t>
            </a:r>
          </a:p>
          <a:p>
            <a:pPr marL="285750" marR="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b="1" dirty="0">
                <a:effectLst/>
                <a:latin typeface="Univers Condensed Light (Body)"/>
                <a:ea typeface="Arial" panose="020B0604020202020204" pitchFamily="34" charset="0"/>
              </a:rPr>
              <a:t>Inconsistent Retention Globally: </a:t>
            </a:r>
            <a:r>
              <a:rPr lang="en-US" sz="1800" dirty="0">
                <a:effectLst/>
                <a:latin typeface="Univers Condensed Light (Body)"/>
                <a:ea typeface="Arial" panose="020B0604020202020204" pitchFamily="34" charset="0"/>
              </a:rPr>
              <a:t>Customer retention varies widely by country, suggesting the need for tailored strategies and learning from successful regions (0% churn).</a:t>
            </a:r>
          </a:p>
          <a:p>
            <a:pPr marL="285750" marR="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800" b="1" dirty="0">
                <a:effectLst/>
                <a:latin typeface="Univers Condensed Light (Body)"/>
                <a:ea typeface="Arial" panose="020B0604020202020204" pitchFamily="34" charset="0"/>
              </a:rPr>
              <a:t>Actionable Strategies Needed: </a:t>
            </a:r>
            <a:r>
              <a:rPr lang="en-US" sz="1800" dirty="0">
                <a:effectLst/>
                <a:latin typeface="Univers Condensed Light (Body)"/>
                <a:ea typeface="Arial" panose="020B0604020202020204" pitchFamily="34" charset="0"/>
              </a:rPr>
              <a:t>Implement improved customer service and launch targeted campaigns (promotions, events) to reduce churn and attract new customers effectively.</a:t>
            </a:r>
            <a:endParaRPr lang="en-US" sz="1600" dirty="0">
              <a:effectLst/>
              <a:latin typeface="Univers Condensed Light (Body)"/>
              <a:ea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9EC8F5-CB3B-26DD-81F2-78B1AA5EC4EF}"/>
              </a:ext>
            </a:extLst>
          </p:cNvPr>
          <p:cNvGrpSpPr/>
          <p:nvPr/>
        </p:nvGrpSpPr>
        <p:grpSpPr>
          <a:xfrm>
            <a:off x="2349561" y="834313"/>
            <a:ext cx="7656804" cy="3406689"/>
            <a:chOff x="2349560" y="834313"/>
            <a:chExt cx="8016953" cy="36210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9C4457-7454-5BB2-DC51-CA6D1C1B98B3}"/>
                </a:ext>
              </a:extLst>
            </p:cNvPr>
            <p:cNvSpPr/>
            <p:nvPr/>
          </p:nvSpPr>
          <p:spPr>
            <a:xfrm>
              <a:off x="2349560" y="834313"/>
              <a:ext cx="8016953" cy="3621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402ED2-BA06-386F-4B9F-07B37184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4343" y="943643"/>
              <a:ext cx="7822414" cy="3369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65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9F821-2514-81BF-0438-6F31D8B3AE1C}"/>
              </a:ext>
            </a:extLst>
          </p:cNvPr>
          <p:cNvSpPr/>
          <p:nvPr/>
        </p:nvSpPr>
        <p:spPr>
          <a:xfrm>
            <a:off x="2067644" y="834313"/>
            <a:ext cx="7543495" cy="37765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C246E-3DA9-3BF9-57CF-8A6AE3A0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7" y="148298"/>
            <a:ext cx="12097733" cy="1014984"/>
          </a:xfrm>
        </p:spPr>
        <p:txBody>
          <a:bodyPr/>
          <a:lstStyle/>
          <a:p>
            <a:r>
              <a:rPr lang="en-US" sz="4000" dirty="0"/>
              <a:t>Product Affinity Analysis for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BFF92-254D-149F-654F-63C0FB2DF891}"/>
              </a:ext>
            </a:extLst>
          </p:cNvPr>
          <p:cNvSpPr txBox="1"/>
          <p:nvPr/>
        </p:nvSpPr>
        <p:spPr>
          <a:xfrm>
            <a:off x="205425" y="4610871"/>
            <a:ext cx="11781149" cy="1804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4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Genre-Based Preferences: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Rock, Metal, and Alternative &amp; Punk are often bought together, so fans of one genre may enjoy the others too.</a:t>
            </a:r>
          </a:p>
          <a:p>
            <a:pPr marL="342900" marR="0" lvl="0" indent="-342900" algn="just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Latin and Blues show up as secondary choices and can be grouped into themed playlists or bundles.</a:t>
            </a:r>
          </a:p>
          <a:p>
            <a:pPr marL="0" marR="0" algn="just">
              <a:lnSpc>
                <a:spcPct val="104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Cross-Selling Ideas: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Bundles &amp; Discounts: Create combo offers like Rock + Metal album packs or give discounts for buying within related genres.</a:t>
            </a:r>
          </a:p>
          <a:p>
            <a:pPr marL="342900" marR="0" lvl="0" indent="-342900" algn="just">
              <a:lnSpc>
                <a:spcPct val="104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Recommendations: Show suggestions like People who bought Rock albums also bought Punk and Alternative albums.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E5B82-638E-C27C-93A5-6D403170A5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7009" y="962025"/>
            <a:ext cx="7304861" cy="34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9F3DE0-EBE0-A4FC-105E-B46E6F182FB2}"/>
              </a:ext>
            </a:extLst>
          </p:cNvPr>
          <p:cNvSpPr/>
          <p:nvPr/>
        </p:nvSpPr>
        <p:spPr>
          <a:xfrm>
            <a:off x="2349560" y="834313"/>
            <a:ext cx="8056709" cy="34066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77704-89D7-EDC2-2DD5-E26A3754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33"/>
            <a:ext cx="11679810" cy="1014984"/>
          </a:xfrm>
        </p:spPr>
        <p:txBody>
          <a:bodyPr/>
          <a:lstStyle/>
          <a:p>
            <a:r>
              <a:rPr lang="en-US" dirty="0"/>
              <a:t>Prioritizing USA Album Promotion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6EA38-DC67-08D9-2D97-71CF67660DF1}"/>
              </a:ext>
            </a:extLst>
          </p:cNvPr>
          <p:cNvSpPr txBox="1"/>
          <p:nvPr/>
        </p:nvSpPr>
        <p:spPr>
          <a:xfrm>
            <a:off x="203288" y="4267813"/>
            <a:ext cx="11868521" cy="2382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4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Seek And Shall Find: More Of The Best (1963–1981)</a:t>
            </a:r>
            <a:endParaRPr lang="en-US" sz="1600" dirty="0">
              <a:solidFill>
                <a:srgbClr val="000000"/>
              </a:solidFill>
              <a:effectLst/>
              <a:latin typeface="Univers Condensed Light (Body)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Genre: R&amp;B/Soul</a:t>
            </a:r>
            <a:r>
              <a:rPr lang="en-US" sz="1600" dirty="0">
                <a:latin typeface="Univers Condensed Light (Body)"/>
                <a:ea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Sales Value: 387.09 (Highest)</a:t>
            </a:r>
            <a:endParaRPr lang="en-US" sz="1600" dirty="0">
              <a:effectLst/>
              <a:latin typeface="Univers Condensed Light (Body)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Justification: This album tops the sales chart, highlighting a strong market demand for R&amp;B/Soul in the USA.</a:t>
            </a:r>
            <a:endParaRPr lang="en-US" sz="1600" dirty="0">
              <a:effectLst/>
              <a:latin typeface="Univers Condensed Light (Body)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4000"/>
              </a:lnSpc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From The Muddy Banks Of The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Wishkah</a:t>
            </a:r>
            <a:r>
              <a:rPr lang="en-US" sz="1600" b="1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 [Live]</a:t>
            </a:r>
            <a:endParaRPr lang="en-US" sz="1600" dirty="0">
              <a:solidFill>
                <a:srgbClr val="000000"/>
              </a:solidFill>
              <a:effectLst/>
              <a:latin typeface="Univers Condensed Light (Body)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Genre: Rock, Sales Value: 379.17</a:t>
            </a: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Justification: With Rock being a leading genre, this live album is likely to attract a loyal fanbase and drive promotional success.</a:t>
            </a:r>
          </a:p>
          <a:p>
            <a:pPr marL="342900" marR="0" lvl="0" indent="-342900" algn="just">
              <a:lnSpc>
                <a:spcPct val="104000"/>
              </a:lnSpc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Are You Experienced?</a:t>
            </a:r>
            <a:endParaRPr lang="en-US" sz="1600" dirty="0">
              <a:solidFill>
                <a:srgbClr val="000000"/>
              </a:solidFill>
              <a:effectLst/>
              <a:latin typeface="Univers Condensed Light (Body)"/>
              <a:ea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Genre: Rock, Sales Value: 370.26</a:t>
            </a:r>
          </a:p>
          <a:p>
            <a:pPr marL="742950" marR="0" lvl="1" indent="-285750" algn="just">
              <a:lnSpc>
                <a:spcPct val="104000"/>
              </a:lnSpc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000000"/>
                </a:solidFill>
                <a:effectLst/>
                <a:latin typeface="Univers Condensed Light (Body)"/>
                <a:ea typeface="Times New Roman" panose="02020603050405020304" pitchFamily="18" charset="0"/>
              </a:rPr>
              <a:t>Justification: A classic rock album with proven sales potential, making it an ideal candidate for focused marketing efforts.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C22FC-AA10-2E85-CB2C-E1E3BFFC3D3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599" y="952902"/>
            <a:ext cx="7788965" cy="31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9B5C1A-3014-AF75-422B-2CBAECCC30C2}"/>
              </a:ext>
            </a:extLst>
          </p:cNvPr>
          <p:cNvSpPr txBox="1"/>
          <p:nvPr/>
        </p:nvSpPr>
        <p:spPr>
          <a:xfrm>
            <a:off x="84842" y="930791"/>
            <a:ext cx="6773158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Focus on High-Performing Genres: </a:t>
            </a:r>
            <a:r>
              <a:rPr lang="en-US" sz="1900" dirty="0"/>
              <a:t>Given the consistent dominance of Rock in both the USA and other markets, and the strong performance of R&amp;B/Soul in the USA, prioritize marketing and inventory for these genres in the physical music market.</a:t>
            </a:r>
          </a:p>
          <a:p>
            <a:pPr algn="just"/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Address High Churn in Specific Regions: </a:t>
            </a:r>
            <a:r>
              <a:rPr lang="en-US" sz="1900" dirty="0"/>
              <a:t>The alarmingly high churn rates (100%) in several European and South American countries (e.g., Argentina, Belgium, Italy) demand immediate investigation into localized issues and the implementation of targeted retention strategies.</a:t>
            </a:r>
          </a:p>
          <a:p>
            <a:pPr algn="just"/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Leverage Long-Term Customer Value: </a:t>
            </a:r>
            <a:r>
              <a:rPr lang="en-US" sz="1900" dirty="0"/>
              <a:t>Recognize that long-term customers exhibit significantly higher purchase frequency, basket size, and overall spending. Implement loyalty programs and engagement initiatives to nurture these valuable relationships in the physical market.</a:t>
            </a:r>
          </a:p>
          <a:p>
            <a:pPr algn="just"/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b="1" dirty="0"/>
              <a:t>Explore Product Affinity for Bundling: </a:t>
            </a:r>
            <a:r>
              <a:rPr lang="en-US" sz="1900" dirty="0"/>
              <a:t>The co-purchase patterns of genres like Rock, Metal, and Alternative &amp; Punk suggest opportunities for creating physical product bundles or in-store recommendations to encourage cross-selling and increase basket size.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A969EF-0F6D-603D-0149-EA4D0D11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2" y="74833"/>
            <a:ext cx="6852671" cy="1014984"/>
          </a:xfrm>
        </p:spPr>
        <p:txBody>
          <a:bodyPr/>
          <a:lstStyle/>
          <a:p>
            <a:r>
              <a:rPr lang="en-US" sz="4200" dirty="0"/>
              <a:t>Overall Strategy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FB2C0-A9B0-584E-1AFF-FF3720456E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025" y="74833"/>
            <a:ext cx="5090133" cy="6673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07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893B-100D-BB22-3DD9-CCC1093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2" y="100303"/>
            <a:ext cx="9912096" cy="101498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35C61-F8B4-46A9-B9EA-C7CE9CF3B5DD}"/>
              </a:ext>
            </a:extLst>
          </p:cNvPr>
          <p:cNvSpPr txBox="1"/>
          <p:nvPr/>
        </p:nvSpPr>
        <p:spPr>
          <a:xfrm>
            <a:off x="84842" y="999889"/>
            <a:ext cx="680143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/>
              <a:t>Data Overview: </a:t>
            </a:r>
            <a:r>
              <a:rPr lang="en-US" sz="1900" dirty="0"/>
              <a:t>Chinook Music Services’ dataset of 11 detailed tables, covering global sales across 53 cities in 24 countries and a catalog of 275 artists and 347 albums across 25 genres, provides a solid foundation for data-driven strategies in the physical music market.</a:t>
            </a:r>
          </a:p>
          <a:p>
            <a:pPr algn="just"/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/>
              <a:t>Genre Promotion Based on Sales Insights: </a:t>
            </a:r>
            <a:r>
              <a:rPr lang="en-US" sz="1900" dirty="0"/>
              <a:t>Focus on promoting top-performing genres like Rock and Alternative &amp; Punk in the USA, while adapting to regional trends such as Metal's global appeal.</a:t>
            </a:r>
          </a:p>
          <a:p>
            <a:pPr algn="just"/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/>
              <a:t>Cross-Selling Through Purchase Patterns: </a:t>
            </a:r>
            <a:r>
              <a:rPr lang="en-US" sz="1900" dirty="0"/>
              <a:t>Use co-purchase data to identify genre and artist affinities, enabling effective cross-selling strategies that boost order value and revenue.</a:t>
            </a:r>
          </a:p>
          <a:p>
            <a:pPr algn="just"/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/>
              <a:t>Customer Retention for Long-Term Value: </a:t>
            </a:r>
            <a:r>
              <a:rPr lang="en-US" sz="1900" dirty="0"/>
              <a:t>Reduce churn by targeting high-value, long-term customers with personalized campaigns that foster loyalty and maximize lifetime value.</a:t>
            </a:r>
          </a:p>
          <a:p>
            <a:pPr algn="just"/>
            <a:endParaRPr lang="en-US" sz="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900" b="1" dirty="0"/>
              <a:t>Sustained Growth Through Data-Driven Strategy: </a:t>
            </a:r>
            <a:r>
              <a:rPr lang="en-US" sz="1900" dirty="0"/>
              <a:t>By leveraging sales insights, purchase behavior, and customer data, Chinook can enhance genre marketing, optimize cross-selling, tailor regional approaches, and drive long-term growth in the physical music market.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ED437-54AE-DE01-0259-5AA25A2B67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3950" y="100304"/>
            <a:ext cx="5093208" cy="6624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00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7855" y="2654427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2C8D5E-4E58-BDD1-B77E-08771896DDA1}"/>
              </a:ext>
            </a:extLst>
          </p:cNvPr>
          <p:cNvSpPr/>
          <p:nvPr/>
        </p:nvSpPr>
        <p:spPr>
          <a:xfrm>
            <a:off x="2022269" y="832898"/>
            <a:ext cx="8209177" cy="32095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BDD1D-C17A-DE53-EC9D-98B60167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6" y="53788"/>
            <a:ext cx="7224702" cy="1106895"/>
          </a:xfrm>
        </p:spPr>
        <p:txBody>
          <a:bodyPr/>
          <a:lstStyle/>
          <a:p>
            <a:r>
              <a:rPr lang="en-US" sz="4400" b="1" dirty="0"/>
              <a:t>About Chinook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7DBE5-8518-A845-7F43-3498EC1CF70A}"/>
              </a:ext>
            </a:extLst>
          </p:cNvPr>
          <p:cNvSpPr txBox="1"/>
          <p:nvPr/>
        </p:nvSpPr>
        <p:spPr>
          <a:xfrm>
            <a:off x="322083" y="4130126"/>
            <a:ext cx="115478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Chinook Music Services is a premier name in the physical music records industry, dedicated to delivering exceptional musical entertainment to audiences around the world.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With a global network of retail outlets, distribution channels, and customer-focused services, Chinook provides music lovers with access to an unparalleled collection of physical media.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From timeless classics to contemporary hits, our extensive catalog spans every major genre, ensuring that every musical taste is catered 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Beyond offering a wide selection, Chinook is committed to preserving the cultural value of physical music formats—vinyl, CDs, and special editions—helping collectors and audiophiles alike connect with music in its most authentic 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Whether you're a casual listener or a dedicated fan, Chinook Music Services invites you to experience the richness of music through expertly curated content, high-quality products, and passionate service.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D499B-A313-FFED-49C4-88807A474D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374" y="920599"/>
            <a:ext cx="7912672" cy="30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85501E-52C2-E6D9-12B4-D8D37335C22E}"/>
              </a:ext>
            </a:extLst>
          </p:cNvPr>
          <p:cNvSpPr/>
          <p:nvPr/>
        </p:nvSpPr>
        <p:spPr>
          <a:xfrm>
            <a:off x="1161067" y="3529284"/>
            <a:ext cx="9417378" cy="3110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17907-29A7-2993-4148-2E2B110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08" y="98887"/>
            <a:ext cx="9912096" cy="1014984"/>
          </a:xfrm>
        </p:spPr>
        <p:txBody>
          <a:bodyPr/>
          <a:lstStyle/>
          <a:p>
            <a:r>
              <a:rPr lang="en-US" sz="4400" b="1" dirty="0"/>
              <a:t>Introduction and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76D5-2088-22AF-17C8-FD8A72A8B648}"/>
              </a:ext>
            </a:extLst>
          </p:cNvPr>
          <p:cNvSpPr txBox="1"/>
          <p:nvPr/>
        </p:nvSpPr>
        <p:spPr>
          <a:xfrm>
            <a:off x="146508" y="1035909"/>
            <a:ext cx="1167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music retail industry benefits immensely from data-driven strategies to understand customers and optimize offerings for increased success.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project focuses on analyzing Chinook Music Store's data to provide key insights for informed decision-making in areas like marketing, inventory, and customer engagement.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30F43-717E-03E4-0924-482A1BE2162E}"/>
              </a:ext>
            </a:extLst>
          </p:cNvPr>
          <p:cNvSpPr txBox="1"/>
          <p:nvPr/>
        </p:nvSpPr>
        <p:spPr>
          <a:xfrm>
            <a:off x="212496" y="2238418"/>
            <a:ext cx="11898984" cy="129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Project Context &amp; 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primary goal is to analyze Chinook Music Store's sales and customer data to uncover valuable patterns and trends.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will be achieved through: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362EF0E-A384-44EA-FE26-BA01FD67A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14506"/>
              </p:ext>
            </p:extLst>
          </p:nvPr>
        </p:nvGraphicFramePr>
        <p:xfrm>
          <a:off x="1467438" y="3656545"/>
          <a:ext cx="8804635" cy="2856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98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EA52-25DB-6190-4D3B-93489095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30" y="72282"/>
            <a:ext cx="11431446" cy="1014984"/>
          </a:xfrm>
        </p:spPr>
        <p:txBody>
          <a:bodyPr/>
          <a:lstStyle/>
          <a:p>
            <a:pPr algn="l"/>
            <a:r>
              <a:rPr lang="en-US" sz="3600" b="1" dirty="0"/>
              <a:t>Chinook Music Store Database Schema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C14808-F5D4-3567-F2FD-B656FF5E465C}"/>
              </a:ext>
            </a:extLst>
          </p:cNvPr>
          <p:cNvGrpSpPr/>
          <p:nvPr/>
        </p:nvGrpSpPr>
        <p:grpSpPr>
          <a:xfrm>
            <a:off x="2306425" y="970960"/>
            <a:ext cx="7579150" cy="5458120"/>
            <a:chOff x="2007908" y="766366"/>
            <a:chExt cx="8220174" cy="59455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14FF66-8C04-5634-E507-DC49D5CDDC90}"/>
                </a:ext>
              </a:extLst>
            </p:cNvPr>
            <p:cNvSpPr/>
            <p:nvPr/>
          </p:nvSpPr>
          <p:spPr>
            <a:xfrm>
              <a:off x="2007908" y="766366"/>
              <a:ext cx="8220174" cy="5945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FFF7D6-B1A3-98DB-5A97-EE37A5F4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3691" y="870354"/>
              <a:ext cx="7888607" cy="5714268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01309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B42-9AD6-1D30-F905-766AB78F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36547"/>
            <a:ext cx="12088305" cy="721623"/>
          </a:xfrm>
        </p:spPr>
        <p:txBody>
          <a:bodyPr/>
          <a:lstStyle/>
          <a:p>
            <a:r>
              <a:rPr lang="en-US" sz="4400" b="1" dirty="0"/>
              <a:t>Chinook </a:t>
            </a:r>
            <a:r>
              <a:rPr lang="en-US" b="1" dirty="0"/>
              <a:t>Data Overview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1D35D-59A3-3850-4C25-00939442AF70}"/>
              </a:ext>
            </a:extLst>
          </p:cNvPr>
          <p:cNvSpPr txBox="1"/>
          <p:nvPr/>
        </p:nvSpPr>
        <p:spPr>
          <a:xfrm>
            <a:off x="5109328" y="1192923"/>
            <a:ext cx="681047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comprises 11 detailed tables, each containing structured information covering different facets of Chinook Music Services’ operations.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Chinook caters to a diverse global customer base, with users located in 53 cities across 24 countries.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Its music catalog features tracks from 25 distinct genres including Rock, Metal, Jazz, Classical, and more demonstrating the company’s dedication to musical variety.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catalog includes 275 artists and 347 unique albums, offering listeners a rich and varied selection of music that appeals to a wide range of tastes and preferences.</a:t>
            </a:r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Detailed information is provided for both albums and their corresponding artists, allowing for in-depth exploration of musical content and artist contributions.</a:t>
            </a:r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invoice table captures all customer transactions, offering a complete record of sales activity, including dates, purchase amounts, customer details, and purchased items.</a:t>
            </a:r>
            <a:endParaRPr lang="en-US" sz="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dataset provides valuable insights into global music preferences, purchasing behavior, and the performance of various genres and artists.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ABED7-1280-C571-BA71-6649673BB9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8170"/>
            <a:ext cx="5109328" cy="599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4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B7F5E-1EF5-72F2-BC81-CE04ABC7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C189-F225-5F11-DFA5-A26B195B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36547"/>
            <a:ext cx="12088305" cy="721623"/>
          </a:xfrm>
        </p:spPr>
        <p:txBody>
          <a:bodyPr/>
          <a:lstStyle/>
          <a:p>
            <a:r>
              <a:rPr lang="en-US" sz="4400" b="1" dirty="0"/>
              <a:t>Customers In Each Country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E4EFFF-97BB-EE93-2CD3-5551F9C43C0C}"/>
              </a:ext>
            </a:extLst>
          </p:cNvPr>
          <p:cNvSpPr txBox="1"/>
          <p:nvPr/>
        </p:nvSpPr>
        <p:spPr>
          <a:xfrm>
            <a:off x="529472" y="4412329"/>
            <a:ext cx="11133056" cy="234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USA has the highest number of customers, significantly leading with 13.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Canada follows as the second largest customer base with 8 customers.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Brazil, France, and Germany show a similar customer count, each having 5 customers.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long tail of countries each contributes a smaller number of customers, ranging from 1 to 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000" b="0" noProof="1"/>
              <a:t>The customer demographic breakdown is very diversified.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8BA868-B93D-8F48-30F2-36AC478CCAE7}"/>
              </a:ext>
            </a:extLst>
          </p:cNvPr>
          <p:cNvGrpSpPr/>
          <p:nvPr/>
        </p:nvGrpSpPr>
        <p:grpSpPr>
          <a:xfrm>
            <a:off x="2622222" y="843313"/>
            <a:ext cx="6947555" cy="3646911"/>
            <a:chOff x="2969443" y="915662"/>
            <a:chExt cx="6947555" cy="36469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5501E-52C2-E6D9-12B4-D8D37335C22E}"/>
                </a:ext>
              </a:extLst>
            </p:cNvPr>
            <p:cNvSpPr/>
            <p:nvPr/>
          </p:nvSpPr>
          <p:spPr>
            <a:xfrm>
              <a:off x="2969443" y="915662"/>
              <a:ext cx="6947555" cy="3646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333183-82C7-C7A8-30D0-177408D0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37506" y="1108120"/>
              <a:ext cx="6619235" cy="3225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788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85501E-52C2-E6D9-12B4-D8D37335C22E}"/>
              </a:ext>
            </a:extLst>
          </p:cNvPr>
          <p:cNvSpPr/>
          <p:nvPr/>
        </p:nvSpPr>
        <p:spPr>
          <a:xfrm>
            <a:off x="2781248" y="829577"/>
            <a:ext cx="6790135" cy="34939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FC854-B11B-9E2A-98B0-17D9C141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27121"/>
            <a:ext cx="9912096" cy="1014984"/>
          </a:xfrm>
        </p:spPr>
        <p:txBody>
          <a:bodyPr/>
          <a:lstStyle/>
          <a:p>
            <a:r>
              <a:rPr lang="en-US" sz="4400" dirty="0"/>
              <a:t>Revenue Across Cities &amp;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58E0F-293B-013E-19CA-BA84429612DF}"/>
              </a:ext>
            </a:extLst>
          </p:cNvPr>
          <p:cNvSpPr txBox="1"/>
          <p:nvPr/>
        </p:nvSpPr>
        <p:spPr>
          <a:xfrm>
            <a:off x="103694" y="4432429"/>
            <a:ext cx="11972041" cy="229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Arial" panose="020B0604020202020204" pitchFamily="34" charset="0"/>
              </a:rPr>
              <a:t>Prague (Czech Republic) stands out with the highest total revenue, significantly surpassing all other billing cities.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Arial" panose="020B0604020202020204" pitchFamily="34" charset="0"/>
              </a:rPr>
              <a:t>Mountain View (USA) and London (United Kingdom) follow as the next highest revenue-generating cities, with relatively close total revenue figures.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Arial" panose="020B0604020202020204" pitchFamily="34" charset="0"/>
              </a:rPr>
              <a:t>Several European cities, including Berlin (Germany) and Paris (France), contribute substantial total revenue, ranking among the top performers.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Univers Condensed Light (Body)"/>
                <a:ea typeface="Arial" panose="020B0604020202020204" pitchFamily="34" charset="0"/>
              </a:rPr>
              <a:t>While many cities show similar total revenue in the lower range, Ottawa (Canada) and Reno (USA) exhibit some of the lowest total revenue among the displayed billing cities.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EA424C-FB78-65E9-7D8C-2F189ADA79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434" y="900748"/>
            <a:ext cx="6457914" cy="334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6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E0B00-8C6D-FF5D-09E4-6238FF77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481789-F2BF-3E62-65DB-7E384D670CD9}"/>
              </a:ext>
            </a:extLst>
          </p:cNvPr>
          <p:cNvSpPr/>
          <p:nvPr/>
        </p:nvSpPr>
        <p:spPr>
          <a:xfrm>
            <a:off x="6013174" y="1142105"/>
            <a:ext cx="5963478" cy="44351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AA6B-EB7D-F02A-D5A2-48B3497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5" y="127121"/>
            <a:ext cx="9912096" cy="1014984"/>
          </a:xfrm>
        </p:spPr>
        <p:txBody>
          <a:bodyPr/>
          <a:lstStyle/>
          <a:p>
            <a:r>
              <a:rPr lang="en-US" sz="4400" dirty="0"/>
              <a:t>Customer Purchasing Behavior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A3B9C-0BC0-966C-B836-D372EB365C15}"/>
              </a:ext>
            </a:extLst>
          </p:cNvPr>
          <p:cNvSpPr txBox="1"/>
          <p:nvPr/>
        </p:nvSpPr>
        <p:spPr>
          <a:xfrm>
            <a:off x="215348" y="1269852"/>
            <a:ext cx="5601643" cy="43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 (Body)"/>
                <a:ea typeface="Arial" panose="020B0604020202020204" pitchFamily="34" charset="0"/>
              </a:rPr>
              <a:t>Long-term customers consistently outperform short-term customers in purchase frequency, average basket size, and total spending.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 (Body)"/>
                <a:ea typeface="Arial" panose="020B0604020202020204" pitchFamily="34" charset="0"/>
              </a:rPr>
              <a:t>This visual strongly emphasizes the crucial role of customer loyalty as a significant driver of increased company revenue.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 (Body)"/>
                <a:ea typeface="Arial" panose="020B0604020202020204" pitchFamily="34" charset="0"/>
              </a:rPr>
              <a:t>Cultivating long-term customer relationships leads to higher overall sales due to their increased purchasing habits.</a:t>
            </a:r>
          </a:p>
          <a:p>
            <a:pPr marL="285750" marR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Univers Condensed Light (Body)"/>
                <a:ea typeface="Arial" panose="020B0604020202020204" pitchFamily="34" charset="0"/>
              </a:rPr>
              <a:t>Prioritizing customer retention strategies is essential for sustainable revenue growth and maximizing the value of existing customers.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599E8C-04B7-6FFA-E965-B68A9D8A8D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1226" y="1235155"/>
            <a:ext cx="5599243" cy="42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64E97B1-8840-C8A6-1380-6BD5B66751AD}"/>
              </a:ext>
            </a:extLst>
          </p:cNvPr>
          <p:cNvSpPr/>
          <p:nvPr/>
        </p:nvSpPr>
        <p:spPr>
          <a:xfrm>
            <a:off x="6564246" y="3727174"/>
            <a:ext cx="5401511" cy="29888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ACEDE-E331-0542-DA3B-4E2FD9CC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" y="98840"/>
            <a:ext cx="11783505" cy="1014984"/>
          </a:xfrm>
        </p:spPr>
        <p:txBody>
          <a:bodyPr/>
          <a:lstStyle/>
          <a:p>
            <a:r>
              <a:rPr lang="en-US" sz="4000" dirty="0"/>
              <a:t>Sales By Genre In USA &amp; Other Countries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37444-89BD-C113-CF27-0E767670A52B}"/>
              </a:ext>
            </a:extLst>
          </p:cNvPr>
          <p:cNvSpPr txBox="1"/>
          <p:nvPr/>
        </p:nvSpPr>
        <p:spPr>
          <a:xfrm>
            <a:off x="226243" y="3764562"/>
            <a:ext cx="6165130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Rock music accounts for the largest portion of sales with a significantly higher value of 2053, highlighting its widespread financial success globally.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Metal and Alternative &amp; Punk are the next strongest genres in terms of sales internationally, mirroring the US trend but with greater revenue.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A wider variety of genres contribute in regions outside the USA, including Latin, Jazz, R&amp;B/Soul, Blues, Alternative and others although their individual sales are lower than Rock and Metal.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08D177-313B-347F-4315-AC2726910831}"/>
              </a:ext>
            </a:extLst>
          </p:cNvPr>
          <p:cNvGrpSpPr/>
          <p:nvPr/>
        </p:nvGrpSpPr>
        <p:grpSpPr>
          <a:xfrm>
            <a:off x="554884" y="782981"/>
            <a:ext cx="5189934" cy="2944193"/>
            <a:chOff x="554883" y="782981"/>
            <a:chExt cx="5438413" cy="31230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717227-B2E1-70A5-5B96-1F9635D855B1}"/>
                </a:ext>
              </a:extLst>
            </p:cNvPr>
            <p:cNvSpPr/>
            <p:nvPr/>
          </p:nvSpPr>
          <p:spPr>
            <a:xfrm>
              <a:off x="554883" y="782981"/>
              <a:ext cx="5438413" cy="3123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AF40B4-06B7-DC7E-4232-438B8EDF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756" y="913211"/>
              <a:ext cx="5125978" cy="281396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B58B918-A6E1-EDFE-4431-D7C3CFF2C3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461" y="3756991"/>
            <a:ext cx="5120737" cy="28654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34D2E0-6985-51CD-4743-DBD70684EE0E}"/>
              </a:ext>
            </a:extLst>
          </p:cNvPr>
          <p:cNvSpPr txBox="1"/>
          <p:nvPr/>
        </p:nvSpPr>
        <p:spPr>
          <a:xfrm>
            <a:off x="5800627" y="886324"/>
            <a:ext cx="6165130" cy="261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Rock music generates the highest total sales in the USA, with a value of 555, significantly outperforming all other genres.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Alternative &amp; Punk and Metal follow as the next highest-grossing genres in the USA, achieving similar total sales figures of 129 and 123 respectively.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Univers Condensed Light (Body)"/>
                <a:cs typeface="Times New Roman" panose="02020603050405020304" pitchFamily="18" charset="0"/>
              </a:rPr>
              <a:t>The remaining genres in the top 10 contribute considerably less to the total sales, with Jazz generating the lowest at a value of 14, indicating a smaller market share compared to Rock.</a:t>
            </a:r>
          </a:p>
        </p:txBody>
      </p:sp>
    </p:spTree>
    <p:extLst>
      <p:ext uri="{BB962C8B-B14F-4D97-AF65-F5344CB8AC3E}">
        <p14:creationId xmlns:p14="http://schemas.microsoft.com/office/powerpoint/2010/main" val="273252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{83DC64BC-0583-40B0-BE8C-6DEEED2C37A7}tf11429527_win32</Template>
  <TotalTime>2778</TotalTime>
  <Words>1632</Words>
  <Application>Microsoft Office PowerPoint</Application>
  <PresentationFormat>Widescreen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Karla</vt:lpstr>
      <vt:lpstr>Symbol</vt:lpstr>
      <vt:lpstr>Times New Roman</vt:lpstr>
      <vt:lpstr>Univers Condensed Light</vt:lpstr>
      <vt:lpstr>Univers Condensed Light (Body)</vt:lpstr>
      <vt:lpstr>Office Theme</vt:lpstr>
      <vt:lpstr>Chinook Music Store Analysis </vt:lpstr>
      <vt:lpstr>About Chinook</vt:lpstr>
      <vt:lpstr>Introduction and Objectives</vt:lpstr>
      <vt:lpstr>Chinook Music Store Database Schema</vt:lpstr>
      <vt:lpstr>Chinook Data Overview</vt:lpstr>
      <vt:lpstr>Customers In Each Country</vt:lpstr>
      <vt:lpstr>Revenue Across Cities &amp; Countries</vt:lpstr>
      <vt:lpstr>Customer Purchasing Behavior </vt:lpstr>
      <vt:lpstr>Sales By Genre In USA &amp; Other Countries</vt:lpstr>
      <vt:lpstr>Churn Rate</vt:lpstr>
      <vt:lpstr>Product Affinity Analysis for Recommendations</vt:lpstr>
      <vt:lpstr>Prioritizing USA Album Promotion</vt:lpstr>
      <vt:lpstr>Overall Strategy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Mudassir Attar</dc:creator>
  <cp:lastModifiedBy>Mudassir Attar</cp:lastModifiedBy>
  <cp:revision>58</cp:revision>
  <dcterms:created xsi:type="dcterms:W3CDTF">2025-02-16T10:16:04Z</dcterms:created>
  <dcterms:modified xsi:type="dcterms:W3CDTF">2025-07-05T09:57:32Z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