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sldIdLst>
    <p:sldId id="284" r:id="rId5"/>
    <p:sldId id="316" r:id="rId6"/>
    <p:sldId id="297" r:id="rId7"/>
    <p:sldId id="299" r:id="rId8"/>
    <p:sldId id="300" r:id="rId9"/>
    <p:sldId id="317" r:id="rId10"/>
    <p:sldId id="312" r:id="rId11"/>
    <p:sldId id="301" r:id="rId12"/>
    <p:sldId id="313" r:id="rId13"/>
    <p:sldId id="308" r:id="rId14"/>
    <p:sldId id="307" r:id="rId15"/>
    <p:sldId id="314" r:id="rId16"/>
    <p:sldId id="303" r:id="rId17"/>
    <p:sldId id="302" r:id="rId18"/>
    <p:sldId id="304" r:id="rId19"/>
    <p:sldId id="311" r:id="rId20"/>
    <p:sldId id="318" r:id="rId21"/>
    <p:sldId id="319" r:id="rId22"/>
    <p:sldId id="320" r:id="rId23"/>
    <p:sldId id="306" r:id="rId24"/>
    <p:sldId id="29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4" autoAdjust="0"/>
    <p:restoredTop sz="94899" autoAdjust="0"/>
  </p:normalViewPr>
  <p:slideViewPr>
    <p:cSldViewPr snapToGrid="0" snapToObjects="1" showGuides="1">
      <p:cViewPr>
        <p:scale>
          <a:sx n="89" d="100"/>
          <a:sy n="89" d="100"/>
        </p:scale>
        <p:origin x="528" y="-101"/>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62608E-F941-4D1B-925B-FCED46A73A4B}" type="doc">
      <dgm:prSet loTypeId="urn:microsoft.com/office/officeart/2005/8/layout/vList5" loCatId="list" qsTypeId="urn:microsoft.com/office/officeart/2005/8/quickstyle/simple4" qsCatId="simple" csTypeId="urn:microsoft.com/office/officeart/2005/8/colors/accent3_5" csCatId="accent3" phldr="1"/>
      <dgm:spPr/>
      <dgm:t>
        <a:bodyPr/>
        <a:lstStyle/>
        <a:p>
          <a:endParaRPr lang="en-US"/>
        </a:p>
      </dgm:t>
    </dgm:pt>
    <dgm:pt modelId="{D7E8141C-7E94-453B-B138-897446259194}">
      <dgm:prSet custT="1"/>
      <dgm:spPr/>
      <dgm:t>
        <a:bodyPr/>
        <a:lstStyle/>
        <a:p>
          <a:r>
            <a:rPr lang="en-US" sz="2200" b="1" dirty="0">
              <a:latin typeface="Aptos Narrow" panose="020B0004020202020204" pitchFamily="34" charset="0"/>
            </a:rPr>
            <a:t>Data Preparation</a:t>
          </a:r>
        </a:p>
      </dgm:t>
    </dgm:pt>
    <dgm:pt modelId="{8E66D936-CFB9-42E2-9A0F-E22C22367522}" type="parTrans" cxnId="{0B95AC32-623F-497B-934E-AC45ECBB337E}">
      <dgm:prSet/>
      <dgm:spPr/>
      <dgm:t>
        <a:bodyPr/>
        <a:lstStyle/>
        <a:p>
          <a:endParaRPr lang="en-US">
            <a:latin typeface="Aptos Narrow" panose="020B0004020202020204" pitchFamily="34" charset="0"/>
          </a:endParaRPr>
        </a:p>
      </dgm:t>
    </dgm:pt>
    <dgm:pt modelId="{79E5FED4-8C5F-4DE3-9CBC-7C0ABFC36609}" type="sibTrans" cxnId="{0B95AC32-623F-497B-934E-AC45ECBB337E}">
      <dgm:prSet/>
      <dgm:spPr/>
      <dgm:t>
        <a:bodyPr/>
        <a:lstStyle/>
        <a:p>
          <a:endParaRPr lang="en-US">
            <a:latin typeface="Aptos Narrow" panose="020B0004020202020204" pitchFamily="34" charset="0"/>
          </a:endParaRPr>
        </a:p>
      </dgm:t>
    </dgm:pt>
    <dgm:pt modelId="{B1C35BBB-ECAD-4275-BC53-1E1F5A506214}">
      <dgm:prSet custT="1"/>
      <dgm:spPr/>
      <dgm:t>
        <a:bodyPr/>
        <a:lstStyle/>
        <a:p>
          <a:r>
            <a:rPr lang="en-US" sz="2200" b="1" dirty="0">
              <a:latin typeface="Aptos Narrow" panose="020B0004020202020204" pitchFamily="34" charset="0"/>
            </a:rPr>
            <a:t>Measure Creation</a:t>
          </a:r>
        </a:p>
      </dgm:t>
    </dgm:pt>
    <dgm:pt modelId="{15F15B96-E117-433F-A260-14D1F5B22F86}" type="sibTrans" cxnId="{E1106306-DC5F-4DEB-A169-37B333C43D66}">
      <dgm:prSet/>
      <dgm:spPr/>
      <dgm:t>
        <a:bodyPr/>
        <a:lstStyle/>
        <a:p>
          <a:endParaRPr lang="en-US">
            <a:latin typeface="Aptos Narrow" panose="020B0004020202020204" pitchFamily="34" charset="0"/>
          </a:endParaRPr>
        </a:p>
      </dgm:t>
    </dgm:pt>
    <dgm:pt modelId="{E80F3D71-A34A-4716-A566-03B6BA7056DC}" type="parTrans" cxnId="{E1106306-DC5F-4DEB-A169-37B333C43D66}">
      <dgm:prSet/>
      <dgm:spPr/>
      <dgm:t>
        <a:bodyPr/>
        <a:lstStyle/>
        <a:p>
          <a:endParaRPr lang="en-US">
            <a:latin typeface="Aptos Narrow" panose="020B0004020202020204" pitchFamily="34" charset="0"/>
          </a:endParaRPr>
        </a:p>
      </dgm:t>
    </dgm:pt>
    <dgm:pt modelId="{785C1CB2-1E2D-4B88-B130-9BC73FC0836E}">
      <dgm:prSet custT="1"/>
      <dgm:spPr/>
      <dgm:t>
        <a:bodyPr/>
        <a:lstStyle/>
        <a:p>
          <a:r>
            <a:rPr lang="en-US" sz="2200" b="1" dirty="0">
              <a:latin typeface="Aptos Narrow" panose="020B0004020202020204" pitchFamily="34" charset="0"/>
            </a:rPr>
            <a:t>Various visuals</a:t>
          </a:r>
        </a:p>
      </dgm:t>
    </dgm:pt>
    <dgm:pt modelId="{4434D4DF-9F61-4E9C-B907-0D5451639B5A}" type="parTrans" cxnId="{16935E1A-E814-4DC7-A883-9DC21902F91B}">
      <dgm:prSet/>
      <dgm:spPr/>
      <dgm:t>
        <a:bodyPr/>
        <a:lstStyle/>
        <a:p>
          <a:endParaRPr lang="en-US">
            <a:latin typeface="Aptos Narrow" panose="020B0004020202020204" pitchFamily="34" charset="0"/>
          </a:endParaRPr>
        </a:p>
      </dgm:t>
    </dgm:pt>
    <dgm:pt modelId="{4896205F-F9EE-4033-B3CF-4A0333141DEA}" type="sibTrans" cxnId="{16935E1A-E814-4DC7-A883-9DC21902F91B}">
      <dgm:prSet/>
      <dgm:spPr/>
      <dgm:t>
        <a:bodyPr/>
        <a:lstStyle/>
        <a:p>
          <a:endParaRPr lang="en-US">
            <a:latin typeface="Aptos Narrow" panose="020B0004020202020204" pitchFamily="34" charset="0"/>
          </a:endParaRPr>
        </a:p>
      </dgm:t>
    </dgm:pt>
    <dgm:pt modelId="{AAE7800A-902D-489C-8E6E-0123E9FBD9FC}">
      <dgm:prSet custT="1"/>
      <dgm:spPr/>
      <dgm:t>
        <a:bodyPr/>
        <a:lstStyle/>
        <a:p>
          <a:r>
            <a:rPr lang="en-US" sz="2200" b="1" dirty="0">
              <a:latin typeface="Aptos Narrow" panose="020B0004020202020204" pitchFamily="34" charset="0"/>
            </a:rPr>
            <a:t>Interactive Dashboard</a:t>
          </a:r>
        </a:p>
      </dgm:t>
    </dgm:pt>
    <dgm:pt modelId="{66C3BF08-758F-4D1D-A242-E37F6D45473F}" type="parTrans" cxnId="{B5C1BFB6-45A3-4BD5-9554-74ACD9A9EE15}">
      <dgm:prSet/>
      <dgm:spPr/>
      <dgm:t>
        <a:bodyPr/>
        <a:lstStyle/>
        <a:p>
          <a:endParaRPr lang="en-US">
            <a:latin typeface="Aptos Narrow" panose="020B0004020202020204" pitchFamily="34" charset="0"/>
          </a:endParaRPr>
        </a:p>
      </dgm:t>
    </dgm:pt>
    <dgm:pt modelId="{8C1EF4DC-96F2-4701-8314-6172F90330C2}" type="sibTrans" cxnId="{B5C1BFB6-45A3-4BD5-9554-74ACD9A9EE15}">
      <dgm:prSet/>
      <dgm:spPr/>
      <dgm:t>
        <a:bodyPr/>
        <a:lstStyle/>
        <a:p>
          <a:endParaRPr lang="en-US">
            <a:latin typeface="Aptos Narrow" panose="020B0004020202020204" pitchFamily="34" charset="0"/>
          </a:endParaRPr>
        </a:p>
      </dgm:t>
    </dgm:pt>
    <dgm:pt modelId="{9CEFE2FA-9E81-4B3C-96FC-336AE1EA8BDF}">
      <dgm:prSet/>
      <dgm:spPr/>
      <dgm:t>
        <a:bodyPr/>
        <a:lstStyle/>
        <a:p>
          <a:pPr>
            <a:buFont typeface="Arial" panose="020B0604020202020204" pitchFamily="34" charset="0"/>
            <a:buChar char="•"/>
          </a:pPr>
          <a:r>
            <a:rPr lang="en-US" dirty="0">
              <a:latin typeface="Aptos Narrow" panose="020B0004020202020204" pitchFamily="34" charset="0"/>
            </a:rPr>
            <a:t>Custom measures were built using DAX with calculated columns, filters, aggregations (e.g., SUMX), and time intelligence to enable trend and comparison analysis.</a:t>
          </a:r>
        </a:p>
      </dgm:t>
    </dgm:pt>
    <dgm:pt modelId="{9A670104-11A0-4710-8E4D-5ADD000A8289}" type="parTrans" cxnId="{AADF8D8E-3468-43FB-91DB-AAB3B48988D0}">
      <dgm:prSet/>
      <dgm:spPr/>
      <dgm:t>
        <a:bodyPr/>
        <a:lstStyle/>
        <a:p>
          <a:endParaRPr lang="en-US">
            <a:latin typeface="Aptos Narrow" panose="020B0004020202020204" pitchFamily="34" charset="0"/>
          </a:endParaRPr>
        </a:p>
      </dgm:t>
    </dgm:pt>
    <dgm:pt modelId="{D25F9853-2A9A-4A68-B6DF-BBC138B1C700}" type="sibTrans" cxnId="{AADF8D8E-3468-43FB-91DB-AAB3B48988D0}">
      <dgm:prSet/>
      <dgm:spPr/>
      <dgm:t>
        <a:bodyPr/>
        <a:lstStyle/>
        <a:p>
          <a:endParaRPr lang="en-US">
            <a:latin typeface="Aptos Narrow" panose="020B0004020202020204" pitchFamily="34" charset="0"/>
          </a:endParaRPr>
        </a:p>
      </dgm:t>
    </dgm:pt>
    <dgm:pt modelId="{02EDD98E-E5D3-42E8-A0A5-FDBD01E59BD9}">
      <dgm:prSet/>
      <dgm:spPr/>
      <dgm:t>
        <a:bodyPr/>
        <a:lstStyle/>
        <a:p>
          <a:pPr>
            <a:buFont typeface="Arial" panose="020B0604020202020204" pitchFamily="34" charset="0"/>
            <a:buChar char="•"/>
          </a:pPr>
          <a:r>
            <a:rPr lang="en-US" dirty="0">
              <a:latin typeface="Aptos Narrow" panose="020B0004020202020204" pitchFamily="34" charset="0"/>
            </a:rPr>
            <a:t>Visual Design Bar charts, cards, gauges, and pie charts—were created to present key metrics and trends clearly</a:t>
          </a:r>
        </a:p>
      </dgm:t>
    </dgm:pt>
    <dgm:pt modelId="{C4579E22-27D0-42D0-A768-36707199AD0F}" type="parTrans" cxnId="{8BC95FFD-CDE4-4B5A-AE0D-FF11F92E5A90}">
      <dgm:prSet/>
      <dgm:spPr/>
      <dgm:t>
        <a:bodyPr/>
        <a:lstStyle/>
        <a:p>
          <a:endParaRPr lang="en-US">
            <a:latin typeface="Aptos Narrow" panose="020B0004020202020204" pitchFamily="34" charset="0"/>
          </a:endParaRPr>
        </a:p>
      </dgm:t>
    </dgm:pt>
    <dgm:pt modelId="{F2F5248D-B6DA-4082-8BB1-8E20DE545824}" type="sibTrans" cxnId="{8BC95FFD-CDE4-4B5A-AE0D-FF11F92E5A90}">
      <dgm:prSet/>
      <dgm:spPr/>
      <dgm:t>
        <a:bodyPr/>
        <a:lstStyle/>
        <a:p>
          <a:endParaRPr lang="en-US">
            <a:latin typeface="Aptos Narrow" panose="020B0004020202020204" pitchFamily="34" charset="0"/>
          </a:endParaRPr>
        </a:p>
      </dgm:t>
    </dgm:pt>
    <dgm:pt modelId="{2D134291-9722-41DB-A71D-696EBAE9ED40}">
      <dgm:prSet/>
      <dgm:spPr/>
      <dgm:t>
        <a:bodyPr/>
        <a:lstStyle/>
        <a:p>
          <a:r>
            <a:rPr lang="en-US" dirty="0">
              <a:latin typeface="Aptos Narrow" panose="020B0004020202020204" pitchFamily="34" charset="0"/>
            </a:rPr>
            <a:t>Slicers, drill-throughs, and custom interactions were added to make the dashboard dynamic, allowing users to filter data and gain deeper insights easily</a:t>
          </a:r>
        </a:p>
      </dgm:t>
    </dgm:pt>
    <dgm:pt modelId="{122DF53C-852C-45A4-8936-213EB1D24803}" type="parTrans" cxnId="{4B48D588-2981-43CC-92D3-C9493D9067CF}">
      <dgm:prSet/>
      <dgm:spPr/>
      <dgm:t>
        <a:bodyPr/>
        <a:lstStyle/>
        <a:p>
          <a:endParaRPr lang="en-US">
            <a:latin typeface="Aptos Narrow" panose="020B0004020202020204" pitchFamily="34" charset="0"/>
          </a:endParaRPr>
        </a:p>
      </dgm:t>
    </dgm:pt>
    <dgm:pt modelId="{D020EFAF-8AE4-422B-9B08-3F7B23CB94D2}" type="sibTrans" cxnId="{4B48D588-2981-43CC-92D3-C9493D9067CF}">
      <dgm:prSet/>
      <dgm:spPr/>
      <dgm:t>
        <a:bodyPr/>
        <a:lstStyle/>
        <a:p>
          <a:endParaRPr lang="en-US">
            <a:latin typeface="Aptos Narrow" panose="020B0004020202020204" pitchFamily="34" charset="0"/>
          </a:endParaRPr>
        </a:p>
      </dgm:t>
    </dgm:pt>
    <dgm:pt modelId="{D87B5E84-ED92-4222-90A2-96E9B3BBBE15}">
      <dgm:prSet/>
      <dgm:spPr/>
      <dgm:t>
        <a:bodyPr/>
        <a:lstStyle/>
        <a:p>
          <a:pPr>
            <a:buFont typeface="Arial" panose="020B0604020202020204" pitchFamily="34" charset="0"/>
            <a:buChar char="•"/>
          </a:pPr>
          <a:r>
            <a:rPr lang="en-US" dirty="0">
              <a:latin typeface="Aptos Narrow" panose="020B0004020202020204" pitchFamily="34" charset="0"/>
            </a:rPr>
            <a:t>Data was loaded into Power BI and cleaned in Power Query by fixing errors, filling gaps, and ensuring accuracy for reliable analysis</a:t>
          </a:r>
        </a:p>
      </dgm:t>
    </dgm:pt>
    <dgm:pt modelId="{E6391141-CB20-4E35-8653-B8A4F99255C3}" type="sibTrans" cxnId="{768441BE-05D6-4DC8-967C-6C7A9EDBBE3F}">
      <dgm:prSet/>
      <dgm:spPr/>
      <dgm:t>
        <a:bodyPr/>
        <a:lstStyle/>
        <a:p>
          <a:endParaRPr lang="en-US">
            <a:latin typeface="Aptos Narrow" panose="020B0004020202020204" pitchFamily="34" charset="0"/>
          </a:endParaRPr>
        </a:p>
      </dgm:t>
    </dgm:pt>
    <dgm:pt modelId="{06788049-7F64-4564-B09F-AC58B180425D}" type="parTrans" cxnId="{768441BE-05D6-4DC8-967C-6C7A9EDBBE3F}">
      <dgm:prSet/>
      <dgm:spPr/>
      <dgm:t>
        <a:bodyPr/>
        <a:lstStyle/>
        <a:p>
          <a:endParaRPr lang="en-US">
            <a:latin typeface="Aptos Narrow" panose="020B0004020202020204" pitchFamily="34" charset="0"/>
          </a:endParaRPr>
        </a:p>
      </dgm:t>
    </dgm:pt>
    <dgm:pt modelId="{013EB4AB-77E6-4438-8740-2598B7D89705}" type="pres">
      <dgm:prSet presAssocID="{8762608E-F941-4D1B-925B-FCED46A73A4B}" presName="Name0" presStyleCnt="0">
        <dgm:presLayoutVars>
          <dgm:dir/>
          <dgm:animLvl val="lvl"/>
          <dgm:resizeHandles val="exact"/>
        </dgm:presLayoutVars>
      </dgm:prSet>
      <dgm:spPr/>
    </dgm:pt>
    <dgm:pt modelId="{D28294B7-026A-49AB-A722-70099E2CCDF0}" type="pres">
      <dgm:prSet presAssocID="{D7E8141C-7E94-453B-B138-897446259194}" presName="linNode" presStyleCnt="0"/>
      <dgm:spPr/>
    </dgm:pt>
    <dgm:pt modelId="{A51F547B-34F5-4589-8DBF-8B882F8E01BD}" type="pres">
      <dgm:prSet presAssocID="{D7E8141C-7E94-453B-B138-897446259194}" presName="parentText" presStyleLbl="node1" presStyleIdx="0" presStyleCnt="4" custLinFactNeighborY="-17569">
        <dgm:presLayoutVars>
          <dgm:chMax val="1"/>
          <dgm:bulletEnabled val="1"/>
        </dgm:presLayoutVars>
      </dgm:prSet>
      <dgm:spPr/>
    </dgm:pt>
    <dgm:pt modelId="{695467C8-028B-4F4E-9AE1-ACE6447CDCF1}" type="pres">
      <dgm:prSet presAssocID="{D7E8141C-7E94-453B-B138-897446259194}" presName="descendantText" presStyleLbl="alignAccFollowNode1" presStyleIdx="0" presStyleCnt="4">
        <dgm:presLayoutVars>
          <dgm:bulletEnabled val="1"/>
        </dgm:presLayoutVars>
      </dgm:prSet>
      <dgm:spPr/>
    </dgm:pt>
    <dgm:pt modelId="{059FF5E8-3D7E-40DC-AB57-F1364E6EDA5E}" type="pres">
      <dgm:prSet presAssocID="{79E5FED4-8C5F-4DE3-9CBC-7C0ABFC36609}" presName="sp" presStyleCnt="0"/>
      <dgm:spPr/>
    </dgm:pt>
    <dgm:pt modelId="{2F7F14BC-FCB2-47E9-9BAB-E2850C7399FE}" type="pres">
      <dgm:prSet presAssocID="{B1C35BBB-ECAD-4275-BC53-1E1F5A506214}" presName="linNode" presStyleCnt="0"/>
      <dgm:spPr/>
    </dgm:pt>
    <dgm:pt modelId="{11C508F2-1690-4420-BCA0-DE38CA40A7DB}" type="pres">
      <dgm:prSet presAssocID="{B1C35BBB-ECAD-4275-BC53-1E1F5A506214}" presName="parentText" presStyleLbl="node1" presStyleIdx="1" presStyleCnt="4">
        <dgm:presLayoutVars>
          <dgm:chMax val="1"/>
          <dgm:bulletEnabled val="1"/>
        </dgm:presLayoutVars>
      </dgm:prSet>
      <dgm:spPr/>
    </dgm:pt>
    <dgm:pt modelId="{12E2A948-AA88-43FE-A944-C82DD35FACFD}" type="pres">
      <dgm:prSet presAssocID="{B1C35BBB-ECAD-4275-BC53-1E1F5A506214}" presName="descendantText" presStyleLbl="alignAccFollowNode1" presStyleIdx="1" presStyleCnt="4">
        <dgm:presLayoutVars>
          <dgm:bulletEnabled val="1"/>
        </dgm:presLayoutVars>
      </dgm:prSet>
      <dgm:spPr/>
    </dgm:pt>
    <dgm:pt modelId="{2FEAB095-F2FA-46E4-9BF1-0F3A1C4877E0}" type="pres">
      <dgm:prSet presAssocID="{15F15B96-E117-433F-A260-14D1F5B22F86}" presName="sp" presStyleCnt="0"/>
      <dgm:spPr/>
    </dgm:pt>
    <dgm:pt modelId="{239FFAF4-5DB8-4514-8A01-3E0D09186EA3}" type="pres">
      <dgm:prSet presAssocID="{785C1CB2-1E2D-4B88-B130-9BC73FC0836E}" presName="linNode" presStyleCnt="0"/>
      <dgm:spPr/>
    </dgm:pt>
    <dgm:pt modelId="{DC143FB2-BA74-4427-9CC0-9DC5E64B6873}" type="pres">
      <dgm:prSet presAssocID="{785C1CB2-1E2D-4B88-B130-9BC73FC0836E}" presName="parentText" presStyleLbl="node1" presStyleIdx="2" presStyleCnt="4">
        <dgm:presLayoutVars>
          <dgm:chMax val="1"/>
          <dgm:bulletEnabled val="1"/>
        </dgm:presLayoutVars>
      </dgm:prSet>
      <dgm:spPr/>
    </dgm:pt>
    <dgm:pt modelId="{8E9467B9-560F-4C42-8468-9E46F2756964}" type="pres">
      <dgm:prSet presAssocID="{785C1CB2-1E2D-4B88-B130-9BC73FC0836E}" presName="descendantText" presStyleLbl="alignAccFollowNode1" presStyleIdx="2" presStyleCnt="4">
        <dgm:presLayoutVars>
          <dgm:bulletEnabled val="1"/>
        </dgm:presLayoutVars>
      </dgm:prSet>
      <dgm:spPr/>
    </dgm:pt>
    <dgm:pt modelId="{079FD125-ED1E-4601-870A-A9261F0E096B}" type="pres">
      <dgm:prSet presAssocID="{4896205F-F9EE-4033-B3CF-4A0333141DEA}" presName="sp" presStyleCnt="0"/>
      <dgm:spPr/>
    </dgm:pt>
    <dgm:pt modelId="{3B640907-ABFB-4CEA-8319-C1C2F41BCE13}" type="pres">
      <dgm:prSet presAssocID="{AAE7800A-902D-489C-8E6E-0123E9FBD9FC}" presName="linNode" presStyleCnt="0"/>
      <dgm:spPr/>
    </dgm:pt>
    <dgm:pt modelId="{AB8A1E9B-346F-480F-AE71-BAF5EC8D75BB}" type="pres">
      <dgm:prSet presAssocID="{AAE7800A-902D-489C-8E6E-0123E9FBD9FC}" presName="parentText" presStyleLbl="node1" presStyleIdx="3" presStyleCnt="4" custLinFactNeighborY="15589">
        <dgm:presLayoutVars>
          <dgm:chMax val="1"/>
          <dgm:bulletEnabled val="1"/>
        </dgm:presLayoutVars>
      </dgm:prSet>
      <dgm:spPr/>
    </dgm:pt>
    <dgm:pt modelId="{C4984955-29F5-4769-90AA-F3869DF60137}" type="pres">
      <dgm:prSet presAssocID="{AAE7800A-902D-489C-8E6E-0123E9FBD9FC}" presName="descendantText" presStyleLbl="alignAccFollowNode1" presStyleIdx="3" presStyleCnt="4">
        <dgm:presLayoutVars>
          <dgm:bulletEnabled val="1"/>
        </dgm:presLayoutVars>
      </dgm:prSet>
      <dgm:spPr/>
    </dgm:pt>
  </dgm:ptLst>
  <dgm:cxnLst>
    <dgm:cxn modelId="{E1106306-DC5F-4DEB-A169-37B333C43D66}" srcId="{8762608E-F941-4D1B-925B-FCED46A73A4B}" destId="{B1C35BBB-ECAD-4275-BC53-1E1F5A506214}" srcOrd="1" destOrd="0" parTransId="{E80F3D71-A34A-4716-A566-03B6BA7056DC}" sibTransId="{15F15B96-E117-433F-A260-14D1F5B22F86}"/>
    <dgm:cxn modelId="{BDB54B0D-7A3F-4CFD-80EF-32990C57E491}" type="presOf" srcId="{D7E8141C-7E94-453B-B138-897446259194}" destId="{A51F547B-34F5-4589-8DBF-8B882F8E01BD}" srcOrd="0" destOrd="0" presId="urn:microsoft.com/office/officeart/2005/8/layout/vList5"/>
    <dgm:cxn modelId="{B566071A-DADB-4383-A529-1884671477D4}" type="presOf" srcId="{02EDD98E-E5D3-42E8-A0A5-FDBD01E59BD9}" destId="{8E9467B9-560F-4C42-8468-9E46F2756964}" srcOrd="0" destOrd="0" presId="urn:microsoft.com/office/officeart/2005/8/layout/vList5"/>
    <dgm:cxn modelId="{16935E1A-E814-4DC7-A883-9DC21902F91B}" srcId="{8762608E-F941-4D1B-925B-FCED46A73A4B}" destId="{785C1CB2-1E2D-4B88-B130-9BC73FC0836E}" srcOrd="2" destOrd="0" parTransId="{4434D4DF-9F61-4E9C-B907-0D5451639B5A}" sibTransId="{4896205F-F9EE-4033-B3CF-4A0333141DEA}"/>
    <dgm:cxn modelId="{0B95AC32-623F-497B-934E-AC45ECBB337E}" srcId="{8762608E-F941-4D1B-925B-FCED46A73A4B}" destId="{D7E8141C-7E94-453B-B138-897446259194}" srcOrd="0" destOrd="0" parTransId="{8E66D936-CFB9-42E2-9A0F-E22C22367522}" sibTransId="{79E5FED4-8C5F-4DE3-9CBC-7C0ABFC36609}"/>
    <dgm:cxn modelId="{36845F33-B96A-40CB-9562-7625C5A09D99}" type="presOf" srcId="{9CEFE2FA-9E81-4B3C-96FC-336AE1EA8BDF}" destId="{12E2A948-AA88-43FE-A944-C82DD35FACFD}" srcOrd="0" destOrd="0" presId="urn:microsoft.com/office/officeart/2005/8/layout/vList5"/>
    <dgm:cxn modelId="{5C63957B-3D7B-48CE-AEA4-EAF1C49599E0}" type="presOf" srcId="{8762608E-F941-4D1B-925B-FCED46A73A4B}" destId="{013EB4AB-77E6-4438-8740-2598B7D89705}" srcOrd="0" destOrd="0" presId="urn:microsoft.com/office/officeart/2005/8/layout/vList5"/>
    <dgm:cxn modelId="{6FEA7080-F457-4CAA-AAE0-1BC1CCE84002}" type="presOf" srcId="{B1C35BBB-ECAD-4275-BC53-1E1F5A506214}" destId="{11C508F2-1690-4420-BCA0-DE38CA40A7DB}" srcOrd="0" destOrd="0" presId="urn:microsoft.com/office/officeart/2005/8/layout/vList5"/>
    <dgm:cxn modelId="{8CFB9887-800A-428E-A609-7CE83BFD8D8E}" type="presOf" srcId="{785C1CB2-1E2D-4B88-B130-9BC73FC0836E}" destId="{DC143FB2-BA74-4427-9CC0-9DC5E64B6873}" srcOrd="0" destOrd="0" presId="urn:microsoft.com/office/officeart/2005/8/layout/vList5"/>
    <dgm:cxn modelId="{4B48D588-2981-43CC-92D3-C9493D9067CF}" srcId="{AAE7800A-902D-489C-8E6E-0123E9FBD9FC}" destId="{2D134291-9722-41DB-A71D-696EBAE9ED40}" srcOrd="0" destOrd="0" parTransId="{122DF53C-852C-45A4-8936-213EB1D24803}" sibTransId="{D020EFAF-8AE4-422B-9B08-3F7B23CB94D2}"/>
    <dgm:cxn modelId="{AADF8D8E-3468-43FB-91DB-AAB3B48988D0}" srcId="{B1C35BBB-ECAD-4275-BC53-1E1F5A506214}" destId="{9CEFE2FA-9E81-4B3C-96FC-336AE1EA8BDF}" srcOrd="0" destOrd="0" parTransId="{9A670104-11A0-4710-8E4D-5ADD000A8289}" sibTransId="{D25F9853-2A9A-4A68-B6DF-BBC138B1C700}"/>
    <dgm:cxn modelId="{B2AA8DB6-2080-4BBE-AAD4-2A64D4B408CC}" type="presOf" srcId="{2D134291-9722-41DB-A71D-696EBAE9ED40}" destId="{C4984955-29F5-4769-90AA-F3869DF60137}" srcOrd="0" destOrd="0" presId="urn:microsoft.com/office/officeart/2005/8/layout/vList5"/>
    <dgm:cxn modelId="{B5C1BFB6-45A3-4BD5-9554-74ACD9A9EE15}" srcId="{8762608E-F941-4D1B-925B-FCED46A73A4B}" destId="{AAE7800A-902D-489C-8E6E-0123E9FBD9FC}" srcOrd="3" destOrd="0" parTransId="{66C3BF08-758F-4D1D-A242-E37F6D45473F}" sibTransId="{8C1EF4DC-96F2-4701-8314-6172F90330C2}"/>
    <dgm:cxn modelId="{768441BE-05D6-4DC8-967C-6C7A9EDBBE3F}" srcId="{D7E8141C-7E94-453B-B138-897446259194}" destId="{D87B5E84-ED92-4222-90A2-96E9B3BBBE15}" srcOrd="0" destOrd="0" parTransId="{06788049-7F64-4564-B09F-AC58B180425D}" sibTransId="{E6391141-CB20-4E35-8653-B8A4F99255C3}"/>
    <dgm:cxn modelId="{0629A4C0-DEB2-478E-9C0C-8258DFAE3D10}" type="presOf" srcId="{D87B5E84-ED92-4222-90A2-96E9B3BBBE15}" destId="{695467C8-028B-4F4E-9AE1-ACE6447CDCF1}" srcOrd="0" destOrd="0" presId="urn:microsoft.com/office/officeart/2005/8/layout/vList5"/>
    <dgm:cxn modelId="{627CF9CB-C821-417C-B2C9-BD8C4135C724}" type="presOf" srcId="{AAE7800A-902D-489C-8E6E-0123E9FBD9FC}" destId="{AB8A1E9B-346F-480F-AE71-BAF5EC8D75BB}" srcOrd="0" destOrd="0" presId="urn:microsoft.com/office/officeart/2005/8/layout/vList5"/>
    <dgm:cxn modelId="{8BC95FFD-CDE4-4B5A-AE0D-FF11F92E5A90}" srcId="{785C1CB2-1E2D-4B88-B130-9BC73FC0836E}" destId="{02EDD98E-E5D3-42E8-A0A5-FDBD01E59BD9}" srcOrd="0" destOrd="0" parTransId="{C4579E22-27D0-42D0-A768-36707199AD0F}" sibTransId="{F2F5248D-B6DA-4082-8BB1-8E20DE545824}"/>
    <dgm:cxn modelId="{2087C718-FE44-4E0A-8313-636D1B40A96E}" type="presParOf" srcId="{013EB4AB-77E6-4438-8740-2598B7D89705}" destId="{D28294B7-026A-49AB-A722-70099E2CCDF0}" srcOrd="0" destOrd="0" presId="urn:microsoft.com/office/officeart/2005/8/layout/vList5"/>
    <dgm:cxn modelId="{34F7C31A-5390-464F-BB55-6AFEABCB1C3B}" type="presParOf" srcId="{D28294B7-026A-49AB-A722-70099E2CCDF0}" destId="{A51F547B-34F5-4589-8DBF-8B882F8E01BD}" srcOrd="0" destOrd="0" presId="urn:microsoft.com/office/officeart/2005/8/layout/vList5"/>
    <dgm:cxn modelId="{168294DA-D5A4-4897-97F9-AF0674D2FCF6}" type="presParOf" srcId="{D28294B7-026A-49AB-A722-70099E2CCDF0}" destId="{695467C8-028B-4F4E-9AE1-ACE6447CDCF1}" srcOrd="1" destOrd="0" presId="urn:microsoft.com/office/officeart/2005/8/layout/vList5"/>
    <dgm:cxn modelId="{62916DEF-FA76-48E3-81CA-10FB20535521}" type="presParOf" srcId="{013EB4AB-77E6-4438-8740-2598B7D89705}" destId="{059FF5E8-3D7E-40DC-AB57-F1364E6EDA5E}" srcOrd="1" destOrd="0" presId="urn:microsoft.com/office/officeart/2005/8/layout/vList5"/>
    <dgm:cxn modelId="{EFB0209C-65EE-41BD-81B4-E270C9538939}" type="presParOf" srcId="{013EB4AB-77E6-4438-8740-2598B7D89705}" destId="{2F7F14BC-FCB2-47E9-9BAB-E2850C7399FE}" srcOrd="2" destOrd="0" presId="urn:microsoft.com/office/officeart/2005/8/layout/vList5"/>
    <dgm:cxn modelId="{29BB19DC-2C75-4BD4-8717-CD7DAFACFAC7}" type="presParOf" srcId="{2F7F14BC-FCB2-47E9-9BAB-E2850C7399FE}" destId="{11C508F2-1690-4420-BCA0-DE38CA40A7DB}" srcOrd="0" destOrd="0" presId="urn:microsoft.com/office/officeart/2005/8/layout/vList5"/>
    <dgm:cxn modelId="{E9B53E3C-F86A-4B7E-87C3-B3EB29A02D02}" type="presParOf" srcId="{2F7F14BC-FCB2-47E9-9BAB-E2850C7399FE}" destId="{12E2A948-AA88-43FE-A944-C82DD35FACFD}" srcOrd="1" destOrd="0" presId="urn:microsoft.com/office/officeart/2005/8/layout/vList5"/>
    <dgm:cxn modelId="{EBA8B1C8-53AF-425F-BD28-E7ED5442AC89}" type="presParOf" srcId="{013EB4AB-77E6-4438-8740-2598B7D89705}" destId="{2FEAB095-F2FA-46E4-9BF1-0F3A1C4877E0}" srcOrd="3" destOrd="0" presId="urn:microsoft.com/office/officeart/2005/8/layout/vList5"/>
    <dgm:cxn modelId="{DEBD7A95-EBB3-404F-876C-F1607271743A}" type="presParOf" srcId="{013EB4AB-77E6-4438-8740-2598B7D89705}" destId="{239FFAF4-5DB8-4514-8A01-3E0D09186EA3}" srcOrd="4" destOrd="0" presId="urn:microsoft.com/office/officeart/2005/8/layout/vList5"/>
    <dgm:cxn modelId="{CCD94270-0052-4E39-B9FA-090F04ABA0CC}" type="presParOf" srcId="{239FFAF4-5DB8-4514-8A01-3E0D09186EA3}" destId="{DC143FB2-BA74-4427-9CC0-9DC5E64B6873}" srcOrd="0" destOrd="0" presId="urn:microsoft.com/office/officeart/2005/8/layout/vList5"/>
    <dgm:cxn modelId="{B3DE40FF-573B-42CA-822B-C2624B854FA2}" type="presParOf" srcId="{239FFAF4-5DB8-4514-8A01-3E0D09186EA3}" destId="{8E9467B9-560F-4C42-8468-9E46F2756964}" srcOrd="1" destOrd="0" presId="urn:microsoft.com/office/officeart/2005/8/layout/vList5"/>
    <dgm:cxn modelId="{B5B2C5C7-39BA-4A6A-9937-5D87FF496844}" type="presParOf" srcId="{013EB4AB-77E6-4438-8740-2598B7D89705}" destId="{079FD125-ED1E-4601-870A-A9261F0E096B}" srcOrd="5" destOrd="0" presId="urn:microsoft.com/office/officeart/2005/8/layout/vList5"/>
    <dgm:cxn modelId="{FF113F1F-99A4-4C3E-AC2D-66F542159016}" type="presParOf" srcId="{013EB4AB-77E6-4438-8740-2598B7D89705}" destId="{3B640907-ABFB-4CEA-8319-C1C2F41BCE13}" srcOrd="6" destOrd="0" presId="urn:microsoft.com/office/officeart/2005/8/layout/vList5"/>
    <dgm:cxn modelId="{B1921A00-2AD4-48EB-AF64-036D00D14441}" type="presParOf" srcId="{3B640907-ABFB-4CEA-8319-C1C2F41BCE13}" destId="{AB8A1E9B-346F-480F-AE71-BAF5EC8D75BB}" srcOrd="0" destOrd="0" presId="urn:microsoft.com/office/officeart/2005/8/layout/vList5"/>
    <dgm:cxn modelId="{681B6BA9-C694-40F9-9850-164019A9C9B3}" type="presParOf" srcId="{3B640907-ABFB-4CEA-8319-C1C2F41BCE13}" destId="{C4984955-29F5-4769-90AA-F3869DF6013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5467C8-028B-4F4E-9AE1-ACE6447CDCF1}">
      <dsp:nvSpPr>
        <dsp:cNvPr id="0" name=""/>
        <dsp:cNvSpPr/>
      </dsp:nvSpPr>
      <dsp:spPr>
        <a:xfrm rot="5400000">
          <a:off x="6031614" y="-2630198"/>
          <a:ext cx="530731" cy="5926569"/>
        </a:xfrm>
        <a:prstGeom prst="round2Same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kern="1200" dirty="0">
              <a:latin typeface="Aptos Narrow" panose="020B0004020202020204" pitchFamily="34" charset="0"/>
            </a:rPr>
            <a:t>Data was loaded into Power BI and cleaned in Power Query by fixing errors, filling gaps, and ensuring accuracy for reliable analysis</a:t>
          </a:r>
        </a:p>
      </dsp:txBody>
      <dsp:txXfrm rot="-5400000">
        <a:off x="3333695" y="93629"/>
        <a:ext cx="5900661" cy="478915"/>
      </dsp:txXfrm>
    </dsp:sp>
    <dsp:sp modelId="{A51F547B-34F5-4589-8DBF-8B882F8E01BD}">
      <dsp:nvSpPr>
        <dsp:cNvPr id="0" name=""/>
        <dsp:cNvSpPr/>
      </dsp:nvSpPr>
      <dsp:spPr>
        <a:xfrm>
          <a:off x="0" y="0"/>
          <a:ext cx="3333695" cy="663414"/>
        </a:xfrm>
        <a:prstGeom prst="roundRect">
          <a:avLst/>
        </a:prstGeom>
        <a:gradFill rotWithShape="0">
          <a:gsLst>
            <a:gs pos="0">
              <a:schemeClr val="accent3">
                <a:alpha val="90000"/>
                <a:hueOff val="0"/>
                <a:satOff val="0"/>
                <a:lumOff val="0"/>
                <a:alphaOff val="0"/>
                <a:satMod val="103000"/>
                <a:lumMod val="102000"/>
                <a:tint val="94000"/>
              </a:schemeClr>
            </a:gs>
            <a:gs pos="50000">
              <a:schemeClr val="accent3">
                <a:alpha val="90000"/>
                <a:hueOff val="0"/>
                <a:satOff val="0"/>
                <a:lumOff val="0"/>
                <a:alphaOff val="0"/>
                <a:satMod val="110000"/>
                <a:lumMod val="100000"/>
                <a:shade val="100000"/>
              </a:schemeClr>
            </a:gs>
            <a:gs pos="100000">
              <a:schemeClr val="accent3">
                <a:alpha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Aptos Narrow" panose="020B0004020202020204" pitchFamily="34" charset="0"/>
            </a:rPr>
            <a:t>Data Preparation</a:t>
          </a:r>
        </a:p>
      </dsp:txBody>
      <dsp:txXfrm>
        <a:off x="32385" y="32385"/>
        <a:ext cx="3268925" cy="598644"/>
      </dsp:txXfrm>
    </dsp:sp>
    <dsp:sp modelId="{12E2A948-AA88-43FE-A944-C82DD35FACFD}">
      <dsp:nvSpPr>
        <dsp:cNvPr id="0" name=""/>
        <dsp:cNvSpPr/>
      </dsp:nvSpPr>
      <dsp:spPr>
        <a:xfrm rot="5400000">
          <a:off x="6031614" y="-1933613"/>
          <a:ext cx="530731" cy="5926569"/>
        </a:xfrm>
        <a:prstGeom prst="round2Same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kern="1200" dirty="0">
              <a:latin typeface="Aptos Narrow" panose="020B0004020202020204" pitchFamily="34" charset="0"/>
            </a:rPr>
            <a:t>Custom measures were built using DAX with calculated columns, filters, aggregations (e.g., SUMX), and time intelligence to enable trend and comparison analysis.</a:t>
          </a:r>
        </a:p>
      </dsp:txBody>
      <dsp:txXfrm rot="-5400000">
        <a:off x="3333695" y="790214"/>
        <a:ext cx="5900661" cy="478915"/>
      </dsp:txXfrm>
    </dsp:sp>
    <dsp:sp modelId="{11C508F2-1690-4420-BCA0-DE38CA40A7DB}">
      <dsp:nvSpPr>
        <dsp:cNvPr id="0" name=""/>
        <dsp:cNvSpPr/>
      </dsp:nvSpPr>
      <dsp:spPr>
        <a:xfrm>
          <a:off x="0" y="697964"/>
          <a:ext cx="3333695" cy="663414"/>
        </a:xfrm>
        <a:prstGeom prst="roundRect">
          <a:avLst/>
        </a:prstGeom>
        <a:gradFill rotWithShape="0">
          <a:gsLst>
            <a:gs pos="0">
              <a:schemeClr val="accent3">
                <a:alpha val="90000"/>
                <a:hueOff val="0"/>
                <a:satOff val="0"/>
                <a:lumOff val="0"/>
                <a:alphaOff val="-13333"/>
                <a:satMod val="103000"/>
                <a:lumMod val="102000"/>
                <a:tint val="94000"/>
              </a:schemeClr>
            </a:gs>
            <a:gs pos="50000">
              <a:schemeClr val="accent3">
                <a:alpha val="90000"/>
                <a:hueOff val="0"/>
                <a:satOff val="0"/>
                <a:lumOff val="0"/>
                <a:alphaOff val="-13333"/>
                <a:satMod val="110000"/>
                <a:lumMod val="100000"/>
                <a:shade val="100000"/>
              </a:schemeClr>
            </a:gs>
            <a:gs pos="100000">
              <a:schemeClr val="accent3">
                <a:alpha val="90000"/>
                <a:hueOff val="0"/>
                <a:satOff val="0"/>
                <a:lumOff val="0"/>
                <a:alphaOff val="-13333"/>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Aptos Narrow" panose="020B0004020202020204" pitchFamily="34" charset="0"/>
            </a:rPr>
            <a:t>Measure Creation</a:t>
          </a:r>
        </a:p>
      </dsp:txBody>
      <dsp:txXfrm>
        <a:off x="32385" y="730349"/>
        <a:ext cx="3268925" cy="598644"/>
      </dsp:txXfrm>
    </dsp:sp>
    <dsp:sp modelId="{8E9467B9-560F-4C42-8468-9E46F2756964}">
      <dsp:nvSpPr>
        <dsp:cNvPr id="0" name=""/>
        <dsp:cNvSpPr/>
      </dsp:nvSpPr>
      <dsp:spPr>
        <a:xfrm rot="5400000">
          <a:off x="6031614" y="-1237028"/>
          <a:ext cx="530731" cy="5926569"/>
        </a:xfrm>
        <a:prstGeom prst="round2Same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kern="1200" dirty="0">
              <a:latin typeface="Aptos Narrow" panose="020B0004020202020204" pitchFamily="34" charset="0"/>
            </a:rPr>
            <a:t>Visual Design Bar charts, cards, gauges, and pie charts—were created to present key metrics and trends clearly</a:t>
          </a:r>
        </a:p>
      </dsp:txBody>
      <dsp:txXfrm rot="-5400000">
        <a:off x="3333695" y="1486799"/>
        <a:ext cx="5900661" cy="478915"/>
      </dsp:txXfrm>
    </dsp:sp>
    <dsp:sp modelId="{DC143FB2-BA74-4427-9CC0-9DC5E64B6873}">
      <dsp:nvSpPr>
        <dsp:cNvPr id="0" name=""/>
        <dsp:cNvSpPr/>
      </dsp:nvSpPr>
      <dsp:spPr>
        <a:xfrm>
          <a:off x="0" y="1394549"/>
          <a:ext cx="3333695" cy="663414"/>
        </a:xfrm>
        <a:prstGeom prst="roundRect">
          <a:avLst/>
        </a:prstGeom>
        <a:gradFill rotWithShape="0">
          <a:gsLst>
            <a:gs pos="0">
              <a:schemeClr val="accent3">
                <a:alpha val="90000"/>
                <a:hueOff val="0"/>
                <a:satOff val="0"/>
                <a:lumOff val="0"/>
                <a:alphaOff val="-26667"/>
                <a:satMod val="103000"/>
                <a:lumMod val="102000"/>
                <a:tint val="94000"/>
              </a:schemeClr>
            </a:gs>
            <a:gs pos="50000">
              <a:schemeClr val="accent3">
                <a:alpha val="90000"/>
                <a:hueOff val="0"/>
                <a:satOff val="0"/>
                <a:lumOff val="0"/>
                <a:alphaOff val="-26667"/>
                <a:satMod val="110000"/>
                <a:lumMod val="100000"/>
                <a:shade val="100000"/>
              </a:schemeClr>
            </a:gs>
            <a:gs pos="100000">
              <a:schemeClr val="accent3">
                <a:alpha val="90000"/>
                <a:hueOff val="0"/>
                <a:satOff val="0"/>
                <a:lumOff val="0"/>
                <a:alphaOff val="-26667"/>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Aptos Narrow" panose="020B0004020202020204" pitchFamily="34" charset="0"/>
            </a:rPr>
            <a:t>Various visuals</a:t>
          </a:r>
        </a:p>
      </dsp:txBody>
      <dsp:txXfrm>
        <a:off x="32385" y="1426934"/>
        <a:ext cx="3268925" cy="598644"/>
      </dsp:txXfrm>
    </dsp:sp>
    <dsp:sp modelId="{C4984955-29F5-4769-90AA-F3869DF60137}">
      <dsp:nvSpPr>
        <dsp:cNvPr id="0" name=""/>
        <dsp:cNvSpPr/>
      </dsp:nvSpPr>
      <dsp:spPr>
        <a:xfrm rot="5400000">
          <a:off x="6031614" y="-540443"/>
          <a:ext cx="530731" cy="5926569"/>
        </a:xfrm>
        <a:prstGeom prst="round2Same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latin typeface="Aptos Narrow" panose="020B0004020202020204" pitchFamily="34" charset="0"/>
            </a:rPr>
            <a:t>Slicers, drill-throughs, and custom interactions were added to make the dashboard dynamic, allowing users to filter data and gain deeper insights easily</a:t>
          </a:r>
        </a:p>
      </dsp:txBody>
      <dsp:txXfrm rot="-5400000">
        <a:off x="3333695" y="2183384"/>
        <a:ext cx="5900661" cy="478915"/>
      </dsp:txXfrm>
    </dsp:sp>
    <dsp:sp modelId="{AB8A1E9B-346F-480F-AE71-BAF5EC8D75BB}">
      <dsp:nvSpPr>
        <dsp:cNvPr id="0" name=""/>
        <dsp:cNvSpPr/>
      </dsp:nvSpPr>
      <dsp:spPr>
        <a:xfrm>
          <a:off x="0" y="2092513"/>
          <a:ext cx="3333695" cy="663414"/>
        </a:xfrm>
        <a:prstGeom prst="roundRect">
          <a:avLst/>
        </a:prstGeom>
        <a:gradFill rotWithShape="0">
          <a:gsLst>
            <a:gs pos="0">
              <a:schemeClr val="accent3">
                <a:alpha val="90000"/>
                <a:hueOff val="0"/>
                <a:satOff val="0"/>
                <a:lumOff val="0"/>
                <a:alphaOff val="-40000"/>
                <a:satMod val="103000"/>
                <a:lumMod val="102000"/>
                <a:tint val="94000"/>
              </a:schemeClr>
            </a:gs>
            <a:gs pos="50000">
              <a:schemeClr val="accent3">
                <a:alpha val="90000"/>
                <a:hueOff val="0"/>
                <a:satOff val="0"/>
                <a:lumOff val="0"/>
                <a:alphaOff val="-40000"/>
                <a:satMod val="110000"/>
                <a:lumMod val="100000"/>
                <a:shade val="100000"/>
              </a:schemeClr>
            </a:gs>
            <a:gs pos="100000">
              <a:schemeClr val="accent3">
                <a:alpha val="90000"/>
                <a:hueOff val="0"/>
                <a:satOff val="0"/>
                <a:lumOff val="0"/>
                <a:alphaOff val="-4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Aptos Narrow" panose="020B0004020202020204" pitchFamily="34" charset="0"/>
            </a:rPr>
            <a:t>Interactive Dashboard</a:t>
          </a:r>
        </a:p>
      </dsp:txBody>
      <dsp:txXfrm>
        <a:off x="32385" y="2124898"/>
        <a:ext cx="3268925" cy="59864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18/07/2025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0D3DFC-11A7-4DDF-8AEE-A5ACE051EBF3}" type="slidenum">
              <a:rPr lang="en-US" smtClean="0"/>
              <a:t>1</a:t>
            </a:fld>
            <a:endParaRPr lang="en-US" dirty="0"/>
          </a:p>
        </p:txBody>
      </p:sp>
    </p:spTree>
    <p:extLst>
      <p:ext uri="{BB962C8B-B14F-4D97-AF65-F5344CB8AC3E}">
        <p14:creationId xmlns:p14="http://schemas.microsoft.com/office/powerpoint/2010/main" val="1066054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a:xfrm>
            <a:off x="838200" y="6400904"/>
            <a:ext cx="365760" cy="246888"/>
          </a:xfrm>
          <a:prstGeom prst="rect">
            <a:avLst/>
          </a:prstGeom>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a:xfrm>
            <a:off x="5364480" y="6400904"/>
            <a:ext cx="1463040" cy="246888"/>
          </a:xfrm>
          <a:prstGeom prst="rect">
            <a:avLst/>
          </a:prstGeom>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a:xfrm>
            <a:off x="10629145" y="6400904"/>
            <a:ext cx="640080" cy="246888"/>
          </a:xfrm>
          <a:prstGeom prst="rect">
            <a:avLst/>
          </a:prstGeom>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a:xfrm>
            <a:off x="838200" y="6400904"/>
            <a:ext cx="365760" cy="246888"/>
          </a:xfrm>
          <a:prstGeom prst="rect">
            <a:avLst/>
          </a:prstGeom>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a:xfrm>
            <a:off x="5364480" y="6400904"/>
            <a:ext cx="1463040" cy="246888"/>
          </a:xfrm>
          <a:prstGeom prst="rect">
            <a:avLst/>
          </a:prstGeom>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a:xfrm>
            <a:off x="10629145" y="6400904"/>
            <a:ext cx="640080" cy="246888"/>
          </a:xfrm>
          <a:prstGeom prst="rect">
            <a:avLst/>
          </a:prstGeom>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a:xfrm>
            <a:off x="838200" y="6400904"/>
            <a:ext cx="365760" cy="246888"/>
          </a:xfrm>
          <a:prstGeom prst="rect">
            <a:avLst/>
          </a:prstGeom>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a:xfrm>
            <a:off x="5364480" y="6400904"/>
            <a:ext cx="1463040" cy="246888"/>
          </a:xfrm>
          <a:prstGeom prst="rect">
            <a:avLst/>
          </a:prstGeom>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a:xfrm>
            <a:off x="10629145" y="6400904"/>
            <a:ext cx="640080" cy="246888"/>
          </a:xfrm>
          <a:prstGeom prst="rect">
            <a:avLst/>
          </a:prstGeom>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a:prstGeom prst="rect">
            <a:avLst/>
          </a:prstGeo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a:xfrm>
            <a:off x="0" y="4572"/>
            <a:ext cx="9912096" cy="1014984"/>
          </a:xfrm>
        </p:spPr>
        <p:txBody>
          <a:bodyPr/>
          <a:lstStyle>
            <a:lvl1pPr algn="l">
              <a:defRPr sz="4400" b="1"/>
            </a:lvl1pPr>
          </a:lstStyle>
          <a:p>
            <a:r>
              <a:rPr lang="en-US" noProof="0" dirty="0"/>
              <a:t>Click to edit Master title style</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a:xfrm>
            <a:off x="838200" y="6400904"/>
            <a:ext cx="365760" cy="246888"/>
          </a:xfrm>
          <a:prstGeom prst="rect">
            <a:avLst/>
          </a:prstGeom>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a:xfrm>
            <a:off x="5364480" y="6400904"/>
            <a:ext cx="1463040" cy="246888"/>
          </a:xfrm>
          <a:prstGeom prst="rect">
            <a:avLst/>
          </a:prstGeom>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a:xfrm>
            <a:off x="10629145" y="6400904"/>
            <a:ext cx="640080" cy="246888"/>
          </a:xfrm>
          <a:prstGeom prst="rect">
            <a:avLst/>
          </a:prstGeom>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838200" y="6400904"/>
            <a:ext cx="365760" cy="246888"/>
          </a:xfrm>
          <a:prstGeom prst="rect">
            <a:avLst/>
          </a:prstGeom>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a:xfrm>
            <a:off x="5364480" y="6400904"/>
            <a:ext cx="1463040" cy="246888"/>
          </a:xfrm>
          <a:prstGeom prst="rect">
            <a:avLst/>
          </a:prstGeom>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a:xfrm>
            <a:off x="10629145" y="6400904"/>
            <a:ext cx="640080" cy="246888"/>
          </a:xfrm>
          <a:prstGeom prst="rect">
            <a:avLst/>
          </a:prstGeom>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a:prstGeom prst="rect">
            <a:avLst/>
          </a:prstGeo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3147060" y="311248"/>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838200" y="6400904"/>
            <a:ext cx="365760" cy="246888"/>
          </a:xfrm>
          <a:prstGeom prst="rect">
            <a:avLst/>
          </a:prstGeom>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a:xfrm>
            <a:off x="5364480" y="6400904"/>
            <a:ext cx="1463040" cy="246888"/>
          </a:xfrm>
          <a:prstGeom prst="rect">
            <a:avLst/>
          </a:prstGeom>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a:xfrm>
            <a:off x="10629145" y="6400904"/>
            <a:ext cx="640080" cy="246888"/>
          </a:xfrm>
          <a:prstGeom prst="rect">
            <a:avLst/>
          </a:prstGeom>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a:xfrm>
            <a:off x="10629145" y="6400904"/>
            <a:ext cx="640080" cy="246888"/>
          </a:xfrm>
          <a:prstGeom prst="rect">
            <a:avLst/>
          </a:prstGeom>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a:xfrm>
            <a:off x="5364480" y="6400904"/>
            <a:ext cx="1463040" cy="246888"/>
          </a:xfrm>
          <a:prstGeom prst="rect">
            <a:avLst/>
          </a:prstGeom>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a:xfrm>
            <a:off x="838200" y="6400904"/>
            <a:ext cx="365760" cy="246888"/>
          </a:xfrm>
          <a:prstGeom prst="rect">
            <a:avLst/>
          </a:prstGeom>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a:xfrm>
            <a:off x="838200" y="6400904"/>
            <a:ext cx="365760" cy="246888"/>
          </a:xfrm>
          <a:prstGeom prst="rect">
            <a:avLst/>
          </a:prstGeom>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a:xfrm>
            <a:off x="5364480" y="6400904"/>
            <a:ext cx="1463040" cy="246888"/>
          </a:xfrm>
          <a:prstGeom prst="rect">
            <a:avLst/>
          </a:prstGeom>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a:xfrm>
            <a:off x="10629145" y="6400904"/>
            <a:ext cx="640080" cy="246888"/>
          </a:xfrm>
          <a:prstGeom prst="rect">
            <a:avLst/>
          </a:prstGeom>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254868" y="2033081"/>
            <a:ext cx="4766553" cy="1917127"/>
          </a:xfrm>
        </p:spPr>
        <p:txBody>
          <a:bodyPr/>
          <a:lstStyle/>
          <a:p>
            <a:r>
              <a:rPr lang="en-US" b="1" dirty="0">
                <a:latin typeface="Aptos Narrow" panose="020B0004020202020204" pitchFamily="34" charset="0"/>
              </a:rPr>
              <a:t>Columbia Asia Hospital</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254868" y="3857598"/>
            <a:ext cx="4873752" cy="630936"/>
          </a:xfrm>
        </p:spPr>
        <p:txBody>
          <a:bodyPr/>
          <a:lstStyle/>
          <a:p>
            <a:r>
              <a:rPr lang="en-US" b="1" dirty="0">
                <a:latin typeface="Aptos Narrow" panose="020B0004020202020204" pitchFamily="34" charset="0"/>
              </a:rPr>
              <a:t>Mudassir Attar</a:t>
            </a:r>
          </a:p>
        </p:txBody>
      </p:sp>
      <p:sp>
        <p:nvSpPr>
          <p:cNvPr id="3" name="Picture Placeholder 2">
            <a:extLst>
              <a:ext uri="{FF2B5EF4-FFF2-40B4-BE49-F238E27FC236}">
                <a16:creationId xmlns:a16="http://schemas.microsoft.com/office/drawing/2014/main" id="{2498108D-A689-9143-5F3F-1D3502884F56}"/>
              </a:ext>
            </a:extLst>
          </p:cNvPr>
          <p:cNvSpPr>
            <a:spLocks noGrp="1"/>
          </p:cNvSpPr>
          <p:nvPr>
            <p:ph type="pic" sz="quarter" idx="10"/>
          </p:nvPr>
        </p:nvSpPr>
        <p:spPr>
          <a:xfrm>
            <a:off x="6096000" y="812292"/>
            <a:ext cx="4985407" cy="4928616"/>
          </a:xfrm>
        </p:spPr>
      </p:sp>
      <p:pic>
        <p:nvPicPr>
          <p:cNvPr id="2050" name="Picture 2" descr="Hospital Symbol Vector Art, Icons, and Graphics for Free Download">
            <a:extLst>
              <a:ext uri="{FF2B5EF4-FFF2-40B4-BE49-F238E27FC236}">
                <a16:creationId xmlns:a16="http://schemas.microsoft.com/office/drawing/2014/main" id="{81C46398-D7BF-2937-2A2E-4E2EA6177F5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470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6112310" y="812293"/>
            <a:ext cx="4969097" cy="4928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77704-89D7-EDC2-2DD5-E26A3754269B}"/>
              </a:ext>
            </a:extLst>
          </p:cNvPr>
          <p:cNvSpPr>
            <a:spLocks noGrp="1"/>
          </p:cNvSpPr>
          <p:nvPr>
            <p:ph type="title"/>
          </p:nvPr>
        </p:nvSpPr>
        <p:spPr>
          <a:xfrm>
            <a:off x="293300" y="211523"/>
            <a:ext cx="11679810" cy="1014984"/>
          </a:xfrm>
        </p:spPr>
        <p:txBody>
          <a:bodyPr/>
          <a:lstStyle/>
          <a:p>
            <a:r>
              <a:rPr lang="en-US" dirty="0">
                <a:latin typeface="Aptos Narrow" panose="020B0004020202020204" pitchFamily="34" charset="0"/>
              </a:rPr>
              <a:t>Patient Demographics: Gender Analysis</a:t>
            </a:r>
          </a:p>
        </p:txBody>
      </p:sp>
      <p:sp>
        <p:nvSpPr>
          <p:cNvPr id="6" name="TextBox 5">
            <a:extLst>
              <a:ext uri="{FF2B5EF4-FFF2-40B4-BE49-F238E27FC236}">
                <a16:creationId xmlns:a16="http://schemas.microsoft.com/office/drawing/2014/main" id="{44E6EA38-DC67-08D9-2D97-71CF67660DF1}"/>
              </a:ext>
            </a:extLst>
          </p:cNvPr>
          <p:cNvSpPr txBox="1"/>
          <p:nvPr/>
        </p:nvSpPr>
        <p:spPr>
          <a:xfrm>
            <a:off x="293300" y="2088480"/>
            <a:ext cx="6495066" cy="327961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b="1" dirty="0">
                <a:latin typeface="Aptos Narrow" panose="020B0004020202020204" pitchFamily="34" charset="0"/>
              </a:rPr>
              <a:t>Balanced gender distribution: </a:t>
            </a:r>
            <a:r>
              <a:rPr lang="en-US" sz="2000" dirty="0">
                <a:latin typeface="Aptos Narrow" panose="020B0004020202020204" pitchFamily="34" charset="0"/>
                <a:ea typeface="Arial" panose="020B0604020202020204" pitchFamily="34" charset="0"/>
              </a:rPr>
              <a:t>Our data indicates that the number of patient visits is almost equally divided between male and female individuals. This suggests that Columbia Asia Hospital provides services that are accessible and utilized broadly across both genders.</a:t>
            </a:r>
            <a:endParaRPr lang="en-US" sz="2000" dirty="0">
              <a:latin typeface="Aptos Narrow" panose="020B0004020202020204" pitchFamily="34" charset="0"/>
            </a:endParaRPr>
          </a:p>
          <a:p>
            <a:pPr marL="285750" indent="-285750">
              <a:lnSpc>
                <a:spcPct val="150000"/>
              </a:lnSpc>
              <a:buFont typeface="Arial" panose="020B0604020202020204" pitchFamily="34" charset="0"/>
              <a:buChar char="•"/>
            </a:pPr>
            <a:r>
              <a:rPr lang="en-US" sz="2000" dirty="0">
                <a:latin typeface="Aptos Narrow" panose="020B0004020202020204" pitchFamily="34" charset="0"/>
              </a:rPr>
              <a:t>Males: </a:t>
            </a:r>
            <a:r>
              <a:rPr lang="en-US" sz="2000" b="1" dirty="0">
                <a:latin typeface="Aptos Narrow" panose="020B0004020202020204" pitchFamily="34" charset="0"/>
              </a:rPr>
              <a:t>51.05%</a:t>
            </a:r>
            <a:r>
              <a:rPr lang="en-US" sz="2000" dirty="0">
                <a:latin typeface="Aptos Narrow" panose="020B0004020202020204" pitchFamily="34" charset="0"/>
              </a:rPr>
              <a:t>, Females: </a:t>
            </a:r>
            <a:r>
              <a:rPr lang="en-US" sz="2000" b="1" dirty="0">
                <a:latin typeface="Aptos Narrow" panose="020B0004020202020204" pitchFamily="34" charset="0"/>
              </a:rPr>
              <a:t>48.69%</a:t>
            </a:r>
            <a:endParaRPr lang="en-US" sz="2000" dirty="0">
              <a:latin typeface="Aptos Narrow" panose="020B0004020202020204" pitchFamily="34" charset="0"/>
            </a:endParaRPr>
          </a:p>
          <a:p>
            <a:pPr marL="285750" indent="-285750">
              <a:lnSpc>
                <a:spcPct val="150000"/>
              </a:lnSpc>
              <a:buFont typeface="Arial" panose="020B0604020202020204" pitchFamily="34" charset="0"/>
              <a:buChar char="•"/>
            </a:pPr>
            <a:r>
              <a:rPr lang="en-US" sz="2000" dirty="0">
                <a:latin typeface="Aptos Narrow" panose="020B0004020202020204" pitchFamily="34" charset="0"/>
              </a:rPr>
              <a:t>'Not Classified' only </a:t>
            </a:r>
            <a:r>
              <a:rPr lang="en-US" sz="2000" b="1" dirty="0">
                <a:latin typeface="Aptos Narrow" panose="020B0004020202020204" pitchFamily="34" charset="0"/>
              </a:rPr>
              <a:t>0.26%</a:t>
            </a:r>
            <a:r>
              <a:rPr lang="en-US" sz="2000" dirty="0">
                <a:latin typeface="Aptos Narrow" panose="020B0004020202020204" pitchFamily="34" charset="0"/>
              </a:rPr>
              <a:t> — indicates good data quality</a:t>
            </a:r>
          </a:p>
        </p:txBody>
      </p:sp>
      <p:grpSp>
        <p:nvGrpSpPr>
          <p:cNvPr id="3" name="Group 2">
            <a:extLst>
              <a:ext uri="{FF2B5EF4-FFF2-40B4-BE49-F238E27FC236}">
                <a16:creationId xmlns:a16="http://schemas.microsoft.com/office/drawing/2014/main" id="{C5BB1278-B7F9-61E3-25BA-5EEA072DE5B1}"/>
              </a:ext>
            </a:extLst>
          </p:cNvPr>
          <p:cNvGrpSpPr/>
          <p:nvPr/>
        </p:nvGrpSpPr>
        <p:grpSpPr>
          <a:xfrm>
            <a:off x="6788366" y="2199301"/>
            <a:ext cx="5033914" cy="3168795"/>
            <a:chOff x="3289955" y="978998"/>
            <a:chExt cx="5033914" cy="3168795"/>
          </a:xfrm>
        </p:grpSpPr>
        <p:sp>
          <p:nvSpPr>
            <p:cNvPr id="8" name="Rectangle 7">
              <a:extLst>
                <a:ext uri="{FF2B5EF4-FFF2-40B4-BE49-F238E27FC236}">
                  <a16:creationId xmlns:a16="http://schemas.microsoft.com/office/drawing/2014/main" id="{1C5500F9-E37B-54B5-1CD4-74CC0A3BD183}"/>
                </a:ext>
              </a:extLst>
            </p:cNvPr>
            <p:cNvSpPr/>
            <p:nvPr/>
          </p:nvSpPr>
          <p:spPr>
            <a:xfrm>
              <a:off x="3289955" y="978998"/>
              <a:ext cx="5033914" cy="3168795"/>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ptos Narrow" panose="020B0004020202020204" pitchFamily="34" charset="0"/>
              </a:endParaRPr>
            </a:p>
          </p:txBody>
        </p:sp>
        <p:pic>
          <p:nvPicPr>
            <p:cNvPr id="5" name="Picture 4">
              <a:extLst>
                <a:ext uri="{FF2B5EF4-FFF2-40B4-BE49-F238E27FC236}">
                  <a16:creationId xmlns:a16="http://schemas.microsoft.com/office/drawing/2014/main" id="{D3D69225-0549-27BF-4141-7697831C1D30}"/>
                </a:ext>
              </a:extLst>
            </p:cNvPr>
            <p:cNvPicPr>
              <a:picLocks noChangeAspect="1"/>
            </p:cNvPicPr>
            <p:nvPr/>
          </p:nvPicPr>
          <p:blipFill>
            <a:blip r:embed="rId2"/>
            <a:stretch>
              <a:fillRect/>
            </a:stretch>
          </p:blipFill>
          <p:spPr>
            <a:xfrm>
              <a:off x="3479560" y="1099243"/>
              <a:ext cx="4693479" cy="2864259"/>
            </a:xfrm>
            <a:prstGeom prst="rect">
              <a:avLst/>
            </a:prstGeom>
          </p:spPr>
        </p:pic>
      </p:grpSp>
    </p:spTree>
    <p:extLst>
      <p:ext uri="{BB962C8B-B14F-4D97-AF65-F5344CB8AC3E}">
        <p14:creationId xmlns:p14="http://schemas.microsoft.com/office/powerpoint/2010/main" val="2195871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C246E-3DA9-3BF9-57CF-8A6AE3A0B81F}"/>
              </a:ext>
            </a:extLst>
          </p:cNvPr>
          <p:cNvSpPr>
            <a:spLocks noGrp="1"/>
          </p:cNvSpPr>
          <p:nvPr>
            <p:ph type="title"/>
          </p:nvPr>
        </p:nvSpPr>
        <p:spPr>
          <a:xfrm>
            <a:off x="207389" y="107878"/>
            <a:ext cx="11085922" cy="1014984"/>
          </a:xfrm>
        </p:spPr>
        <p:txBody>
          <a:bodyPr/>
          <a:lstStyle/>
          <a:p>
            <a:r>
              <a:rPr lang="en-US" dirty="0">
                <a:latin typeface="Aptos Narrow" panose="020B0004020202020204" pitchFamily="34" charset="0"/>
              </a:rPr>
              <a:t>Patient Satisfaction by Demographics</a:t>
            </a:r>
          </a:p>
        </p:txBody>
      </p:sp>
      <p:sp>
        <p:nvSpPr>
          <p:cNvPr id="7" name="TextBox 6">
            <a:extLst>
              <a:ext uri="{FF2B5EF4-FFF2-40B4-BE49-F238E27FC236}">
                <a16:creationId xmlns:a16="http://schemas.microsoft.com/office/drawing/2014/main" id="{32EBFF92-254D-149F-654F-63C0FB2DF891}"/>
              </a:ext>
            </a:extLst>
          </p:cNvPr>
          <p:cNvSpPr txBox="1"/>
          <p:nvPr/>
        </p:nvSpPr>
        <p:spPr>
          <a:xfrm>
            <a:off x="94269" y="1703398"/>
            <a:ext cx="6599622" cy="3843873"/>
          </a:xfrm>
          <a:prstGeom prst="rect">
            <a:avLst/>
          </a:prstGeom>
          <a:noFill/>
        </p:spPr>
        <p:txBody>
          <a:bodyPr wrap="square">
            <a:spAutoFit/>
          </a:bodyPr>
          <a:lstStyle/>
          <a:p>
            <a:pPr marL="285750" indent="-285750">
              <a:lnSpc>
                <a:spcPct val="150000"/>
              </a:lnSpc>
              <a:spcBef>
                <a:spcPts val="800"/>
              </a:spcBef>
              <a:spcAft>
                <a:spcPts val="800"/>
              </a:spcAft>
              <a:buFont typeface="Arial" panose="020B0604020202020204" pitchFamily="34" charset="0"/>
              <a:buChar char="•"/>
            </a:pPr>
            <a:r>
              <a:rPr lang="en-US" sz="2000" b="1" dirty="0">
                <a:latin typeface="Aptos Narrow" panose="020B0004020202020204" pitchFamily="34" charset="0"/>
              </a:rPr>
              <a:t>Consistent Satisfaction Across Demographics: </a:t>
            </a:r>
            <a:r>
              <a:rPr lang="en-US" sz="2000" dirty="0">
                <a:latin typeface="Aptos Narrow" panose="020B0004020202020204" pitchFamily="34" charset="0"/>
              </a:rPr>
              <a:t>Patient satisfaction scores (0–6 scale) are generally </a:t>
            </a:r>
            <a:r>
              <a:rPr lang="en-US" sz="2000" b="1" dirty="0">
                <a:latin typeface="Aptos Narrow" panose="020B0004020202020204" pitchFamily="34" charset="0"/>
              </a:rPr>
              <a:t>high and consistent</a:t>
            </a:r>
            <a:r>
              <a:rPr lang="en-US" sz="2000" dirty="0">
                <a:latin typeface="Aptos Narrow" panose="020B0004020202020204" pitchFamily="34" charset="0"/>
              </a:rPr>
              <a:t> across racial and age groups, reflecting strong overall care quality.</a:t>
            </a:r>
          </a:p>
          <a:p>
            <a:pPr marL="285750" indent="-285750" fontAlgn="base">
              <a:lnSpc>
                <a:spcPct val="150000"/>
              </a:lnSpc>
              <a:buFont typeface="Arial" panose="020B0604020202020204" pitchFamily="34" charset="0"/>
              <a:buChar char="•"/>
            </a:pPr>
            <a:r>
              <a:rPr lang="en-US" sz="2000" b="1" dirty="0">
                <a:latin typeface="Aptos Narrow" panose="020B0004020202020204" pitchFamily="34" charset="0"/>
              </a:rPr>
              <a:t>Teenagers:</a:t>
            </a:r>
            <a:r>
              <a:rPr lang="en-US" sz="2000" dirty="0">
                <a:latin typeface="Aptos Narrow" panose="020B0004020202020204" pitchFamily="34" charset="0"/>
              </a:rPr>
              <a:t> Slightly lower scores (</a:t>
            </a:r>
            <a:r>
              <a:rPr lang="en-US" sz="2000" b="1" dirty="0">
                <a:latin typeface="Aptos Narrow" panose="020B0004020202020204" pitchFamily="34" charset="0"/>
              </a:rPr>
              <a:t>4.85 – 5.10</a:t>
            </a:r>
            <a:r>
              <a:rPr lang="en-US" sz="2000" dirty="0">
                <a:latin typeface="Aptos Narrow" panose="020B0004020202020204" pitchFamily="34" charset="0"/>
              </a:rPr>
              <a:t>)</a:t>
            </a:r>
          </a:p>
          <a:p>
            <a:pPr marL="285750" indent="-285750" fontAlgn="base">
              <a:lnSpc>
                <a:spcPct val="150000"/>
              </a:lnSpc>
              <a:buFont typeface="Arial" panose="020B0604020202020204" pitchFamily="34" charset="0"/>
              <a:buChar char="•"/>
            </a:pPr>
            <a:r>
              <a:rPr lang="en-US" sz="2000" b="1" dirty="0">
                <a:latin typeface="Aptos Narrow" panose="020B0004020202020204" pitchFamily="34" charset="0"/>
              </a:rPr>
              <a:t>Middle Age:</a:t>
            </a:r>
            <a:r>
              <a:rPr lang="en-US" sz="2000" dirty="0">
                <a:latin typeface="Aptos Narrow" panose="020B0004020202020204" pitchFamily="34" charset="0"/>
              </a:rPr>
              <a:t> Highest avg satisfaction (</a:t>
            </a:r>
            <a:r>
              <a:rPr lang="en-US" sz="2000" b="1" dirty="0">
                <a:latin typeface="Aptos Narrow" panose="020B0004020202020204" pitchFamily="34" charset="0"/>
              </a:rPr>
              <a:t>5.05</a:t>
            </a:r>
            <a:r>
              <a:rPr lang="en-US" sz="2000" dirty="0">
                <a:latin typeface="Aptos Narrow" panose="020B0004020202020204" pitchFamily="34" charset="0"/>
              </a:rPr>
              <a:t>)</a:t>
            </a:r>
          </a:p>
          <a:p>
            <a:pPr marL="285750" indent="-285750">
              <a:lnSpc>
                <a:spcPct val="150000"/>
              </a:lnSpc>
              <a:buFont typeface="Arial" panose="020B0604020202020204" pitchFamily="34" charset="0"/>
              <a:buChar char="•"/>
            </a:pPr>
            <a:r>
              <a:rPr lang="en-US" sz="2000" b="1" dirty="0">
                <a:latin typeface="Aptos Narrow" panose="020B0004020202020204" pitchFamily="34" charset="0"/>
              </a:rPr>
              <a:t>Seniors &amp; Teenagers:</a:t>
            </a:r>
            <a:r>
              <a:rPr lang="en-US" sz="2000" dirty="0">
                <a:latin typeface="Aptos Narrow" panose="020B0004020202020204" pitchFamily="34" charset="0"/>
              </a:rPr>
              <a:t> Slightly lower (~4.96) — focus for improvement</a:t>
            </a:r>
          </a:p>
        </p:txBody>
      </p:sp>
      <p:grpSp>
        <p:nvGrpSpPr>
          <p:cNvPr id="3" name="Group 2">
            <a:extLst>
              <a:ext uri="{FF2B5EF4-FFF2-40B4-BE49-F238E27FC236}">
                <a16:creationId xmlns:a16="http://schemas.microsoft.com/office/drawing/2014/main" id="{7034F0F3-6898-ED4D-01D5-0F15C1D93DEF}"/>
              </a:ext>
            </a:extLst>
          </p:cNvPr>
          <p:cNvGrpSpPr/>
          <p:nvPr/>
        </p:nvGrpSpPr>
        <p:grpSpPr>
          <a:xfrm>
            <a:off x="6485641" y="1914596"/>
            <a:ext cx="5354425" cy="3209213"/>
            <a:chOff x="3431356" y="1028477"/>
            <a:chExt cx="5354425" cy="3209213"/>
          </a:xfrm>
        </p:grpSpPr>
        <p:sp>
          <p:nvSpPr>
            <p:cNvPr id="4" name="Rectangle 3">
              <a:extLst>
                <a:ext uri="{FF2B5EF4-FFF2-40B4-BE49-F238E27FC236}">
                  <a16:creationId xmlns:a16="http://schemas.microsoft.com/office/drawing/2014/main" id="{D9958B42-01E0-F940-F2C9-D3683EC0E01D}"/>
                </a:ext>
              </a:extLst>
            </p:cNvPr>
            <p:cNvSpPr/>
            <p:nvPr/>
          </p:nvSpPr>
          <p:spPr>
            <a:xfrm>
              <a:off x="3431356" y="1028477"/>
              <a:ext cx="5354425" cy="3209213"/>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ptos Narrow" panose="020B0004020202020204" pitchFamily="34" charset="0"/>
              </a:endParaRPr>
            </a:p>
          </p:txBody>
        </p:sp>
        <p:pic>
          <p:nvPicPr>
            <p:cNvPr id="6" name="Picture 5">
              <a:extLst>
                <a:ext uri="{FF2B5EF4-FFF2-40B4-BE49-F238E27FC236}">
                  <a16:creationId xmlns:a16="http://schemas.microsoft.com/office/drawing/2014/main" id="{5B5A3DD8-C655-5543-42C7-ABD6C81A5C63}"/>
                </a:ext>
              </a:extLst>
            </p:cNvPr>
            <p:cNvPicPr>
              <a:picLocks noChangeAspect="1"/>
            </p:cNvPicPr>
            <p:nvPr/>
          </p:nvPicPr>
          <p:blipFill>
            <a:blip r:embed="rId2"/>
            <a:stretch>
              <a:fillRect/>
            </a:stretch>
          </p:blipFill>
          <p:spPr>
            <a:xfrm>
              <a:off x="3639605" y="1200990"/>
              <a:ext cx="4912789" cy="2832122"/>
            </a:xfrm>
            <a:prstGeom prst="rect">
              <a:avLst/>
            </a:prstGeom>
          </p:spPr>
        </p:pic>
      </p:grpSp>
    </p:spTree>
    <p:extLst>
      <p:ext uri="{BB962C8B-B14F-4D97-AF65-F5344CB8AC3E}">
        <p14:creationId xmlns:p14="http://schemas.microsoft.com/office/powerpoint/2010/main" val="1648920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FB82-4780-B185-0A1A-74311D4DC392}"/>
              </a:ext>
            </a:extLst>
          </p:cNvPr>
          <p:cNvSpPr>
            <a:spLocks noGrp="1"/>
          </p:cNvSpPr>
          <p:nvPr>
            <p:ph type="title"/>
          </p:nvPr>
        </p:nvSpPr>
        <p:spPr>
          <a:xfrm>
            <a:off x="179108" y="211961"/>
            <a:ext cx="11340447" cy="1014984"/>
          </a:xfrm>
        </p:spPr>
        <p:txBody>
          <a:bodyPr/>
          <a:lstStyle/>
          <a:p>
            <a:r>
              <a:rPr lang="en-US" sz="4200" dirty="0">
                <a:latin typeface="Aptos Narrow" panose="020B0004020202020204" pitchFamily="34" charset="0"/>
              </a:rPr>
              <a:t>Financial Insights: Departmental Revenue</a:t>
            </a:r>
          </a:p>
        </p:txBody>
      </p:sp>
      <p:sp>
        <p:nvSpPr>
          <p:cNvPr id="8" name="TextBox 7">
            <a:extLst>
              <a:ext uri="{FF2B5EF4-FFF2-40B4-BE49-F238E27FC236}">
                <a16:creationId xmlns:a16="http://schemas.microsoft.com/office/drawing/2014/main" id="{D817A61F-D423-8774-B9AD-5F641938A221}"/>
              </a:ext>
            </a:extLst>
          </p:cNvPr>
          <p:cNvSpPr txBox="1"/>
          <p:nvPr/>
        </p:nvSpPr>
        <p:spPr>
          <a:xfrm>
            <a:off x="179108" y="4154761"/>
            <a:ext cx="11758368" cy="2062103"/>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b="1" dirty="0">
                <a:latin typeface="Aptos Narrow" panose="020B0004020202020204" pitchFamily="34" charset="0"/>
              </a:rPr>
              <a:t>Financial Performance Overview: </a:t>
            </a:r>
            <a:r>
              <a:rPr lang="en-US" dirty="0">
                <a:latin typeface="Aptos Narrow" panose="020B0004020202020204" pitchFamily="34" charset="0"/>
              </a:rPr>
              <a:t>Analyzing departmental revenues reveals each unit’s financial impact, helping prioritize profitable areas and inform planning.</a:t>
            </a:r>
          </a:p>
          <a:p>
            <a:pPr marL="285750" indent="-285750">
              <a:spcBef>
                <a:spcPts val="600"/>
              </a:spcBef>
              <a:spcAft>
                <a:spcPts val="600"/>
              </a:spcAft>
              <a:buFont typeface="Arial" panose="020B0604020202020204" pitchFamily="34" charset="0"/>
              <a:buChar char="•"/>
            </a:pPr>
            <a:r>
              <a:rPr lang="en-US" b="1" dirty="0">
                <a:latin typeface="Aptos Narrow" panose="020B0004020202020204" pitchFamily="34" charset="0"/>
              </a:rPr>
              <a:t>Orthopedics Leads: Orthopedics</a:t>
            </a:r>
            <a:r>
              <a:rPr lang="en-US" dirty="0">
                <a:latin typeface="Aptos Narrow" panose="020B0004020202020204" pitchFamily="34" charset="0"/>
              </a:rPr>
              <a:t> is the </a:t>
            </a:r>
            <a:r>
              <a:rPr lang="en-US" b="1" dirty="0">
                <a:latin typeface="Aptos Narrow" panose="020B0004020202020204" pitchFamily="34" charset="0"/>
              </a:rPr>
              <a:t>top revenue-generating department</a:t>
            </a:r>
            <a:r>
              <a:rPr lang="en-US" dirty="0">
                <a:latin typeface="Aptos Narrow" panose="020B0004020202020204" pitchFamily="34" charset="0"/>
              </a:rPr>
              <a:t>, indicating strong demand and efficient operations—making it a major contributor to hospital profitability.</a:t>
            </a:r>
          </a:p>
          <a:p>
            <a:pPr marL="285750" indent="-285750">
              <a:spcBef>
                <a:spcPts val="600"/>
              </a:spcBef>
              <a:spcAft>
                <a:spcPts val="600"/>
              </a:spcAft>
              <a:buFont typeface="Arial" panose="020B0604020202020204" pitchFamily="34" charset="0"/>
              <a:buChar char="•"/>
            </a:pPr>
            <a:r>
              <a:rPr lang="en-US" b="1" dirty="0">
                <a:latin typeface="Aptos Narrow" panose="020B0004020202020204" pitchFamily="34" charset="0"/>
              </a:rPr>
              <a:t>Renal Department Needs Attention: </a:t>
            </a:r>
            <a:r>
              <a:rPr lang="en-US" dirty="0">
                <a:latin typeface="Aptos Narrow" panose="020B0004020202020204" pitchFamily="34" charset="0"/>
              </a:rPr>
              <a:t>In contrast, the </a:t>
            </a:r>
            <a:r>
              <a:rPr lang="en-US" b="1" dirty="0">
                <a:latin typeface="Aptos Narrow" panose="020B0004020202020204" pitchFamily="34" charset="0"/>
              </a:rPr>
              <a:t>Renal department</a:t>
            </a:r>
            <a:r>
              <a:rPr lang="en-US" dirty="0">
                <a:latin typeface="Aptos Narrow" panose="020B0004020202020204" pitchFamily="34" charset="0"/>
              </a:rPr>
              <a:t> generated the </a:t>
            </a:r>
            <a:r>
              <a:rPr lang="en-US" b="1" dirty="0">
                <a:latin typeface="Aptos Narrow" panose="020B0004020202020204" pitchFamily="34" charset="0"/>
              </a:rPr>
              <a:t>least revenue</a:t>
            </a:r>
            <a:r>
              <a:rPr lang="en-US" dirty="0">
                <a:latin typeface="Aptos Narrow" panose="020B0004020202020204" pitchFamily="34" charset="0"/>
              </a:rPr>
              <a:t>, suggesting the need to review factors like patient volume, pricing, or service efficiency to identify improvement opportunities.</a:t>
            </a:r>
          </a:p>
        </p:txBody>
      </p:sp>
      <p:grpSp>
        <p:nvGrpSpPr>
          <p:cNvPr id="4" name="Group 3">
            <a:extLst>
              <a:ext uri="{FF2B5EF4-FFF2-40B4-BE49-F238E27FC236}">
                <a16:creationId xmlns:a16="http://schemas.microsoft.com/office/drawing/2014/main" id="{C5FE50E7-92A6-A8CD-FA97-A7FE55D1794C}"/>
              </a:ext>
            </a:extLst>
          </p:cNvPr>
          <p:cNvGrpSpPr/>
          <p:nvPr/>
        </p:nvGrpSpPr>
        <p:grpSpPr>
          <a:xfrm>
            <a:off x="3629319" y="1120318"/>
            <a:ext cx="5071621" cy="2857794"/>
            <a:chOff x="3246191" y="1026049"/>
            <a:chExt cx="5558444" cy="3535967"/>
          </a:xfrm>
        </p:grpSpPr>
        <p:sp>
          <p:nvSpPr>
            <p:cNvPr id="5" name="Rectangle 4">
              <a:extLst>
                <a:ext uri="{FF2B5EF4-FFF2-40B4-BE49-F238E27FC236}">
                  <a16:creationId xmlns:a16="http://schemas.microsoft.com/office/drawing/2014/main" id="{FDB339BA-1F4A-AD3B-3145-E5023727196D}"/>
                </a:ext>
              </a:extLst>
            </p:cNvPr>
            <p:cNvSpPr/>
            <p:nvPr/>
          </p:nvSpPr>
          <p:spPr>
            <a:xfrm>
              <a:off x="3246191" y="1026049"/>
              <a:ext cx="5558444" cy="3535967"/>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ptos Narrow" panose="020B0004020202020204" pitchFamily="34" charset="0"/>
              </a:endParaRPr>
            </a:p>
          </p:txBody>
        </p:sp>
        <p:pic>
          <p:nvPicPr>
            <p:cNvPr id="3" name="Picture 2">
              <a:extLst>
                <a:ext uri="{FF2B5EF4-FFF2-40B4-BE49-F238E27FC236}">
                  <a16:creationId xmlns:a16="http://schemas.microsoft.com/office/drawing/2014/main" id="{2E8D4614-5D88-FB0B-4884-A19F2F4B6A24}"/>
                </a:ext>
              </a:extLst>
            </p:cNvPr>
            <p:cNvPicPr>
              <a:picLocks noChangeAspect="1"/>
            </p:cNvPicPr>
            <p:nvPr/>
          </p:nvPicPr>
          <p:blipFill>
            <a:blip r:embed="rId2"/>
            <a:stretch>
              <a:fillRect/>
            </a:stretch>
          </p:blipFill>
          <p:spPr>
            <a:xfrm>
              <a:off x="3443100" y="1259696"/>
              <a:ext cx="5141315" cy="3057780"/>
            </a:xfrm>
            <a:prstGeom prst="rect">
              <a:avLst/>
            </a:prstGeom>
          </p:spPr>
        </p:pic>
      </p:grpSp>
    </p:spTree>
    <p:extLst>
      <p:ext uri="{BB962C8B-B14F-4D97-AF65-F5344CB8AC3E}">
        <p14:creationId xmlns:p14="http://schemas.microsoft.com/office/powerpoint/2010/main" val="355030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72634-4A57-E601-2998-00F46D2DBC1C}"/>
              </a:ext>
            </a:extLst>
          </p:cNvPr>
          <p:cNvSpPr>
            <a:spLocks noGrp="1"/>
          </p:cNvSpPr>
          <p:nvPr>
            <p:ph type="title"/>
          </p:nvPr>
        </p:nvSpPr>
        <p:spPr>
          <a:xfrm>
            <a:off x="182721" y="144431"/>
            <a:ext cx="9912096" cy="1014984"/>
          </a:xfrm>
        </p:spPr>
        <p:txBody>
          <a:bodyPr/>
          <a:lstStyle/>
          <a:p>
            <a:r>
              <a:rPr lang="en-US" sz="4200" dirty="0">
                <a:latin typeface="Aptos Narrow" panose="020B0004020202020204" pitchFamily="34" charset="0"/>
              </a:rPr>
              <a:t>Financial Insights: Appointment Fees</a:t>
            </a:r>
          </a:p>
        </p:txBody>
      </p:sp>
      <p:sp>
        <p:nvSpPr>
          <p:cNvPr id="8" name="TextBox 7">
            <a:extLst>
              <a:ext uri="{FF2B5EF4-FFF2-40B4-BE49-F238E27FC236}">
                <a16:creationId xmlns:a16="http://schemas.microsoft.com/office/drawing/2014/main" id="{355F91A1-9547-A12A-37DE-686997247124}"/>
              </a:ext>
            </a:extLst>
          </p:cNvPr>
          <p:cNvSpPr txBox="1"/>
          <p:nvPr/>
        </p:nvSpPr>
        <p:spPr>
          <a:xfrm>
            <a:off x="182721" y="4267396"/>
            <a:ext cx="11826558" cy="171438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latin typeface="Aptos Narrow" panose="020B0004020202020204" pitchFamily="34" charset="0"/>
              </a:rPr>
              <a:t>Neurology Commands Premium Fees: </a:t>
            </a:r>
            <a:r>
              <a:rPr lang="en-US" dirty="0">
                <a:latin typeface="Aptos Narrow" panose="020B0004020202020204" pitchFamily="34" charset="0"/>
              </a:rPr>
              <a:t>The </a:t>
            </a:r>
            <a:r>
              <a:rPr lang="en-US" b="1" dirty="0">
                <a:latin typeface="Aptos Narrow" panose="020B0004020202020204" pitchFamily="34" charset="0"/>
              </a:rPr>
              <a:t>Neurology department</a:t>
            </a:r>
            <a:r>
              <a:rPr lang="en-US" dirty="0">
                <a:latin typeface="Aptos Narrow" panose="020B0004020202020204" pitchFamily="34" charset="0"/>
              </a:rPr>
              <a:t> charges the </a:t>
            </a:r>
            <a:r>
              <a:rPr lang="en-US" b="1" dirty="0">
                <a:latin typeface="Aptos Narrow" panose="020B0004020202020204" pitchFamily="34" charset="0"/>
              </a:rPr>
              <a:t>highest appointment fees</a:t>
            </a:r>
            <a:r>
              <a:rPr lang="en-US" dirty="0">
                <a:latin typeface="Aptos Narrow" panose="020B0004020202020204" pitchFamily="34" charset="0"/>
              </a:rPr>
              <a:t> at Columbia Asia Hospital, likely due to its focus on complex cases and advanced diagnostic or treatment services.</a:t>
            </a:r>
          </a:p>
          <a:p>
            <a:pPr marL="285750" indent="-285750">
              <a:lnSpc>
                <a:spcPct val="150000"/>
              </a:lnSpc>
              <a:buFont typeface="Arial" panose="020B0604020202020204" pitchFamily="34" charset="0"/>
              <a:buChar char="•"/>
            </a:pPr>
            <a:r>
              <a:rPr lang="en-US" b="1" dirty="0">
                <a:latin typeface="Aptos Narrow" panose="020B0004020202020204" pitchFamily="34" charset="0"/>
              </a:rPr>
              <a:t>Accurate Calculation Using DAX: </a:t>
            </a:r>
            <a:r>
              <a:rPr lang="en-US" dirty="0">
                <a:latin typeface="Aptos Narrow" panose="020B0004020202020204" pitchFamily="34" charset="0"/>
              </a:rPr>
              <a:t>This insight was derived using a </a:t>
            </a:r>
            <a:r>
              <a:rPr lang="en-US" b="1" dirty="0">
                <a:latin typeface="Aptos Narrow" panose="020B0004020202020204" pitchFamily="34" charset="0"/>
              </a:rPr>
              <a:t>precise DAX formula</a:t>
            </a:r>
            <a:r>
              <a:rPr lang="en-US" dirty="0">
                <a:latin typeface="Aptos Narrow" panose="020B0004020202020204" pitchFamily="34" charset="0"/>
              </a:rPr>
              <a:t> in Power BI, which calculated the </a:t>
            </a:r>
            <a:r>
              <a:rPr lang="en-US" b="1" dirty="0">
                <a:latin typeface="Aptos Narrow" panose="020B0004020202020204" pitchFamily="34" charset="0"/>
              </a:rPr>
              <a:t>maximum appointment fee by department</a:t>
            </a:r>
            <a:r>
              <a:rPr lang="en-US" dirty="0">
                <a:latin typeface="Aptos Narrow" panose="020B0004020202020204" pitchFamily="34" charset="0"/>
              </a:rPr>
              <a:t>. This approach ensured accurate and department-specific financial analysis.</a:t>
            </a:r>
          </a:p>
        </p:txBody>
      </p:sp>
      <p:grpSp>
        <p:nvGrpSpPr>
          <p:cNvPr id="4" name="Group 3">
            <a:extLst>
              <a:ext uri="{FF2B5EF4-FFF2-40B4-BE49-F238E27FC236}">
                <a16:creationId xmlns:a16="http://schemas.microsoft.com/office/drawing/2014/main" id="{E30106CF-B94E-C091-55E9-F391FECC0B8D}"/>
              </a:ext>
            </a:extLst>
          </p:cNvPr>
          <p:cNvGrpSpPr/>
          <p:nvPr/>
        </p:nvGrpSpPr>
        <p:grpSpPr>
          <a:xfrm>
            <a:off x="3063712" y="912927"/>
            <a:ext cx="5816338" cy="3178306"/>
            <a:chOff x="3318234" y="912927"/>
            <a:chExt cx="5561815" cy="3624554"/>
          </a:xfrm>
        </p:grpSpPr>
        <p:sp>
          <p:nvSpPr>
            <p:cNvPr id="5" name="Rectangle 4">
              <a:extLst>
                <a:ext uri="{FF2B5EF4-FFF2-40B4-BE49-F238E27FC236}">
                  <a16:creationId xmlns:a16="http://schemas.microsoft.com/office/drawing/2014/main" id="{8CA60A2C-222B-EAA9-90FE-692AAC952891}"/>
                </a:ext>
              </a:extLst>
            </p:cNvPr>
            <p:cNvSpPr/>
            <p:nvPr/>
          </p:nvSpPr>
          <p:spPr>
            <a:xfrm>
              <a:off x="3318234" y="912927"/>
              <a:ext cx="5561815" cy="3624554"/>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ptos Narrow" panose="020B0004020202020204" pitchFamily="34" charset="0"/>
              </a:endParaRPr>
            </a:p>
          </p:txBody>
        </p:sp>
        <p:pic>
          <p:nvPicPr>
            <p:cNvPr id="3" name="Picture 2">
              <a:extLst>
                <a:ext uri="{FF2B5EF4-FFF2-40B4-BE49-F238E27FC236}">
                  <a16:creationId xmlns:a16="http://schemas.microsoft.com/office/drawing/2014/main" id="{7BA96BCA-F61E-DC52-09A1-D671023D1B1A}"/>
                </a:ext>
              </a:extLst>
            </p:cNvPr>
            <p:cNvPicPr>
              <a:picLocks noChangeAspect="1"/>
            </p:cNvPicPr>
            <p:nvPr/>
          </p:nvPicPr>
          <p:blipFill>
            <a:blip r:embed="rId2"/>
            <a:stretch>
              <a:fillRect/>
            </a:stretch>
          </p:blipFill>
          <p:spPr>
            <a:xfrm>
              <a:off x="3588535" y="1113824"/>
              <a:ext cx="5014929" cy="3160633"/>
            </a:xfrm>
            <a:prstGeom prst="rect">
              <a:avLst/>
            </a:prstGeom>
          </p:spPr>
        </p:pic>
      </p:grpSp>
    </p:spTree>
    <p:extLst>
      <p:ext uri="{BB962C8B-B14F-4D97-AF65-F5344CB8AC3E}">
        <p14:creationId xmlns:p14="http://schemas.microsoft.com/office/powerpoint/2010/main" val="1557217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5D8D-7A98-88D5-DD94-DD46AAD4E2AF}"/>
              </a:ext>
            </a:extLst>
          </p:cNvPr>
          <p:cNvSpPr>
            <a:spLocks noGrp="1"/>
          </p:cNvSpPr>
          <p:nvPr>
            <p:ph type="title"/>
          </p:nvPr>
        </p:nvSpPr>
        <p:spPr>
          <a:xfrm>
            <a:off x="160256" y="99534"/>
            <a:ext cx="9912096" cy="1014984"/>
          </a:xfrm>
        </p:spPr>
        <p:txBody>
          <a:bodyPr/>
          <a:lstStyle/>
          <a:p>
            <a:r>
              <a:rPr lang="en-US" dirty="0">
                <a:latin typeface="Aptos Narrow" panose="020B0004020202020204" pitchFamily="34" charset="0"/>
              </a:rPr>
              <a:t>Monthly Patient Visits &amp; Trends</a:t>
            </a:r>
          </a:p>
        </p:txBody>
      </p:sp>
      <p:sp>
        <p:nvSpPr>
          <p:cNvPr id="6" name="Rectangle 1">
            <a:extLst>
              <a:ext uri="{FF2B5EF4-FFF2-40B4-BE49-F238E27FC236}">
                <a16:creationId xmlns:a16="http://schemas.microsoft.com/office/drawing/2014/main" id="{99CE38F0-9E14-BF05-075D-AE3C5844B9CC}"/>
              </a:ext>
            </a:extLst>
          </p:cNvPr>
          <p:cNvSpPr>
            <a:spLocks noChangeArrowheads="1"/>
          </p:cNvSpPr>
          <p:nvPr/>
        </p:nvSpPr>
        <p:spPr bwMode="auto">
          <a:xfrm>
            <a:off x="6211424" y="1111105"/>
            <a:ext cx="5878114"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spcBef>
                <a:spcPts val="600"/>
              </a:spcBef>
              <a:spcAft>
                <a:spcPts val="600"/>
              </a:spcAft>
            </a:pPr>
            <a:r>
              <a:rPr lang="en-US" altLang="en-US" dirty="0">
                <a:latin typeface="Aptos Narrow" panose="020B0004020202020204" pitchFamily="34" charset="0"/>
              </a:rPr>
              <a:t>Total Patients visited are 9216</a:t>
            </a:r>
            <a:endParaRPr lang="en-US" dirty="0">
              <a:latin typeface="Aptos Narrow" panose="020B0004020202020204" pitchFamily="34" charset="0"/>
            </a:endParaRPr>
          </a:p>
          <a:p>
            <a:pPr marL="285750" indent="-285750">
              <a:spcBef>
                <a:spcPts val="600"/>
              </a:spcBef>
              <a:spcAft>
                <a:spcPts val="600"/>
              </a:spcAft>
              <a:buFont typeface="Arial" panose="020B0604020202020204" pitchFamily="34" charset="0"/>
              <a:buChar char="•"/>
            </a:pPr>
            <a:r>
              <a:rPr lang="en-US" b="1" dirty="0">
                <a:latin typeface="Aptos Narrow" panose="020B0004020202020204" pitchFamily="34" charset="0"/>
              </a:rPr>
              <a:t>Understanding Seasonal Patient Flow: </a:t>
            </a:r>
            <a:r>
              <a:rPr lang="en-US" dirty="0">
                <a:latin typeface="Aptos Narrow" panose="020B0004020202020204" pitchFamily="34" charset="0"/>
              </a:rPr>
              <a:t>Analyzing monthly patient visits reveals important </a:t>
            </a:r>
            <a:r>
              <a:rPr lang="en-US" b="1" dirty="0">
                <a:latin typeface="Aptos Narrow" panose="020B0004020202020204" pitchFamily="34" charset="0"/>
              </a:rPr>
              <a:t>seasonal trends</a:t>
            </a:r>
            <a:r>
              <a:rPr lang="en-US" dirty="0">
                <a:latin typeface="Aptos Narrow" panose="020B0004020202020204" pitchFamily="34" charset="0"/>
              </a:rPr>
              <a:t> that support better </a:t>
            </a:r>
            <a:r>
              <a:rPr lang="en-US" b="1" dirty="0">
                <a:latin typeface="Aptos Narrow" panose="020B0004020202020204" pitchFamily="34" charset="0"/>
              </a:rPr>
              <a:t>staffing and resource planning</a:t>
            </a:r>
            <a:r>
              <a:rPr lang="en-US" dirty="0">
                <a:latin typeface="Aptos Narrow" panose="020B0004020202020204" pitchFamily="34" charset="0"/>
              </a:rPr>
              <a:t>.</a:t>
            </a:r>
          </a:p>
          <a:p>
            <a:pPr marL="285750" indent="-285750">
              <a:spcBef>
                <a:spcPts val="600"/>
              </a:spcBef>
              <a:spcAft>
                <a:spcPts val="600"/>
              </a:spcAft>
              <a:buFont typeface="Arial" panose="020B0604020202020204" pitchFamily="34" charset="0"/>
              <a:buChar char="•"/>
            </a:pPr>
            <a:r>
              <a:rPr lang="en-US" b="1" dirty="0">
                <a:latin typeface="Aptos Narrow" panose="020B0004020202020204" pitchFamily="34" charset="0"/>
              </a:rPr>
              <a:t>Peak in August: August consistently sees the highest number of visits</a:t>
            </a:r>
            <a:r>
              <a:rPr lang="en-US" dirty="0">
                <a:latin typeface="Aptos Narrow" panose="020B0004020202020204" pitchFamily="34" charset="0"/>
              </a:rPr>
              <a:t>, indicating a seasonal surge—potentially linked to school holidays, weather changes, or other external factors.</a:t>
            </a:r>
          </a:p>
          <a:p>
            <a:pPr marL="285750" indent="-285750">
              <a:spcBef>
                <a:spcPts val="600"/>
              </a:spcBef>
              <a:spcAft>
                <a:spcPts val="600"/>
              </a:spcAft>
              <a:buFont typeface="Arial" panose="020B0604020202020204" pitchFamily="34" charset="0"/>
              <a:buChar char="•"/>
            </a:pPr>
            <a:r>
              <a:rPr lang="en-US" b="1" dirty="0">
                <a:latin typeface="Aptos Narrow" panose="020B0004020202020204" pitchFamily="34" charset="0"/>
              </a:rPr>
              <a:t>February is the Slowest Month: February records the lowest patient volume</a:t>
            </a:r>
            <a:r>
              <a:rPr lang="en-US" dirty="0">
                <a:latin typeface="Aptos Narrow" panose="020B0004020202020204" pitchFamily="34" charset="0"/>
              </a:rPr>
              <a:t>, making it a good window for </a:t>
            </a:r>
            <a:r>
              <a:rPr lang="en-US" b="1" dirty="0">
                <a:latin typeface="Aptos Narrow" panose="020B0004020202020204" pitchFamily="34" charset="0"/>
              </a:rPr>
              <a:t>maintenance activities or staff development</a:t>
            </a:r>
            <a:r>
              <a:rPr lang="en-US" dirty="0">
                <a:latin typeface="Aptos Narrow" panose="020B0004020202020204" pitchFamily="34" charset="0"/>
              </a:rPr>
              <a:t> without affecting operations.</a:t>
            </a:r>
          </a:p>
          <a:p>
            <a:pPr marL="285750" indent="-285750">
              <a:spcBef>
                <a:spcPts val="600"/>
              </a:spcBef>
              <a:spcAft>
                <a:spcPts val="600"/>
              </a:spcAft>
              <a:buFont typeface="Arial" panose="020B0604020202020204" pitchFamily="34" charset="0"/>
              <a:buChar char="•"/>
            </a:pPr>
            <a:r>
              <a:rPr lang="en-US" b="1" dirty="0">
                <a:latin typeface="Aptos Narrow" panose="020B0004020202020204" pitchFamily="34" charset="0"/>
              </a:rPr>
              <a:t>Yearly Patterns: </a:t>
            </a:r>
            <a:r>
              <a:rPr lang="en-US" dirty="0">
                <a:latin typeface="Aptos Narrow" panose="020B0004020202020204" pitchFamily="34" charset="0"/>
              </a:rPr>
              <a:t>Patient traffic is </a:t>
            </a:r>
            <a:r>
              <a:rPr lang="en-US" b="1" dirty="0">
                <a:latin typeface="Aptos Narrow" panose="020B0004020202020204" pitchFamily="34" charset="0"/>
              </a:rPr>
              <a:t>consistently high from April to October</a:t>
            </a:r>
            <a:r>
              <a:rPr lang="en-US" dirty="0">
                <a:latin typeface="Aptos Narrow" panose="020B0004020202020204" pitchFamily="34" charset="0"/>
              </a:rPr>
              <a:t>, followed by a </a:t>
            </a:r>
            <a:r>
              <a:rPr lang="en-US" b="1" dirty="0">
                <a:latin typeface="Aptos Narrow" panose="020B0004020202020204" pitchFamily="34" charset="0"/>
              </a:rPr>
              <a:t>sharp drop in November</a:t>
            </a:r>
            <a:r>
              <a:rPr lang="en-US" dirty="0">
                <a:latin typeface="Aptos Narrow" panose="020B0004020202020204" pitchFamily="34" charset="0"/>
              </a:rPr>
              <a:t>. Volumes remain lower in </a:t>
            </a:r>
            <a:r>
              <a:rPr lang="en-US" b="1" dirty="0">
                <a:latin typeface="Aptos Narrow" panose="020B0004020202020204" pitchFamily="34" charset="0"/>
              </a:rPr>
              <a:t>January–March and November–December</a:t>
            </a:r>
            <a:r>
              <a:rPr lang="en-US" dirty="0">
                <a:latin typeface="Aptos Narrow" panose="020B0004020202020204" pitchFamily="34" charset="0"/>
              </a:rPr>
              <a:t>, highlighting periods of reduced demand.</a:t>
            </a:r>
          </a:p>
        </p:txBody>
      </p:sp>
      <p:sp>
        <p:nvSpPr>
          <p:cNvPr id="5" name="Rectangle 4">
            <a:extLst>
              <a:ext uri="{FF2B5EF4-FFF2-40B4-BE49-F238E27FC236}">
                <a16:creationId xmlns:a16="http://schemas.microsoft.com/office/drawing/2014/main" id="{139C0553-8874-76DC-5342-004C6898FC22}"/>
              </a:ext>
            </a:extLst>
          </p:cNvPr>
          <p:cNvSpPr/>
          <p:nvPr/>
        </p:nvSpPr>
        <p:spPr>
          <a:xfrm>
            <a:off x="160256" y="2017335"/>
            <a:ext cx="6052008" cy="3280529"/>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ptos Narrow" panose="020B0004020202020204" pitchFamily="34" charset="0"/>
            </a:endParaRPr>
          </a:p>
        </p:txBody>
      </p:sp>
      <p:pic>
        <p:nvPicPr>
          <p:cNvPr id="3" name="Picture 2">
            <a:extLst>
              <a:ext uri="{FF2B5EF4-FFF2-40B4-BE49-F238E27FC236}">
                <a16:creationId xmlns:a16="http://schemas.microsoft.com/office/drawing/2014/main" id="{5F5AA289-C493-1FA4-E7EF-FBA9E684F81C}"/>
              </a:ext>
            </a:extLst>
          </p:cNvPr>
          <p:cNvPicPr>
            <a:picLocks noChangeAspect="1"/>
          </p:cNvPicPr>
          <p:nvPr/>
        </p:nvPicPr>
        <p:blipFill>
          <a:blip r:embed="rId2"/>
          <a:stretch>
            <a:fillRect/>
          </a:stretch>
        </p:blipFill>
        <p:spPr>
          <a:xfrm>
            <a:off x="391943" y="2218481"/>
            <a:ext cx="5588635" cy="2847975"/>
          </a:xfrm>
          <a:prstGeom prst="rect">
            <a:avLst/>
          </a:prstGeom>
        </p:spPr>
      </p:pic>
    </p:spTree>
    <p:extLst>
      <p:ext uri="{BB962C8B-B14F-4D97-AF65-F5344CB8AC3E}">
        <p14:creationId xmlns:p14="http://schemas.microsoft.com/office/powerpoint/2010/main" val="2717654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4D4CF-7BE2-A1FD-F03B-8660AA99D4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B616D7-51FD-5A86-7073-E3647BF444DA}"/>
              </a:ext>
            </a:extLst>
          </p:cNvPr>
          <p:cNvSpPr>
            <a:spLocks noGrp="1"/>
          </p:cNvSpPr>
          <p:nvPr>
            <p:ph type="title"/>
          </p:nvPr>
        </p:nvSpPr>
        <p:spPr>
          <a:xfrm>
            <a:off x="103695" y="136547"/>
            <a:ext cx="12192000" cy="1117218"/>
          </a:xfrm>
        </p:spPr>
        <p:txBody>
          <a:bodyPr/>
          <a:lstStyle/>
          <a:p>
            <a:r>
              <a:rPr lang="en-US" sz="4400" dirty="0">
                <a:latin typeface="Aptos Narrow" panose="020B0004020202020204" pitchFamily="34" charset="0"/>
              </a:rPr>
              <a:t>Doctor-Specific Performance: Key Figures</a:t>
            </a:r>
          </a:p>
        </p:txBody>
      </p:sp>
      <p:sp>
        <p:nvSpPr>
          <p:cNvPr id="12" name="TextBox 11">
            <a:extLst>
              <a:ext uri="{FF2B5EF4-FFF2-40B4-BE49-F238E27FC236}">
                <a16:creationId xmlns:a16="http://schemas.microsoft.com/office/drawing/2014/main" id="{ACAFD671-EC87-5D70-D348-9F00DBD59312}"/>
              </a:ext>
            </a:extLst>
          </p:cNvPr>
          <p:cNvSpPr txBox="1"/>
          <p:nvPr/>
        </p:nvSpPr>
        <p:spPr>
          <a:xfrm>
            <a:off x="266460" y="1674425"/>
            <a:ext cx="7334053" cy="3939540"/>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2000" b="1" dirty="0">
                <a:latin typeface="Aptos Narrow" panose="020B0004020202020204" pitchFamily="34" charset="0"/>
              </a:rPr>
              <a:t>Dr. Smith’s High Patient Volume:</a:t>
            </a:r>
            <a:endParaRPr lang="en-US" sz="2000" dirty="0">
              <a:latin typeface="Aptos Narrow" panose="020B0004020202020204" pitchFamily="34" charset="0"/>
            </a:endParaRPr>
          </a:p>
          <a:p>
            <a:pPr>
              <a:spcBef>
                <a:spcPts val="600"/>
              </a:spcBef>
              <a:spcAft>
                <a:spcPts val="600"/>
              </a:spcAft>
            </a:pPr>
            <a:r>
              <a:rPr lang="en-US" sz="2000" dirty="0">
                <a:latin typeface="Aptos Narrow" panose="020B0004020202020204" pitchFamily="34" charset="0"/>
              </a:rPr>
              <a:t>With </a:t>
            </a:r>
            <a:r>
              <a:rPr lang="en-US" sz="2000" b="1" dirty="0">
                <a:latin typeface="Aptos Narrow" panose="020B0004020202020204" pitchFamily="34" charset="0"/>
              </a:rPr>
              <a:t>5,986 patients</a:t>
            </a:r>
            <a:r>
              <a:rPr lang="en-US" sz="2000" dirty="0">
                <a:latin typeface="Aptos Narrow" panose="020B0004020202020204" pitchFamily="34" charset="0"/>
              </a:rPr>
              <a:t>, </a:t>
            </a:r>
            <a:r>
              <a:rPr lang="en-US" sz="2000" b="1" dirty="0">
                <a:latin typeface="Aptos Narrow" panose="020B0004020202020204" pitchFamily="34" charset="0"/>
              </a:rPr>
              <a:t>Dr. Smith</a:t>
            </a:r>
            <a:r>
              <a:rPr lang="en-US" sz="2000" dirty="0">
                <a:latin typeface="Aptos Narrow" panose="020B0004020202020204" pitchFamily="34" charset="0"/>
              </a:rPr>
              <a:t> handles one of the </a:t>
            </a:r>
            <a:r>
              <a:rPr lang="en-US" sz="2000" b="1" dirty="0">
                <a:latin typeface="Aptos Narrow" panose="020B0004020202020204" pitchFamily="34" charset="0"/>
              </a:rPr>
              <a:t>highest patient loads</a:t>
            </a:r>
            <a:r>
              <a:rPr lang="en-US" sz="2000" dirty="0">
                <a:latin typeface="Aptos Narrow" panose="020B0004020202020204" pitchFamily="34" charset="0"/>
              </a:rPr>
              <a:t> in the hospital. This reflects both </a:t>
            </a:r>
            <a:r>
              <a:rPr lang="en-US" sz="2000" b="1" dirty="0">
                <a:latin typeface="Aptos Narrow" panose="020B0004020202020204" pitchFamily="34" charset="0"/>
              </a:rPr>
              <a:t>strong demand for his services</a:t>
            </a:r>
            <a:r>
              <a:rPr lang="en-US" sz="2000" dirty="0">
                <a:latin typeface="Aptos Narrow" panose="020B0004020202020204" pitchFamily="34" charset="0"/>
              </a:rPr>
              <a:t> and a potentially heavy workload, suggesting the need for </a:t>
            </a:r>
            <a:r>
              <a:rPr lang="en-US" sz="2000" b="1" dirty="0">
                <a:latin typeface="Aptos Narrow" panose="020B0004020202020204" pitchFamily="34" charset="0"/>
              </a:rPr>
              <a:t>additional support or recognition</a:t>
            </a:r>
            <a:r>
              <a:rPr lang="en-US" sz="2000" dirty="0">
                <a:latin typeface="Aptos Narrow" panose="020B0004020202020204" pitchFamily="34" charset="0"/>
              </a:rPr>
              <a:t>.</a:t>
            </a:r>
          </a:p>
          <a:p>
            <a:pPr marL="285750" indent="-285750">
              <a:spcBef>
                <a:spcPts val="600"/>
              </a:spcBef>
              <a:spcAft>
                <a:spcPts val="600"/>
              </a:spcAft>
              <a:buFont typeface="Arial" panose="020B0604020202020204" pitchFamily="34" charset="0"/>
              <a:buChar char="•"/>
            </a:pPr>
            <a:r>
              <a:rPr lang="en-US" sz="2000" b="1" dirty="0">
                <a:latin typeface="Aptos Narrow" panose="020B0004020202020204" pitchFamily="34" charset="0"/>
              </a:rPr>
              <a:t>Top Revenue-Generating Doctors:</a:t>
            </a:r>
            <a:endParaRPr lang="en-US" sz="2000" dirty="0">
              <a:latin typeface="Aptos Narrow" panose="020B0004020202020204" pitchFamily="34" charset="0"/>
            </a:endParaRPr>
          </a:p>
          <a:p>
            <a:pPr>
              <a:spcBef>
                <a:spcPts val="600"/>
              </a:spcBef>
              <a:spcAft>
                <a:spcPts val="600"/>
              </a:spcAft>
            </a:pPr>
            <a:r>
              <a:rPr lang="en-US" sz="2000" dirty="0">
                <a:latin typeface="Aptos Narrow" panose="020B0004020202020204" pitchFamily="34" charset="0"/>
              </a:rPr>
              <a:t>Analysis identified the </a:t>
            </a:r>
            <a:r>
              <a:rPr lang="en-US" sz="2000" b="1" dirty="0">
                <a:latin typeface="Aptos Narrow" panose="020B0004020202020204" pitchFamily="34" charset="0"/>
              </a:rPr>
              <a:t>top 5 doctors</a:t>
            </a:r>
            <a:r>
              <a:rPr lang="en-US" sz="2000" dirty="0">
                <a:latin typeface="Aptos Narrow" panose="020B0004020202020204" pitchFamily="34" charset="0"/>
              </a:rPr>
              <a:t> who generated the </a:t>
            </a:r>
            <a:r>
              <a:rPr lang="en-US" sz="2000" b="1" dirty="0">
                <a:latin typeface="Aptos Narrow" panose="020B0004020202020204" pitchFamily="34" charset="0"/>
              </a:rPr>
              <a:t>highest revenue</a:t>
            </a:r>
            <a:r>
              <a:rPr lang="en-US" sz="2000" dirty="0">
                <a:latin typeface="Aptos Narrow" panose="020B0004020202020204" pitchFamily="34" charset="0"/>
              </a:rPr>
              <a:t> despite treating </a:t>
            </a:r>
            <a:r>
              <a:rPr lang="en-US" sz="2000" b="1" dirty="0">
                <a:latin typeface="Aptos Narrow" panose="020B0004020202020204" pitchFamily="34" charset="0"/>
              </a:rPr>
              <a:t>fewer patients</a:t>
            </a:r>
            <a:r>
              <a:rPr lang="en-US" sz="2000" dirty="0">
                <a:latin typeface="Aptos Narrow" panose="020B0004020202020204" pitchFamily="34" charset="0"/>
              </a:rPr>
              <a:t>. This highlights </a:t>
            </a:r>
            <a:r>
              <a:rPr lang="en-US" sz="2000" b="1" dirty="0">
                <a:latin typeface="Aptos Narrow" panose="020B0004020202020204" pitchFamily="34" charset="0"/>
              </a:rPr>
              <a:t>efficient, high-value practices</a:t>
            </a:r>
            <a:r>
              <a:rPr lang="en-US" sz="2000" dirty="0">
                <a:latin typeface="Aptos Narrow" panose="020B0004020202020204" pitchFamily="34" charset="0"/>
              </a:rPr>
              <a:t>, likely involving specialized procedures, and emphasizes their </a:t>
            </a:r>
            <a:r>
              <a:rPr lang="en-US" sz="2000" b="1" dirty="0">
                <a:latin typeface="Aptos Narrow" panose="020B0004020202020204" pitchFamily="34" charset="0"/>
              </a:rPr>
              <a:t>critical role in driving the hospital’s financial performance</a:t>
            </a:r>
            <a:r>
              <a:rPr lang="en-US" sz="2000" dirty="0">
                <a:latin typeface="Aptos Narrow" panose="020B0004020202020204" pitchFamily="34" charset="0"/>
              </a:rPr>
              <a:t>.</a:t>
            </a:r>
          </a:p>
        </p:txBody>
      </p:sp>
      <p:grpSp>
        <p:nvGrpSpPr>
          <p:cNvPr id="3" name="Group 2">
            <a:extLst>
              <a:ext uri="{FF2B5EF4-FFF2-40B4-BE49-F238E27FC236}">
                <a16:creationId xmlns:a16="http://schemas.microsoft.com/office/drawing/2014/main" id="{B9A20BE6-87BC-18E0-0E95-6A04521DF127}"/>
              </a:ext>
            </a:extLst>
          </p:cNvPr>
          <p:cNvGrpSpPr/>
          <p:nvPr/>
        </p:nvGrpSpPr>
        <p:grpSpPr>
          <a:xfrm>
            <a:off x="7668987" y="1783175"/>
            <a:ext cx="4152858" cy="3291648"/>
            <a:chOff x="3944760" y="1110670"/>
            <a:chExt cx="4152858" cy="3291648"/>
          </a:xfrm>
        </p:grpSpPr>
        <p:sp>
          <p:nvSpPr>
            <p:cNvPr id="4" name="Rectangle 3">
              <a:extLst>
                <a:ext uri="{FF2B5EF4-FFF2-40B4-BE49-F238E27FC236}">
                  <a16:creationId xmlns:a16="http://schemas.microsoft.com/office/drawing/2014/main" id="{A83DF958-F6E8-38AE-4E1D-6B3FE0E33622}"/>
                </a:ext>
              </a:extLst>
            </p:cNvPr>
            <p:cNvSpPr/>
            <p:nvPr/>
          </p:nvSpPr>
          <p:spPr>
            <a:xfrm>
              <a:off x="3944760" y="1110670"/>
              <a:ext cx="4152858" cy="3291648"/>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ptos Narrow" panose="020B0004020202020204" pitchFamily="34" charset="0"/>
              </a:endParaRPr>
            </a:p>
          </p:txBody>
        </p:sp>
        <p:pic>
          <p:nvPicPr>
            <p:cNvPr id="13" name="Picture 12">
              <a:extLst>
                <a:ext uri="{FF2B5EF4-FFF2-40B4-BE49-F238E27FC236}">
                  <a16:creationId xmlns:a16="http://schemas.microsoft.com/office/drawing/2014/main" id="{03212403-7C3E-6638-5E42-85B875F86ED5}"/>
                </a:ext>
              </a:extLst>
            </p:cNvPr>
            <p:cNvPicPr>
              <a:picLocks noChangeAspect="1"/>
            </p:cNvPicPr>
            <p:nvPr/>
          </p:nvPicPr>
          <p:blipFill>
            <a:blip r:embed="rId2"/>
            <a:srcRect l="69390" t="18711" b="38580"/>
            <a:stretch>
              <a:fillRect/>
            </a:stretch>
          </p:blipFill>
          <p:spPr>
            <a:xfrm>
              <a:off x="4129602" y="1272618"/>
              <a:ext cx="3804067" cy="2989990"/>
            </a:xfrm>
            <a:prstGeom prst="rect">
              <a:avLst/>
            </a:prstGeom>
          </p:spPr>
        </p:pic>
      </p:grpSp>
    </p:spTree>
    <p:extLst>
      <p:ext uri="{BB962C8B-B14F-4D97-AF65-F5344CB8AC3E}">
        <p14:creationId xmlns:p14="http://schemas.microsoft.com/office/powerpoint/2010/main" val="1118320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FC854-B11B-9E2A-98B0-17D9C1413053}"/>
              </a:ext>
            </a:extLst>
          </p:cNvPr>
          <p:cNvSpPr>
            <a:spLocks noGrp="1"/>
          </p:cNvSpPr>
          <p:nvPr>
            <p:ph type="title"/>
          </p:nvPr>
        </p:nvSpPr>
        <p:spPr>
          <a:xfrm>
            <a:off x="103694" y="181674"/>
            <a:ext cx="11802359" cy="683584"/>
          </a:xfrm>
        </p:spPr>
        <p:txBody>
          <a:bodyPr/>
          <a:lstStyle/>
          <a:p>
            <a:r>
              <a:rPr lang="en-US" sz="4000" dirty="0">
                <a:latin typeface="Aptos Narrow" panose="020B0004020202020204" pitchFamily="34" charset="0"/>
              </a:rPr>
              <a:t> Strategy &amp; Outlook</a:t>
            </a:r>
          </a:p>
        </p:txBody>
      </p:sp>
      <p:sp>
        <p:nvSpPr>
          <p:cNvPr id="7" name="TextBox 6">
            <a:extLst>
              <a:ext uri="{FF2B5EF4-FFF2-40B4-BE49-F238E27FC236}">
                <a16:creationId xmlns:a16="http://schemas.microsoft.com/office/drawing/2014/main" id="{8CF58E0F-293B-013E-19CA-BA84429612DF}"/>
              </a:ext>
            </a:extLst>
          </p:cNvPr>
          <p:cNvSpPr txBox="1"/>
          <p:nvPr/>
        </p:nvSpPr>
        <p:spPr>
          <a:xfrm>
            <a:off x="174789" y="1116836"/>
            <a:ext cx="8667553" cy="5724644"/>
          </a:xfrm>
          <a:prstGeom prst="rect">
            <a:avLst/>
          </a:prstGeom>
          <a:noFill/>
        </p:spPr>
        <p:txBody>
          <a:bodyPr wrap="square">
            <a:spAutoFit/>
          </a:bodyPr>
          <a:lstStyle/>
          <a:p>
            <a:pPr algn="just">
              <a:spcBef>
                <a:spcPts val="600"/>
              </a:spcBef>
            </a:pPr>
            <a:r>
              <a:rPr lang="en-US" sz="2000" b="1" dirty="0">
                <a:latin typeface="Aptos Narrow" panose="020B0004020202020204" pitchFamily="34" charset="0"/>
              </a:rPr>
              <a:t>Targeted Patient Discount Strategies:</a:t>
            </a:r>
          </a:p>
          <a:p>
            <a:pPr marL="285750" indent="-285750" algn="just">
              <a:spcBef>
                <a:spcPts val="600"/>
              </a:spcBef>
              <a:buFont typeface="Arial" panose="020B0604020202020204" pitchFamily="34" charset="0"/>
              <a:buChar char="•"/>
            </a:pPr>
            <a:r>
              <a:rPr lang="en-US" b="1" dirty="0">
                <a:latin typeface="Aptos Narrow" panose="020B0004020202020204" pitchFamily="34" charset="0"/>
              </a:rPr>
              <a:t>Focus on Teenagers: </a:t>
            </a:r>
            <a:r>
              <a:rPr lang="en-US" dirty="0">
                <a:latin typeface="Aptos Narrow" panose="020B0004020202020204" pitchFamily="34" charset="0"/>
              </a:rPr>
              <a:t>Recommend offering specific discounts to teenagers (aged 12-20). This demographic represents a high-spending group, averaging over ₹59,780.73 in expenses. Discounting can foster long-term patient loyalty and secure future business.</a:t>
            </a:r>
          </a:p>
          <a:p>
            <a:pPr marL="285750" indent="-285750" algn="just">
              <a:spcBef>
                <a:spcPts val="600"/>
              </a:spcBef>
              <a:buFont typeface="Arial" panose="020B0604020202020204" pitchFamily="34" charset="0"/>
              <a:buChar char="•"/>
            </a:pPr>
            <a:r>
              <a:rPr lang="en-US" b="1" dirty="0">
                <a:latin typeface="Aptos Narrow" panose="020B0004020202020204" pitchFamily="34" charset="0"/>
              </a:rPr>
              <a:t>Incentivize High Spenders: </a:t>
            </a:r>
            <a:r>
              <a:rPr lang="en-US" dirty="0">
                <a:latin typeface="Aptos Narrow" panose="020B0004020202020204" pitchFamily="34" charset="0"/>
              </a:rPr>
              <a:t>Implement attractive discounts for patients whose total bill exceeds ₹10,000. These patients should be categorized as "Eligible" for targeted offers, encouraging repeat visits and strengthening patient retention.</a:t>
            </a:r>
          </a:p>
          <a:p>
            <a:pPr algn="just"/>
            <a:endParaRPr lang="en-US" b="1" dirty="0">
              <a:latin typeface="Aptos Narrow" panose="020B0004020202020204" pitchFamily="34" charset="0"/>
            </a:endParaRPr>
          </a:p>
          <a:p>
            <a:pPr algn="just"/>
            <a:r>
              <a:rPr lang="en-US" sz="2000" b="1" dirty="0">
                <a:latin typeface="Aptos Narrow" panose="020B0004020202020204" pitchFamily="34" charset="0"/>
              </a:rPr>
              <a:t>Staffing &amp; Growth</a:t>
            </a:r>
          </a:p>
          <a:p>
            <a:pPr marL="285750" indent="-285750" algn="just">
              <a:spcBef>
                <a:spcPts val="600"/>
              </a:spcBef>
              <a:buFont typeface="Arial" panose="020B0604020202020204" pitchFamily="34" charset="0"/>
              <a:buChar char="•"/>
            </a:pPr>
            <a:r>
              <a:rPr lang="en-US" b="1" dirty="0">
                <a:latin typeface="Aptos Narrow" panose="020B0004020202020204" pitchFamily="34" charset="0"/>
              </a:rPr>
              <a:t>Strategic Doctor Hiring: </a:t>
            </a:r>
            <a:r>
              <a:rPr lang="en-US" dirty="0">
                <a:latin typeface="Aptos Narrow" panose="020B0004020202020204" pitchFamily="34" charset="0"/>
              </a:rPr>
              <a:t>General Practice Department: With over 7,200 patient visits and only 3 doctors currently managing the load, it is highly recommended to recruit 2–3 additional general practitioners. This expansion will reduce strain on the existing team, enhance service quality, and significantly improve patient access and wait times.</a:t>
            </a:r>
          </a:p>
          <a:p>
            <a:pPr marL="285750" indent="-285750" algn="just">
              <a:spcBef>
                <a:spcPts val="600"/>
              </a:spcBef>
              <a:buFont typeface="Arial" panose="020B0604020202020204" pitchFamily="34" charset="0"/>
              <a:buChar char="•"/>
            </a:pPr>
            <a:r>
              <a:rPr lang="en-US" b="1" dirty="0">
                <a:latin typeface="Aptos Narrow" panose="020B0004020202020204" pitchFamily="34" charset="0"/>
              </a:rPr>
              <a:t>Hospital Profitability Overview: </a:t>
            </a:r>
            <a:r>
              <a:rPr lang="en-US" dirty="0">
                <a:latin typeface="Aptos Narrow" panose="020B0004020202020204" pitchFamily="34" charset="0"/>
              </a:rPr>
              <a:t>Columbia Asia Hospital displays strong and stable financial performance, with consistently high profitability. This solid financial footing provides the flexibility to invest confidently in staff expansion and patient-centered initiatives, ensuring continued growth and operational excellence.</a:t>
            </a:r>
          </a:p>
          <a:p>
            <a:pPr algn="just"/>
            <a:br>
              <a:rPr lang="en-US" dirty="0">
                <a:latin typeface="Aptos Narrow" panose="020B0004020202020204" pitchFamily="34" charset="0"/>
              </a:rPr>
            </a:br>
            <a:endParaRPr lang="en-US" dirty="0">
              <a:effectLst/>
              <a:latin typeface="Aptos Narrow" panose="020B00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82F1334D-B640-EB30-2A4C-EB9A6AFBA18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8033000" y="865258"/>
            <a:ext cx="4800808" cy="48008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21464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015B0-9700-082F-24E2-D0DFE63C88CA}"/>
              </a:ext>
            </a:extLst>
          </p:cNvPr>
          <p:cNvSpPr>
            <a:spLocks noGrp="1"/>
          </p:cNvSpPr>
          <p:nvPr>
            <p:ph type="title"/>
          </p:nvPr>
        </p:nvSpPr>
        <p:spPr>
          <a:xfrm>
            <a:off x="216816" y="193108"/>
            <a:ext cx="9912096" cy="1014984"/>
          </a:xfrm>
        </p:spPr>
        <p:txBody>
          <a:bodyPr/>
          <a:lstStyle/>
          <a:p>
            <a:r>
              <a:rPr lang="en-US" dirty="0">
                <a:latin typeface="Aptos Narrow" panose="020B0004020202020204" pitchFamily="34" charset="0"/>
              </a:rPr>
              <a:t>Dashboard 1</a:t>
            </a:r>
          </a:p>
        </p:txBody>
      </p:sp>
      <p:grpSp>
        <p:nvGrpSpPr>
          <p:cNvPr id="4" name="Group 3">
            <a:extLst>
              <a:ext uri="{FF2B5EF4-FFF2-40B4-BE49-F238E27FC236}">
                <a16:creationId xmlns:a16="http://schemas.microsoft.com/office/drawing/2014/main" id="{40934016-E5FF-BB6D-ED9B-4FF5C7CF1D8B}"/>
              </a:ext>
            </a:extLst>
          </p:cNvPr>
          <p:cNvGrpSpPr/>
          <p:nvPr/>
        </p:nvGrpSpPr>
        <p:grpSpPr>
          <a:xfrm>
            <a:off x="1853938" y="1152075"/>
            <a:ext cx="8484124" cy="4911364"/>
            <a:chOff x="1451728" y="944188"/>
            <a:chExt cx="9351390" cy="5437757"/>
          </a:xfrm>
        </p:grpSpPr>
        <p:sp>
          <p:nvSpPr>
            <p:cNvPr id="3" name="Rectangle 2">
              <a:extLst>
                <a:ext uri="{FF2B5EF4-FFF2-40B4-BE49-F238E27FC236}">
                  <a16:creationId xmlns:a16="http://schemas.microsoft.com/office/drawing/2014/main" id="{59E115DB-2407-5635-4541-1701F7DA3957}"/>
                </a:ext>
              </a:extLst>
            </p:cNvPr>
            <p:cNvSpPr/>
            <p:nvPr/>
          </p:nvSpPr>
          <p:spPr>
            <a:xfrm>
              <a:off x="1451728" y="944188"/>
              <a:ext cx="9351390" cy="5437757"/>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ptos Narrow" panose="020B0004020202020204" pitchFamily="34" charset="0"/>
              </a:endParaRPr>
            </a:p>
          </p:txBody>
        </p:sp>
        <p:pic>
          <p:nvPicPr>
            <p:cNvPr id="5" name="Picture 4">
              <a:extLst>
                <a:ext uri="{FF2B5EF4-FFF2-40B4-BE49-F238E27FC236}">
                  <a16:creationId xmlns:a16="http://schemas.microsoft.com/office/drawing/2014/main" id="{91E13D29-D0C6-7EC7-1AD1-2297FFBA30C0}"/>
                </a:ext>
              </a:extLst>
            </p:cNvPr>
            <p:cNvPicPr>
              <a:picLocks noChangeAspect="1"/>
            </p:cNvPicPr>
            <p:nvPr/>
          </p:nvPicPr>
          <p:blipFill>
            <a:blip r:embed="rId2"/>
            <a:stretch>
              <a:fillRect/>
            </a:stretch>
          </p:blipFill>
          <p:spPr>
            <a:xfrm>
              <a:off x="1633469" y="1142104"/>
              <a:ext cx="8925062" cy="5018631"/>
            </a:xfrm>
            <a:prstGeom prst="rect">
              <a:avLst/>
            </a:prstGeom>
          </p:spPr>
        </p:pic>
      </p:grpSp>
    </p:spTree>
    <p:extLst>
      <p:ext uri="{BB962C8B-B14F-4D97-AF65-F5344CB8AC3E}">
        <p14:creationId xmlns:p14="http://schemas.microsoft.com/office/powerpoint/2010/main" val="3397383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F2D68-4E32-FA27-4F06-4BB05657E7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B2CCA9-318E-F62D-94B3-F066FF4264EF}"/>
              </a:ext>
            </a:extLst>
          </p:cNvPr>
          <p:cNvSpPr>
            <a:spLocks noGrp="1"/>
          </p:cNvSpPr>
          <p:nvPr>
            <p:ph type="title"/>
          </p:nvPr>
        </p:nvSpPr>
        <p:spPr>
          <a:xfrm>
            <a:off x="216816" y="193108"/>
            <a:ext cx="9912096" cy="1014984"/>
          </a:xfrm>
        </p:spPr>
        <p:txBody>
          <a:bodyPr/>
          <a:lstStyle/>
          <a:p>
            <a:r>
              <a:rPr lang="en-US" dirty="0">
                <a:latin typeface="Aptos Narrow" panose="020B0004020202020204" pitchFamily="34" charset="0"/>
              </a:rPr>
              <a:t>Dashboard 2</a:t>
            </a:r>
          </a:p>
        </p:txBody>
      </p:sp>
      <p:grpSp>
        <p:nvGrpSpPr>
          <p:cNvPr id="7" name="Group 6">
            <a:extLst>
              <a:ext uri="{FF2B5EF4-FFF2-40B4-BE49-F238E27FC236}">
                <a16:creationId xmlns:a16="http://schemas.microsoft.com/office/drawing/2014/main" id="{A9CF0BCC-8B2E-06EF-D125-846949FD4B6E}"/>
              </a:ext>
            </a:extLst>
          </p:cNvPr>
          <p:cNvGrpSpPr/>
          <p:nvPr/>
        </p:nvGrpSpPr>
        <p:grpSpPr>
          <a:xfrm>
            <a:off x="1853938" y="1193638"/>
            <a:ext cx="8484124" cy="4911364"/>
            <a:chOff x="1853938" y="973318"/>
            <a:chExt cx="8484124" cy="4911364"/>
          </a:xfrm>
        </p:grpSpPr>
        <p:sp>
          <p:nvSpPr>
            <p:cNvPr id="3" name="Rectangle 2">
              <a:extLst>
                <a:ext uri="{FF2B5EF4-FFF2-40B4-BE49-F238E27FC236}">
                  <a16:creationId xmlns:a16="http://schemas.microsoft.com/office/drawing/2014/main" id="{FBA40DD2-A0A1-9AB5-94B6-81915D560538}"/>
                </a:ext>
              </a:extLst>
            </p:cNvPr>
            <p:cNvSpPr/>
            <p:nvPr/>
          </p:nvSpPr>
          <p:spPr>
            <a:xfrm>
              <a:off x="1853938" y="973318"/>
              <a:ext cx="8484124" cy="4911364"/>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ptos Narrow" panose="020B0004020202020204" pitchFamily="34" charset="0"/>
              </a:endParaRPr>
            </a:p>
          </p:txBody>
        </p:sp>
        <p:pic>
          <p:nvPicPr>
            <p:cNvPr id="6" name="Picture 5">
              <a:extLst>
                <a:ext uri="{FF2B5EF4-FFF2-40B4-BE49-F238E27FC236}">
                  <a16:creationId xmlns:a16="http://schemas.microsoft.com/office/drawing/2014/main" id="{415019B3-8D2C-1394-2D18-CF36723C1493}"/>
                </a:ext>
              </a:extLst>
            </p:cNvPr>
            <p:cNvPicPr>
              <a:picLocks noChangeAspect="1"/>
            </p:cNvPicPr>
            <p:nvPr/>
          </p:nvPicPr>
          <p:blipFill>
            <a:blip r:embed="rId2"/>
            <a:stretch>
              <a:fillRect/>
            </a:stretch>
          </p:blipFill>
          <p:spPr>
            <a:xfrm>
              <a:off x="2072514" y="1134720"/>
              <a:ext cx="8083195" cy="4540216"/>
            </a:xfrm>
            <a:prstGeom prst="rect">
              <a:avLst/>
            </a:prstGeom>
          </p:spPr>
        </p:pic>
      </p:grpSp>
    </p:spTree>
    <p:extLst>
      <p:ext uri="{BB962C8B-B14F-4D97-AF65-F5344CB8AC3E}">
        <p14:creationId xmlns:p14="http://schemas.microsoft.com/office/powerpoint/2010/main" val="3676942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EA154-70F3-9AEB-6CE1-B0B3ADDA2F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F82F8D-E265-F790-4E21-559E3A9FF822}"/>
              </a:ext>
            </a:extLst>
          </p:cNvPr>
          <p:cNvSpPr>
            <a:spLocks noGrp="1"/>
          </p:cNvSpPr>
          <p:nvPr>
            <p:ph type="title"/>
          </p:nvPr>
        </p:nvSpPr>
        <p:spPr>
          <a:xfrm>
            <a:off x="216816" y="193108"/>
            <a:ext cx="9912096" cy="1014984"/>
          </a:xfrm>
        </p:spPr>
        <p:txBody>
          <a:bodyPr/>
          <a:lstStyle/>
          <a:p>
            <a:r>
              <a:rPr lang="en-US" dirty="0">
                <a:latin typeface="Aptos Narrow" panose="020B0004020202020204" pitchFamily="34" charset="0"/>
              </a:rPr>
              <a:t>Dashboard 3</a:t>
            </a:r>
          </a:p>
        </p:txBody>
      </p:sp>
      <p:grpSp>
        <p:nvGrpSpPr>
          <p:cNvPr id="8" name="Group 7">
            <a:extLst>
              <a:ext uri="{FF2B5EF4-FFF2-40B4-BE49-F238E27FC236}">
                <a16:creationId xmlns:a16="http://schemas.microsoft.com/office/drawing/2014/main" id="{6D67BABD-E4FB-83A4-06CA-80E1FA4F8BF3}"/>
              </a:ext>
            </a:extLst>
          </p:cNvPr>
          <p:cNvGrpSpPr/>
          <p:nvPr/>
        </p:nvGrpSpPr>
        <p:grpSpPr>
          <a:xfrm>
            <a:off x="1853938" y="1156806"/>
            <a:ext cx="8484124" cy="4911364"/>
            <a:chOff x="1853938" y="973318"/>
            <a:chExt cx="8484124" cy="4911364"/>
          </a:xfrm>
        </p:grpSpPr>
        <p:sp>
          <p:nvSpPr>
            <p:cNvPr id="3" name="Rectangle 2">
              <a:extLst>
                <a:ext uri="{FF2B5EF4-FFF2-40B4-BE49-F238E27FC236}">
                  <a16:creationId xmlns:a16="http://schemas.microsoft.com/office/drawing/2014/main" id="{846F0F72-DECA-22F5-8AD0-96CAF0B14506}"/>
                </a:ext>
              </a:extLst>
            </p:cNvPr>
            <p:cNvSpPr/>
            <p:nvPr/>
          </p:nvSpPr>
          <p:spPr>
            <a:xfrm>
              <a:off x="1853938" y="973318"/>
              <a:ext cx="8484124" cy="4911364"/>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ptos Narrow" panose="020B0004020202020204" pitchFamily="34" charset="0"/>
              </a:endParaRPr>
            </a:p>
          </p:txBody>
        </p:sp>
        <p:pic>
          <p:nvPicPr>
            <p:cNvPr id="7" name="Picture 6">
              <a:extLst>
                <a:ext uri="{FF2B5EF4-FFF2-40B4-BE49-F238E27FC236}">
                  <a16:creationId xmlns:a16="http://schemas.microsoft.com/office/drawing/2014/main" id="{DDD3363A-2FE1-017F-D5F3-996DE5A1CBEF}"/>
                </a:ext>
              </a:extLst>
            </p:cNvPr>
            <p:cNvPicPr>
              <a:picLocks noChangeAspect="1"/>
            </p:cNvPicPr>
            <p:nvPr/>
          </p:nvPicPr>
          <p:blipFill>
            <a:blip r:embed="rId2"/>
            <a:stretch>
              <a:fillRect/>
            </a:stretch>
          </p:blipFill>
          <p:spPr>
            <a:xfrm>
              <a:off x="2063089" y="1156806"/>
              <a:ext cx="8065824" cy="4544388"/>
            </a:xfrm>
            <a:prstGeom prst="rect">
              <a:avLst/>
            </a:prstGeom>
          </p:spPr>
        </p:pic>
      </p:grpSp>
    </p:spTree>
    <p:extLst>
      <p:ext uri="{BB962C8B-B14F-4D97-AF65-F5344CB8AC3E}">
        <p14:creationId xmlns:p14="http://schemas.microsoft.com/office/powerpoint/2010/main" val="2953172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97FC0-43CD-30D0-1FD4-6188360A8CDB}"/>
              </a:ext>
            </a:extLst>
          </p:cNvPr>
          <p:cNvSpPr>
            <a:spLocks noGrp="1"/>
          </p:cNvSpPr>
          <p:nvPr>
            <p:ph type="title"/>
          </p:nvPr>
        </p:nvSpPr>
        <p:spPr>
          <a:xfrm>
            <a:off x="197964" y="230014"/>
            <a:ext cx="9912096" cy="1014984"/>
          </a:xfrm>
        </p:spPr>
        <p:txBody>
          <a:bodyPr/>
          <a:lstStyle/>
          <a:p>
            <a:r>
              <a:rPr lang="en-US" dirty="0">
                <a:latin typeface="Aptos Narrow" panose="020B0004020202020204" pitchFamily="34" charset="0"/>
              </a:rPr>
              <a:t>Problem Statement</a:t>
            </a:r>
          </a:p>
        </p:txBody>
      </p:sp>
      <p:sp>
        <p:nvSpPr>
          <p:cNvPr id="4" name="TextBox 3">
            <a:extLst>
              <a:ext uri="{FF2B5EF4-FFF2-40B4-BE49-F238E27FC236}">
                <a16:creationId xmlns:a16="http://schemas.microsoft.com/office/drawing/2014/main" id="{095CD38C-B7A2-7CC7-89AD-DB4AF973B28C}"/>
              </a:ext>
            </a:extLst>
          </p:cNvPr>
          <p:cNvSpPr txBox="1"/>
          <p:nvPr/>
        </p:nvSpPr>
        <p:spPr>
          <a:xfrm>
            <a:off x="346435" y="1797763"/>
            <a:ext cx="6082645" cy="4247317"/>
          </a:xfrm>
          <a:prstGeom prst="rect">
            <a:avLst/>
          </a:prstGeom>
          <a:noFill/>
        </p:spPr>
        <p:txBody>
          <a:bodyPr wrap="square">
            <a:spAutoFit/>
          </a:bodyPr>
          <a:lstStyle/>
          <a:p>
            <a:pPr rtl="0">
              <a:spcAft>
                <a:spcPts val="1200"/>
              </a:spcAft>
            </a:pPr>
            <a:r>
              <a:rPr lang="en-US" sz="2000" b="0" i="0" u="none" strike="noStrike" dirty="0">
                <a:solidFill>
                  <a:srgbClr val="000000"/>
                </a:solidFill>
                <a:effectLst/>
                <a:latin typeface="Aptos Narrow" panose="020B0004020202020204" pitchFamily="34" charset="0"/>
              </a:rPr>
              <a:t>You have been hired as a consultant data analyst by Columbia Asia Hospital. The Hospital is</a:t>
            </a:r>
            <a:r>
              <a:rPr lang="en-US" sz="2000" dirty="0">
                <a:latin typeface="Aptos Narrow" panose="020B0004020202020204" pitchFamily="34" charset="0"/>
              </a:rPr>
              <a:t> </a:t>
            </a:r>
            <a:r>
              <a:rPr lang="en-US" sz="2000" b="0" i="0" u="none" strike="noStrike" dirty="0">
                <a:solidFill>
                  <a:srgbClr val="000000"/>
                </a:solidFill>
                <a:effectLst/>
                <a:latin typeface="Aptos Narrow" panose="020B0004020202020204" pitchFamily="34" charset="0"/>
              </a:rPr>
              <a:t>looking for key insights for the following objectives:</a:t>
            </a:r>
            <a:endParaRPr lang="en-US" sz="2000" b="0" dirty="0">
              <a:effectLst/>
              <a:latin typeface="Aptos Narrow" panose="020B0004020202020204" pitchFamily="34" charset="0"/>
            </a:endParaRPr>
          </a:p>
          <a:p>
            <a:pPr marL="342900" indent="-342900" rtl="0">
              <a:spcAft>
                <a:spcPts val="1200"/>
              </a:spcAft>
              <a:buFont typeface="Arial" panose="020B0604020202020204" pitchFamily="34" charset="0"/>
              <a:buChar char="•"/>
            </a:pPr>
            <a:r>
              <a:rPr lang="en-US" sz="2000" b="0" i="0" u="none" strike="noStrike" dirty="0">
                <a:solidFill>
                  <a:srgbClr val="000000"/>
                </a:solidFill>
                <a:effectLst/>
                <a:latin typeface="Aptos Narrow" panose="020B0004020202020204" pitchFamily="34" charset="0"/>
              </a:rPr>
              <a:t>Assess the hospital's revenue generation</a:t>
            </a:r>
            <a:endParaRPr lang="en-US" sz="2000" b="0" dirty="0">
              <a:effectLst/>
              <a:latin typeface="Aptos Narrow" panose="020B0004020202020204" pitchFamily="34" charset="0"/>
            </a:endParaRPr>
          </a:p>
          <a:p>
            <a:pPr marL="342900" indent="-342900" rtl="0">
              <a:spcAft>
                <a:spcPts val="1200"/>
              </a:spcAft>
              <a:buFont typeface="Arial" panose="020B0604020202020204" pitchFamily="34" charset="0"/>
              <a:buChar char="•"/>
            </a:pPr>
            <a:r>
              <a:rPr lang="en-US" sz="2000" b="0" i="0" u="none" strike="noStrike" dirty="0">
                <a:solidFill>
                  <a:srgbClr val="000000"/>
                </a:solidFill>
                <a:effectLst/>
                <a:latin typeface="Aptos Narrow" panose="020B0004020202020204" pitchFamily="34" charset="0"/>
              </a:rPr>
              <a:t>Insights about suitable departments for new hires</a:t>
            </a:r>
            <a:endParaRPr lang="en-US" sz="2000" b="0" dirty="0">
              <a:effectLst/>
              <a:latin typeface="Aptos Narrow" panose="020B0004020202020204" pitchFamily="34" charset="0"/>
            </a:endParaRPr>
          </a:p>
          <a:p>
            <a:pPr marL="342900" indent="-342900" rtl="0">
              <a:spcAft>
                <a:spcPts val="1200"/>
              </a:spcAft>
              <a:buFont typeface="Arial" panose="020B0604020202020204" pitchFamily="34" charset="0"/>
              <a:buChar char="•"/>
            </a:pPr>
            <a:r>
              <a:rPr lang="en-US" sz="2000" b="0" i="0" u="none" strike="noStrike" dirty="0">
                <a:solidFill>
                  <a:srgbClr val="000000"/>
                </a:solidFill>
                <a:effectLst/>
                <a:latin typeface="Aptos Narrow" panose="020B0004020202020204" pitchFamily="34" charset="0"/>
              </a:rPr>
              <a:t>Strategies suggestions for patient discounts</a:t>
            </a:r>
            <a:endParaRPr lang="en-US" sz="2000" b="0" dirty="0">
              <a:effectLst/>
              <a:latin typeface="Aptos Narrow" panose="020B0004020202020204" pitchFamily="34" charset="0"/>
            </a:endParaRPr>
          </a:p>
          <a:p>
            <a:pPr rtl="0">
              <a:spcAft>
                <a:spcPts val="1200"/>
              </a:spcAft>
            </a:pPr>
            <a:r>
              <a:rPr lang="en-US" sz="2000" b="0" i="0" u="none" strike="noStrike" dirty="0">
                <a:solidFill>
                  <a:srgbClr val="000000"/>
                </a:solidFill>
                <a:effectLst/>
                <a:latin typeface="Aptos Narrow" panose="020B0004020202020204" pitchFamily="34" charset="0"/>
              </a:rPr>
              <a:t>Your task is to perform data analysis and come up with a report in order to help the</a:t>
            </a:r>
            <a:r>
              <a:rPr lang="en-US" sz="2000" dirty="0">
                <a:latin typeface="Aptos Narrow" panose="020B0004020202020204" pitchFamily="34" charset="0"/>
              </a:rPr>
              <a:t> </a:t>
            </a:r>
            <a:r>
              <a:rPr lang="en-US" sz="2000" b="0" i="0" u="none" strike="noStrike" dirty="0">
                <a:solidFill>
                  <a:srgbClr val="000000"/>
                </a:solidFill>
                <a:effectLst/>
                <a:latin typeface="Aptos Narrow" panose="020B0004020202020204" pitchFamily="34" charset="0"/>
              </a:rPr>
              <a:t>organization with the mentioned objectives.</a:t>
            </a:r>
            <a:endParaRPr lang="en-US" sz="2000" b="0" dirty="0">
              <a:effectLst/>
              <a:latin typeface="Aptos Narrow" panose="020B0004020202020204" pitchFamily="34" charset="0"/>
            </a:endParaRPr>
          </a:p>
          <a:p>
            <a:br>
              <a:rPr lang="en-US" sz="2000" dirty="0">
                <a:latin typeface="Aptos Narrow" panose="020B0004020202020204" pitchFamily="34" charset="0"/>
              </a:rPr>
            </a:br>
            <a:endParaRPr lang="en-US" sz="2000" dirty="0">
              <a:latin typeface="Aptos Narrow" panose="020B0004020202020204" pitchFamily="34" charset="0"/>
            </a:endParaRPr>
          </a:p>
        </p:txBody>
      </p:sp>
      <p:pic>
        <p:nvPicPr>
          <p:cNvPr id="1026" name="Picture 2" descr="Problem statement icon vector vectors hi-res stock photography and images -  Alamy">
            <a:extLst>
              <a:ext uri="{FF2B5EF4-FFF2-40B4-BE49-F238E27FC236}">
                <a16:creationId xmlns:a16="http://schemas.microsoft.com/office/drawing/2014/main" id="{A1DAF2F5-0856-F57B-8755-7C2E436CB44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8962" b="80660" l="10000" r="90000"/>
                    </a14:imgEffect>
                  </a14:imgLayer>
                </a14:imgProps>
              </a:ext>
              <a:ext uri="{28A0092B-C50C-407E-A947-70E740481C1C}">
                <a14:useLocalDpi xmlns:a14="http://schemas.microsoft.com/office/drawing/2010/main" val="0"/>
              </a:ext>
            </a:extLst>
          </a:blip>
          <a:srcRect b="10378"/>
          <a:stretch>
            <a:fillRect/>
          </a:stretch>
        </p:blipFill>
        <p:spPr bwMode="auto">
          <a:xfrm>
            <a:off x="5838713" y="1335211"/>
            <a:ext cx="6353287" cy="418757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612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EF30-DCC6-D173-CB0F-4936E3D448C1}"/>
              </a:ext>
            </a:extLst>
          </p:cNvPr>
          <p:cNvSpPr>
            <a:spLocks noGrp="1"/>
          </p:cNvSpPr>
          <p:nvPr>
            <p:ph type="title"/>
          </p:nvPr>
        </p:nvSpPr>
        <p:spPr>
          <a:xfrm>
            <a:off x="197963" y="221185"/>
            <a:ext cx="9912096" cy="712069"/>
          </a:xfrm>
        </p:spPr>
        <p:txBody>
          <a:bodyPr/>
          <a:lstStyle/>
          <a:p>
            <a:r>
              <a:rPr lang="en-US" dirty="0">
                <a:latin typeface="Aptos Narrow" panose="020B0004020202020204" pitchFamily="34" charset="0"/>
              </a:rPr>
              <a:t>Conclusion</a:t>
            </a:r>
          </a:p>
        </p:txBody>
      </p:sp>
      <p:sp>
        <p:nvSpPr>
          <p:cNvPr id="9" name="TextBox 8">
            <a:extLst>
              <a:ext uri="{FF2B5EF4-FFF2-40B4-BE49-F238E27FC236}">
                <a16:creationId xmlns:a16="http://schemas.microsoft.com/office/drawing/2014/main" id="{E722E365-B258-B542-F1B7-9E72683DC23B}"/>
              </a:ext>
            </a:extLst>
          </p:cNvPr>
          <p:cNvSpPr txBox="1"/>
          <p:nvPr/>
        </p:nvSpPr>
        <p:spPr>
          <a:xfrm>
            <a:off x="108987" y="1243056"/>
            <a:ext cx="7300481" cy="4874604"/>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1900" b="1" dirty="0">
                <a:latin typeface="Aptos Narrow" panose="020B0004020202020204" pitchFamily="34" charset="0"/>
              </a:rPr>
              <a:t>Summary of Key Insights: </a:t>
            </a:r>
            <a:r>
              <a:rPr lang="en-US" sz="1900" dirty="0">
                <a:latin typeface="Aptos Narrow" panose="020B0004020202020204" pitchFamily="34" charset="0"/>
              </a:rPr>
              <a:t>This Power BI project has delivered </a:t>
            </a:r>
            <a:r>
              <a:rPr lang="en-US" sz="1900" b="1" dirty="0">
                <a:latin typeface="Aptos Narrow" panose="020B0004020202020204" pitchFamily="34" charset="0"/>
              </a:rPr>
              <a:t>actionable insights</a:t>
            </a:r>
            <a:r>
              <a:rPr lang="en-US" sz="1900" dirty="0">
                <a:latin typeface="Aptos Narrow" panose="020B0004020202020204" pitchFamily="34" charset="0"/>
              </a:rPr>
              <a:t> across patient demographics, wait times, departmental efficiency, and financial performance, offering a clear picture of hospital operations.</a:t>
            </a:r>
          </a:p>
          <a:p>
            <a:pPr marL="342900" indent="-342900" algn="just">
              <a:lnSpc>
                <a:spcPct val="150000"/>
              </a:lnSpc>
              <a:buFont typeface="Arial" panose="020B0604020202020204" pitchFamily="34" charset="0"/>
              <a:buChar char="•"/>
            </a:pPr>
            <a:r>
              <a:rPr lang="en-US" sz="1900" b="1" dirty="0">
                <a:latin typeface="Aptos Narrow" panose="020B0004020202020204" pitchFamily="34" charset="0"/>
              </a:rPr>
              <a:t>Driving Informed Decisions: </a:t>
            </a:r>
            <a:r>
              <a:rPr lang="en-US" sz="1900" dirty="0">
                <a:latin typeface="Aptos Narrow" panose="020B0004020202020204" pitchFamily="34" charset="0"/>
              </a:rPr>
              <a:t>These findings support </a:t>
            </a:r>
            <a:r>
              <a:rPr lang="en-US" sz="1900" b="1" dirty="0">
                <a:latin typeface="Aptos Narrow" panose="020B0004020202020204" pitchFamily="34" charset="0"/>
              </a:rPr>
              <a:t>data-driven decision-making</a:t>
            </a:r>
            <a:r>
              <a:rPr lang="en-US" sz="1900" dirty="0">
                <a:latin typeface="Aptos Narrow" panose="020B0004020202020204" pitchFamily="34" charset="0"/>
              </a:rPr>
              <a:t>, enabling hospital leadership to improve </a:t>
            </a:r>
            <a:r>
              <a:rPr lang="en-US" sz="1900" b="1" dirty="0">
                <a:latin typeface="Aptos Narrow" panose="020B0004020202020204" pitchFamily="34" charset="0"/>
              </a:rPr>
              <a:t>resource allocation</a:t>
            </a:r>
            <a:r>
              <a:rPr lang="en-US" sz="1900" dirty="0">
                <a:latin typeface="Aptos Narrow" panose="020B0004020202020204" pitchFamily="34" charset="0"/>
              </a:rPr>
              <a:t>, enhance </a:t>
            </a:r>
            <a:r>
              <a:rPr lang="en-US" sz="1900" b="1" dirty="0">
                <a:latin typeface="Aptos Narrow" panose="020B0004020202020204" pitchFamily="34" charset="0"/>
              </a:rPr>
              <a:t>service quality</a:t>
            </a:r>
            <a:r>
              <a:rPr lang="en-US" sz="1900" dirty="0">
                <a:latin typeface="Aptos Narrow" panose="020B0004020202020204" pitchFamily="34" charset="0"/>
              </a:rPr>
              <a:t>, and boost </a:t>
            </a:r>
            <a:r>
              <a:rPr lang="en-US" sz="1900" b="1" dirty="0">
                <a:latin typeface="Aptos Narrow" panose="020B0004020202020204" pitchFamily="34" charset="0"/>
              </a:rPr>
              <a:t>patient engagement</a:t>
            </a:r>
            <a:r>
              <a:rPr lang="en-US" sz="1900" dirty="0">
                <a:latin typeface="Aptos Narrow" panose="020B0004020202020204" pitchFamily="34" charset="0"/>
              </a:rPr>
              <a:t>.</a:t>
            </a:r>
          </a:p>
          <a:p>
            <a:pPr marL="342900" indent="-342900" algn="just">
              <a:lnSpc>
                <a:spcPct val="150000"/>
              </a:lnSpc>
              <a:buFont typeface="Arial" panose="020B0604020202020204" pitchFamily="34" charset="0"/>
              <a:buChar char="•"/>
            </a:pPr>
            <a:r>
              <a:rPr lang="en-US" sz="1900" b="1" dirty="0">
                <a:latin typeface="Aptos Narrow" panose="020B0004020202020204" pitchFamily="34" charset="0"/>
              </a:rPr>
              <a:t>Ongoing Performance Monitoring: </a:t>
            </a:r>
            <a:r>
              <a:rPr lang="en-US" sz="1900" dirty="0">
                <a:latin typeface="Aptos Narrow" panose="020B0004020202020204" pitchFamily="34" charset="0"/>
              </a:rPr>
              <a:t>Maintaining a practice of </a:t>
            </a:r>
            <a:r>
              <a:rPr lang="en-US" sz="1900" b="1" dirty="0">
                <a:latin typeface="Aptos Narrow" panose="020B0004020202020204" pitchFamily="34" charset="0"/>
              </a:rPr>
              <a:t>regular KPI analysis</a:t>
            </a:r>
            <a:r>
              <a:rPr lang="en-US" sz="1900" dirty="0">
                <a:latin typeface="Aptos Narrow" panose="020B0004020202020204" pitchFamily="34" charset="0"/>
              </a:rPr>
              <a:t> is crucial for </a:t>
            </a:r>
            <a:r>
              <a:rPr lang="en-US" sz="1900" b="1" dirty="0">
                <a:latin typeface="Aptos Narrow" panose="020B0004020202020204" pitchFamily="34" charset="0"/>
              </a:rPr>
              <a:t>sustained excellence</a:t>
            </a:r>
            <a:r>
              <a:rPr lang="en-US" sz="1900" dirty="0">
                <a:latin typeface="Aptos Narrow" panose="020B0004020202020204" pitchFamily="34" charset="0"/>
              </a:rPr>
              <a:t>, promoting a </a:t>
            </a:r>
            <a:r>
              <a:rPr lang="en-US" sz="1900" b="1" dirty="0">
                <a:latin typeface="Aptos Narrow" panose="020B0004020202020204" pitchFamily="34" charset="0"/>
              </a:rPr>
              <a:t>culture of continuous improvement</a:t>
            </a:r>
            <a:r>
              <a:rPr lang="en-US" sz="1900" dirty="0">
                <a:latin typeface="Aptos Narrow" panose="020B0004020202020204" pitchFamily="34" charset="0"/>
              </a:rPr>
              <a:t>, and ensuring consistently </a:t>
            </a:r>
            <a:r>
              <a:rPr lang="en-US" sz="1900" b="1" dirty="0">
                <a:latin typeface="Aptos Narrow" panose="020B0004020202020204" pitchFamily="34" charset="0"/>
              </a:rPr>
              <a:t>high patient satisfaction</a:t>
            </a:r>
            <a:r>
              <a:rPr lang="en-US" sz="1900" dirty="0">
                <a:latin typeface="Aptos Narrow" panose="020B0004020202020204" pitchFamily="34" charset="0"/>
              </a:rPr>
              <a:t> over time.</a:t>
            </a:r>
          </a:p>
        </p:txBody>
      </p:sp>
      <p:pic>
        <p:nvPicPr>
          <p:cNvPr id="2054" name="Picture 6" descr="Conclusion - Free technology icons">
            <a:extLst>
              <a:ext uri="{FF2B5EF4-FFF2-40B4-BE49-F238E27FC236}">
                <a16:creationId xmlns:a16="http://schemas.microsoft.com/office/drawing/2014/main" id="{0DBF0576-D934-C405-9AB0-9746FEF9B2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6031" y="1243056"/>
            <a:ext cx="4371887" cy="437188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657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4087855" y="2654427"/>
            <a:ext cx="4873752" cy="1709928"/>
          </a:xfrm>
        </p:spPr>
        <p:txBody>
          <a:bodyPr/>
          <a:lstStyle/>
          <a:p>
            <a:r>
              <a:rPr lang="en-US" b="1" dirty="0">
                <a:latin typeface="Aptos Narrow" panose="020B0004020202020204" pitchFamily="34" charset="0"/>
              </a:rPr>
              <a:t>Thank you</a:t>
            </a:r>
          </a:p>
        </p:txBody>
      </p:sp>
    </p:spTree>
    <p:extLst>
      <p:ext uri="{BB962C8B-B14F-4D97-AF65-F5344CB8AC3E}">
        <p14:creationId xmlns:p14="http://schemas.microsoft.com/office/powerpoint/2010/main" val="2397583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6D09BEA-59B3-1FCA-E3BE-8D981E0314D0}"/>
              </a:ext>
            </a:extLst>
          </p:cNvPr>
          <p:cNvSpPr/>
          <p:nvPr/>
        </p:nvSpPr>
        <p:spPr>
          <a:xfrm>
            <a:off x="1376312" y="980388"/>
            <a:ext cx="9106293" cy="2762054"/>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ptos Narrow" panose="020B0004020202020204" pitchFamily="34" charset="0"/>
            </a:endParaRPr>
          </a:p>
        </p:txBody>
      </p:sp>
      <p:sp>
        <p:nvSpPr>
          <p:cNvPr id="2" name="Title 1">
            <a:extLst>
              <a:ext uri="{FF2B5EF4-FFF2-40B4-BE49-F238E27FC236}">
                <a16:creationId xmlns:a16="http://schemas.microsoft.com/office/drawing/2014/main" id="{D27BDD1D-C17A-DE53-EC9D-98B60167E53A}"/>
              </a:ext>
            </a:extLst>
          </p:cNvPr>
          <p:cNvSpPr>
            <a:spLocks noGrp="1"/>
          </p:cNvSpPr>
          <p:nvPr>
            <p:ph type="title"/>
          </p:nvPr>
        </p:nvSpPr>
        <p:spPr>
          <a:xfrm>
            <a:off x="223736" y="147847"/>
            <a:ext cx="9391604" cy="1106895"/>
          </a:xfrm>
        </p:spPr>
        <p:txBody>
          <a:bodyPr/>
          <a:lstStyle/>
          <a:p>
            <a:r>
              <a:rPr lang="en-US" sz="4400" b="1" dirty="0">
                <a:latin typeface="Aptos Narrow" panose="020B0004020202020204" pitchFamily="34" charset="0"/>
              </a:rPr>
              <a:t>About Columbia Asia Hospital</a:t>
            </a:r>
          </a:p>
        </p:txBody>
      </p:sp>
      <p:sp>
        <p:nvSpPr>
          <p:cNvPr id="6" name="TextBox 5">
            <a:extLst>
              <a:ext uri="{FF2B5EF4-FFF2-40B4-BE49-F238E27FC236}">
                <a16:creationId xmlns:a16="http://schemas.microsoft.com/office/drawing/2014/main" id="{A7ABABCA-0219-F438-DE66-CBCC53962A2A}"/>
              </a:ext>
            </a:extLst>
          </p:cNvPr>
          <p:cNvSpPr txBox="1"/>
          <p:nvPr/>
        </p:nvSpPr>
        <p:spPr>
          <a:xfrm>
            <a:off x="329938" y="3979090"/>
            <a:ext cx="11717517" cy="2375009"/>
          </a:xfrm>
          <a:prstGeom prst="rect">
            <a:avLst/>
          </a:prstGeom>
          <a:noFill/>
        </p:spPr>
        <p:txBody>
          <a:bodyPr wrap="square">
            <a:spAutoFit/>
          </a:bodyPr>
          <a:lstStyle/>
          <a:p>
            <a:pPr marL="285750" indent="-285750">
              <a:spcBef>
                <a:spcPts val="800"/>
              </a:spcBef>
              <a:spcAft>
                <a:spcPts val="800"/>
              </a:spcAft>
              <a:buFont typeface="Arial" panose="020B0604020202020204" pitchFamily="34" charset="0"/>
              <a:buChar char="•"/>
            </a:pPr>
            <a:r>
              <a:rPr lang="en-US" sz="1900" dirty="0">
                <a:latin typeface="Aptos Narrow" panose="020B0004020202020204" pitchFamily="34" charset="0"/>
              </a:rPr>
              <a:t>Founded in 1996, HQ in Kuala Lumpur, Malaysia</a:t>
            </a:r>
          </a:p>
          <a:p>
            <a:pPr marL="285750" indent="-285750">
              <a:spcBef>
                <a:spcPts val="800"/>
              </a:spcBef>
              <a:spcAft>
                <a:spcPts val="800"/>
              </a:spcAft>
              <a:buFont typeface="Arial" panose="020B0604020202020204" pitchFamily="34" charset="0"/>
              <a:buChar char="•"/>
            </a:pPr>
            <a:r>
              <a:rPr lang="en-US" sz="1900" dirty="0">
                <a:latin typeface="Aptos Narrow" panose="020B0004020202020204" pitchFamily="34" charset="0"/>
              </a:rPr>
              <a:t>Operates 22 hospitals across Malaysia, Vietnam, and Indonesia</a:t>
            </a:r>
          </a:p>
          <a:p>
            <a:pPr marL="285750" indent="-285750">
              <a:spcBef>
                <a:spcPts val="800"/>
              </a:spcBef>
              <a:spcAft>
                <a:spcPts val="800"/>
              </a:spcAft>
              <a:buFont typeface="Arial" panose="020B0604020202020204" pitchFamily="34" charset="0"/>
              <a:buChar char="•"/>
            </a:pPr>
            <a:r>
              <a:rPr lang="en-US" sz="1900" dirty="0">
                <a:latin typeface="Aptos Narrow" panose="020B0004020202020204" pitchFamily="34" charset="0"/>
              </a:rPr>
              <a:t>Serves middle-income populations with mid-sized hospitals in residential areas</a:t>
            </a:r>
          </a:p>
          <a:p>
            <a:pPr marL="285750" indent="-285750">
              <a:spcBef>
                <a:spcPts val="800"/>
              </a:spcBef>
              <a:spcAft>
                <a:spcPts val="800"/>
              </a:spcAft>
              <a:buFont typeface="Arial" panose="020B0604020202020204" pitchFamily="34" charset="0"/>
              <a:buChar char="•"/>
            </a:pPr>
            <a:r>
              <a:rPr lang="en-US" sz="1900" dirty="0">
                <a:latin typeface="Aptos Narrow" panose="020B0004020202020204" pitchFamily="34" charset="0"/>
              </a:rPr>
              <a:t>Specialties: Surgery, Cardiology, Neurology, Pediatrics, Orthopedics, Oncology, etc.</a:t>
            </a:r>
          </a:p>
          <a:p>
            <a:pPr marL="285750" indent="-285750">
              <a:spcBef>
                <a:spcPts val="800"/>
              </a:spcBef>
              <a:spcAft>
                <a:spcPts val="800"/>
              </a:spcAft>
              <a:buFont typeface="Arial" panose="020B0604020202020204" pitchFamily="34" charset="0"/>
              <a:buChar char="•"/>
            </a:pPr>
            <a:r>
              <a:rPr lang="en-US" sz="1900" dirty="0">
                <a:latin typeface="Aptos Narrow" panose="020B0004020202020204" pitchFamily="34" charset="0"/>
              </a:rPr>
              <a:t>Facilities include ICUs, neonatal care, labs, physiotherapy, and pharmacies</a:t>
            </a:r>
          </a:p>
        </p:txBody>
      </p:sp>
      <p:pic>
        <p:nvPicPr>
          <p:cNvPr id="1028" name="Picture 4" descr="Columbia Asia Expands in India With its 5th Super Specialty Hospital in  Bengaluru">
            <a:extLst>
              <a:ext uri="{FF2B5EF4-FFF2-40B4-BE49-F238E27FC236}">
                <a16:creationId xmlns:a16="http://schemas.microsoft.com/office/drawing/2014/main" id="{0CF31743-D709-5163-FEAE-246A6CB0D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914" y="1254742"/>
            <a:ext cx="8377713" cy="2245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7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7907-29A7-2993-4148-2E2B110A4366}"/>
              </a:ext>
            </a:extLst>
          </p:cNvPr>
          <p:cNvSpPr>
            <a:spLocks noGrp="1"/>
          </p:cNvSpPr>
          <p:nvPr>
            <p:ph type="title"/>
          </p:nvPr>
        </p:nvSpPr>
        <p:spPr>
          <a:xfrm>
            <a:off x="231350" y="98887"/>
            <a:ext cx="9912096" cy="1014984"/>
          </a:xfrm>
        </p:spPr>
        <p:txBody>
          <a:bodyPr/>
          <a:lstStyle/>
          <a:p>
            <a:r>
              <a:rPr lang="en-US" sz="4400" b="1" dirty="0">
                <a:latin typeface="Aptos Narrow" panose="020B0004020202020204" pitchFamily="34" charset="0"/>
              </a:rPr>
              <a:t>Introduction and Objectives</a:t>
            </a:r>
          </a:p>
        </p:txBody>
      </p:sp>
      <p:sp>
        <p:nvSpPr>
          <p:cNvPr id="7" name="TextBox 6">
            <a:extLst>
              <a:ext uri="{FF2B5EF4-FFF2-40B4-BE49-F238E27FC236}">
                <a16:creationId xmlns:a16="http://schemas.microsoft.com/office/drawing/2014/main" id="{DFC976D5-2088-22AF-17C8-FD8A72A8B648}"/>
              </a:ext>
            </a:extLst>
          </p:cNvPr>
          <p:cNvSpPr txBox="1"/>
          <p:nvPr/>
        </p:nvSpPr>
        <p:spPr>
          <a:xfrm>
            <a:off x="321298" y="998457"/>
            <a:ext cx="11161336" cy="2416046"/>
          </a:xfrm>
          <a:prstGeom prst="rect">
            <a:avLst/>
          </a:prstGeom>
          <a:noFill/>
        </p:spPr>
        <p:txBody>
          <a:bodyPr wrap="square">
            <a:spAutoFit/>
          </a:bodyPr>
          <a:lstStyle/>
          <a:p>
            <a:pPr>
              <a:spcBef>
                <a:spcPts val="600"/>
              </a:spcBef>
              <a:spcAft>
                <a:spcPts val="600"/>
              </a:spcAft>
            </a:pPr>
            <a:r>
              <a:rPr lang="en-US" b="1" dirty="0">
                <a:latin typeface="Aptos Narrow" panose="020B0004020202020204" pitchFamily="34" charset="0"/>
              </a:rPr>
              <a:t>Project Goal: </a:t>
            </a:r>
            <a:r>
              <a:rPr lang="en-US" dirty="0">
                <a:latin typeface="Aptos Narrow" panose="020B0004020202020204" pitchFamily="34" charset="0"/>
              </a:rPr>
              <a:t>Leverage data analysis to assess Columbia Asia Hospital’s performance and uncover actionable insights to enhance operations, patient satisfaction, and service quality.</a:t>
            </a:r>
          </a:p>
          <a:p>
            <a:pPr>
              <a:spcBef>
                <a:spcPts val="600"/>
              </a:spcBef>
            </a:pPr>
            <a:r>
              <a:rPr lang="en-US" b="1" dirty="0">
                <a:latin typeface="Aptos Narrow" panose="020B0004020202020204" pitchFamily="34" charset="0"/>
              </a:rPr>
              <a:t>Understanding Data: </a:t>
            </a:r>
            <a:r>
              <a:rPr lang="en-US" dirty="0">
                <a:latin typeface="Aptos Narrow" panose="020B0004020202020204" pitchFamily="34" charset="0"/>
              </a:rPr>
              <a:t>Analyzed a comprehensive dataset covering:</a:t>
            </a:r>
          </a:p>
          <a:p>
            <a:pPr>
              <a:spcBef>
                <a:spcPts val="600"/>
              </a:spcBef>
            </a:pPr>
            <a:r>
              <a:rPr lang="en-US" b="1" dirty="0">
                <a:latin typeface="Aptos Narrow" panose="020B0004020202020204" pitchFamily="34" charset="0"/>
              </a:rPr>
              <a:t>Patient Details:</a:t>
            </a:r>
            <a:r>
              <a:rPr lang="en-US" dirty="0">
                <a:latin typeface="Aptos Narrow" panose="020B0004020202020204" pitchFamily="34" charset="0"/>
              </a:rPr>
              <a:t> Patient ID, Gender, Age, Race, Initials, and Last Names — to understand patient demographics.</a:t>
            </a:r>
          </a:p>
          <a:p>
            <a:pPr>
              <a:spcBef>
                <a:spcPts val="600"/>
              </a:spcBef>
            </a:pPr>
            <a:r>
              <a:rPr lang="en-US" b="1" dirty="0">
                <a:latin typeface="Aptos Narrow" panose="020B0004020202020204" pitchFamily="34" charset="0"/>
              </a:rPr>
              <a:t>Visit Info:</a:t>
            </a:r>
            <a:r>
              <a:rPr lang="en-US" dirty="0">
                <a:latin typeface="Aptos Narrow" panose="020B0004020202020204" pitchFamily="34" charset="0"/>
              </a:rPr>
              <a:t> Visit Date &amp; Time, Wait Times, Referred Department, and Doctor — to map the patient journey.</a:t>
            </a:r>
          </a:p>
          <a:p>
            <a:pPr>
              <a:spcBef>
                <a:spcPts val="600"/>
              </a:spcBef>
            </a:pPr>
            <a:r>
              <a:rPr lang="en-US" b="1" dirty="0">
                <a:latin typeface="Aptos Narrow" panose="020B0004020202020204" pitchFamily="34" charset="0"/>
              </a:rPr>
              <a:t>Financial &amp; Quality Metrics:</a:t>
            </a:r>
            <a:r>
              <a:rPr lang="en-US" dirty="0">
                <a:latin typeface="Aptos Narrow" panose="020B0004020202020204" pitchFamily="34" charset="0"/>
              </a:rPr>
              <a:t> Appointment Fees, Total Bill, Patient Satisfaction Scores, and administrative flags indicating admission status.</a:t>
            </a:r>
          </a:p>
        </p:txBody>
      </p:sp>
      <p:sp>
        <p:nvSpPr>
          <p:cNvPr id="10" name="Rectangle 9">
            <a:extLst>
              <a:ext uri="{FF2B5EF4-FFF2-40B4-BE49-F238E27FC236}">
                <a16:creationId xmlns:a16="http://schemas.microsoft.com/office/drawing/2014/main" id="{59234446-5B4A-2431-18A3-D351D17AFADF}"/>
              </a:ext>
            </a:extLst>
          </p:cNvPr>
          <p:cNvSpPr/>
          <p:nvPr/>
        </p:nvSpPr>
        <p:spPr>
          <a:xfrm>
            <a:off x="1166566" y="3586597"/>
            <a:ext cx="9858867" cy="3172516"/>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ptos Narrow" panose="020B0004020202020204" pitchFamily="34" charset="0"/>
            </a:endParaRPr>
          </a:p>
        </p:txBody>
      </p:sp>
      <p:graphicFrame>
        <p:nvGraphicFramePr>
          <p:cNvPr id="13" name="Diagram 12">
            <a:extLst>
              <a:ext uri="{FF2B5EF4-FFF2-40B4-BE49-F238E27FC236}">
                <a16:creationId xmlns:a16="http://schemas.microsoft.com/office/drawing/2014/main" id="{91910AAD-BD74-C14D-1AD8-E1EE37551879}"/>
              </a:ext>
            </a:extLst>
          </p:cNvPr>
          <p:cNvGraphicFramePr/>
          <p:nvPr>
            <p:extLst>
              <p:ext uri="{D42A27DB-BD31-4B8C-83A1-F6EECF244321}">
                <p14:modId xmlns:p14="http://schemas.microsoft.com/office/powerpoint/2010/main" val="1385426283"/>
              </p:ext>
            </p:extLst>
          </p:nvPr>
        </p:nvGraphicFramePr>
        <p:xfrm>
          <a:off x="1467438" y="3810088"/>
          <a:ext cx="9260265" cy="2755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398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B0B42-9AD6-1D30-F905-766AB78FB3CF}"/>
              </a:ext>
            </a:extLst>
          </p:cNvPr>
          <p:cNvSpPr>
            <a:spLocks noGrp="1"/>
          </p:cNvSpPr>
          <p:nvPr>
            <p:ph type="title"/>
          </p:nvPr>
        </p:nvSpPr>
        <p:spPr>
          <a:xfrm>
            <a:off x="187358" y="103695"/>
            <a:ext cx="12192000" cy="1117218"/>
          </a:xfrm>
        </p:spPr>
        <p:txBody>
          <a:bodyPr/>
          <a:lstStyle/>
          <a:p>
            <a:r>
              <a:rPr lang="en-US" sz="4400" dirty="0">
                <a:latin typeface="Aptos Narrow" panose="020B0004020202020204" pitchFamily="34" charset="0"/>
              </a:rPr>
              <a:t>Data snapshot</a:t>
            </a:r>
          </a:p>
        </p:txBody>
      </p:sp>
      <p:pic>
        <p:nvPicPr>
          <p:cNvPr id="9" name="Picture 8">
            <a:extLst>
              <a:ext uri="{FF2B5EF4-FFF2-40B4-BE49-F238E27FC236}">
                <a16:creationId xmlns:a16="http://schemas.microsoft.com/office/drawing/2014/main" id="{5197B2F9-3296-35C3-7F4B-E534B80F5C4E}"/>
              </a:ext>
            </a:extLst>
          </p:cNvPr>
          <p:cNvPicPr>
            <a:picLocks noChangeAspect="1"/>
          </p:cNvPicPr>
          <p:nvPr/>
        </p:nvPicPr>
        <p:blipFill>
          <a:blip r:embed="rId2"/>
          <a:stretch>
            <a:fillRect/>
          </a:stretch>
        </p:blipFill>
        <p:spPr>
          <a:xfrm>
            <a:off x="0" y="777852"/>
            <a:ext cx="4034672" cy="6080147"/>
          </a:xfrm>
          <a:prstGeom prst="rect">
            <a:avLst/>
          </a:prstGeom>
          <a:ln>
            <a:noFill/>
          </a:ln>
          <a:effectLst>
            <a:softEdge rad="112500"/>
          </a:effectLst>
        </p:spPr>
      </p:pic>
      <p:sp>
        <p:nvSpPr>
          <p:cNvPr id="11" name="TextBox 10">
            <a:extLst>
              <a:ext uri="{FF2B5EF4-FFF2-40B4-BE49-F238E27FC236}">
                <a16:creationId xmlns:a16="http://schemas.microsoft.com/office/drawing/2014/main" id="{1AB1D35D-59A3-3850-4C25-00939442AF70}"/>
              </a:ext>
            </a:extLst>
          </p:cNvPr>
          <p:cNvSpPr txBox="1"/>
          <p:nvPr/>
        </p:nvSpPr>
        <p:spPr>
          <a:xfrm>
            <a:off x="4138367" y="1413490"/>
            <a:ext cx="7866275" cy="4298613"/>
          </a:xfrm>
          <a:prstGeom prst="rect">
            <a:avLst/>
          </a:prstGeom>
          <a:noFill/>
        </p:spPr>
        <p:txBody>
          <a:bodyPr wrap="square">
            <a:spAutoFit/>
          </a:bodyPr>
          <a:lstStyle/>
          <a:p>
            <a:pPr algn="just">
              <a:spcBef>
                <a:spcPts val="800"/>
              </a:spcBef>
              <a:spcAft>
                <a:spcPts val="800"/>
              </a:spcAft>
            </a:pPr>
            <a:r>
              <a:rPr lang="en-US" sz="2000" b="1" dirty="0">
                <a:latin typeface="Aptos Narrow" panose="020B0004020202020204" pitchFamily="34" charset="0"/>
              </a:rPr>
              <a:t>Total Tables in the Data</a:t>
            </a:r>
          </a:p>
          <a:p>
            <a:pPr algn="just">
              <a:spcBef>
                <a:spcPts val="800"/>
              </a:spcBef>
              <a:spcAft>
                <a:spcPts val="800"/>
              </a:spcAft>
            </a:pPr>
            <a:r>
              <a:rPr lang="en-US" sz="2000" dirty="0">
                <a:latin typeface="Aptos Narrow" panose="020B0004020202020204" pitchFamily="34" charset="0"/>
              </a:rPr>
              <a:t>Key tables that are either directly referenced or implied in the analysis:</a:t>
            </a:r>
          </a:p>
          <a:p>
            <a:pPr marL="285750" indent="-285750" algn="just">
              <a:spcBef>
                <a:spcPts val="800"/>
              </a:spcBef>
              <a:spcAft>
                <a:spcPts val="800"/>
              </a:spcAft>
              <a:buFont typeface="Arial" panose="020B0604020202020204" pitchFamily="34" charset="0"/>
              <a:buChar char="•"/>
            </a:pPr>
            <a:r>
              <a:rPr lang="en-US" sz="2000" b="1" dirty="0">
                <a:latin typeface="Aptos Narrow" panose="020B0004020202020204" pitchFamily="34" charset="0"/>
              </a:rPr>
              <a:t>Hospital ER: </a:t>
            </a:r>
            <a:r>
              <a:rPr lang="en-US" sz="2000" dirty="0">
                <a:latin typeface="Aptos Narrow" panose="020B0004020202020204" pitchFamily="34" charset="0"/>
              </a:rPr>
              <a:t>Contains core patient and visit details, including patient ID, age, gender, race, department referrals, waiting times, and satisfaction scores (</a:t>
            </a:r>
            <a:r>
              <a:rPr lang="en-US" sz="2000" dirty="0" err="1">
                <a:latin typeface="Aptos Narrow" panose="020B0004020202020204" pitchFamily="34" charset="0"/>
              </a:rPr>
              <a:t>patient_sat_score</a:t>
            </a:r>
            <a:r>
              <a:rPr lang="en-US" sz="2000" dirty="0">
                <a:latin typeface="Aptos Narrow" panose="020B0004020202020204" pitchFamily="34" charset="0"/>
              </a:rPr>
              <a:t>, </a:t>
            </a:r>
            <a:r>
              <a:rPr lang="en-US" sz="2000" dirty="0" err="1">
                <a:latin typeface="Aptos Narrow" panose="020B0004020202020204" pitchFamily="34" charset="0"/>
              </a:rPr>
              <a:t>patient_waittime</a:t>
            </a:r>
            <a:r>
              <a:rPr lang="en-US" sz="2000" dirty="0">
                <a:latin typeface="Aptos Narrow" panose="020B0004020202020204" pitchFamily="34" charset="0"/>
              </a:rPr>
              <a:t>, </a:t>
            </a:r>
            <a:r>
              <a:rPr lang="en-US" sz="2000" dirty="0" err="1">
                <a:latin typeface="Aptos Narrow" panose="020B0004020202020204" pitchFamily="34" charset="0"/>
              </a:rPr>
              <a:t>patient_age</a:t>
            </a:r>
            <a:r>
              <a:rPr lang="en-US" sz="2000" dirty="0">
                <a:latin typeface="Aptos Narrow" panose="020B0004020202020204" pitchFamily="34" charset="0"/>
              </a:rPr>
              <a:t>, </a:t>
            </a:r>
            <a:r>
              <a:rPr lang="en-US" sz="2000" dirty="0" err="1">
                <a:latin typeface="Aptos Narrow" panose="020B0004020202020204" pitchFamily="34" charset="0"/>
              </a:rPr>
              <a:t>patient_gender</a:t>
            </a:r>
            <a:r>
              <a:rPr lang="en-US" sz="2000" dirty="0">
                <a:latin typeface="Aptos Narrow" panose="020B0004020202020204" pitchFamily="34" charset="0"/>
              </a:rPr>
              <a:t>, </a:t>
            </a:r>
            <a:r>
              <a:rPr lang="en-US" sz="2000" dirty="0" err="1">
                <a:latin typeface="Aptos Narrow" panose="020B0004020202020204" pitchFamily="34" charset="0"/>
              </a:rPr>
              <a:t>patient_race</a:t>
            </a:r>
            <a:r>
              <a:rPr lang="en-US" sz="2000" dirty="0">
                <a:latin typeface="Aptos Narrow" panose="020B0004020202020204" pitchFamily="34" charset="0"/>
              </a:rPr>
              <a:t>, </a:t>
            </a:r>
            <a:r>
              <a:rPr lang="en-US" sz="2000" dirty="0" err="1">
                <a:latin typeface="Aptos Narrow" panose="020B0004020202020204" pitchFamily="34" charset="0"/>
              </a:rPr>
              <a:t>department_referral</a:t>
            </a:r>
            <a:r>
              <a:rPr lang="en-US" sz="2000" dirty="0">
                <a:latin typeface="Aptos Narrow" panose="020B0004020202020204" pitchFamily="34" charset="0"/>
              </a:rPr>
              <a:t>, Date1, Hours). This is the main table for most analyses.</a:t>
            </a:r>
          </a:p>
          <a:p>
            <a:pPr marL="285750" indent="-285750" algn="just">
              <a:spcBef>
                <a:spcPts val="800"/>
              </a:spcBef>
              <a:spcAft>
                <a:spcPts val="800"/>
              </a:spcAft>
              <a:buFont typeface="Arial" panose="020B0604020202020204" pitchFamily="34" charset="0"/>
              <a:buChar char="•"/>
            </a:pPr>
            <a:r>
              <a:rPr lang="en-US" sz="2000" b="1" dirty="0">
                <a:latin typeface="Aptos Narrow" panose="020B0004020202020204" pitchFamily="34" charset="0"/>
              </a:rPr>
              <a:t>Doctor Patients: </a:t>
            </a:r>
            <a:r>
              <a:rPr lang="en-US" sz="2000" dirty="0">
                <a:latin typeface="Aptos Narrow" panose="020B0004020202020204" pitchFamily="34" charset="0"/>
              </a:rPr>
              <a:t>Contains information linking doctors to patients and financial details (Doctor Name, Total Bill, Appointment Fees, </a:t>
            </a:r>
            <a:r>
              <a:rPr lang="en-US" sz="2000" dirty="0" err="1">
                <a:latin typeface="Aptos Narrow" panose="020B0004020202020204" pitchFamily="34" charset="0"/>
              </a:rPr>
              <a:t>patient_id</a:t>
            </a:r>
            <a:r>
              <a:rPr lang="en-US" sz="2000" dirty="0">
                <a:latin typeface="Aptos Narrow" panose="020B0004020202020204" pitchFamily="34" charset="0"/>
              </a:rPr>
              <a:t>).</a:t>
            </a:r>
          </a:p>
          <a:p>
            <a:pPr marL="742950" lvl="1" indent="-285750" algn="just">
              <a:spcBef>
                <a:spcPts val="800"/>
              </a:spcBef>
              <a:spcAft>
                <a:spcPts val="800"/>
              </a:spcAft>
              <a:buFont typeface="Arial" panose="020B0604020202020204" pitchFamily="34" charset="0"/>
              <a:buChar char="•"/>
            </a:pPr>
            <a:r>
              <a:rPr lang="en-US" sz="2000" dirty="0">
                <a:latin typeface="Aptos Narrow" panose="020B0004020202020204" pitchFamily="34" charset="0"/>
              </a:rPr>
              <a:t>Mentioned in the context of data format issues, specifically concerning patient satisfaction scores and date columns.</a:t>
            </a:r>
          </a:p>
        </p:txBody>
      </p:sp>
    </p:spTree>
    <p:extLst>
      <p:ext uri="{BB962C8B-B14F-4D97-AF65-F5344CB8AC3E}">
        <p14:creationId xmlns:p14="http://schemas.microsoft.com/office/powerpoint/2010/main" val="73764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5305A-D215-CDA8-DFCE-A251FC5331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14E87E-10B8-96B4-0DD4-ADA0F7D40C8A}"/>
              </a:ext>
            </a:extLst>
          </p:cNvPr>
          <p:cNvSpPr>
            <a:spLocks noGrp="1"/>
          </p:cNvSpPr>
          <p:nvPr>
            <p:ph type="title"/>
          </p:nvPr>
        </p:nvSpPr>
        <p:spPr>
          <a:xfrm>
            <a:off x="216817" y="132684"/>
            <a:ext cx="12192000" cy="1117218"/>
          </a:xfrm>
        </p:spPr>
        <p:txBody>
          <a:bodyPr/>
          <a:lstStyle/>
          <a:p>
            <a:r>
              <a:rPr lang="en-US" sz="4400" dirty="0">
                <a:latin typeface="Aptos Narrow" panose="020B0004020202020204" pitchFamily="34" charset="0"/>
              </a:rPr>
              <a:t>Data snapshot (</a:t>
            </a:r>
            <a:r>
              <a:rPr lang="en-US" sz="4400" dirty="0" err="1">
                <a:latin typeface="Aptos Narrow" panose="020B0004020202020204" pitchFamily="34" charset="0"/>
              </a:rPr>
              <a:t>Cont</a:t>
            </a:r>
            <a:r>
              <a:rPr lang="en-US" sz="4400" dirty="0">
                <a:latin typeface="Aptos Narrow" panose="020B0004020202020204" pitchFamily="34" charset="0"/>
              </a:rPr>
              <a:t>…)</a:t>
            </a:r>
          </a:p>
        </p:txBody>
      </p:sp>
      <p:pic>
        <p:nvPicPr>
          <p:cNvPr id="9" name="Picture 8">
            <a:extLst>
              <a:ext uri="{FF2B5EF4-FFF2-40B4-BE49-F238E27FC236}">
                <a16:creationId xmlns:a16="http://schemas.microsoft.com/office/drawing/2014/main" id="{3FDDC699-7A34-9AAD-F31C-BEF76EF03D1F}"/>
              </a:ext>
            </a:extLst>
          </p:cNvPr>
          <p:cNvPicPr>
            <a:picLocks noChangeAspect="1"/>
          </p:cNvPicPr>
          <p:nvPr/>
        </p:nvPicPr>
        <p:blipFill>
          <a:blip r:embed="rId2"/>
          <a:stretch>
            <a:fillRect/>
          </a:stretch>
        </p:blipFill>
        <p:spPr>
          <a:xfrm>
            <a:off x="0" y="777852"/>
            <a:ext cx="4034672" cy="6080147"/>
          </a:xfrm>
          <a:prstGeom prst="rect">
            <a:avLst/>
          </a:prstGeom>
          <a:ln>
            <a:noFill/>
          </a:ln>
          <a:effectLst>
            <a:softEdge rad="112500"/>
          </a:effectLst>
        </p:spPr>
      </p:pic>
      <p:sp>
        <p:nvSpPr>
          <p:cNvPr id="11" name="TextBox 10">
            <a:extLst>
              <a:ext uri="{FF2B5EF4-FFF2-40B4-BE49-F238E27FC236}">
                <a16:creationId xmlns:a16="http://schemas.microsoft.com/office/drawing/2014/main" id="{75870C65-42E3-6CFE-A62E-614C04A7C43F}"/>
              </a:ext>
            </a:extLst>
          </p:cNvPr>
          <p:cNvSpPr txBox="1"/>
          <p:nvPr/>
        </p:nvSpPr>
        <p:spPr>
          <a:xfrm>
            <a:off x="4158204" y="1555767"/>
            <a:ext cx="7866275" cy="4524315"/>
          </a:xfrm>
          <a:prstGeom prst="rect">
            <a:avLst/>
          </a:prstGeom>
          <a:noFill/>
        </p:spPr>
        <p:txBody>
          <a:bodyPr wrap="square">
            <a:spAutoFit/>
          </a:bodyPr>
          <a:lstStyle/>
          <a:p>
            <a:pPr marL="285750" indent="-285750" algn="just">
              <a:spcBef>
                <a:spcPts val="600"/>
              </a:spcBef>
              <a:spcAft>
                <a:spcPts val="600"/>
              </a:spcAft>
              <a:buFont typeface="Arial" panose="020B0604020202020204" pitchFamily="34" charset="0"/>
              <a:buChar char="•"/>
            </a:pPr>
            <a:r>
              <a:rPr lang="en-US" b="1" dirty="0">
                <a:latin typeface="Aptos Narrow" panose="020B0004020202020204" pitchFamily="34" charset="0"/>
              </a:rPr>
              <a:t>Avg. Patient Wait Time: </a:t>
            </a:r>
            <a:r>
              <a:rPr lang="en-US" dirty="0">
                <a:latin typeface="Aptos Narrow" panose="020B0004020202020204" pitchFamily="34" charset="0"/>
              </a:rPr>
              <a:t>~35.26 minutes</a:t>
            </a:r>
          </a:p>
          <a:p>
            <a:pPr marL="285750" indent="-285750" algn="just">
              <a:spcBef>
                <a:spcPts val="600"/>
              </a:spcBef>
              <a:spcAft>
                <a:spcPts val="600"/>
              </a:spcAft>
              <a:buFont typeface="Arial" panose="020B0604020202020204" pitchFamily="34" charset="0"/>
              <a:buChar char="•"/>
            </a:pPr>
            <a:r>
              <a:rPr lang="en-US" b="1" dirty="0">
                <a:latin typeface="Aptos Narrow" panose="020B0004020202020204" pitchFamily="34" charset="0"/>
              </a:rPr>
              <a:t>Dr. Smith's Patients: </a:t>
            </a:r>
            <a:r>
              <a:rPr lang="en-US" dirty="0">
                <a:latin typeface="Aptos Narrow" panose="020B0004020202020204" pitchFamily="34" charset="0"/>
              </a:rPr>
              <a:t>5,986</a:t>
            </a:r>
          </a:p>
          <a:p>
            <a:pPr marL="285750" indent="-285750" algn="just">
              <a:spcBef>
                <a:spcPts val="600"/>
              </a:spcBef>
              <a:spcAft>
                <a:spcPts val="600"/>
              </a:spcAft>
              <a:buFont typeface="Arial" panose="020B0604020202020204" pitchFamily="34" charset="0"/>
              <a:buChar char="•"/>
            </a:pPr>
            <a:r>
              <a:rPr lang="en-US" b="1" dirty="0">
                <a:latin typeface="Aptos Narrow" panose="020B0004020202020204" pitchFamily="34" charset="0"/>
              </a:rPr>
              <a:t>Top Referred Departments: </a:t>
            </a:r>
            <a:r>
              <a:rPr lang="en-US" dirty="0">
                <a:latin typeface="Aptos Narrow" panose="020B0004020202020204" pitchFamily="34" charset="0"/>
              </a:rPr>
              <a:t>General Practice (7.2K), Orthopedics (1.0K)</a:t>
            </a:r>
          </a:p>
          <a:p>
            <a:pPr marL="285750" indent="-285750" algn="just">
              <a:spcBef>
                <a:spcPts val="600"/>
              </a:spcBef>
              <a:spcAft>
                <a:spcPts val="600"/>
              </a:spcAft>
              <a:buFont typeface="Arial" panose="020B0604020202020204" pitchFamily="34" charset="0"/>
              <a:buChar char="•"/>
            </a:pPr>
            <a:r>
              <a:rPr lang="en-US" b="1" dirty="0">
                <a:latin typeface="Aptos Narrow" panose="020B0004020202020204" pitchFamily="34" charset="0"/>
              </a:rPr>
              <a:t>Largest Age Group: </a:t>
            </a:r>
            <a:r>
              <a:rPr lang="en-US" dirty="0">
                <a:latin typeface="Aptos Narrow" panose="020B0004020202020204" pitchFamily="34" charset="0"/>
              </a:rPr>
              <a:t>Seniors (36.3% / 3.35K)</a:t>
            </a:r>
          </a:p>
          <a:p>
            <a:pPr marL="285750" indent="-285750" algn="just">
              <a:spcBef>
                <a:spcPts val="600"/>
              </a:spcBef>
              <a:spcAft>
                <a:spcPts val="600"/>
              </a:spcAft>
              <a:buFont typeface="Arial" panose="020B0604020202020204" pitchFamily="34" charset="0"/>
              <a:buChar char="•"/>
            </a:pPr>
            <a:r>
              <a:rPr lang="en-US" b="1" dirty="0">
                <a:latin typeface="Aptos Narrow" panose="020B0004020202020204" pitchFamily="34" charset="0"/>
              </a:rPr>
              <a:t>Gender Split: </a:t>
            </a:r>
            <a:r>
              <a:rPr lang="en-US" dirty="0">
                <a:latin typeface="Aptos Narrow" panose="020B0004020202020204" pitchFamily="34" charset="0"/>
              </a:rPr>
              <a:t>Males (51.05%), Females (48.69%)</a:t>
            </a:r>
          </a:p>
          <a:p>
            <a:pPr marL="285750" indent="-285750" algn="just">
              <a:spcBef>
                <a:spcPts val="600"/>
              </a:spcBef>
              <a:spcAft>
                <a:spcPts val="600"/>
              </a:spcAft>
              <a:buFont typeface="Arial" panose="020B0604020202020204" pitchFamily="34" charset="0"/>
              <a:buChar char="•"/>
            </a:pPr>
            <a:r>
              <a:rPr lang="en-US" b="1" dirty="0">
                <a:latin typeface="Aptos Narrow" panose="020B0004020202020204" pitchFamily="34" charset="0"/>
              </a:rPr>
              <a:t>Peak Month:</a:t>
            </a:r>
            <a:r>
              <a:rPr lang="en-US" dirty="0">
                <a:latin typeface="Aptos Narrow" panose="020B0004020202020204" pitchFamily="34" charset="0"/>
              </a:rPr>
              <a:t> August (1,024 visits); Lowest: Feb (431), Nov (464)</a:t>
            </a:r>
          </a:p>
          <a:p>
            <a:pPr marL="285750" indent="-285750" algn="just">
              <a:spcBef>
                <a:spcPts val="600"/>
              </a:spcBef>
              <a:spcAft>
                <a:spcPts val="600"/>
              </a:spcAft>
              <a:buFont typeface="Arial" panose="020B0604020202020204" pitchFamily="34" charset="0"/>
              <a:buChar char="•"/>
            </a:pPr>
            <a:r>
              <a:rPr lang="en-US" b="1" dirty="0">
                <a:latin typeface="Aptos Narrow" panose="020B0004020202020204" pitchFamily="34" charset="0"/>
              </a:rPr>
              <a:t>Top Revenue Departments: </a:t>
            </a:r>
            <a:r>
              <a:rPr lang="en-US" dirty="0">
                <a:latin typeface="Aptos Narrow" panose="020B0004020202020204" pitchFamily="34" charset="0"/>
              </a:rPr>
              <a:t>Orthopedics (₹173M), General Practice (₹164M)</a:t>
            </a:r>
          </a:p>
          <a:p>
            <a:pPr marL="285750" indent="-285750" algn="just">
              <a:spcBef>
                <a:spcPts val="600"/>
              </a:spcBef>
              <a:spcAft>
                <a:spcPts val="600"/>
              </a:spcAft>
              <a:buFont typeface="Arial" panose="020B0604020202020204" pitchFamily="34" charset="0"/>
              <a:buChar char="•"/>
            </a:pPr>
            <a:r>
              <a:rPr lang="en-US" b="1" dirty="0">
                <a:latin typeface="Aptos Narrow" panose="020B0004020202020204" pitchFamily="34" charset="0"/>
              </a:rPr>
              <a:t>Profitability: </a:t>
            </a:r>
            <a:r>
              <a:rPr lang="en-US" dirty="0">
                <a:latin typeface="Aptos Narrow" panose="020B0004020202020204" pitchFamily="34" charset="0"/>
              </a:rPr>
              <a:t>Steady above 98.9%</a:t>
            </a:r>
          </a:p>
          <a:p>
            <a:pPr marL="285750" indent="-285750" algn="just">
              <a:spcBef>
                <a:spcPts val="600"/>
              </a:spcBef>
              <a:spcAft>
                <a:spcPts val="600"/>
              </a:spcAft>
              <a:buFont typeface="Arial" panose="020B0604020202020204" pitchFamily="34" charset="0"/>
              <a:buChar char="•"/>
            </a:pPr>
            <a:r>
              <a:rPr lang="en-US" b="1" dirty="0">
                <a:latin typeface="Aptos Narrow" panose="020B0004020202020204" pitchFamily="34" charset="0"/>
              </a:rPr>
              <a:t>Patient Satisfaction: </a:t>
            </a:r>
            <a:r>
              <a:rPr lang="en-US" dirty="0">
                <a:latin typeface="Aptos Narrow" panose="020B0004020202020204" pitchFamily="34" charset="0"/>
              </a:rPr>
              <a:t>Highest in Middle Age (5.05) &amp; Children (5.02) lowest in Renal</a:t>
            </a:r>
          </a:p>
          <a:p>
            <a:pPr marL="285750" indent="-285750" algn="just">
              <a:spcBef>
                <a:spcPts val="600"/>
              </a:spcBef>
              <a:spcAft>
                <a:spcPts val="600"/>
              </a:spcAft>
              <a:buFont typeface="Arial" panose="020B0604020202020204" pitchFamily="34" charset="0"/>
              <a:buChar char="•"/>
            </a:pPr>
            <a:r>
              <a:rPr lang="en-US" b="1" dirty="0">
                <a:latin typeface="Aptos Narrow" panose="020B0004020202020204" pitchFamily="34" charset="0"/>
              </a:rPr>
              <a:t>Doctor Satisfaction: </a:t>
            </a:r>
            <a:r>
              <a:rPr lang="en-US" dirty="0">
                <a:latin typeface="Aptos Narrow" panose="020B0004020202020204" pitchFamily="34" charset="0"/>
              </a:rPr>
              <a:t>Dr. Taylor (5.71 - highest), Dr. Smith (4.99)</a:t>
            </a:r>
          </a:p>
        </p:txBody>
      </p:sp>
    </p:spTree>
    <p:extLst>
      <p:ext uri="{BB962C8B-B14F-4D97-AF65-F5344CB8AC3E}">
        <p14:creationId xmlns:p14="http://schemas.microsoft.com/office/powerpoint/2010/main" val="412428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FC850-EC1F-D74C-673E-1492EEBDF782}"/>
              </a:ext>
            </a:extLst>
          </p:cNvPr>
          <p:cNvSpPr>
            <a:spLocks noGrp="1"/>
          </p:cNvSpPr>
          <p:nvPr>
            <p:ph type="title"/>
          </p:nvPr>
        </p:nvSpPr>
        <p:spPr>
          <a:xfrm>
            <a:off x="201105" y="201178"/>
            <a:ext cx="11990895" cy="1014984"/>
          </a:xfrm>
        </p:spPr>
        <p:txBody>
          <a:bodyPr/>
          <a:lstStyle/>
          <a:p>
            <a:r>
              <a:rPr lang="en-US" dirty="0">
                <a:latin typeface="Aptos Narrow" panose="020B0004020202020204" pitchFamily="34" charset="0"/>
              </a:rPr>
              <a:t>Patient Waiting Time Analysis</a:t>
            </a:r>
          </a:p>
        </p:txBody>
      </p:sp>
      <p:sp>
        <p:nvSpPr>
          <p:cNvPr id="8" name="TextBox 7">
            <a:extLst>
              <a:ext uri="{FF2B5EF4-FFF2-40B4-BE49-F238E27FC236}">
                <a16:creationId xmlns:a16="http://schemas.microsoft.com/office/drawing/2014/main" id="{43BB4893-4864-9BC7-30E0-3C763E45877F}"/>
              </a:ext>
            </a:extLst>
          </p:cNvPr>
          <p:cNvSpPr txBox="1"/>
          <p:nvPr/>
        </p:nvSpPr>
        <p:spPr>
          <a:xfrm>
            <a:off x="91126" y="1789192"/>
            <a:ext cx="6004874" cy="3279616"/>
          </a:xfrm>
          <a:prstGeom prst="rect">
            <a:avLst/>
          </a:prstGeom>
          <a:noFill/>
        </p:spPr>
        <p:txBody>
          <a:bodyPr wrap="square">
            <a:spAutoFit/>
          </a:bodyPr>
          <a:lstStyle/>
          <a:p>
            <a:pPr marL="342900" indent="-342900" fontAlgn="base">
              <a:lnSpc>
                <a:spcPct val="150000"/>
              </a:lnSpc>
              <a:buFont typeface="Arial" panose="020B0604020202020204" pitchFamily="34" charset="0"/>
              <a:buChar char="•"/>
            </a:pPr>
            <a:r>
              <a:rPr lang="en-US" sz="2000" dirty="0">
                <a:latin typeface="Aptos Narrow" panose="020B0004020202020204" pitchFamily="34" charset="0"/>
              </a:rPr>
              <a:t>Avg. Wait Time: </a:t>
            </a:r>
            <a:r>
              <a:rPr lang="en-US" sz="2000" b="1" dirty="0">
                <a:latin typeface="Aptos Narrow" panose="020B0004020202020204" pitchFamily="34" charset="0"/>
              </a:rPr>
              <a:t>35.26 mins</a:t>
            </a:r>
            <a:r>
              <a:rPr lang="en-US" sz="2000" dirty="0">
                <a:latin typeface="Aptos Narrow" panose="020B0004020202020204" pitchFamily="34" charset="0"/>
              </a:rPr>
              <a:t> across hospital</a:t>
            </a:r>
          </a:p>
          <a:p>
            <a:pPr marL="342900" indent="-342900" fontAlgn="base">
              <a:lnSpc>
                <a:spcPct val="150000"/>
              </a:lnSpc>
              <a:buFont typeface="Arial" panose="020B0604020202020204" pitchFamily="34" charset="0"/>
              <a:buChar char="•"/>
            </a:pPr>
            <a:r>
              <a:rPr lang="en-US" sz="2000" dirty="0">
                <a:latin typeface="Aptos Narrow" panose="020B0004020202020204" pitchFamily="34" charset="0"/>
              </a:rPr>
              <a:t>Wait times range: </a:t>
            </a:r>
            <a:r>
              <a:rPr lang="en-US" sz="2000" b="1" dirty="0">
                <a:latin typeface="Aptos Narrow" panose="020B0004020202020204" pitchFamily="34" charset="0"/>
              </a:rPr>
              <a:t>34.7 – 36.8 mins</a:t>
            </a:r>
            <a:r>
              <a:rPr lang="en-US" sz="2000" dirty="0">
                <a:latin typeface="Aptos Narrow" panose="020B0004020202020204" pitchFamily="34" charset="0"/>
              </a:rPr>
              <a:t> across departments</a:t>
            </a:r>
          </a:p>
          <a:p>
            <a:pPr marL="342900" indent="-342900" fontAlgn="base">
              <a:lnSpc>
                <a:spcPct val="150000"/>
              </a:lnSpc>
              <a:buFont typeface="Arial" panose="020B0604020202020204" pitchFamily="34" charset="0"/>
              <a:buChar char="•"/>
            </a:pPr>
            <a:r>
              <a:rPr lang="en-US" sz="2000" dirty="0">
                <a:latin typeface="Aptos Narrow" panose="020B0004020202020204" pitchFamily="34" charset="0"/>
              </a:rPr>
              <a:t>Neurology has highest avg wait (36.8 mins), but difference is minimal</a:t>
            </a:r>
          </a:p>
          <a:p>
            <a:pPr marL="342900" indent="-342900" fontAlgn="base">
              <a:lnSpc>
                <a:spcPct val="150000"/>
              </a:lnSpc>
              <a:buFont typeface="Arial" panose="020B0604020202020204" pitchFamily="34" charset="0"/>
              <a:buChar char="•"/>
            </a:pPr>
            <a:r>
              <a:rPr lang="en-US" sz="2000" dirty="0">
                <a:latin typeface="Aptos Narrow" panose="020B0004020202020204" pitchFamily="34" charset="0"/>
              </a:rPr>
              <a:t>No critical delays — indicates efficient and balanced resource allocation</a:t>
            </a:r>
          </a:p>
        </p:txBody>
      </p:sp>
      <p:grpSp>
        <p:nvGrpSpPr>
          <p:cNvPr id="4" name="Group 3">
            <a:extLst>
              <a:ext uri="{FF2B5EF4-FFF2-40B4-BE49-F238E27FC236}">
                <a16:creationId xmlns:a16="http://schemas.microsoft.com/office/drawing/2014/main" id="{AFBEFB0A-F613-B573-CF77-231870C41E53}"/>
              </a:ext>
            </a:extLst>
          </p:cNvPr>
          <p:cNvGrpSpPr/>
          <p:nvPr/>
        </p:nvGrpSpPr>
        <p:grpSpPr>
          <a:xfrm>
            <a:off x="6187126" y="1809799"/>
            <a:ext cx="5560239" cy="3205261"/>
            <a:chOff x="2856322" y="715359"/>
            <a:chExt cx="6268824" cy="3573837"/>
          </a:xfrm>
        </p:grpSpPr>
        <p:sp>
          <p:nvSpPr>
            <p:cNvPr id="5" name="Rectangle 4">
              <a:extLst>
                <a:ext uri="{FF2B5EF4-FFF2-40B4-BE49-F238E27FC236}">
                  <a16:creationId xmlns:a16="http://schemas.microsoft.com/office/drawing/2014/main" id="{92A439B6-2B2D-A4F7-FAC5-5B81E2EC1598}"/>
                </a:ext>
              </a:extLst>
            </p:cNvPr>
            <p:cNvSpPr/>
            <p:nvPr/>
          </p:nvSpPr>
          <p:spPr>
            <a:xfrm>
              <a:off x="2856322" y="715359"/>
              <a:ext cx="6268824" cy="3573837"/>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ptos Narrow" panose="020B0004020202020204" pitchFamily="34" charset="0"/>
              </a:endParaRPr>
            </a:p>
          </p:txBody>
        </p:sp>
        <p:pic>
          <p:nvPicPr>
            <p:cNvPr id="3" name="Picture 2">
              <a:extLst>
                <a:ext uri="{FF2B5EF4-FFF2-40B4-BE49-F238E27FC236}">
                  <a16:creationId xmlns:a16="http://schemas.microsoft.com/office/drawing/2014/main" id="{182D27C7-AF87-43D8-1481-96FE8C2451D9}"/>
                </a:ext>
              </a:extLst>
            </p:cNvPr>
            <p:cNvPicPr>
              <a:picLocks noChangeAspect="1"/>
            </p:cNvPicPr>
            <p:nvPr/>
          </p:nvPicPr>
          <p:blipFill>
            <a:blip r:embed="rId2"/>
            <a:stretch>
              <a:fillRect/>
            </a:stretch>
          </p:blipFill>
          <p:spPr>
            <a:xfrm>
              <a:off x="3053656" y="887650"/>
              <a:ext cx="5882953" cy="3222078"/>
            </a:xfrm>
            <a:prstGeom prst="rect">
              <a:avLst/>
            </a:prstGeom>
          </p:spPr>
        </p:pic>
      </p:grpSp>
    </p:spTree>
    <p:extLst>
      <p:ext uri="{BB962C8B-B14F-4D97-AF65-F5344CB8AC3E}">
        <p14:creationId xmlns:p14="http://schemas.microsoft.com/office/powerpoint/2010/main" val="1365389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AB162-3A84-7A22-3200-3EBAA2BE397D}"/>
              </a:ext>
            </a:extLst>
          </p:cNvPr>
          <p:cNvSpPr>
            <a:spLocks noGrp="1"/>
          </p:cNvSpPr>
          <p:nvPr>
            <p:ph type="title"/>
          </p:nvPr>
        </p:nvSpPr>
        <p:spPr>
          <a:xfrm>
            <a:off x="224670" y="178892"/>
            <a:ext cx="10576874" cy="1014984"/>
          </a:xfrm>
        </p:spPr>
        <p:txBody>
          <a:bodyPr/>
          <a:lstStyle/>
          <a:p>
            <a:r>
              <a:rPr lang="en-US" dirty="0">
                <a:latin typeface="Aptos Narrow" panose="020B0004020202020204" pitchFamily="34" charset="0"/>
              </a:rPr>
              <a:t>Departmental Visit Trends</a:t>
            </a:r>
          </a:p>
        </p:txBody>
      </p:sp>
      <p:sp>
        <p:nvSpPr>
          <p:cNvPr id="8" name="TextBox 7">
            <a:extLst>
              <a:ext uri="{FF2B5EF4-FFF2-40B4-BE49-F238E27FC236}">
                <a16:creationId xmlns:a16="http://schemas.microsoft.com/office/drawing/2014/main" id="{D7B8F961-55FD-3AD3-8931-66F3D0C8A5D3}"/>
              </a:ext>
            </a:extLst>
          </p:cNvPr>
          <p:cNvSpPr txBox="1"/>
          <p:nvPr/>
        </p:nvSpPr>
        <p:spPr>
          <a:xfrm>
            <a:off x="224670" y="4588439"/>
            <a:ext cx="11742659" cy="143295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b="1" dirty="0">
                <a:latin typeface="Aptos Narrow" panose="020B0004020202020204" pitchFamily="34" charset="0"/>
              </a:rPr>
              <a:t>General Practice</a:t>
            </a:r>
            <a:r>
              <a:rPr lang="en-US" sz="2000" dirty="0">
                <a:latin typeface="Aptos Narrow" panose="020B0004020202020204" pitchFamily="34" charset="0"/>
              </a:rPr>
              <a:t> is the busiest with </a:t>
            </a:r>
            <a:r>
              <a:rPr lang="en-US" sz="2000" b="1" dirty="0">
                <a:latin typeface="Aptos Narrow" panose="020B0004020202020204" pitchFamily="34" charset="0"/>
              </a:rPr>
              <a:t>7,200 visits</a:t>
            </a:r>
            <a:r>
              <a:rPr lang="en-US" sz="2000" dirty="0">
                <a:latin typeface="Aptos Narrow" panose="020B0004020202020204" pitchFamily="34" charset="0"/>
              </a:rPr>
              <a:t>, serving as the main entry point.</a:t>
            </a:r>
          </a:p>
          <a:p>
            <a:pPr marL="285750" indent="-285750">
              <a:lnSpc>
                <a:spcPct val="150000"/>
              </a:lnSpc>
              <a:buFont typeface="Arial" panose="020B0604020202020204" pitchFamily="34" charset="0"/>
              <a:buChar char="•"/>
            </a:pPr>
            <a:r>
              <a:rPr lang="en-US" sz="2000" b="1" dirty="0">
                <a:latin typeface="Aptos Narrow" panose="020B0004020202020204" pitchFamily="34" charset="0"/>
              </a:rPr>
              <a:t>Orthopedics</a:t>
            </a:r>
            <a:r>
              <a:rPr lang="en-US" sz="2000" dirty="0">
                <a:latin typeface="Aptos Narrow" panose="020B0004020202020204" pitchFamily="34" charset="0"/>
              </a:rPr>
              <a:t> ranks second with only </a:t>
            </a:r>
            <a:r>
              <a:rPr lang="en-US" sz="2000" b="1" dirty="0">
                <a:latin typeface="Aptos Narrow" panose="020B0004020202020204" pitchFamily="34" charset="0"/>
              </a:rPr>
              <a:t>1,000 visits</a:t>
            </a:r>
            <a:r>
              <a:rPr lang="en-US" sz="2000" dirty="0">
                <a:latin typeface="Aptos Narrow" panose="020B0004020202020204" pitchFamily="34" charset="0"/>
              </a:rPr>
              <a:t>, showing a clear gap in demand.</a:t>
            </a:r>
          </a:p>
          <a:p>
            <a:pPr marL="285750" indent="-285750">
              <a:lnSpc>
                <a:spcPct val="150000"/>
              </a:lnSpc>
              <a:buFont typeface="Arial" panose="020B0604020202020204" pitchFamily="34" charset="0"/>
              <a:buChar char="•"/>
            </a:pPr>
            <a:r>
              <a:rPr lang="en-US" sz="2000" dirty="0">
                <a:latin typeface="Aptos Narrow" panose="020B0004020202020204" pitchFamily="34" charset="0"/>
              </a:rPr>
              <a:t>Visit patterns help optimize </a:t>
            </a:r>
            <a:r>
              <a:rPr lang="en-US" sz="2000" b="1" dirty="0">
                <a:latin typeface="Aptos Narrow" panose="020B0004020202020204" pitchFamily="34" charset="0"/>
              </a:rPr>
              <a:t>staffing</a:t>
            </a:r>
            <a:r>
              <a:rPr lang="en-US" sz="2000" dirty="0">
                <a:latin typeface="Aptos Narrow" panose="020B0004020202020204" pitchFamily="34" charset="0"/>
              </a:rPr>
              <a:t> and </a:t>
            </a:r>
            <a:r>
              <a:rPr lang="en-US" sz="2000" b="1" dirty="0">
                <a:latin typeface="Aptos Narrow" panose="020B0004020202020204" pitchFamily="34" charset="0"/>
              </a:rPr>
              <a:t>resource allocation</a:t>
            </a:r>
            <a:r>
              <a:rPr lang="en-US" sz="2000" dirty="0">
                <a:latin typeface="Aptos Narrow" panose="020B0004020202020204" pitchFamily="34" charset="0"/>
              </a:rPr>
              <a:t>.</a:t>
            </a:r>
          </a:p>
        </p:txBody>
      </p:sp>
      <p:sp>
        <p:nvSpPr>
          <p:cNvPr id="5" name="Rectangle 4">
            <a:extLst>
              <a:ext uri="{FF2B5EF4-FFF2-40B4-BE49-F238E27FC236}">
                <a16:creationId xmlns:a16="http://schemas.microsoft.com/office/drawing/2014/main" id="{5A4D40BD-9BB4-1EC8-D213-F714EA29314D}"/>
              </a:ext>
            </a:extLst>
          </p:cNvPr>
          <p:cNvSpPr/>
          <p:nvPr/>
        </p:nvSpPr>
        <p:spPr>
          <a:xfrm>
            <a:off x="2839559" y="1022142"/>
            <a:ext cx="6249971" cy="3440575"/>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ptos Narrow" panose="020B0004020202020204" pitchFamily="34" charset="0"/>
            </a:endParaRPr>
          </a:p>
        </p:txBody>
      </p:sp>
      <p:pic>
        <p:nvPicPr>
          <p:cNvPr id="3" name="Picture 2">
            <a:extLst>
              <a:ext uri="{FF2B5EF4-FFF2-40B4-BE49-F238E27FC236}">
                <a16:creationId xmlns:a16="http://schemas.microsoft.com/office/drawing/2014/main" id="{D1E92385-9D7D-94AC-35C4-9797DCC9C47E}"/>
              </a:ext>
            </a:extLst>
          </p:cNvPr>
          <p:cNvPicPr>
            <a:picLocks noChangeAspect="1"/>
          </p:cNvPicPr>
          <p:nvPr/>
        </p:nvPicPr>
        <p:blipFill>
          <a:blip r:embed="rId2"/>
          <a:stretch>
            <a:fillRect/>
          </a:stretch>
        </p:blipFill>
        <p:spPr>
          <a:xfrm>
            <a:off x="3001907" y="1193876"/>
            <a:ext cx="5925276" cy="3097105"/>
          </a:xfrm>
          <a:prstGeom prst="rect">
            <a:avLst/>
          </a:prstGeom>
        </p:spPr>
      </p:pic>
    </p:spTree>
    <p:extLst>
      <p:ext uri="{BB962C8B-B14F-4D97-AF65-F5344CB8AC3E}">
        <p14:creationId xmlns:p14="http://schemas.microsoft.com/office/powerpoint/2010/main" val="3103964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C274C-8D5B-A54D-29DB-9451C8F9AB62}"/>
              </a:ext>
            </a:extLst>
          </p:cNvPr>
          <p:cNvSpPr>
            <a:spLocks noGrp="1"/>
          </p:cNvSpPr>
          <p:nvPr>
            <p:ph type="title"/>
          </p:nvPr>
        </p:nvSpPr>
        <p:spPr>
          <a:xfrm>
            <a:off x="292230" y="201718"/>
            <a:ext cx="11199043" cy="1014984"/>
          </a:xfrm>
        </p:spPr>
        <p:txBody>
          <a:bodyPr/>
          <a:lstStyle/>
          <a:p>
            <a:r>
              <a:rPr lang="en-US" dirty="0">
                <a:latin typeface="Aptos Narrow" panose="020B0004020202020204" pitchFamily="34" charset="0"/>
              </a:rPr>
              <a:t>Patient Demographics: Age Group Analysis</a:t>
            </a:r>
          </a:p>
        </p:txBody>
      </p:sp>
      <p:sp>
        <p:nvSpPr>
          <p:cNvPr id="8" name="TextBox 7">
            <a:extLst>
              <a:ext uri="{FF2B5EF4-FFF2-40B4-BE49-F238E27FC236}">
                <a16:creationId xmlns:a16="http://schemas.microsoft.com/office/drawing/2014/main" id="{252EC44A-4A6B-F1E1-FC13-52EBF7B89978}"/>
              </a:ext>
            </a:extLst>
          </p:cNvPr>
          <p:cNvSpPr txBox="1"/>
          <p:nvPr/>
        </p:nvSpPr>
        <p:spPr>
          <a:xfrm>
            <a:off x="395925" y="4143763"/>
            <a:ext cx="11708092" cy="2308324"/>
          </a:xfrm>
          <a:prstGeom prst="rect">
            <a:avLst/>
          </a:prstGeom>
          <a:noFill/>
        </p:spPr>
        <p:txBody>
          <a:bodyPr wrap="square">
            <a:spAutoFit/>
          </a:bodyPr>
          <a:lstStyle/>
          <a:p>
            <a:pPr marL="285750" indent="-285750">
              <a:buFont typeface="Arial" panose="020B0604020202020204" pitchFamily="34" charset="0"/>
              <a:buChar char="•"/>
            </a:pPr>
            <a:r>
              <a:rPr lang="en-US" dirty="0">
                <a:latin typeface="Aptos Narrow" panose="020B0004020202020204" pitchFamily="34" charset="0"/>
              </a:rPr>
              <a:t>Patients segmented into: To better understand who our patients are and how they use our services, categorized them into five distinct age groups. This demographic segmentation helps us tailor our care and services more effectively.</a:t>
            </a:r>
            <a:br>
              <a:rPr lang="en-US" dirty="0">
                <a:latin typeface="Aptos Narrow" panose="020B0004020202020204" pitchFamily="34" charset="0"/>
              </a:rPr>
            </a:br>
            <a:r>
              <a:rPr lang="en-US" dirty="0">
                <a:latin typeface="Aptos Narrow" panose="020B0004020202020204" pitchFamily="34" charset="0"/>
              </a:rPr>
              <a:t> </a:t>
            </a:r>
            <a:r>
              <a:rPr lang="en-US" b="1" dirty="0">
                <a:latin typeface="Aptos Narrow" panose="020B0004020202020204" pitchFamily="34" charset="0"/>
              </a:rPr>
              <a:t>1. Child (0–12)</a:t>
            </a:r>
            <a:br>
              <a:rPr lang="en-US" b="1" dirty="0">
                <a:latin typeface="Aptos Narrow" panose="020B0004020202020204" pitchFamily="34" charset="0"/>
              </a:rPr>
            </a:br>
            <a:r>
              <a:rPr lang="en-US" b="1" dirty="0">
                <a:latin typeface="Aptos Narrow" panose="020B0004020202020204" pitchFamily="34" charset="0"/>
              </a:rPr>
              <a:t> 2. Teenager (12–20)</a:t>
            </a:r>
            <a:br>
              <a:rPr lang="en-US" b="1" dirty="0">
                <a:latin typeface="Aptos Narrow" panose="020B0004020202020204" pitchFamily="34" charset="0"/>
              </a:rPr>
            </a:br>
            <a:r>
              <a:rPr lang="en-US" b="1" dirty="0">
                <a:latin typeface="Aptos Narrow" panose="020B0004020202020204" pitchFamily="34" charset="0"/>
              </a:rPr>
              <a:t> 3. Young Adult (20–35)</a:t>
            </a:r>
            <a:br>
              <a:rPr lang="en-US" b="1" dirty="0">
                <a:latin typeface="Aptos Narrow" panose="020B0004020202020204" pitchFamily="34" charset="0"/>
              </a:rPr>
            </a:br>
            <a:r>
              <a:rPr lang="en-US" b="1" dirty="0">
                <a:latin typeface="Aptos Narrow" panose="020B0004020202020204" pitchFamily="34" charset="0"/>
              </a:rPr>
              <a:t> 4. Middle Age (36–50)</a:t>
            </a:r>
            <a:br>
              <a:rPr lang="en-US" b="1" dirty="0">
                <a:latin typeface="Aptos Narrow" panose="020B0004020202020204" pitchFamily="34" charset="0"/>
              </a:rPr>
            </a:br>
            <a:r>
              <a:rPr lang="en-US" b="1" dirty="0">
                <a:latin typeface="Aptos Narrow" panose="020B0004020202020204" pitchFamily="34" charset="0"/>
              </a:rPr>
              <a:t> 5. Senior Citizen (50+)</a:t>
            </a:r>
          </a:p>
          <a:p>
            <a:pPr marL="285750" indent="-285750">
              <a:buFont typeface="Arial" panose="020B0604020202020204" pitchFamily="34" charset="0"/>
              <a:buChar char="•"/>
            </a:pPr>
            <a:r>
              <a:rPr lang="en-US" dirty="0">
                <a:latin typeface="Aptos Narrow" panose="020B0004020202020204" pitchFamily="34" charset="0"/>
              </a:rPr>
              <a:t>Helps design age-specific programs &amp; services Seniors form the largest group — critical for planning eldercare services</a:t>
            </a:r>
          </a:p>
        </p:txBody>
      </p:sp>
      <p:grpSp>
        <p:nvGrpSpPr>
          <p:cNvPr id="4" name="Group 3">
            <a:extLst>
              <a:ext uri="{FF2B5EF4-FFF2-40B4-BE49-F238E27FC236}">
                <a16:creationId xmlns:a16="http://schemas.microsoft.com/office/drawing/2014/main" id="{BA71A5B3-C276-6C23-EBB7-377644CF9BEF}"/>
              </a:ext>
            </a:extLst>
          </p:cNvPr>
          <p:cNvGrpSpPr/>
          <p:nvPr/>
        </p:nvGrpSpPr>
        <p:grpSpPr>
          <a:xfrm>
            <a:off x="3921550" y="980231"/>
            <a:ext cx="4996206" cy="3063868"/>
            <a:chOff x="3921550" y="1101493"/>
            <a:chExt cx="4996206" cy="3063868"/>
          </a:xfrm>
        </p:grpSpPr>
        <p:sp>
          <p:nvSpPr>
            <p:cNvPr id="5" name="Rectangle 4">
              <a:extLst>
                <a:ext uri="{FF2B5EF4-FFF2-40B4-BE49-F238E27FC236}">
                  <a16:creationId xmlns:a16="http://schemas.microsoft.com/office/drawing/2014/main" id="{220E3F46-05C5-CEEC-8EA8-06F2CB5F547A}"/>
                </a:ext>
              </a:extLst>
            </p:cNvPr>
            <p:cNvSpPr/>
            <p:nvPr/>
          </p:nvSpPr>
          <p:spPr>
            <a:xfrm>
              <a:off x="3921550" y="1101493"/>
              <a:ext cx="4996206" cy="3063868"/>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ptos Narrow" panose="020B0004020202020204" pitchFamily="34" charset="0"/>
              </a:endParaRPr>
            </a:p>
          </p:txBody>
        </p:sp>
        <p:pic>
          <p:nvPicPr>
            <p:cNvPr id="3" name="Picture 2">
              <a:extLst>
                <a:ext uri="{FF2B5EF4-FFF2-40B4-BE49-F238E27FC236}">
                  <a16:creationId xmlns:a16="http://schemas.microsoft.com/office/drawing/2014/main" id="{F68C52B6-8B0B-41DD-E4C5-D5C5A7B7D009}"/>
                </a:ext>
              </a:extLst>
            </p:cNvPr>
            <p:cNvPicPr>
              <a:picLocks noChangeAspect="1"/>
            </p:cNvPicPr>
            <p:nvPr/>
          </p:nvPicPr>
          <p:blipFill>
            <a:blip r:embed="rId2"/>
            <a:stretch>
              <a:fillRect/>
            </a:stretch>
          </p:blipFill>
          <p:spPr>
            <a:xfrm>
              <a:off x="4081805" y="1195032"/>
              <a:ext cx="4656842" cy="2849067"/>
            </a:xfrm>
            <a:prstGeom prst="rect">
              <a:avLst/>
            </a:prstGeom>
          </p:spPr>
        </p:pic>
      </p:grpSp>
    </p:spTree>
    <p:extLst>
      <p:ext uri="{BB962C8B-B14F-4D97-AF65-F5344CB8AC3E}">
        <p14:creationId xmlns:p14="http://schemas.microsoft.com/office/powerpoint/2010/main" val="3465038998"/>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{83DC64BC-0583-40B0-BE8C-6DEEED2C37A7}tf11429527_win32</Template>
  <TotalTime>1994</TotalTime>
  <Words>1621</Words>
  <Application>Microsoft Office PowerPoint</Application>
  <PresentationFormat>Widescreen</PresentationFormat>
  <Paragraphs>103</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 Narrow</vt:lpstr>
      <vt:lpstr>Arial</vt:lpstr>
      <vt:lpstr>Calibri</vt:lpstr>
      <vt:lpstr>Century Gothic</vt:lpstr>
      <vt:lpstr>Karla</vt:lpstr>
      <vt:lpstr>Univers Condensed Light</vt:lpstr>
      <vt:lpstr>Office Theme</vt:lpstr>
      <vt:lpstr>Columbia Asia Hospital</vt:lpstr>
      <vt:lpstr>Problem Statement</vt:lpstr>
      <vt:lpstr>About Columbia Asia Hospital</vt:lpstr>
      <vt:lpstr>Introduction and Objectives</vt:lpstr>
      <vt:lpstr>Data snapshot</vt:lpstr>
      <vt:lpstr>Data snapshot (Cont…)</vt:lpstr>
      <vt:lpstr>Patient Waiting Time Analysis</vt:lpstr>
      <vt:lpstr>Departmental Visit Trends</vt:lpstr>
      <vt:lpstr>Patient Demographics: Age Group Analysis</vt:lpstr>
      <vt:lpstr>Patient Demographics: Gender Analysis</vt:lpstr>
      <vt:lpstr>Patient Satisfaction by Demographics</vt:lpstr>
      <vt:lpstr>Financial Insights: Departmental Revenue</vt:lpstr>
      <vt:lpstr>Financial Insights: Appointment Fees</vt:lpstr>
      <vt:lpstr>Monthly Patient Visits &amp; Trends</vt:lpstr>
      <vt:lpstr>Doctor-Specific Performance: Key Figures</vt:lpstr>
      <vt:lpstr> Strategy &amp; Outlook</vt:lpstr>
      <vt:lpstr>Dashboard 1</vt:lpstr>
      <vt:lpstr>Dashboard 2</vt:lpstr>
      <vt:lpstr>Dashboard 3</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Mudassir Attar</dc:creator>
  <cp:lastModifiedBy>Mudassir Attar</cp:lastModifiedBy>
  <cp:revision>107</cp:revision>
  <dcterms:created xsi:type="dcterms:W3CDTF">2025-02-16T10:16:04Z</dcterms:created>
  <dcterms:modified xsi:type="dcterms:W3CDTF">2025-07-18T14:09:40Z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