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70" r:id="rId5"/>
    <p:sldId id="276" r:id="rId6"/>
    <p:sldId id="259" r:id="rId7"/>
    <p:sldId id="260" r:id="rId8"/>
    <p:sldId id="261" r:id="rId9"/>
    <p:sldId id="262" r:id="rId10"/>
    <p:sldId id="263" r:id="rId11"/>
    <p:sldId id="275" r:id="rId12"/>
    <p:sldId id="264" r:id="rId13"/>
    <p:sldId id="265" r:id="rId14"/>
    <p:sldId id="266" r:id="rId15"/>
    <p:sldId id="274" r:id="rId16"/>
    <p:sldId id="277" r:id="rId17"/>
    <p:sldId id="273"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mbria" panose="02040503050406030204" pitchFamily="18" charset="0"/>
      <p:regular r:id="rId25"/>
      <p:bold r:id="rId26"/>
      <p:italic r:id="rId27"/>
      <p:boldItalic r:id="rId28"/>
    </p:embeddedFont>
    <p:embeddedFont>
      <p:font typeface="Oswald" panose="00000500000000000000" pitchFamily="2" charset="0"/>
      <p:regular r:id="rId29"/>
      <p:bold r:id="rId30"/>
    </p:embeddedFont>
    <p:embeddedFont>
      <p:font typeface="Times" panose="02020603050405020304" pitchFamily="18"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CU4vnkqRgcAkqpY91RcAA4lX1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05" y="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customschemas.google.com/relationships/presentationmetadata" Target="meta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1" name="Google Shape;3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78" name="Google Shape;3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5" name="Google Shape;3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5" name="Google Shape;3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26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5" name="Google Shape;3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147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6" name="Google Shape;4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1" name="Google Shape;32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8" name="Google Shape;3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6a79d79e4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6a79d79e4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6" name="Google Shape;336;g16a79d79e47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3" name="Google Shape;3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0" name="Google Shape;3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7" name="Google Shape;3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4" name="Google Shape;3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4" name="Google Shape;3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618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15"/>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29" name="Google Shape;29;p15"/>
          <p:cNvGrpSpPr/>
          <p:nvPr/>
        </p:nvGrpSpPr>
        <p:grpSpPr>
          <a:xfrm>
            <a:off x="-2269807" y="-751383"/>
            <a:ext cx="14461808" cy="7609383"/>
            <a:chOff x="-2269807" y="-751383"/>
            <a:chExt cx="14461808" cy="7609383"/>
          </a:xfrm>
        </p:grpSpPr>
        <p:grpSp>
          <p:nvGrpSpPr>
            <p:cNvPr id="30" name="Google Shape;30;p15"/>
            <p:cNvGrpSpPr/>
            <p:nvPr/>
          </p:nvGrpSpPr>
          <p:grpSpPr>
            <a:xfrm>
              <a:off x="-16299" y="0"/>
              <a:ext cx="12208300" cy="6858000"/>
              <a:chOff x="-16299" y="0"/>
              <a:chExt cx="12208300" cy="6858000"/>
            </a:xfrm>
          </p:grpSpPr>
          <p:sp>
            <p:nvSpPr>
              <p:cNvPr id="31" name="Google Shape;31;p15"/>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2" name="Google Shape;32;p15"/>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3" name="Google Shape;33;p15"/>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4" name="Google Shape;34;p15"/>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5" name="Google Shape;35;p15"/>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6" name="Google Shape;36;p15"/>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37" name="Google Shape;37;p15"/>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8" name="Google Shape;38;p15"/>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9" name="Google Shape;39;p15"/>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0" name="Google Shape;40;p15"/>
            <p:cNvGrpSpPr/>
            <p:nvPr/>
          </p:nvGrpSpPr>
          <p:grpSpPr>
            <a:xfrm>
              <a:off x="-1075376" y="4357967"/>
              <a:ext cx="2150753" cy="2150753"/>
              <a:chOff x="-2269807" y="2347782"/>
              <a:chExt cx="4541574" cy="4541574"/>
            </a:xfrm>
          </p:grpSpPr>
          <p:sp>
            <p:nvSpPr>
              <p:cNvPr id="41" name="Google Shape;41;p15"/>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2" name="Google Shape;42;p15"/>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sp>
        <p:nvSpPr>
          <p:cNvPr id="43" name="Google Shape;43;p15"/>
          <p:cNvSpPr txBox="1">
            <a:spLocks noGrp="1"/>
          </p:cNvSpPr>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a:buNone/>
              <a:defRPr sz="6600" b="1">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5"/>
        <p:cNvGrpSpPr/>
        <p:nvPr/>
      </p:nvGrpSpPr>
      <p:grpSpPr>
        <a:xfrm>
          <a:off x="0" y="0"/>
          <a:ext cx="0" cy="0"/>
          <a:chOff x="0" y="0"/>
          <a:chExt cx="0" cy="0"/>
        </a:xfrm>
      </p:grpSpPr>
      <p:sp>
        <p:nvSpPr>
          <p:cNvPr id="156" name="Google Shape;156;p2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57" name="Google Shape;157;p2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58" name="Google Shape;158;p2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59" name="Google Shape;159;p2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60" name="Google Shape;160;p2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61" name="Google Shape;161;p2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2" name="Google Shape;162;p24"/>
          <p:cNvGrpSpPr/>
          <p:nvPr/>
        </p:nvGrpSpPr>
        <p:grpSpPr>
          <a:xfrm rot="-5400000">
            <a:off x="390304" y="-431739"/>
            <a:ext cx="757355" cy="863476"/>
            <a:chOff x="10431417" y="6819549"/>
            <a:chExt cx="3512798" cy="4005019"/>
          </a:xfrm>
        </p:grpSpPr>
        <p:sp>
          <p:nvSpPr>
            <p:cNvPr id="163" name="Google Shape;163;p2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64" name="Google Shape;164;p2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165" name="Google Shape;165;p24"/>
          <p:cNvGrpSpPr/>
          <p:nvPr/>
        </p:nvGrpSpPr>
        <p:grpSpPr>
          <a:xfrm>
            <a:off x="-1" y="1357409"/>
            <a:ext cx="12192001" cy="4846320"/>
            <a:chOff x="-1" y="1357409"/>
            <a:chExt cx="12192001" cy="4917518"/>
          </a:xfrm>
        </p:grpSpPr>
        <p:sp>
          <p:nvSpPr>
            <p:cNvPr id="166" name="Google Shape;166;p2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67" name="Google Shape;167;p24"/>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168" name="Google Shape;168;p2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69" name="Google Shape;169;p2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170" name="Google Shape;170;p24"/>
          <p:cNvSpPr txBox="1">
            <a:spLocks noGrp="1"/>
          </p:cNvSpPr>
          <p:nvPr>
            <p:ph type="body" idx="1"/>
          </p:nvPr>
        </p:nvSpPr>
        <p:spPr>
          <a:xfrm>
            <a:off x="444500" y="1681163"/>
            <a:ext cx="5157787"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1" name="Google Shape;171;p24"/>
          <p:cNvSpPr txBox="1">
            <a:spLocks noGrp="1"/>
          </p:cNvSpPr>
          <p:nvPr>
            <p:ph type="body" idx="2"/>
          </p:nvPr>
        </p:nvSpPr>
        <p:spPr>
          <a:xfrm>
            <a:off x="6500812" y="1681163"/>
            <a:ext cx="5157788"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2" name="Google Shape;172;p24"/>
          <p:cNvSpPr txBox="1">
            <a:spLocks noGrp="1"/>
          </p:cNvSpPr>
          <p:nvPr>
            <p:ph type="body" idx="3"/>
          </p:nvPr>
        </p:nvSpPr>
        <p:spPr>
          <a:xfrm>
            <a:off x="44450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4"/>
          <p:cNvSpPr txBox="1">
            <a:spLocks noGrp="1"/>
          </p:cNvSpPr>
          <p:nvPr>
            <p:ph type="body" idx="4"/>
          </p:nvPr>
        </p:nvSpPr>
        <p:spPr>
          <a:xfrm>
            <a:off x="647541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4"/>
        <p:cNvGrpSpPr/>
        <p:nvPr/>
      </p:nvGrpSpPr>
      <p:grpSpPr>
        <a:xfrm>
          <a:off x="0" y="0"/>
          <a:ext cx="0" cy="0"/>
          <a:chOff x="0" y="0"/>
          <a:chExt cx="0" cy="0"/>
        </a:xfrm>
      </p:grpSpPr>
      <p:sp>
        <p:nvSpPr>
          <p:cNvPr id="175" name="Google Shape;175;p2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76" name="Google Shape;176;p2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77" name="Google Shape;177;p2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78" name="Google Shape;178;p2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79" name="Google Shape;179;p2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80" name="Google Shape;180;p2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1" name="Google Shape;181;p25"/>
          <p:cNvGrpSpPr/>
          <p:nvPr/>
        </p:nvGrpSpPr>
        <p:grpSpPr>
          <a:xfrm rot="-5400000">
            <a:off x="390304" y="-431739"/>
            <a:ext cx="757355" cy="863476"/>
            <a:chOff x="10431417" y="6819549"/>
            <a:chExt cx="3512798" cy="4005019"/>
          </a:xfrm>
        </p:grpSpPr>
        <p:sp>
          <p:nvSpPr>
            <p:cNvPr id="182" name="Google Shape;182;p2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83" name="Google Shape;183;p2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184" name="Google Shape;184;p25"/>
          <p:cNvGrpSpPr/>
          <p:nvPr/>
        </p:nvGrpSpPr>
        <p:grpSpPr>
          <a:xfrm>
            <a:off x="-1" y="1357409"/>
            <a:ext cx="12192001" cy="4846320"/>
            <a:chOff x="-1" y="1357409"/>
            <a:chExt cx="12192001" cy="4917518"/>
          </a:xfrm>
        </p:grpSpPr>
        <p:sp>
          <p:nvSpPr>
            <p:cNvPr id="185" name="Google Shape;185;p2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86" name="Google Shape;186;p25"/>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187" name="Google Shape;187;p2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88" name="Google Shape;188;p2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189" name="Google Shape;189;p25"/>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Font typeface="Arial"/>
              <a:buChar char="•"/>
              <a:defRPr sz="2000">
                <a:solidFill>
                  <a:schemeClr val="lt1"/>
                </a:solidFill>
              </a:defRPr>
            </a:lvl1pPr>
            <a:lvl2pPr marL="914400" lvl="1" indent="-342900" algn="l">
              <a:lnSpc>
                <a:spcPct val="90000"/>
              </a:lnSpc>
              <a:spcBef>
                <a:spcPts val="500"/>
              </a:spcBef>
              <a:spcAft>
                <a:spcPts val="0"/>
              </a:spcAft>
              <a:buSzPts val="1800"/>
              <a:buFont typeface="Arial"/>
              <a:buChar char="•"/>
              <a:defRPr sz="1800">
                <a:solidFill>
                  <a:schemeClr val="lt1"/>
                </a:solidFill>
              </a:defRPr>
            </a:lvl2pPr>
            <a:lvl3pPr marL="1371600" lvl="2" indent="-330200" algn="l">
              <a:lnSpc>
                <a:spcPct val="90000"/>
              </a:lnSpc>
              <a:spcBef>
                <a:spcPts val="500"/>
              </a:spcBef>
              <a:spcAft>
                <a:spcPts val="0"/>
              </a:spcAft>
              <a:buSzPts val="1600"/>
              <a:buFont typeface="Arial"/>
              <a:buChar char="•"/>
              <a:defRPr sz="1600">
                <a:solidFill>
                  <a:schemeClr val="lt1"/>
                </a:solidFill>
              </a:defRPr>
            </a:lvl3pPr>
            <a:lvl4pPr marL="1828800" lvl="3" indent="-317500" algn="l">
              <a:lnSpc>
                <a:spcPct val="90000"/>
              </a:lnSpc>
              <a:spcBef>
                <a:spcPts val="500"/>
              </a:spcBef>
              <a:spcAft>
                <a:spcPts val="0"/>
              </a:spcAft>
              <a:buSzPts val="1400"/>
              <a:buFont typeface="Arial"/>
              <a:buChar char="•"/>
              <a:defRPr sz="1400">
                <a:solidFill>
                  <a:schemeClr val="lt1"/>
                </a:solidFill>
              </a:defRPr>
            </a:lvl4pPr>
            <a:lvl5pPr marL="2286000" lvl="4" indent="-317500" algn="l">
              <a:lnSpc>
                <a:spcPct val="90000"/>
              </a:lnSpc>
              <a:spcBef>
                <a:spcPts val="500"/>
              </a:spcBef>
              <a:spcAft>
                <a:spcPts val="0"/>
              </a:spcAft>
              <a:buSzPts val="1400"/>
              <a:buFont typeface="Arial"/>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6474163"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Category">
  <p:cSld name="5 Category">
    <p:spTree>
      <p:nvGrpSpPr>
        <p:cNvPr id="1" name="Shape 191"/>
        <p:cNvGrpSpPr/>
        <p:nvPr/>
      </p:nvGrpSpPr>
      <p:grpSpPr>
        <a:xfrm>
          <a:off x="0" y="0"/>
          <a:ext cx="0" cy="0"/>
          <a:chOff x="0" y="0"/>
          <a:chExt cx="0" cy="0"/>
        </a:xfrm>
      </p:grpSpPr>
      <p:sp>
        <p:nvSpPr>
          <p:cNvPr id="192" name="Google Shape;192;p2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3" name="Google Shape;193;p2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4" name="Google Shape;194;p2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5" name="Google Shape;195;p2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6" name="Google Shape;196;p2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7" name="Google Shape;197;p2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98" name="Google Shape;198;p26"/>
          <p:cNvGrpSpPr/>
          <p:nvPr/>
        </p:nvGrpSpPr>
        <p:grpSpPr>
          <a:xfrm rot="-5400000">
            <a:off x="390304" y="-431739"/>
            <a:ext cx="757355" cy="863476"/>
            <a:chOff x="10431417" y="6819549"/>
            <a:chExt cx="3512798" cy="4005019"/>
          </a:xfrm>
        </p:grpSpPr>
        <p:sp>
          <p:nvSpPr>
            <p:cNvPr id="199" name="Google Shape;199;p2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00" name="Google Shape;200;p2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201" name="Google Shape;201;p26"/>
          <p:cNvGrpSpPr/>
          <p:nvPr/>
        </p:nvGrpSpPr>
        <p:grpSpPr>
          <a:xfrm>
            <a:off x="-1" y="1357409"/>
            <a:ext cx="12192001" cy="4846320"/>
            <a:chOff x="-1" y="1357409"/>
            <a:chExt cx="12192001" cy="4917518"/>
          </a:xfrm>
        </p:grpSpPr>
        <p:sp>
          <p:nvSpPr>
            <p:cNvPr id="202" name="Google Shape;202;p2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03" name="Google Shape;203;p2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04" name="Google Shape;204;p26"/>
          <p:cNvSpPr>
            <a:spLocks noGrp="1"/>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5" name="Google Shape;205;p26"/>
          <p:cNvSpPr>
            <a:spLocks noGrp="1"/>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6" name="Google Shape;206;p26"/>
          <p:cNvSpPr>
            <a:spLocks noGrp="1"/>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7" name="Google Shape;207;p26"/>
          <p:cNvSpPr>
            <a:spLocks noGrp="1"/>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8" name="Google Shape;208;p26"/>
          <p:cNvSpPr>
            <a:spLocks noGrp="1"/>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9" name="Google Shape;209;p26"/>
          <p:cNvSpPr txBox="1">
            <a:spLocks noGrp="1"/>
          </p:cNvSpPr>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6"/>
          <p:cNvSpPr txBox="1">
            <a:spLocks noGrp="1"/>
          </p:cNvSpPr>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1" name="Google Shape;211;p26"/>
          <p:cNvSpPr txBox="1">
            <a:spLocks noGrp="1"/>
          </p:cNvSpPr>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26"/>
          <p:cNvSpPr txBox="1">
            <a:spLocks noGrp="1"/>
          </p:cNvSpPr>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26"/>
          <p:cNvSpPr txBox="1">
            <a:spLocks noGrp="1"/>
          </p:cNvSpPr>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14" name="Google Shape;214;p26"/>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5" name="Google Shape;215;p26"/>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6" name="Google Shape;216;p26"/>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7" name="Google Shape;217;p26"/>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8" name="Google Shape;218;p26"/>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219" name="Google Shape;219;p2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20" name="Google Shape;220;p2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3 Section">
  <p:cSld name="Photo + 3 Section">
    <p:spTree>
      <p:nvGrpSpPr>
        <p:cNvPr id="1" name="Shape 221"/>
        <p:cNvGrpSpPr/>
        <p:nvPr/>
      </p:nvGrpSpPr>
      <p:grpSpPr>
        <a:xfrm>
          <a:off x="0" y="0"/>
          <a:ext cx="0" cy="0"/>
          <a:chOff x="0" y="0"/>
          <a:chExt cx="0" cy="0"/>
        </a:xfrm>
      </p:grpSpPr>
      <p:sp>
        <p:nvSpPr>
          <p:cNvPr id="222" name="Google Shape;222;p2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23" name="Google Shape;223;p2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24" name="Google Shape;224;p2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25" name="Google Shape;225;p2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26" name="Google Shape;226;p2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27" name="Google Shape;227;p2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8" name="Google Shape;228;p27"/>
          <p:cNvGrpSpPr/>
          <p:nvPr/>
        </p:nvGrpSpPr>
        <p:grpSpPr>
          <a:xfrm rot="-5400000">
            <a:off x="390304" y="-431739"/>
            <a:ext cx="757355" cy="863476"/>
            <a:chOff x="10431417" y="6819549"/>
            <a:chExt cx="3512798" cy="4005019"/>
          </a:xfrm>
        </p:grpSpPr>
        <p:sp>
          <p:nvSpPr>
            <p:cNvPr id="229" name="Google Shape;229;p2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30" name="Google Shape;230;p2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231" name="Google Shape;231;p27"/>
          <p:cNvGrpSpPr/>
          <p:nvPr/>
        </p:nvGrpSpPr>
        <p:grpSpPr>
          <a:xfrm>
            <a:off x="-1" y="1357409"/>
            <a:ext cx="12192001" cy="4846320"/>
            <a:chOff x="-1" y="1357409"/>
            <a:chExt cx="12192001" cy="4917518"/>
          </a:xfrm>
        </p:grpSpPr>
        <p:sp>
          <p:nvSpPr>
            <p:cNvPr id="232" name="Google Shape;232;p2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33" name="Google Shape;233;p2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34" name="Google Shape;234;p27"/>
          <p:cNvSpPr txBox="1">
            <a:spLocks noGrp="1"/>
          </p:cNvSpPr>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2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36" name="Google Shape;236;p2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237" name="Google Shape;237;p27"/>
          <p:cNvSpPr>
            <a:spLocks noGrp="1"/>
          </p:cNvSpPr>
          <p:nvPr>
            <p:ph type="pic" idx="2"/>
          </p:nvPr>
        </p:nvSpPr>
        <p:spPr>
          <a:xfrm>
            <a:off x="-2" y="1352575"/>
            <a:ext cx="12192002" cy="2289897"/>
          </a:xfrm>
          <a:prstGeom prst="rect">
            <a:avLst/>
          </a:prstGeom>
          <a:noFill/>
          <a:ln>
            <a:noFill/>
          </a:ln>
        </p:spPr>
      </p:sp>
      <p:sp>
        <p:nvSpPr>
          <p:cNvPr id="238" name="Google Shape;238;p27"/>
          <p:cNvSpPr txBox="1">
            <a:spLocks noGrp="1"/>
          </p:cNvSpPr>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27"/>
          <p:cNvSpPr txBox="1">
            <a:spLocks noGrp="1"/>
          </p:cNvSpPr>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Text">
  <p:cSld name="Photo + Text">
    <p:spTree>
      <p:nvGrpSpPr>
        <p:cNvPr id="1" name="Shape 240"/>
        <p:cNvGrpSpPr/>
        <p:nvPr/>
      </p:nvGrpSpPr>
      <p:grpSpPr>
        <a:xfrm>
          <a:off x="0" y="0"/>
          <a:ext cx="0" cy="0"/>
          <a:chOff x="0" y="0"/>
          <a:chExt cx="0" cy="0"/>
        </a:xfrm>
      </p:grpSpPr>
      <p:sp>
        <p:nvSpPr>
          <p:cNvPr id="241" name="Google Shape;241;p2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2" name="Google Shape;242;p2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3" name="Google Shape;243;p2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4" name="Google Shape;244;p2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5" name="Google Shape;245;p2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6" name="Google Shape;246;p2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7" name="Google Shape;247;p28"/>
          <p:cNvGrpSpPr/>
          <p:nvPr/>
        </p:nvGrpSpPr>
        <p:grpSpPr>
          <a:xfrm rot="-5400000">
            <a:off x="390304" y="-431739"/>
            <a:ext cx="757355" cy="863476"/>
            <a:chOff x="10431417" y="6819549"/>
            <a:chExt cx="3512798" cy="4005019"/>
          </a:xfrm>
        </p:grpSpPr>
        <p:sp>
          <p:nvSpPr>
            <p:cNvPr id="248" name="Google Shape;248;p2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9" name="Google Shape;249;p2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250" name="Google Shape;250;p28"/>
          <p:cNvGrpSpPr/>
          <p:nvPr/>
        </p:nvGrpSpPr>
        <p:grpSpPr>
          <a:xfrm>
            <a:off x="-1" y="1357409"/>
            <a:ext cx="12192001" cy="4846320"/>
            <a:chOff x="-1" y="1357409"/>
            <a:chExt cx="12192001" cy="4917518"/>
          </a:xfrm>
        </p:grpSpPr>
        <p:sp>
          <p:nvSpPr>
            <p:cNvPr id="251" name="Google Shape;251;p2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52" name="Google Shape;252;p2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53" name="Google Shape;253;p28"/>
          <p:cNvSpPr txBox="1">
            <a:spLocks noGrp="1"/>
          </p:cNvSpPr>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2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55" name="Google Shape;255;p2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256" name="Google Shape;256;p28"/>
          <p:cNvSpPr>
            <a:spLocks noGrp="1"/>
          </p:cNvSpPr>
          <p:nvPr>
            <p:ph type="pic" idx="2"/>
          </p:nvPr>
        </p:nvSpPr>
        <p:spPr>
          <a:xfrm>
            <a:off x="-2" y="1352575"/>
            <a:ext cx="12192002" cy="228989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57"/>
        <p:cNvGrpSpPr/>
        <p:nvPr/>
      </p:nvGrpSpPr>
      <p:grpSpPr>
        <a:xfrm>
          <a:off x="0" y="0"/>
          <a:ext cx="0" cy="0"/>
          <a:chOff x="0" y="0"/>
          <a:chExt cx="0" cy="0"/>
        </a:xfrm>
      </p:grpSpPr>
      <p:sp>
        <p:nvSpPr>
          <p:cNvPr id="258" name="Google Shape;258;p2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59" name="Google Shape;259;p2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0" name="Google Shape;260;p2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1" name="Google Shape;261;p2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2" name="Google Shape;262;p2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3" name="Google Shape;263;p2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4" name="Google Shape;264;p29"/>
          <p:cNvGrpSpPr/>
          <p:nvPr/>
        </p:nvGrpSpPr>
        <p:grpSpPr>
          <a:xfrm rot="-5400000">
            <a:off x="390304" y="-431739"/>
            <a:ext cx="757355" cy="863476"/>
            <a:chOff x="10431417" y="6819549"/>
            <a:chExt cx="3512798" cy="4005019"/>
          </a:xfrm>
        </p:grpSpPr>
        <p:sp>
          <p:nvSpPr>
            <p:cNvPr id="265" name="Google Shape;265;p2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6" name="Google Shape;266;p2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267" name="Google Shape;267;p29"/>
          <p:cNvGrpSpPr/>
          <p:nvPr/>
        </p:nvGrpSpPr>
        <p:grpSpPr>
          <a:xfrm>
            <a:off x="-1" y="1357409"/>
            <a:ext cx="12192001" cy="4846320"/>
            <a:chOff x="-1" y="1357409"/>
            <a:chExt cx="12192001" cy="4917518"/>
          </a:xfrm>
        </p:grpSpPr>
        <p:sp>
          <p:nvSpPr>
            <p:cNvPr id="268" name="Google Shape;268;p2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9" name="Google Shape;269;p29"/>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70" name="Google Shape;270;p2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71" name="Google Shape;271;p2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272" name="Google Shape;272;p29"/>
          <p:cNvSpPr>
            <a:spLocks noGrp="1"/>
          </p:cNvSpPr>
          <p:nvPr>
            <p:ph type="pic" idx="2"/>
          </p:nvPr>
        </p:nvSpPr>
        <p:spPr>
          <a:xfrm>
            <a:off x="4110087" y="1444649"/>
            <a:ext cx="7548513" cy="4579079"/>
          </a:xfrm>
          <a:prstGeom prst="rect">
            <a:avLst/>
          </a:prstGeom>
          <a:noFill/>
          <a:ln>
            <a:noFill/>
          </a:ln>
        </p:spPr>
      </p:sp>
      <p:sp>
        <p:nvSpPr>
          <p:cNvPr id="273" name="Google Shape;273;p29"/>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74"/>
        <p:cNvGrpSpPr/>
        <p:nvPr/>
      </p:nvGrpSpPr>
      <p:grpSpPr>
        <a:xfrm>
          <a:off x="0" y="0"/>
          <a:ext cx="0" cy="0"/>
          <a:chOff x="0" y="0"/>
          <a:chExt cx="0" cy="0"/>
        </a:xfrm>
      </p:grpSpPr>
      <p:sp>
        <p:nvSpPr>
          <p:cNvPr id="275" name="Google Shape;275;p30"/>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76" name="Google Shape;276;p30"/>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77" name="Google Shape;277;p30"/>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78" name="Google Shape;278;p30"/>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79" name="Google Shape;279;p3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80" name="Google Shape;280;p3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1" name="Google Shape;281;p30"/>
          <p:cNvGrpSpPr/>
          <p:nvPr/>
        </p:nvGrpSpPr>
        <p:grpSpPr>
          <a:xfrm rot="-5400000">
            <a:off x="390304" y="-431739"/>
            <a:ext cx="757355" cy="863476"/>
            <a:chOff x="10431417" y="6819549"/>
            <a:chExt cx="3512798" cy="4005019"/>
          </a:xfrm>
        </p:grpSpPr>
        <p:sp>
          <p:nvSpPr>
            <p:cNvPr id="282" name="Google Shape;282;p3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83" name="Google Shape;283;p3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284" name="Google Shape;284;p30"/>
          <p:cNvGrpSpPr/>
          <p:nvPr/>
        </p:nvGrpSpPr>
        <p:grpSpPr>
          <a:xfrm>
            <a:off x="-1" y="1357409"/>
            <a:ext cx="12192001" cy="4846320"/>
            <a:chOff x="-1" y="1357409"/>
            <a:chExt cx="12192001" cy="4917518"/>
          </a:xfrm>
        </p:grpSpPr>
        <p:sp>
          <p:nvSpPr>
            <p:cNvPr id="285" name="Google Shape;285;p30"/>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86" name="Google Shape;286;p30"/>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87" name="Google Shape;287;p30"/>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88" name="Google Shape;288;p3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289" name="Google Shape;289;p30"/>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0" name="Google Shape;290;p30"/>
          <p:cNvSpPr txBox="1">
            <a:spLocks noGrp="1"/>
          </p:cNvSpPr>
          <p:nvPr>
            <p:ph type="body" idx="2"/>
          </p:nvPr>
        </p:nvSpPr>
        <p:spPr>
          <a:xfrm>
            <a:off x="3964290" y="1444649"/>
            <a:ext cx="7694310" cy="457907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1"/>
        <p:cNvGrpSpPr/>
        <p:nvPr/>
      </p:nvGrpSpPr>
      <p:grpSpPr>
        <a:xfrm>
          <a:off x="0" y="0"/>
          <a:ext cx="0" cy="0"/>
          <a:chOff x="0" y="0"/>
          <a:chExt cx="0" cy="0"/>
        </a:xfrm>
      </p:grpSpPr>
      <p:sp>
        <p:nvSpPr>
          <p:cNvPr id="292" name="Google Shape;292;p31"/>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93" name="Google Shape;293;p31"/>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94" name="Google Shape;294;p31"/>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95" name="Google Shape;295;p3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96" name="Google Shape;296;p31"/>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297" name="Google Shape;297;p31"/>
          <p:cNvGrpSpPr/>
          <p:nvPr/>
        </p:nvGrpSpPr>
        <p:grpSpPr>
          <a:xfrm rot="-5400000">
            <a:off x="390304" y="-431739"/>
            <a:ext cx="757355" cy="863476"/>
            <a:chOff x="10431417" y="6819549"/>
            <a:chExt cx="3512798" cy="4005019"/>
          </a:xfrm>
        </p:grpSpPr>
        <p:sp>
          <p:nvSpPr>
            <p:cNvPr id="298" name="Google Shape;298;p3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99" name="Google Shape;299;p3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300" name="Google Shape;300;p31"/>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1" name="Google Shape;301;p3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302"/>
        <p:cNvGrpSpPr/>
        <p:nvPr/>
      </p:nvGrpSpPr>
      <p:grpSpPr>
        <a:xfrm>
          <a:off x="0" y="0"/>
          <a:ext cx="0" cy="0"/>
          <a:chOff x="0" y="0"/>
          <a:chExt cx="0" cy="0"/>
        </a:xfrm>
      </p:grpSpPr>
      <p:sp>
        <p:nvSpPr>
          <p:cNvPr id="303" name="Google Shape;303;p32"/>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4" name="Google Shape;304;p32"/>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5" name="Google Shape;305;p3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6" name="Google Shape;306;p32"/>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07" name="Google Shape;307;p32"/>
          <p:cNvGrpSpPr/>
          <p:nvPr/>
        </p:nvGrpSpPr>
        <p:grpSpPr>
          <a:xfrm>
            <a:off x="1" y="0"/>
            <a:ext cx="6881966" cy="6858875"/>
            <a:chOff x="-5321" y="1096"/>
            <a:chExt cx="5924073" cy="5904197"/>
          </a:xfrm>
        </p:grpSpPr>
        <p:sp>
          <p:nvSpPr>
            <p:cNvPr id="308" name="Google Shape;308;p32"/>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09" name="Google Shape;309;p32"/>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10" name="Google Shape;310;p32"/>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311" name="Google Shape;311;p32"/>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5"/>
        <p:cNvGrpSpPr/>
        <p:nvPr/>
      </p:nvGrpSpPr>
      <p:grpSpPr>
        <a:xfrm>
          <a:off x="0" y="0"/>
          <a:ext cx="0" cy="0"/>
          <a:chOff x="0" y="0"/>
          <a:chExt cx="0" cy="0"/>
        </a:xfrm>
      </p:grpSpPr>
      <p:sp>
        <p:nvSpPr>
          <p:cNvPr id="46" name="Google Shape;46;p1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7" name="Google Shape;47;p1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8" name="Google Shape;48;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49" name="Google Shape;49;p1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50" name="Google Shape;50;p1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51" name="Google Shape;51;p1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2" name="Google Shape;52;p16"/>
          <p:cNvGrpSpPr/>
          <p:nvPr/>
        </p:nvGrpSpPr>
        <p:grpSpPr>
          <a:xfrm rot="-5400000">
            <a:off x="390304" y="-431739"/>
            <a:ext cx="757355" cy="863476"/>
            <a:chOff x="10431417" y="6819549"/>
            <a:chExt cx="3512798" cy="4005019"/>
          </a:xfrm>
        </p:grpSpPr>
        <p:sp>
          <p:nvSpPr>
            <p:cNvPr id="53" name="Google Shape;53;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54" name="Google Shape;54;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55" name="Google Shape;55;p16"/>
          <p:cNvGrpSpPr/>
          <p:nvPr/>
        </p:nvGrpSpPr>
        <p:grpSpPr>
          <a:xfrm>
            <a:off x="-1" y="1357409"/>
            <a:ext cx="12192001" cy="4846320"/>
            <a:chOff x="-1" y="1357409"/>
            <a:chExt cx="12192001" cy="4917518"/>
          </a:xfrm>
        </p:grpSpPr>
        <p:sp>
          <p:nvSpPr>
            <p:cNvPr id="56" name="Google Shape;56;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57" name="Google Shape;57;p1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58" name="Google Shape;58;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59" name="Google Shape;59;p1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60" name="Google Shape;60;p16"/>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1"/>
        <p:cNvGrpSpPr/>
        <p:nvPr/>
      </p:nvGrpSpPr>
      <p:grpSpPr>
        <a:xfrm>
          <a:off x="0" y="0"/>
          <a:ext cx="0" cy="0"/>
          <a:chOff x="0" y="0"/>
          <a:chExt cx="0" cy="0"/>
        </a:xfrm>
      </p:grpSpPr>
      <p:sp>
        <p:nvSpPr>
          <p:cNvPr id="62" name="Google Shape;62;p1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63" name="Google Shape;63;p1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64" name="Google Shape;64;p1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65" name="Google Shape;65;p1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grpSp>
        <p:nvGrpSpPr>
          <p:cNvPr id="67" name="Google Shape;67;p17"/>
          <p:cNvGrpSpPr/>
          <p:nvPr/>
        </p:nvGrpSpPr>
        <p:grpSpPr>
          <a:xfrm rot="-5400000">
            <a:off x="390304" y="-431739"/>
            <a:ext cx="757355" cy="863476"/>
            <a:chOff x="10431417" y="6819549"/>
            <a:chExt cx="3512798" cy="4005019"/>
          </a:xfrm>
        </p:grpSpPr>
        <p:sp>
          <p:nvSpPr>
            <p:cNvPr id="68" name="Google Shape;68;p1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69" name="Google Shape;69;p1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70" name="Google Shape;70;p17"/>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1"/>
        <p:cNvGrpSpPr/>
        <p:nvPr/>
      </p:nvGrpSpPr>
      <p:grpSpPr>
        <a:xfrm>
          <a:off x="0" y="0"/>
          <a:ext cx="0" cy="0"/>
          <a:chOff x="0" y="0"/>
          <a:chExt cx="0" cy="0"/>
        </a:xfrm>
      </p:grpSpPr>
      <p:sp>
        <p:nvSpPr>
          <p:cNvPr id="72" name="Google Shape;72;p18"/>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3" name="Google Shape;73;p18"/>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4" name="Google Shape;74;p18"/>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5" name="Google Shape;75;p18"/>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6" name="Google Shape;76;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7" name="Google Shape;77;p18"/>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8" name="Google Shape;78;p18"/>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79" name="Google Shape;79;p18"/>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80" name="Google Shape;80;p18"/>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81" name="Google Shape;81;p18"/>
          <p:cNvGrpSpPr/>
          <p:nvPr/>
        </p:nvGrpSpPr>
        <p:grpSpPr>
          <a:xfrm rot="-5400000">
            <a:off x="115697" y="-1233313"/>
            <a:ext cx="2166577" cy="2458370"/>
            <a:chOff x="10225382" y="6572118"/>
            <a:chExt cx="3924857" cy="4453454"/>
          </a:xfrm>
        </p:grpSpPr>
        <p:sp>
          <p:nvSpPr>
            <p:cNvPr id="82" name="Google Shape;82;p18"/>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83" name="Google Shape;83;p18"/>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84" name="Google Shape;84;p18"/>
          <p:cNvGrpSpPr/>
          <p:nvPr/>
        </p:nvGrpSpPr>
        <p:grpSpPr>
          <a:xfrm rot="-5400000">
            <a:off x="1826158" y="-663912"/>
            <a:ext cx="1157389" cy="1319566"/>
            <a:chOff x="10431417" y="6819549"/>
            <a:chExt cx="3512798" cy="4005019"/>
          </a:xfrm>
        </p:grpSpPr>
        <p:sp>
          <p:nvSpPr>
            <p:cNvPr id="85" name="Google Shape;85;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86" name="Google Shape;86;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87" name="Google Shape;87;p18"/>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89" name="Google Shape;89;p18"/>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t Section Header" type="secHead">
  <p:cSld name="SECTION_HEADER">
    <p:spTree>
      <p:nvGrpSpPr>
        <p:cNvPr id="1" name="Shape 90"/>
        <p:cNvGrpSpPr/>
        <p:nvPr/>
      </p:nvGrpSpPr>
      <p:grpSpPr>
        <a:xfrm>
          <a:off x="0" y="0"/>
          <a:ext cx="0" cy="0"/>
          <a:chOff x="0" y="0"/>
          <a:chExt cx="0" cy="0"/>
        </a:xfrm>
      </p:grpSpPr>
      <p:sp>
        <p:nvSpPr>
          <p:cNvPr id="91" name="Google Shape;91;p19"/>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2" name="Google Shape;92;p19"/>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3" name="Google Shape;93;p19"/>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4" name="Google Shape;94;p1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95" name="Google Shape;95;p19"/>
          <p:cNvGrpSpPr/>
          <p:nvPr/>
        </p:nvGrpSpPr>
        <p:grpSpPr>
          <a:xfrm>
            <a:off x="9141047" y="1176875"/>
            <a:ext cx="5836234" cy="5812372"/>
            <a:chOff x="8440685" y="4125"/>
            <a:chExt cx="7184703" cy="7155327"/>
          </a:xfrm>
        </p:grpSpPr>
        <p:sp>
          <p:nvSpPr>
            <p:cNvPr id="96" name="Google Shape;96;p19"/>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7" name="Google Shape;97;p19"/>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98" name="Google Shape;98;p19"/>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99" name="Google Shape;99;p19"/>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100" name="Google Shape;100;p19"/>
          <p:cNvGrpSpPr/>
          <p:nvPr/>
        </p:nvGrpSpPr>
        <p:grpSpPr>
          <a:xfrm rot="-5400000" flipH="1">
            <a:off x="9696647" y="6040936"/>
            <a:ext cx="1488421" cy="1643561"/>
            <a:chOff x="10225384" y="6572118"/>
            <a:chExt cx="3924856" cy="4333945"/>
          </a:xfrm>
        </p:grpSpPr>
        <p:sp>
          <p:nvSpPr>
            <p:cNvPr id="101" name="Google Shape;101;p19"/>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02" name="Google Shape;102;p19"/>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103" name="Google Shape;103;p19"/>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9"/>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106"/>
        <p:cNvGrpSpPr/>
        <p:nvPr/>
      </p:nvGrpSpPr>
      <p:grpSpPr>
        <a:xfrm>
          <a:off x="0" y="0"/>
          <a:ext cx="0" cy="0"/>
          <a:chOff x="0" y="0"/>
          <a:chExt cx="0" cy="0"/>
        </a:xfrm>
      </p:grpSpPr>
      <p:sp>
        <p:nvSpPr>
          <p:cNvPr id="107" name="Google Shape;107;p2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08" name="Google Shape;108;p20"/>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09" name="Google Shape;109;p20"/>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0" name="Google Shape;110;p20"/>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1" name="Google Shape;111;p20"/>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0"/>
          <p:cNvSpPr/>
          <p:nvPr/>
        </p:nvSpPr>
        <p:spPr>
          <a:xfrm rot="-8100000">
            <a:off x="-729899" y="-1215856"/>
            <a:ext cx="6043521" cy="8427077"/>
          </a:xfrm>
          <a:custGeom>
            <a:avLst/>
            <a:gdLst/>
            <a:ahLst/>
            <a:cxnLst/>
            <a:rect l="l" t="t" r="r" b="b"/>
            <a:pathLst>
              <a:path w="6043521" h="8427077" extrusionOk="0">
                <a:moveTo>
                  <a:pt x="6043521" y="4267535"/>
                </a:moveTo>
                <a:lnTo>
                  <a:pt x="1883979" y="8427077"/>
                </a:lnTo>
                <a:lnTo>
                  <a:pt x="0" y="8427077"/>
                </a:lnTo>
                <a:lnTo>
                  <a:pt x="0" y="1775986"/>
                </a:lnTo>
                <a:lnTo>
                  <a:pt x="1775985"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3" name="Google Shape;113;p20"/>
          <p:cNvSpPr/>
          <p:nvPr/>
        </p:nvSpPr>
        <p:spPr>
          <a:xfrm rot="-8100000">
            <a:off x="-1145231" y="-2123853"/>
            <a:ext cx="6043521" cy="9008880"/>
          </a:xfrm>
          <a:custGeom>
            <a:avLst/>
            <a:gdLst/>
            <a:ahLst/>
            <a:cxnLst/>
            <a:rect l="l" t="t" r="r" b="b"/>
            <a:pathLst>
              <a:path w="6043521" h="9008880" extrusionOk="0">
                <a:moveTo>
                  <a:pt x="6043521" y="4849338"/>
                </a:moveTo>
                <a:lnTo>
                  <a:pt x="1883979" y="9008880"/>
                </a:lnTo>
                <a:lnTo>
                  <a:pt x="0" y="9008880"/>
                </a:lnTo>
                <a:lnTo>
                  <a:pt x="0" y="1194182"/>
                </a:lnTo>
                <a:lnTo>
                  <a:pt x="1194182"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4" name="Google Shape;114;p20"/>
          <p:cNvSpPr/>
          <p:nvPr/>
        </p:nvSpPr>
        <p:spPr>
          <a:xfrm rot="-2700000" flipH="1">
            <a:off x="-2681153" y="-465959"/>
            <a:ext cx="8639119" cy="5739762"/>
          </a:xfrm>
          <a:custGeom>
            <a:avLst/>
            <a:gdLst/>
            <a:ahLst/>
            <a:cxnLst/>
            <a:rect l="l" t="t" r="r" b="b"/>
            <a:pathLst>
              <a:path w="8639119" h="5739762" extrusionOk="0">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15"/>
        <p:cNvGrpSpPr/>
        <p:nvPr/>
      </p:nvGrpSpPr>
      <p:grpSpPr>
        <a:xfrm>
          <a:off x="0" y="0"/>
          <a:ext cx="0" cy="0"/>
          <a:chOff x="0" y="0"/>
          <a:chExt cx="0" cy="0"/>
        </a:xfrm>
      </p:grpSpPr>
      <p:sp>
        <p:nvSpPr>
          <p:cNvPr id="116" name="Google Shape;116;p21"/>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7" name="Google Shape;117;p21"/>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8" name="Google Shape;118;p21"/>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9" name="Google Shape;119;p2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20" name="Google Shape;120;p21"/>
          <p:cNvSpPr/>
          <p:nvPr/>
        </p:nvSpPr>
        <p:spPr>
          <a:xfrm>
            <a:off x="533399" y="914400"/>
            <a:ext cx="1944914" cy="1944914"/>
          </a:xfrm>
          <a:prstGeom prst="ellipse">
            <a:avLst/>
          </a:prstGeom>
          <a:solidFill>
            <a:srgbClr val="003252"/>
          </a:solidFill>
          <a:ln w="76200" cap="flat" cmpd="sng">
            <a:solidFill>
              <a:schemeClr val="accent1">
                <a:alpha val="5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21" name="Google Shape;121;p21"/>
          <p:cNvSpPr txBox="1"/>
          <p:nvPr/>
        </p:nvSpPr>
        <p:spPr>
          <a:xfrm>
            <a:off x="956993" y="923305"/>
            <a:ext cx="1005115" cy="28593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FAEFF"/>
              </a:buClr>
              <a:buSzPts val="18400"/>
              <a:buFont typeface="Trebuchet MS"/>
              <a:buNone/>
            </a:pPr>
            <a:r>
              <a:rPr lang="en-US" sz="18400" b="0" i="0" u="none" strike="noStrike" cap="none" dirty="0">
                <a:solidFill>
                  <a:srgbClr val="2FAEFF"/>
                </a:solidFill>
                <a:latin typeface="Trebuchet MS"/>
                <a:ea typeface="Trebuchet MS"/>
                <a:cs typeface="Trebuchet MS"/>
                <a:sym typeface="Trebuchet MS"/>
              </a:rPr>
              <a:t>“</a:t>
            </a:r>
            <a:endParaRPr dirty="0"/>
          </a:p>
        </p:txBody>
      </p:sp>
      <p:sp>
        <p:nvSpPr>
          <p:cNvPr id="122" name="Google Shape;122;p21"/>
          <p:cNvSpPr txBox="1">
            <a:spLocks noGrp="1"/>
          </p:cNvSpPr>
          <p:nvPr>
            <p:ph type="title"/>
          </p:nvPr>
        </p:nvSpPr>
        <p:spPr>
          <a:xfrm>
            <a:off x="533399" y="3200400"/>
            <a:ext cx="7551057" cy="285931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3200"/>
              <a:buFont typeface="Trebuchet MS"/>
              <a:buNone/>
              <a:defRPr sz="32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4"/>
        <p:cNvGrpSpPr/>
        <p:nvPr/>
      </p:nvGrpSpPr>
      <p:grpSpPr>
        <a:xfrm>
          <a:off x="0" y="0"/>
          <a:ext cx="0" cy="0"/>
          <a:chOff x="0" y="0"/>
          <a:chExt cx="0" cy="0"/>
        </a:xfrm>
      </p:grpSpPr>
      <p:sp>
        <p:nvSpPr>
          <p:cNvPr id="125" name="Google Shape;125;p22"/>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26" name="Google Shape;126;p22"/>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27" name="Google Shape;127;p22"/>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28" name="Google Shape;128;p2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29" name="Google Shape;129;p22"/>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30" name="Google Shape;130;p22"/>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1" name="Google Shape;131;p22"/>
          <p:cNvGrpSpPr/>
          <p:nvPr/>
        </p:nvGrpSpPr>
        <p:grpSpPr>
          <a:xfrm rot="-5400000">
            <a:off x="390304" y="-431739"/>
            <a:ext cx="757355" cy="863476"/>
            <a:chOff x="10431417" y="6819549"/>
            <a:chExt cx="3512798" cy="4005019"/>
          </a:xfrm>
        </p:grpSpPr>
        <p:sp>
          <p:nvSpPr>
            <p:cNvPr id="132" name="Google Shape;132;p22"/>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33" name="Google Shape;133;p22"/>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134" name="Google Shape;134;p22"/>
          <p:cNvGrpSpPr/>
          <p:nvPr/>
        </p:nvGrpSpPr>
        <p:grpSpPr>
          <a:xfrm>
            <a:off x="-1" y="1357409"/>
            <a:ext cx="12192001" cy="4846320"/>
            <a:chOff x="-1" y="1357409"/>
            <a:chExt cx="12192001" cy="4917518"/>
          </a:xfrm>
        </p:grpSpPr>
        <p:sp>
          <p:nvSpPr>
            <p:cNvPr id="135" name="Google Shape;135;p22"/>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36" name="Google Shape;136;p22"/>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137" name="Google Shape;137;p22"/>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38" name="Google Shape;138;p2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39"/>
        <p:cNvGrpSpPr/>
        <p:nvPr/>
      </p:nvGrpSpPr>
      <p:grpSpPr>
        <a:xfrm>
          <a:off x="0" y="0"/>
          <a:ext cx="0" cy="0"/>
          <a:chOff x="0" y="0"/>
          <a:chExt cx="0" cy="0"/>
        </a:xfrm>
      </p:grpSpPr>
      <p:sp>
        <p:nvSpPr>
          <p:cNvPr id="140" name="Google Shape;140;p23"/>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1" name="Google Shape;141;p23"/>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2" name="Google Shape;142;p23"/>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3" name="Google Shape;143;p23"/>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4" name="Google Shape;144;p2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5" name="Google Shape;145;p2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46" name="Google Shape;146;p23"/>
          <p:cNvGrpSpPr/>
          <p:nvPr/>
        </p:nvGrpSpPr>
        <p:grpSpPr>
          <a:xfrm rot="-5400000">
            <a:off x="390304" y="-431739"/>
            <a:ext cx="757355" cy="863476"/>
            <a:chOff x="10431417" y="6819549"/>
            <a:chExt cx="3512798" cy="4005019"/>
          </a:xfrm>
        </p:grpSpPr>
        <p:sp>
          <p:nvSpPr>
            <p:cNvPr id="147" name="Google Shape;147;p2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8" name="Google Shape;148;p2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149" name="Google Shape;149;p23"/>
          <p:cNvGrpSpPr/>
          <p:nvPr/>
        </p:nvGrpSpPr>
        <p:grpSpPr>
          <a:xfrm>
            <a:off x="-1" y="1357409"/>
            <a:ext cx="12192001" cy="4846320"/>
            <a:chOff x="-1" y="1357409"/>
            <a:chExt cx="12192001" cy="4917518"/>
          </a:xfrm>
        </p:grpSpPr>
        <p:sp>
          <p:nvSpPr>
            <p:cNvPr id="150" name="Google Shape;150;p23"/>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51" name="Google Shape;151;p23"/>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152" name="Google Shape;152;p23"/>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53" name="Google Shape;153;p2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dirty="0"/>
          </a:p>
        </p:txBody>
      </p:sp>
      <p:sp>
        <p:nvSpPr>
          <p:cNvPr id="154" name="Google Shape;154;p23"/>
          <p:cNvSpPr txBox="1">
            <a:spLocks noGrp="1"/>
          </p:cNvSpPr>
          <p:nvPr>
            <p:ph type="body" idx="1"/>
          </p:nvPr>
        </p:nvSpPr>
        <p:spPr>
          <a:xfrm>
            <a:off x="1409700" y="1749570"/>
            <a:ext cx="9372600" cy="335886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6000"/>
              <a:buNone/>
              <a:defRPr sz="60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820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8204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3" name="Google Shape;13;p14"/>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4" name="Google Shape;14;p14"/>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5" name="Google Shape;15;p1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6" name="Google Shape;16;p14"/>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7" name="Google Shape;17;p14"/>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8" name="Google Shape;18;p14"/>
          <p:cNvSpPr txBox="1"/>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3200"/>
              <a:buFont typeface="Trebuchet MS"/>
              <a:buNone/>
            </a:pPr>
            <a:r>
              <a:rPr lang="en-US" sz="3200" b="1" i="0" u="none" strike="noStrike" cap="none" dirty="0">
                <a:solidFill>
                  <a:schemeClr val="lt1"/>
                </a:solidFill>
                <a:latin typeface="Trebuchet MS"/>
                <a:ea typeface="Trebuchet MS"/>
                <a:cs typeface="Trebuchet MS"/>
                <a:sym typeface="Trebuchet MS"/>
              </a:rPr>
              <a:t>Click to edit Master title style</a:t>
            </a:r>
            <a:endParaRPr dirty="0"/>
          </a:p>
        </p:txBody>
      </p:sp>
      <p:grpSp>
        <p:nvGrpSpPr>
          <p:cNvPr id="19" name="Google Shape;19;p14"/>
          <p:cNvGrpSpPr/>
          <p:nvPr/>
        </p:nvGrpSpPr>
        <p:grpSpPr>
          <a:xfrm rot="-5400000">
            <a:off x="390304" y="-431739"/>
            <a:ext cx="757355" cy="863476"/>
            <a:chOff x="10431417" y="6819549"/>
            <a:chExt cx="3512798" cy="4005019"/>
          </a:xfrm>
        </p:grpSpPr>
        <p:sp>
          <p:nvSpPr>
            <p:cNvPr id="20" name="Google Shape;20;p1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1" name="Google Shape;21;p1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grpSp>
        <p:nvGrpSpPr>
          <p:cNvPr id="22" name="Google Shape;22;p14"/>
          <p:cNvGrpSpPr/>
          <p:nvPr/>
        </p:nvGrpSpPr>
        <p:grpSpPr>
          <a:xfrm>
            <a:off x="-1" y="1357409"/>
            <a:ext cx="12192001" cy="4846320"/>
            <a:chOff x="-1" y="1357409"/>
            <a:chExt cx="12192001" cy="4917518"/>
          </a:xfrm>
        </p:grpSpPr>
        <p:sp>
          <p:nvSpPr>
            <p:cNvPr id="23" name="Google Shape;23;p1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 name="Google Shape;24;p14"/>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sp>
        <p:nvSpPr>
          <p:cNvPr id="25" name="Google Shape;25;p1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6" name="Google Shape;26;p14"/>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0" i="0" u="none" strike="noStrike" cap="none">
                <a:solidFill>
                  <a:schemeClr val="lt1"/>
                </a:solidFill>
                <a:latin typeface="Oswald"/>
                <a:ea typeface="Oswald"/>
                <a:cs typeface="Oswald"/>
                <a:sym typeface="Oswald"/>
              </a:rPr>
              <a:t>‹#›</a:t>
            </a:fld>
            <a:endParaRPr sz="1000" b="0" i="0" u="none" strike="noStrike" cap="none" dirty="0">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15"/>
        <p:cNvGrpSpPr/>
        <p:nvPr/>
      </p:nvGrpSpPr>
      <p:grpSpPr>
        <a:xfrm>
          <a:off x="0" y="0"/>
          <a:ext cx="0" cy="0"/>
          <a:chOff x="0" y="0"/>
          <a:chExt cx="0" cy="0"/>
        </a:xfrm>
      </p:grpSpPr>
      <p:sp>
        <p:nvSpPr>
          <p:cNvPr id="316" name="Google Shape;316;p1"/>
          <p:cNvSpPr txBox="1">
            <a:spLocks noGrp="1"/>
          </p:cNvSpPr>
          <p:nvPr>
            <p:ph type="ctrTitle"/>
          </p:nvPr>
        </p:nvSpPr>
        <p:spPr>
          <a:xfrm>
            <a:off x="2339227" y="1804498"/>
            <a:ext cx="9656127" cy="179410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4000"/>
              <a:buFont typeface="Trebuchet MS"/>
              <a:buNone/>
            </a:pPr>
            <a:r>
              <a:rPr lang="en-US" sz="4000" dirty="0">
                <a:solidFill>
                  <a:schemeClr val="tx1"/>
                </a:solidFill>
              </a:rPr>
              <a:t>MIPS FIVE STAGE PROCESSOR Verification Coverage Module using UVM</a:t>
            </a:r>
            <a:endParaRPr dirty="0">
              <a:solidFill>
                <a:schemeClr val="tx1"/>
              </a:solidFill>
            </a:endParaRPr>
          </a:p>
        </p:txBody>
      </p:sp>
      <p:sp>
        <p:nvSpPr>
          <p:cNvPr id="317" name="Google Shape;317;p1"/>
          <p:cNvSpPr txBox="1">
            <a:spLocks noGrp="1"/>
          </p:cNvSpPr>
          <p:nvPr>
            <p:ph type="subTitle" idx="1"/>
          </p:nvPr>
        </p:nvSpPr>
        <p:spPr>
          <a:xfrm>
            <a:off x="2358892" y="3888741"/>
            <a:ext cx="8849882" cy="2089271"/>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70000"/>
              </a:lnSpc>
              <a:spcBef>
                <a:spcPts val="0"/>
              </a:spcBef>
              <a:spcAft>
                <a:spcPts val="0"/>
              </a:spcAft>
              <a:buSzPts val="1800"/>
              <a:buNone/>
            </a:pPr>
            <a:r>
              <a:rPr lang="en-US" dirty="0">
                <a:solidFill>
                  <a:schemeClr val="tx1"/>
                </a:solidFill>
              </a:rPr>
              <a:t>Team Members:</a:t>
            </a:r>
          </a:p>
          <a:p>
            <a:pPr marL="0" lvl="0" indent="0" algn="l" rtl="0">
              <a:lnSpc>
                <a:spcPct val="170000"/>
              </a:lnSpc>
              <a:spcBef>
                <a:spcPts val="0"/>
              </a:spcBef>
              <a:spcAft>
                <a:spcPts val="0"/>
              </a:spcAft>
              <a:buSzPts val="1800"/>
              <a:buNone/>
            </a:pPr>
            <a:endParaRPr lang="en-US" dirty="0">
              <a:solidFill>
                <a:schemeClr val="tx1"/>
              </a:solidFill>
            </a:endParaRPr>
          </a:p>
          <a:p>
            <a:pPr marL="0" lvl="0" indent="0" algn="l" rtl="0">
              <a:lnSpc>
                <a:spcPct val="170000"/>
              </a:lnSpc>
              <a:spcBef>
                <a:spcPts val="0"/>
              </a:spcBef>
              <a:spcAft>
                <a:spcPts val="0"/>
              </a:spcAft>
              <a:buSzPts val="1800"/>
              <a:buNone/>
            </a:pPr>
            <a:r>
              <a:rPr lang="en-US" dirty="0">
                <a:solidFill>
                  <a:schemeClr val="tx1"/>
                </a:solidFill>
              </a:rPr>
              <a:t>Attar Mujayiddin 9919005013</a:t>
            </a:r>
          </a:p>
          <a:p>
            <a:pPr marL="0" lvl="0" indent="0" algn="l" rtl="0">
              <a:lnSpc>
                <a:spcPct val="170000"/>
              </a:lnSpc>
              <a:spcBef>
                <a:spcPts val="0"/>
              </a:spcBef>
              <a:spcAft>
                <a:spcPts val="0"/>
              </a:spcAft>
              <a:buSzPts val="1800"/>
              <a:buNone/>
            </a:pPr>
            <a:r>
              <a:rPr lang="en-US" dirty="0">
                <a:solidFill>
                  <a:schemeClr val="tx1"/>
                </a:solidFill>
              </a:rPr>
              <a:t>C Pavan Kumar 9919005034</a:t>
            </a:r>
          </a:p>
          <a:p>
            <a:pPr marL="0" lvl="0" indent="0" algn="l" rtl="0">
              <a:lnSpc>
                <a:spcPct val="170000"/>
              </a:lnSpc>
              <a:spcBef>
                <a:spcPts val="0"/>
              </a:spcBef>
              <a:spcAft>
                <a:spcPts val="0"/>
              </a:spcAft>
              <a:buSzPts val="1800"/>
              <a:buNone/>
            </a:pPr>
            <a:r>
              <a:rPr lang="en-US" dirty="0">
                <a:solidFill>
                  <a:schemeClr val="tx1"/>
                </a:solidFill>
              </a:rPr>
              <a:t>D Hajipeera 9919005054				                                       Faculty Guide:</a:t>
            </a:r>
          </a:p>
          <a:p>
            <a:pPr marL="0" lvl="0" indent="0" algn="l" rtl="0">
              <a:lnSpc>
                <a:spcPct val="170000"/>
              </a:lnSpc>
              <a:spcBef>
                <a:spcPts val="0"/>
              </a:spcBef>
              <a:spcAft>
                <a:spcPts val="0"/>
              </a:spcAft>
              <a:buSzPts val="1800"/>
              <a:buNone/>
            </a:pPr>
            <a:r>
              <a:rPr lang="en-US" dirty="0">
                <a:solidFill>
                  <a:schemeClr val="tx1"/>
                </a:solidFill>
              </a:rPr>
              <a:t>K Sreenath Naidu 9919005122			                     Dr. K. Pandiaraj (Assistant Professor)</a:t>
            </a:r>
          </a:p>
        </p:txBody>
      </p:sp>
      <p:pic>
        <p:nvPicPr>
          <p:cNvPr id="318" name="Google Shape;318;p1"/>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65"/>
        <p:cNvGrpSpPr/>
        <p:nvPr/>
      </p:nvGrpSpPr>
      <p:grpSpPr>
        <a:xfrm>
          <a:off x="0" y="0"/>
          <a:ext cx="0" cy="0"/>
          <a:chOff x="0" y="0"/>
          <a:chExt cx="0" cy="0"/>
        </a:xfrm>
      </p:grpSpPr>
      <p:sp>
        <p:nvSpPr>
          <p:cNvPr id="366" name="Google Shape;366;p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solidFill>
                  <a:schemeClr val="tx1"/>
                </a:solidFill>
              </a:rPr>
              <a:t>UVM ARCHITECTURE</a:t>
            </a:r>
            <a:endParaRPr dirty="0">
              <a:solidFill>
                <a:schemeClr val="tx1"/>
              </a:solidFill>
            </a:endParaRPr>
          </a:p>
        </p:txBody>
      </p:sp>
      <p:sp>
        <p:nvSpPr>
          <p:cNvPr id="367" name="Google Shape;367;p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368" name="Google Shape;368;p7"/>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Autofit/>
          </a:bodyPr>
          <a:lstStyle/>
          <a:p>
            <a:pPr marL="228600" lvl="0" indent="-196850" algn="l" rtl="0">
              <a:lnSpc>
                <a:spcPct val="90000"/>
              </a:lnSpc>
              <a:spcBef>
                <a:spcPts val="0"/>
              </a:spcBef>
              <a:spcAft>
                <a:spcPts val="0"/>
              </a:spcAft>
              <a:buSzPts val="2300"/>
              <a:buChar char="•"/>
            </a:pPr>
            <a:r>
              <a:rPr lang="en-US" sz="2300" b="1" i="0" dirty="0">
                <a:solidFill>
                  <a:schemeClr val="tx1"/>
                </a:solidFill>
                <a:latin typeface="Times New Roman"/>
                <a:ea typeface="Times New Roman"/>
                <a:cs typeface="Times New Roman"/>
                <a:sym typeface="Times New Roman"/>
              </a:rPr>
              <a:t>An agent</a:t>
            </a:r>
            <a:r>
              <a:rPr lang="en-US" sz="2300" i="0" dirty="0">
                <a:solidFill>
                  <a:schemeClr val="tx1"/>
                </a:solidFill>
                <a:latin typeface="Times New Roman"/>
                <a:ea typeface="Times New Roman"/>
                <a:cs typeface="Times New Roman"/>
                <a:sym typeface="Times New Roman"/>
              </a:rPr>
              <a:t> is a container that holds all the needed components for a particular protocol. A typical UVM agent might contain a driver, monitor, and sequencer.</a:t>
            </a:r>
            <a:endParaRPr sz="2300" dirty="0">
              <a:solidFill>
                <a:schemeClr val="tx1"/>
              </a:solidFill>
              <a:latin typeface="Times New Roman"/>
              <a:ea typeface="Times New Roman"/>
              <a:cs typeface="Times New Roman"/>
              <a:sym typeface="Times New Roman"/>
            </a:endParaRPr>
          </a:p>
          <a:p>
            <a:pPr marL="228600" lvl="0" indent="-196850" algn="l" rtl="0">
              <a:lnSpc>
                <a:spcPct val="90000"/>
              </a:lnSpc>
              <a:spcBef>
                <a:spcPts val="1000"/>
              </a:spcBef>
              <a:spcAft>
                <a:spcPts val="0"/>
              </a:spcAft>
              <a:buSzPts val="2300"/>
              <a:buChar char="•"/>
            </a:pPr>
            <a:r>
              <a:rPr lang="en-US" sz="2300" b="1" i="0" dirty="0">
                <a:solidFill>
                  <a:schemeClr val="tx1"/>
                </a:solidFill>
                <a:latin typeface="Times New Roman"/>
                <a:ea typeface="Times New Roman"/>
                <a:cs typeface="Times New Roman"/>
                <a:sym typeface="Times New Roman"/>
              </a:rPr>
              <a:t>The sequencer</a:t>
            </a:r>
            <a:r>
              <a:rPr lang="en-US" sz="2300" i="0" dirty="0">
                <a:solidFill>
                  <a:schemeClr val="tx1"/>
                </a:solidFill>
                <a:latin typeface="Times New Roman"/>
                <a:ea typeface="Times New Roman"/>
                <a:cs typeface="Times New Roman"/>
                <a:sym typeface="Times New Roman"/>
              </a:rPr>
              <a:t> controls the flow of sequences that are created either with constrained random or directed data. You can think of a sequence as a packet of data that represents a transaction or protocol. Essentially, a sequencer passes a transaction to the driver.</a:t>
            </a:r>
            <a:endParaRPr sz="2300" dirty="0">
              <a:solidFill>
                <a:schemeClr val="tx1"/>
              </a:solidFill>
              <a:latin typeface="Times New Roman"/>
              <a:ea typeface="Times New Roman"/>
              <a:cs typeface="Times New Roman"/>
              <a:sym typeface="Times New Roman"/>
            </a:endParaRPr>
          </a:p>
          <a:p>
            <a:pPr marL="228600" lvl="0" indent="-196850" algn="l" rtl="0">
              <a:lnSpc>
                <a:spcPct val="90000"/>
              </a:lnSpc>
              <a:spcBef>
                <a:spcPts val="1000"/>
              </a:spcBef>
              <a:spcAft>
                <a:spcPts val="0"/>
              </a:spcAft>
              <a:buSzPts val="2300"/>
              <a:buChar char="•"/>
            </a:pPr>
            <a:r>
              <a:rPr lang="en-US" sz="2300" b="1" i="0" dirty="0">
                <a:solidFill>
                  <a:schemeClr val="tx1"/>
                </a:solidFill>
                <a:latin typeface="Times New Roman"/>
                <a:ea typeface="Times New Roman"/>
                <a:cs typeface="Times New Roman"/>
                <a:sym typeface="Times New Roman"/>
              </a:rPr>
              <a:t>The driver</a:t>
            </a:r>
            <a:r>
              <a:rPr lang="en-US" sz="2300" i="0" dirty="0">
                <a:solidFill>
                  <a:schemeClr val="tx1"/>
                </a:solidFill>
                <a:latin typeface="Times New Roman"/>
                <a:ea typeface="Times New Roman"/>
                <a:cs typeface="Times New Roman"/>
                <a:sym typeface="Times New Roman"/>
              </a:rPr>
              <a:t> then drives the interface based on the bus protocol with that transaction. The driver can also send a response to the sequencer, if necessary.</a:t>
            </a:r>
            <a:endParaRPr sz="2300" dirty="0">
              <a:solidFill>
                <a:schemeClr val="tx1"/>
              </a:solidFill>
              <a:latin typeface="Times New Roman"/>
              <a:ea typeface="Times New Roman"/>
              <a:cs typeface="Times New Roman"/>
              <a:sym typeface="Times New Roman"/>
            </a:endParaRPr>
          </a:p>
          <a:p>
            <a:pPr marL="228600" lvl="0" indent="-196850" algn="l" rtl="0">
              <a:lnSpc>
                <a:spcPct val="90000"/>
              </a:lnSpc>
              <a:spcBef>
                <a:spcPts val="1000"/>
              </a:spcBef>
              <a:spcAft>
                <a:spcPts val="0"/>
              </a:spcAft>
              <a:buSzPts val="2300"/>
              <a:buChar char="•"/>
            </a:pPr>
            <a:r>
              <a:rPr lang="en-US" sz="2300" b="1" i="0" dirty="0">
                <a:solidFill>
                  <a:schemeClr val="tx1"/>
                </a:solidFill>
                <a:latin typeface="Times New Roman"/>
                <a:ea typeface="Times New Roman"/>
                <a:cs typeface="Times New Roman"/>
                <a:sym typeface="Times New Roman"/>
              </a:rPr>
              <a:t>The monitor</a:t>
            </a:r>
            <a:r>
              <a:rPr lang="en-US" sz="2300" i="0" dirty="0">
                <a:solidFill>
                  <a:schemeClr val="tx1"/>
                </a:solidFill>
                <a:latin typeface="Times New Roman"/>
                <a:ea typeface="Times New Roman"/>
                <a:cs typeface="Times New Roman"/>
                <a:sym typeface="Times New Roman"/>
              </a:rPr>
              <a:t> captures the transactions based on the protocol and can implement checkers to verify the protocol</a:t>
            </a:r>
            <a:endParaRPr sz="2300" dirty="0">
              <a:solidFill>
                <a:schemeClr val="tx1"/>
              </a:solidFill>
              <a:latin typeface="Times New Roman"/>
              <a:ea typeface="Times New Roman"/>
              <a:cs typeface="Times New Roman"/>
              <a:sym typeface="Times New Roman"/>
            </a:endParaRPr>
          </a:p>
          <a:p>
            <a:pPr marL="0" lvl="0" indent="0" algn="l" rtl="0">
              <a:lnSpc>
                <a:spcPct val="90000"/>
              </a:lnSpc>
              <a:spcBef>
                <a:spcPts val="1000"/>
              </a:spcBef>
              <a:spcAft>
                <a:spcPts val="0"/>
              </a:spcAft>
              <a:buSzPts val="2800"/>
              <a:buNone/>
            </a:pPr>
            <a:endParaRPr sz="2300" dirty="0">
              <a:solidFill>
                <a:schemeClr val="tx1"/>
              </a:solidFill>
              <a:latin typeface="Times New Roman"/>
              <a:ea typeface="Times New Roman"/>
              <a:cs typeface="Times New Roman"/>
              <a:sym typeface="Times New Roman"/>
            </a:endParaRPr>
          </a:p>
        </p:txBody>
      </p:sp>
      <p:pic>
        <p:nvPicPr>
          <p:cNvPr id="2" name="Google Shape;318;p1">
            <a:extLst>
              <a:ext uri="{FF2B5EF4-FFF2-40B4-BE49-F238E27FC236}">
                <a16:creationId xmlns:a16="http://schemas.microsoft.com/office/drawing/2014/main" id="{5CF4B454-5048-44B5-1652-74CB552F457D}"/>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65"/>
        <p:cNvGrpSpPr/>
        <p:nvPr/>
      </p:nvGrpSpPr>
      <p:grpSpPr>
        <a:xfrm>
          <a:off x="0" y="0"/>
          <a:ext cx="0" cy="0"/>
          <a:chOff x="0" y="0"/>
          <a:chExt cx="0" cy="0"/>
        </a:xfrm>
      </p:grpSpPr>
      <p:sp>
        <p:nvSpPr>
          <p:cNvPr id="366" name="Google Shape;366;p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solidFill>
                  <a:schemeClr val="tx1"/>
                </a:solidFill>
              </a:rPr>
              <a:t>Design Implementation</a:t>
            </a:r>
            <a:endParaRPr dirty="0">
              <a:solidFill>
                <a:schemeClr val="tx1"/>
              </a:solidFill>
            </a:endParaRPr>
          </a:p>
        </p:txBody>
      </p:sp>
      <p:sp>
        <p:nvSpPr>
          <p:cNvPr id="367" name="Google Shape;367;p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dirty="0"/>
          </a:p>
        </p:txBody>
      </p:sp>
      <p:pic>
        <p:nvPicPr>
          <p:cNvPr id="2" name="Google Shape;318;p1">
            <a:extLst>
              <a:ext uri="{FF2B5EF4-FFF2-40B4-BE49-F238E27FC236}">
                <a16:creationId xmlns:a16="http://schemas.microsoft.com/office/drawing/2014/main" id="{5CF4B454-5048-44B5-1652-74CB552F457D}"/>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pic>
        <p:nvPicPr>
          <p:cNvPr id="6" name="Content Placeholder 12">
            <a:extLst>
              <a:ext uri="{FF2B5EF4-FFF2-40B4-BE49-F238E27FC236}">
                <a16:creationId xmlns:a16="http://schemas.microsoft.com/office/drawing/2014/main" id="{36E02227-94E1-4267-BD4F-19571CC1512B}"/>
              </a:ext>
            </a:extLst>
          </p:cNvPr>
          <p:cNvPicPr>
            <a:picLocks noGrp="1" noChangeAspect="1"/>
          </p:cNvPicPr>
          <p:nvPr>
            <p:ph sz="quarter" idx="10"/>
          </p:nvPr>
        </p:nvPicPr>
        <p:blipFill>
          <a:blip r:embed="rId4"/>
          <a:stretch>
            <a:fillRect/>
          </a:stretch>
        </p:blipFill>
        <p:spPr>
          <a:xfrm>
            <a:off x="650310" y="1480539"/>
            <a:ext cx="10525125" cy="4884315"/>
          </a:xfrm>
          <a:effectLst>
            <a:outerShdw blurRad="63500" sx="101000" sy="101000" algn="ctr" rotWithShape="0">
              <a:prstClr val="black">
                <a:alpha val="40000"/>
              </a:prstClr>
            </a:outerShdw>
          </a:effectLst>
        </p:spPr>
      </p:pic>
      <p:pic>
        <p:nvPicPr>
          <p:cNvPr id="8" name="Content Placeholder 12">
            <a:extLst>
              <a:ext uri="{FF2B5EF4-FFF2-40B4-BE49-F238E27FC236}">
                <a16:creationId xmlns:a16="http://schemas.microsoft.com/office/drawing/2014/main" id="{9B1C9E6F-C2B6-404F-B5E5-DCA15F510B6B}"/>
              </a:ext>
            </a:extLst>
          </p:cNvPr>
          <p:cNvPicPr>
            <a:picLocks noChangeAspect="1"/>
          </p:cNvPicPr>
          <p:nvPr/>
        </p:nvPicPr>
        <p:blipFill>
          <a:blip r:embed="rId4"/>
          <a:stretch>
            <a:fillRect/>
          </a:stretch>
        </p:blipFill>
        <p:spPr>
          <a:xfrm>
            <a:off x="838200" y="1292648"/>
            <a:ext cx="10525125" cy="4884315"/>
          </a:xfrm>
          <a:prstGeom prst="rect">
            <a:avLst/>
          </a:prstGeom>
          <a:effectLst>
            <a:outerShdw blurRad="63500" sx="101000" sy="101000" algn="ctr" rotWithShape="0">
              <a:prstClr val="black">
                <a:alpha val="40000"/>
              </a:prstClr>
            </a:outerShdw>
          </a:effectLst>
        </p:spPr>
      </p:pic>
    </p:spTree>
    <p:extLst>
      <p:ext uri="{BB962C8B-B14F-4D97-AF65-F5344CB8AC3E}">
        <p14:creationId xmlns:p14="http://schemas.microsoft.com/office/powerpoint/2010/main" val="3855219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72"/>
        <p:cNvGrpSpPr/>
        <p:nvPr/>
      </p:nvGrpSpPr>
      <p:grpSpPr>
        <a:xfrm>
          <a:off x="0" y="0"/>
          <a:ext cx="0" cy="0"/>
          <a:chOff x="0" y="0"/>
          <a:chExt cx="0" cy="0"/>
        </a:xfrm>
      </p:grpSpPr>
      <p:sp>
        <p:nvSpPr>
          <p:cNvPr id="373" name="Google Shape;373;p8"/>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Trebuchet MS"/>
              <a:buNone/>
            </a:pPr>
            <a:r>
              <a:rPr lang="en-US" dirty="0">
                <a:solidFill>
                  <a:schemeClr val="tx1"/>
                </a:solidFill>
              </a:rPr>
              <a:t>FUNCTIONAL COVERAGE</a:t>
            </a:r>
            <a:endParaRPr dirty="0">
              <a:solidFill>
                <a:schemeClr val="tx1"/>
              </a:solidFill>
            </a:endParaRPr>
          </a:p>
        </p:txBody>
      </p:sp>
      <p:sp>
        <p:nvSpPr>
          <p:cNvPr id="374" name="Google Shape;374;p8"/>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600"/>
              <a:buNone/>
            </a:pPr>
            <a:r>
              <a:rPr lang="en-US" dirty="0">
                <a:solidFill>
                  <a:schemeClr val="tx1"/>
                </a:solidFill>
              </a:rPr>
              <a:t>MIPS PROCESSOR</a:t>
            </a:r>
            <a:endParaRPr dirty="0">
              <a:solidFill>
                <a:schemeClr val="tx1"/>
              </a:solidFill>
            </a:endParaRPr>
          </a:p>
        </p:txBody>
      </p:sp>
      <p:sp>
        <p:nvSpPr>
          <p:cNvPr id="375" name="Google Shape;375;p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tx1"/>
                </a:solidFill>
              </a:rPr>
              <a:t>12</a:t>
            </a:fld>
            <a:endParaRPr dirty="0">
              <a:solidFill>
                <a:schemeClr val="tx1"/>
              </a:solidFill>
            </a:endParaRPr>
          </a:p>
        </p:txBody>
      </p:sp>
      <p:pic>
        <p:nvPicPr>
          <p:cNvPr id="2" name="Google Shape;318;p1">
            <a:extLst>
              <a:ext uri="{FF2B5EF4-FFF2-40B4-BE49-F238E27FC236}">
                <a16:creationId xmlns:a16="http://schemas.microsoft.com/office/drawing/2014/main" id="{3CB6E18B-0B2C-878D-8D5D-D1B2ECC30143}"/>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79"/>
        <p:cNvGrpSpPr/>
        <p:nvPr/>
      </p:nvGrpSpPr>
      <p:grpSpPr>
        <a:xfrm>
          <a:off x="0" y="0"/>
          <a:ext cx="0" cy="0"/>
          <a:chOff x="0" y="0"/>
          <a:chExt cx="0" cy="0"/>
        </a:xfrm>
      </p:grpSpPr>
      <p:sp>
        <p:nvSpPr>
          <p:cNvPr id="380" name="Google Shape;380;p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solidFill>
                  <a:schemeClr val="tx1"/>
                </a:solidFill>
              </a:rPr>
              <a:t>FUNCTIONAL COVERAGE </a:t>
            </a:r>
            <a:endParaRPr dirty="0">
              <a:solidFill>
                <a:schemeClr val="tx1"/>
              </a:solidFill>
            </a:endParaRPr>
          </a:p>
        </p:txBody>
      </p:sp>
      <p:sp>
        <p:nvSpPr>
          <p:cNvPr id="381" name="Google Shape;381;p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dirty="0"/>
          </a:p>
        </p:txBody>
      </p:sp>
      <p:pic>
        <p:nvPicPr>
          <p:cNvPr id="382" name="Google Shape;382;p9"/>
          <p:cNvPicPr preferRelativeResize="0">
            <a:picLocks noGrp="1"/>
          </p:cNvPicPr>
          <p:nvPr>
            <p:ph type="body" idx="1"/>
          </p:nvPr>
        </p:nvPicPr>
        <p:blipFill rotWithShape="1">
          <a:blip r:embed="rId3">
            <a:alphaModFix/>
          </a:blip>
          <a:srcRect/>
          <a:stretch/>
        </p:blipFill>
        <p:spPr>
          <a:xfrm>
            <a:off x="1326135" y="1362636"/>
            <a:ext cx="8701269" cy="4859151"/>
          </a:xfrm>
          <a:prstGeom prst="rect">
            <a:avLst/>
          </a:prstGeom>
          <a:noFill/>
          <a:ln>
            <a:noFill/>
          </a:ln>
        </p:spPr>
      </p:pic>
      <p:pic>
        <p:nvPicPr>
          <p:cNvPr id="2" name="Google Shape;318;p1">
            <a:extLst>
              <a:ext uri="{FF2B5EF4-FFF2-40B4-BE49-F238E27FC236}">
                <a16:creationId xmlns:a16="http://schemas.microsoft.com/office/drawing/2014/main" id="{19D8F4C3-339F-E823-A532-30AA7160ED16}"/>
              </a:ext>
            </a:extLst>
          </p:cNvPr>
          <p:cNvPicPr preferRelativeResize="0"/>
          <p:nvPr/>
        </p:nvPicPr>
        <p:blipFill>
          <a:blip r:embed="rId4">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86"/>
        <p:cNvGrpSpPr/>
        <p:nvPr/>
      </p:nvGrpSpPr>
      <p:grpSpPr>
        <a:xfrm>
          <a:off x="0" y="0"/>
          <a:ext cx="0" cy="0"/>
          <a:chOff x="0" y="0"/>
          <a:chExt cx="0" cy="0"/>
        </a:xfrm>
      </p:grpSpPr>
      <p:sp>
        <p:nvSpPr>
          <p:cNvPr id="387" name="Google Shape;387;p1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solidFill>
                  <a:schemeClr val="tx1"/>
                </a:solidFill>
              </a:rPr>
              <a:t>FUNCTIONAL COVERGE</a:t>
            </a:r>
            <a:endParaRPr dirty="0">
              <a:solidFill>
                <a:schemeClr val="tx1"/>
              </a:solidFill>
            </a:endParaRPr>
          </a:p>
        </p:txBody>
      </p:sp>
      <p:sp>
        <p:nvSpPr>
          <p:cNvPr id="388" name="Google Shape;388;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dirty="0"/>
          </a:p>
        </p:txBody>
      </p:sp>
      <p:sp>
        <p:nvSpPr>
          <p:cNvPr id="389" name="Google Shape;389;p10"/>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Autofit/>
          </a:bodyPr>
          <a:lstStyle/>
          <a:p>
            <a:pPr marL="228600" lvl="0" indent="-196850" algn="l" rtl="0">
              <a:lnSpc>
                <a:spcPct val="90000"/>
              </a:lnSpc>
              <a:spcBef>
                <a:spcPts val="0"/>
              </a:spcBef>
              <a:spcAft>
                <a:spcPts val="0"/>
              </a:spcAft>
              <a:buSzPts val="2300"/>
              <a:buChar char="•"/>
            </a:pPr>
            <a:r>
              <a:rPr lang="en-US" sz="2300" b="0" i="0" dirty="0">
                <a:solidFill>
                  <a:schemeClr val="tx1"/>
                </a:solidFill>
                <a:latin typeface="Arial"/>
                <a:ea typeface="Arial"/>
                <a:cs typeface="Arial"/>
                <a:sym typeface="Arial"/>
              </a:rPr>
              <a:t> Functional coverage in UVM is a user-defined metric that measures how much of the design specification that are captured in the test plan has been exercised.</a:t>
            </a:r>
            <a:endParaRPr sz="2300" dirty="0">
              <a:solidFill>
                <a:schemeClr val="tx1"/>
              </a:solidFill>
            </a:endParaRPr>
          </a:p>
          <a:p>
            <a:pPr marL="228600" lvl="0" indent="-196850" algn="l" rtl="0">
              <a:lnSpc>
                <a:spcPct val="90000"/>
              </a:lnSpc>
              <a:spcBef>
                <a:spcPts val="1000"/>
              </a:spcBef>
              <a:spcAft>
                <a:spcPts val="0"/>
              </a:spcAft>
              <a:buSzPts val="2300"/>
              <a:buChar char="•"/>
            </a:pPr>
            <a:r>
              <a:rPr lang="en-US" sz="2300" b="0" i="0" dirty="0">
                <a:solidFill>
                  <a:schemeClr val="tx1"/>
                </a:solidFill>
                <a:latin typeface="Arial"/>
                <a:ea typeface="Arial"/>
                <a:cs typeface="Arial"/>
                <a:sym typeface="Arial"/>
              </a:rPr>
              <a:t>Used to measure whether interesting scenarios, corner cases, specification invariant have been observed, validated, and tested.</a:t>
            </a:r>
            <a:endParaRPr sz="2300" dirty="0">
              <a:solidFill>
                <a:schemeClr val="tx1"/>
              </a:solidFill>
            </a:endParaRPr>
          </a:p>
          <a:p>
            <a:pPr marL="228600" lvl="0" indent="-196850" algn="l" rtl="0">
              <a:lnSpc>
                <a:spcPct val="90000"/>
              </a:lnSpc>
              <a:spcBef>
                <a:spcPts val="1000"/>
              </a:spcBef>
              <a:spcAft>
                <a:spcPts val="0"/>
              </a:spcAft>
              <a:buSzPts val="2300"/>
              <a:buChar char="•"/>
            </a:pPr>
            <a:r>
              <a:rPr lang="en-US" sz="2300" b="0" i="0" dirty="0">
                <a:solidFill>
                  <a:schemeClr val="tx1"/>
                </a:solidFill>
                <a:latin typeface="Arial"/>
                <a:ea typeface="Arial"/>
                <a:cs typeface="Arial"/>
                <a:sym typeface="Arial"/>
              </a:rPr>
              <a:t>It is used to access that the random and focused tests adequately exercise the design.</a:t>
            </a:r>
            <a:endParaRPr sz="2300" dirty="0">
              <a:solidFill>
                <a:schemeClr val="tx1"/>
              </a:solidFill>
            </a:endParaRPr>
          </a:p>
          <a:p>
            <a:pPr marL="228600" lvl="0" indent="-196850" algn="l" rtl="0">
              <a:lnSpc>
                <a:spcPct val="90000"/>
              </a:lnSpc>
              <a:spcBef>
                <a:spcPts val="1000"/>
              </a:spcBef>
              <a:spcAft>
                <a:spcPts val="0"/>
              </a:spcAft>
              <a:buSzPts val="2300"/>
              <a:buChar char="•"/>
            </a:pPr>
            <a:r>
              <a:rPr lang="en-US" sz="2300" b="0" i="0" dirty="0">
                <a:solidFill>
                  <a:schemeClr val="tx1"/>
                </a:solidFill>
                <a:latin typeface="Arial"/>
                <a:ea typeface="Arial"/>
                <a:cs typeface="Arial"/>
                <a:sym typeface="Arial"/>
              </a:rPr>
              <a:t>System Verilog has a rich set of coverage construct to enable functional coverage collection</a:t>
            </a:r>
            <a:endParaRPr sz="2300" dirty="0">
              <a:solidFill>
                <a:schemeClr val="tx1"/>
              </a:solidFill>
            </a:endParaRPr>
          </a:p>
          <a:p>
            <a:pPr marL="228600" lvl="0" indent="-196850" algn="l" rtl="0">
              <a:lnSpc>
                <a:spcPct val="90000"/>
              </a:lnSpc>
              <a:spcBef>
                <a:spcPts val="1000"/>
              </a:spcBef>
              <a:spcAft>
                <a:spcPts val="0"/>
              </a:spcAft>
              <a:buSzPts val="2300"/>
              <a:buChar char="•"/>
            </a:pPr>
            <a:r>
              <a:rPr lang="en-US" sz="2300" b="0" i="0" dirty="0">
                <a:solidFill>
                  <a:schemeClr val="tx1"/>
                </a:solidFill>
                <a:latin typeface="Arial"/>
                <a:ea typeface="Arial"/>
                <a:cs typeface="Arial"/>
                <a:sym typeface="Arial"/>
              </a:rPr>
              <a:t>Focus of functional coverage in UVM is on the inputs to the DUT. To check if all the valid combinations of inputs/stimulus were exercised.</a:t>
            </a:r>
            <a:endParaRPr sz="2300" dirty="0">
              <a:solidFill>
                <a:schemeClr val="tx1"/>
              </a:solidFill>
            </a:endParaRPr>
          </a:p>
          <a:p>
            <a:pPr marL="0" lvl="0" indent="0" algn="l" rtl="0">
              <a:lnSpc>
                <a:spcPct val="90000"/>
              </a:lnSpc>
              <a:spcBef>
                <a:spcPts val="1000"/>
              </a:spcBef>
              <a:spcAft>
                <a:spcPts val="0"/>
              </a:spcAft>
              <a:buSzPts val="2800"/>
              <a:buNone/>
            </a:pPr>
            <a:endParaRPr sz="2300" dirty="0">
              <a:solidFill>
                <a:schemeClr val="tx1"/>
              </a:solidFill>
              <a:latin typeface="Arial"/>
              <a:ea typeface="Arial"/>
              <a:cs typeface="Arial"/>
              <a:sym typeface="Arial"/>
            </a:endParaRPr>
          </a:p>
        </p:txBody>
      </p:sp>
      <p:pic>
        <p:nvPicPr>
          <p:cNvPr id="2" name="Google Shape;318;p1">
            <a:extLst>
              <a:ext uri="{FF2B5EF4-FFF2-40B4-BE49-F238E27FC236}">
                <a16:creationId xmlns:a16="http://schemas.microsoft.com/office/drawing/2014/main" id="{B71EA1F1-257F-FDFB-357F-EB1DD21389B1}"/>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86"/>
        <p:cNvGrpSpPr/>
        <p:nvPr/>
      </p:nvGrpSpPr>
      <p:grpSpPr>
        <a:xfrm>
          <a:off x="0" y="0"/>
          <a:ext cx="0" cy="0"/>
          <a:chOff x="0" y="0"/>
          <a:chExt cx="0" cy="0"/>
        </a:xfrm>
      </p:grpSpPr>
      <p:sp>
        <p:nvSpPr>
          <p:cNvPr id="387" name="Google Shape;387;p1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solidFill>
                  <a:schemeClr val="tx1"/>
                </a:solidFill>
              </a:rPr>
              <a:t>Final Output</a:t>
            </a:r>
            <a:endParaRPr dirty="0">
              <a:solidFill>
                <a:schemeClr val="tx1"/>
              </a:solidFill>
            </a:endParaRPr>
          </a:p>
        </p:txBody>
      </p:sp>
      <p:sp>
        <p:nvSpPr>
          <p:cNvPr id="388" name="Google Shape;388;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dirty="0"/>
          </a:p>
        </p:txBody>
      </p:sp>
      <p:pic>
        <p:nvPicPr>
          <p:cNvPr id="2" name="Google Shape;318;p1">
            <a:extLst>
              <a:ext uri="{FF2B5EF4-FFF2-40B4-BE49-F238E27FC236}">
                <a16:creationId xmlns:a16="http://schemas.microsoft.com/office/drawing/2014/main" id="{B71EA1F1-257F-FDFB-357F-EB1DD21389B1}"/>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pic>
        <p:nvPicPr>
          <p:cNvPr id="6" name="Content Placeholder 6" descr="Graphical user interface, application, Word&#10;&#10;Description automatically generated">
            <a:extLst>
              <a:ext uri="{FF2B5EF4-FFF2-40B4-BE49-F238E27FC236}">
                <a16:creationId xmlns:a16="http://schemas.microsoft.com/office/drawing/2014/main" id="{AF67ABC6-D08B-43F1-9457-E6E5D9BE0539}"/>
              </a:ext>
            </a:extLst>
          </p:cNvPr>
          <p:cNvPicPr>
            <a:picLocks noGrp="1" noChangeAspect="1"/>
          </p:cNvPicPr>
          <p:nvPr>
            <p:ph sz="quarter" idx="10"/>
          </p:nvPr>
        </p:nvPicPr>
        <p:blipFill>
          <a:blip r:embed="rId4"/>
          <a:stretch>
            <a:fillRect/>
          </a:stretch>
        </p:blipFill>
        <p:spPr>
          <a:xfrm>
            <a:off x="930275" y="1447206"/>
            <a:ext cx="10525125" cy="4867869"/>
          </a:xfrm>
          <a:noFill/>
          <a:effectLst>
            <a:outerShdw blurRad="63500" sx="101000" sy="101000" algn="ctr" rotWithShape="0">
              <a:prstClr val="black">
                <a:alpha val="40000"/>
              </a:prstClr>
            </a:outerShdw>
          </a:effectLst>
        </p:spPr>
      </p:pic>
      <p:pic>
        <p:nvPicPr>
          <p:cNvPr id="7" name="Content Placeholder 6" descr="Graphical user interface, application, Word&#10;&#10;Description automatically generated">
            <a:extLst>
              <a:ext uri="{FF2B5EF4-FFF2-40B4-BE49-F238E27FC236}">
                <a16:creationId xmlns:a16="http://schemas.microsoft.com/office/drawing/2014/main" id="{D945EB8F-C028-4B9A-AABF-BEE961A60245}"/>
              </a:ext>
            </a:extLst>
          </p:cNvPr>
          <p:cNvPicPr>
            <a:picLocks noChangeAspect="1"/>
          </p:cNvPicPr>
          <p:nvPr/>
        </p:nvPicPr>
        <p:blipFill>
          <a:blip r:embed="rId4"/>
          <a:stretch>
            <a:fillRect/>
          </a:stretch>
        </p:blipFill>
        <p:spPr>
          <a:xfrm>
            <a:off x="838200" y="1264837"/>
            <a:ext cx="10525125" cy="4867869"/>
          </a:xfrm>
          <a:prstGeom prst="rect">
            <a:avLst/>
          </a:prstGeom>
          <a:noFill/>
          <a:effectLst>
            <a:outerShdw blurRad="63500" sx="101000" sy="101000" algn="ctr" rotWithShape="0">
              <a:prstClr val="black">
                <a:alpha val="40000"/>
              </a:prstClr>
            </a:outerShdw>
          </a:effectLst>
        </p:spPr>
      </p:pic>
    </p:spTree>
    <p:extLst>
      <p:ext uri="{BB962C8B-B14F-4D97-AF65-F5344CB8AC3E}">
        <p14:creationId xmlns:p14="http://schemas.microsoft.com/office/powerpoint/2010/main" val="3925030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86"/>
        <p:cNvGrpSpPr/>
        <p:nvPr/>
      </p:nvGrpSpPr>
      <p:grpSpPr>
        <a:xfrm>
          <a:off x="0" y="0"/>
          <a:ext cx="0" cy="0"/>
          <a:chOff x="0" y="0"/>
          <a:chExt cx="0" cy="0"/>
        </a:xfrm>
      </p:grpSpPr>
      <p:sp>
        <p:nvSpPr>
          <p:cNvPr id="387" name="Google Shape;387;p1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IN" dirty="0">
                <a:solidFill>
                  <a:schemeClr val="tx1"/>
                </a:solidFill>
              </a:rPr>
              <a:t>Final Output</a:t>
            </a:r>
            <a:endParaRPr dirty="0">
              <a:solidFill>
                <a:schemeClr val="tx1"/>
              </a:solidFill>
            </a:endParaRPr>
          </a:p>
        </p:txBody>
      </p:sp>
      <p:sp>
        <p:nvSpPr>
          <p:cNvPr id="388" name="Google Shape;388;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dirty="0"/>
          </a:p>
        </p:txBody>
      </p:sp>
      <p:pic>
        <p:nvPicPr>
          <p:cNvPr id="2" name="Google Shape;318;p1">
            <a:extLst>
              <a:ext uri="{FF2B5EF4-FFF2-40B4-BE49-F238E27FC236}">
                <a16:creationId xmlns:a16="http://schemas.microsoft.com/office/drawing/2014/main" id="{B71EA1F1-257F-FDFB-357F-EB1DD21389B1}"/>
              </a:ext>
            </a:extLst>
          </p:cNvPr>
          <p:cNvPicPr preferRelativeResize="0"/>
          <p:nvPr/>
        </p:nvPicPr>
        <p:blipFill>
          <a:blip r:embed="rId3">
            <a:alphaModFix/>
          </a:blip>
          <a:stretch>
            <a:fillRect/>
          </a:stretch>
        </p:blipFill>
        <p:spPr>
          <a:xfrm>
            <a:off x="10778267" y="75819"/>
            <a:ext cx="1104650" cy="1010125"/>
          </a:xfrm>
          <a:prstGeom prst="rect">
            <a:avLst/>
          </a:prstGeom>
          <a:noFill/>
          <a:ln>
            <a:noFill/>
          </a:ln>
        </p:spPr>
      </p:pic>
      <p:pic>
        <p:nvPicPr>
          <p:cNvPr id="6" name="Content Placeholder 6" descr="Graphical user interface, application, Word&#10;&#10;Description automatically generated">
            <a:extLst>
              <a:ext uri="{FF2B5EF4-FFF2-40B4-BE49-F238E27FC236}">
                <a16:creationId xmlns:a16="http://schemas.microsoft.com/office/drawing/2014/main" id="{AF67ABC6-D08B-43F1-9457-E6E5D9BE0539}"/>
              </a:ext>
            </a:extLst>
          </p:cNvPr>
          <p:cNvPicPr>
            <a:picLocks noGrp="1" noChangeAspect="1"/>
          </p:cNvPicPr>
          <p:nvPr>
            <p:ph sz="quarter" idx="10"/>
          </p:nvPr>
        </p:nvPicPr>
        <p:blipFill>
          <a:blip r:embed="rId4"/>
          <a:stretch>
            <a:fillRect/>
          </a:stretch>
        </p:blipFill>
        <p:spPr>
          <a:xfrm>
            <a:off x="930275" y="1447206"/>
            <a:ext cx="10525125" cy="4867869"/>
          </a:xfrm>
          <a:noFill/>
          <a:effectLst>
            <a:outerShdw blurRad="63500" sx="101000" sy="101000" algn="ctr" rotWithShape="0">
              <a:prstClr val="black">
                <a:alpha val="40000"/>
              </a:prstClr>
            </a:outerShdw>
          </a:effectLst>
        </p:spPr>
      </p:pic>
      <p:pic>
        <p:nvPicPr>
          <p:cNvPr id="4" name="Picture 3">
            <a:extLst>
              <a:ext uri="{FF2B5EF4-FFF2-40B4-BE49-F238E27FC236}">
                <a16:creationId xmlns:a16="http://schemas.microsoft.com/office/drawing/2014/main" id="{66E5F517-3442-4485-AE8A-335E371F0824}"/>
              </a:ext>
            </a:extLst>
          </p:cNvPr>
          <p:cNvPicPr>
            <a:picLocks noChangeAspect="1"/>
          </p:cNvPicPr>
          <p:nvPr/>
        </p:nvPicPr>
        <p:blipFill rotWithShape="1">
          <a:blip r:embed="rId5"/>
          <a:srcRect t="11324" b="5936"/>
          <a:stretch/>
        </p:blipFill>
        <p:spPr>
          <a:xfrm>
            <a:off x="533400" y="1189284"/>
            <a:ext cx="10176353" cy="5262428"/>
          </a:xfrm>
          <a:prstGeom prst="rect">
            <a:avLst/>
          </a:prstGeom>
        </p:spPr>
      </p:pic>
    </p:spTree>
    <p:extLst>
      <p:ext uri="{BB962C8B-B14F-4D97-AF65-F5344CB8AC3E}">
        <p14:creationId xmlns:p14="http://schemas.microsoft.com/office/powerpoint/2010/main" val="1156685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6A47-3CE3-99A1-9924-F619C88BBEF7}"/>
              </a:ext>
            </a:extLst>
          </p:cNvPr>
          <p:cNvSpPr>
            <a:spLocks noGrp="1"/>
          </p:cNvSpPr>
          <p:nvPr>
            <p:ph type="title"/>
          </p:nvPr>
        </p:nvSpPr>
        <p:spPr>
          <a:xfrm>
            <a:off x="444500" y="503596"/>
            <a:ext cx="11214100" cy="535531"/>
          </a:xfrm>
        </p:spPr>
        <p:txBody>
          <a:bodyPr/>
          <a:lstStyle/>
          <a:p>
            <a:r>
              <a:rPr lang="en-GB" dirty="0">
                <a:solidFill>
                  <a:schemeClr val="tx1"/>
                </a:solidFill>
              </a:rPr>
              <a:t>Work Plan</a:t>
            </a:r>
            <a:endParaRPr lang="en-IN" dirty="0">
              <a:solidFill>
                <a:schemeClr val="tx1"/>
              </a:solidFill>
            </a:endParaRPr>
          </a:p>
        </p:txBody>
      </p:sp>
      <p:sp>
        <p:nvSpPr>
          <p:cNvPr id="3" name="Slide Number Placeholder 2">
            <a:extLst>
              <a:ext uri="{FF2B5EF4-FFF2-40B4-BE49-F238E27FC236}">
                <a16:creationId xmlns:a16="http://schemas.microsoft.com/office/drawing/2014/main" id="{9FEE2D8E-8BE0-6FBB-8C88-39FD0DEBCF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graphicFrame>
        <p:nvGraphicFramePr>
          <p:cNvPr id="9" name="Content Placeholder 4">
            <a:extLst>
              <a:ext uri="{FF2B5EF4-FFF2-40B4-BE49-F238E27FC236}">
                <a16:creationId xmlns:a16="http://schemas.microsoft.com/office/drawing/2014/main" id="{3CEF5393-53EE-4FD9-BED1-268967FDFC21}"/>
              </a:ext>
            </a:extLst>
          </p:cNvPr>
          <p:cNvGraphicFramePr>
            <a:graphicFrameLocks/>
          </p:cNvGraphicFramePr>
          <p:nvPr>
            <p:extLst>
              <p:ext uri="{D42A27DB-BD31-4B8C-83A1-F6EECF244321}">
                <p14:modId xmlns:p14="http://schemas.microsoft.com/office/powerpoint/2010/main" val="752746066"/>
              </p:ext>
            </p:extLst>
          </p:nvPr>
        </p:nvGraphicFramePr>
        <p:xfrm>
          <a:off x="977029" y="1233814"/>
          <a:ext cx="10734134" cy="5393943"/>
        </p:xfrm>
        <a:graphic>
          <a:graphicData uri="http://schemas.openxmlformats.org/drawingml/2006/table">
            <a:tbl>
              <a:tblPr firstRow="1" firstCol="1" bandRow="1">
                <a:tableStyleId>{0660B408-B3CF-4A94-85FC-2B1E0A45F4A2}</a:tableStyleId>
              </a:tblPr>
              <a:tblGrid>
                <a:gridCol w="3320370">
                  <a:extLst>
                    <a:ext uri="{9D8B030D-6E8A-4147-A177-3AD203B41FA5}">
                      <a16:colId xmlns:a16="http://schemas.microsoft.com/office/drawing/2014/main" val="3860650626"/>
                    </a:ext>
                  </a:extLst>
                </a:gridCol>
                <a:gridCol w="223459">
                  <a:extLst>
                    <a:ext uri="{9D8B030D-6E8A-4147-A177-3AD203B41FA5}">
                      <a16:colId xmlns:a16="http://schemas.microsoft.com/office/drawing/2014/main" val="876017200"/>
                    </a:ext>
                  </a:extLst>
                </a:gridCol>
                <a:gridCol w="182078">
                  <a:extLst>
                    <a:ext uri="{9D8B030D-6E8A-4147-A177-3AD203B41FA5}">
                      <a16:colId xmlns:a16="http://schemas.microsoft.com/office/drawing/2014/main" val="1410552799"/>
                    </a:ext>
                  </a:extLst>
                </a:gridCol>
                <a:gridCol w="223459">
                  <a:extLst>
                    <a:ext uri="{9D8B030D-6E8A-4147-A177-3AD203B41FA5}">
                      <a16:colId xmlns:a16="http://schemas.microsoft.com/office/drawing/2014/main" val="1531088568"/>
                    </a:ext>
                  </a:extLst>
                </a:gridCol>
                <a:gridCol w="215183">
                  <a:extLst>
                    <a:ext uri="{9D8B030D-6E8A-4147-A177-3AD203B41FA5}">
                      <a16:colId xmlns:a16="http://schemas.microsoft.com/office/drawing/2014/main" val="3203564084"/>
                    </a:ext>
                  </a:extLst>
                </a:gridCol>
                <a:gridCol w="231581">
                  <a:extLst>
                    <a:ext uri="{9D8B030D-6E8A-4147-A177-3AD203B41FA5}">
                      <a16:colId xmlns:a16="http://schemas.microsoft.com/office/drawing/2014/main" val="1009255777"/>
                    </a:ext>
                  </a:extLst>
                </a:gridCol>
                <a:gridCol w="191126">
                  <a:extLst>
                    <a:ext uri="{9D8B030D-6E8A-4147-A177-3AD203B41FA5}">
                      <a16:colId xmlns:a16="http://schemas.microsoft.com/office/drawing/2014/main" val="55279248"/>
                    </a:ext>
                  </a:extLst>
                </a:gridCol>
                <a:gridCol w="194139">
                  <a:extLst>
                    <a:ext uri="{9D8B030D-6E8A-4147-A177-3AD203B41FA5}">
                      <a16:colId xmlns:a16="http://schemas.microsoft.com/office/drawing/2014/main" val="2845132765"/>
                    </a:ext>
                  </a:extLst>
                </a:gridCol>
                <a:gridCol w="268098">
                  <a:extLst>
                    <a:ext uri="{9D8B030D-6E8A-4147-A177-3AD203B41FA5}">
                      <a16:colId xmlns:a16="http://schemas.microsoft.com/office/drawing/2014/main" val="927648374"/>
                    </a:ext>
                  </a:extLst>
                </a:gridCol>
                <a:gridCol w="135820">
                  <a:extLst>
                    <a:ext uri="{9D8B030D-6E8A-4147-A177-3AD203B41FA5}">
                      <a16:colId xmlns:a16="http://schemas.microsoft.com/office/drawing/2014/main" val="4268267594"/>
                    </a:ext>
                  </a:extLst>
                </a:gridCol>
                <a:gridCol w="246219">
                  <a:extLst>
                    <a:ext uri="{9D8B030D-6E8A-4147-A177-3AD203B41FA5}">
                      <a16:colId xmlns:a16="http://schemas.microsoft.com/office/drawing/2014/main" val="3753800374"/>
                    </a:ext>
                  </a:extLst>
                </a:gridCol>
                <a:gridCol w="246219">
                  <a:extLst>
                    <a:ext uri="{9D8B030D-6E8A-4147-A177-3AD203B41FA5}">
                      <a16:colId xmlns:a16="http://schemas.microsoft.com/office/drawing/2014/main" val="1658371711"/>
                    </a:ext>
                  </a:extLst>
                </a:gridCol>
                <a:gridCol w="246219">
                  <a:extLst>
                    <a:ext uri="{9D8B030D-6E8A-4147-A177-3AD203B41FA5}">
                      <a16:colId xmlns:a16="http://schemas.microsoft.com/office/drawing/2014/main" val="340032491"/>
                    </a:ext>
                  </a:extLst>
                </a:gridCol>
                <a:gridCol w="233804">
                  <a:extLst>
                    <a:ext uri="{9D8B030D-6E8A-4147-A177-3AD203B41FA5}">
                      <a16:colId xmlns:a16="http://schemas.microsoft.com/office/drawing/2014/main" val="448495841"/>
                    </a:ext>
                  </a:extLst>
                </a:gridCol>
                <a:gridCol w="233804">
                  <a:extLst>
                    <a:ext uri="{9D8B030D-6E8A-4147-A177-3AD203B41FA5}">
                      <a16:colId xmlns:a16="http://schemas.microsoft.com/office/drawing/2014/main" val="554184891"/>
                    </a:ext>
                  </a:extLst>
                </a:gridCol>
                <a:gridCol w="233804">
                  <a:extLst>
                    <a:ext uri="{9D8B030D-6E8A-4147-A177-3AD203B41FA5}">
                      <a16:colId xmlns:a16="http://schemas.microsoft.com/office/drawing/2014/main" val="382086466"/>
                    </a:ext>
                  </a:extLst>
                </a:gridCol>
                <a:gridCol w="233804">
                  <a:extLst>
                    <a:ext uri="{9D8B030D-6E8A-4147-A177-3AD203B41FA5}">
                      <a16:colId xmlns:a16="http://schemas.microsoft.com/office/drawing/2014/main" val="815877928"/>
                    </a:ext>
                  </a:extLst>
                </a:gridCol>
                <a:gridCol w="214910">
                  <a:extLst>
                    <a:ext uri="{9D8B030D-6E8A-4147-A177-3AD203B41FA5}">
                      <a16:colId xmlns:a16="http://schemas.microsoft.com/office/drawing/2014/main" val="4083842854"/>
                    </a:ext>
                  </a:extLst>
                </a:gridCol>
                <a:gridCol w="203384">
                  <a:extLst>
                    <a:ext uri="{9D8B030D-6E8A-4147-A177-3AD203B41FA5}">
                      <a16:colId xmlns:a16="http://schemas.microsoft.com/office/drawing/2014/main" val="540843566"/>
                    </a:ext>
                  </a:extLst>
                </a:gridCol>
                <a:gridCol w="254646">
                  <a:extLst>
                    <a:ext uri="{9D8B030D-6E8A-4147-A177-3AD203B41FA5}">
                      <a16:colId xmlns:a16="http://schemas.microsoft.com/office/drawing/2014/main" val="1373878447"/>
                    </a:ext>
                  </a:extLst>
                </a:gridCol>
                <a:gridCol w="254646">
                  <a:extLst>
                    <a:ext uri="{9D8B030D-6E8A-4147-A177-3AD203B41FA5}">
                      <a16:colId xmlns:a16="http://schemas.microsoft.com/office/drawing/2014/main" val="2767476636"/>
                    </a:ext>
                  </a:extLst>
                </a:gridCol>
                <a:gridCol w="211801">
                  <a:extLst>
                    <a:ext uri="{9D8B030D-6E8A-4147-A177-3AD203B41FA5}">
                      <a16:colId xmlns:a16="http://schemas.microsoft.com/office/drawing/2014/main" val="3872305837"/>
                    </a:ext>
                  </a:extLst>
                </a:gridCol>
                <a:gridCol w="184895">
                  <a:extLst>
                    <a:ext uri="{9D8B030D-6E8A-4147-A177-3AD203B41FA5}">
                      <a16:colId xmlns:a16="http://schemas.microsoft.com/office/drawing/2014/main" val="2460400083"/>
                    </a:ext>
                  </a:extLst>
                </a:gridCol>
                <a:gridCol w="169880">
                  <a:extLst>
                    <a:ext uri="{9D8B030D-6E8A-4147-A177-3AD203B41FA5}">
                      <a16:colId xmlns:a16="http://schemas.microsoft.com/office/drawing/2014/main" val="3125505451"/>
                    </a:ext>
                  </a:extLst>
                </a:gridCol>
                <a:gridCol w="163137">
                  <a:extLst>
                    <a:ext uri="{9D8B030D-6E8A-4147-A177-3AD203B41FA5}">
                      <a16:colId xmlns:a16="http://schemas.microsoft.com/office/drawing/2014/main" val="3506117861"/>
                    </a:ext>
                  </a:extLst>
                </a:gridCol>
                <a:gridCol w="203179">
                  <a:extLst>
                    <a:ext uri="{9D8B030D-6E8A-4147-A177-3AD203B41FA5}">
                      <a16:colId xmlns:a16="http://schemas.microsoft.com/office/drawing/2014/main" val="712780699"/>
                    </a:ext>
                  </a:extLst>
                </a:gridCol>
                <a:gridCol w="157162">
                  <a:extLst>
                    <a:ext uri="{9D8B030D-6E8A-4147-A177-3AD203B41FA5}">
                      <a16:colId xmlns:a16="http://schemas.microsoft.com/office/drawing/2014/main" val="3297798526"/>
                    </a:ext>
                  </a:extLst>
                </a:gridCol>
                <a:gridCol w="210609">
                  <a:extLst>
                    <a:ext uri="{9D8B030D-6E8A-4147-A177-3AD203B41FA5}">
                      <a16:colId xmlns:a16="http://schemas.microsoft.com/office/drawing/2014/main" val="707878347"/>
                    </a:ext>
                  </a:extLst>
                </a:gridCol>
                <a:gridCol w="210609">
                  <a:extLst>
                    <a:ext uri="{9D8B030D-6E8A-4147-A177-3AD203B41FA5}">
                      <a16:colId xmlns:a16="http://schemas.microsoft.com/office/drawing/2014/main" val="3118680386"/>
                    </a:ext>
                  </a:extLst>
                </a:gridCol>
                <a:gridCol w="728786">
                  <a:extLst>
                    <a:ext uri="{9D8B030D-6E8A-4147-A177-3AD203B41FA5}">
                      <a16:colId xmlns:a16="http://schemas.microsoft.com/office/drawing/2014/main" val="2714154092"/>
                    </a:ext>
                  </a:extLst>
                </a:gridCol>
                <a:gridCol w="707304">
                  <a:extLst>
                    <a:ext uri="{9D8B030D-6E8A-4147-A177-3AD203B41FA5}">
                      <a16:colId xmlns:a16="http://schemas.microsoft.com/office/drawing/2014/main" val="56081849"/>
                    </a:ext>
                  </a:extLst>
                </a:gridCol>
              </a:tblGrid>
              <a:tr h="185612">
                <a:tc row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07000"/>
                        </a:lnSpc>
                        <a:spcAft>
                          <a:spcPts val="800"/>
                        </a:spcAft>
                      </a:pPr>
                      <a:r>
                        <a:rPr lang="en-IN" sz="1000" b="1" dirty="0">
                          <a:solidFill>
                            <a:schemeClr val="bg1"/>
                          </a:solidFill>
                          <a:effectLst/>
                          <a:latin typeface="Trebuchet MS" panose="020B0603020202020204" pitchFamily="34" charset="0"/>
                        </a:rPr>
                        <a:t>Description of Work</a:t>
                      </a:r>
                      <a:endParaRPr lang="en-IN" sz="1000" b="1" dirty="0">
                        <a:solidFill>
                          <a:schemeClr val="bg1"/>
                        </a:solidFill>
                        <a:effectLst/>
                        <a:latin typeface="Trebuchet MS" panose="020B060302020202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gridSpan="30">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07000"/>
                        </a:lnSpc>
                        <a:spcAft>
                          <a:spcPts val="800"/>
                        </a:spcAft>
                      </a:pPr>
                      <a:r>
                        <a:rPr lang="en-IN" sz="1100" b="1" dirty="0">
                          <a:solidFill>
                            <a:schemeClr val="bg1"/>
                          </a:solidFill>
                          <a:effectLst/>
                        </a:rPr>
                        <a:t>Duration in weeks</a:t>
                      </a:r>
                      <a:endParaRPr lang="en-IN" sz="1100" b="1"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3058158"/>
                  </a:ext>
                </a:extLst>
              </a:tr>
              <a:tr h="147521">
                <a:tc vMerge="1">
                  <a:txBody>
                    <a:bodyPr/>
                    <a:lstStyle/>
                    <a:p>
                      <a:endParaRPr lang="en-IN"/>
                    </a:p>
                  </a:txBody>
                  <a:tcPr/>
                </a:tc>
                <a:tc gridSpan="16">
                  <a:txBody>
                    <a:bodyPr/>
                    <a:lstStyle/>
                    <a:p>
                      <a:pPr algn="ctr">
                        <a:lnSpc>
                          <a:spcPct val="107000"/>
                        </a:lnSpc>
                        <a:spcAft>
                          <a:spcPts val="800"/>
                        </a:spcAft>
                      </a:pPr>
                      <a:r>
                        <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rPr>
                        <a:t>ODD Semester</a:t>
                      </a:r>
                    </a:p>
                  </a:txBody>
                  <a:tcPr marL="26110" marR="2611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lnSpc>
                          <a:spcPct val="107000"/>
                        </a:lnSpc>
                        <a:spcAft>
                          <a:spcPts val="800"/>
                        </a:spcAft>
                      </a:pP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lnSpc>
                          <a:spcPct val="107000"/>
                        </a:lnSpc>
                        <a:spcAft>
                          <a:spcPts val="800"/>
                        </a:spcAft>
                      </a:pP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14">
                  <a:txBody>
                    <a:bodyPr/>
                    <a:lstStyle/>
                    <a:p>
                      <a:pPr algn="ctr">
                        <a:lnSpc>
                          <a:spcPct val="107000"/>
                        </a:lnSpc>
                        <a:spcAft>
                          <a:spcPts val="800"/>
                        </a:spcAft>
                      </a:pPr>
                      <a:r>
                        <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rPr>
                        <a:t>EVEN Semester</a:t>
                      </a:r>
                    </a:p>
                  </a:txBody>
                  <a:tcPr marL="26110" marR="2611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lnSpc>
                          <a:spcPct val="107000"/>
                        </a:lnSpc>
                        <a:spcAft>
                          <a:spcPts val="800"/>
                        </a:spcAft>
                      </a:pP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lnSpc>
                          <a:spcPct val="107000"/>
                        </a:lnSpc>
                        <a:spcAft>
                          <a:spcPts val="800"/>
                        </a:spcAft>
                      </a:pP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gn="ctr">
                        <a:lnSpc>
                          <a:spcPct val="107000"/>
                        </a:lnSpc>
                        <a:spcAft>
                          <a:spcPts val="800"/>
                        </a:spcAft>
                      </a:pP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lnSpc>
                          <a:spcPct val="107000"/>
                        </a:lnSpc>
                        <a:spcAft>
                          <a:spcPts val="800"/>
                        </a:spcAft>
                      </a:pP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017433"/>
                  </a:ext>
                </a:extLst>
              </a:tr>
              <a:tr h="355198">
                <a:tc vMerge="1">
                  <a:txBody>
                    <a:bodyPr/>
                    <a:lstStyle/>
                    <a:p>
                      <a:endParaRPr lang="en-IN"/>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August</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gridSpan="4">
                  <a:txBody>
                    <a:bodyPr/>
                    <a:lstStyle/>
                    <a:p>
                      <a:pPr algn="ctr">
                        <a:lnSpc>
                          <a:spcPct val="107000"/>
                        </a:lnSpc>
                        <a:spcAft>
                          <a:spcPts val="800"/>
                        </a:spcAft>
                      </a:pPr>
                      <a:r>
                        <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rPr>
                        <a:t>September</a:t>
                      </a: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October</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November</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January</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February</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March</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April</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lnSpc>
                          <a:spcPct val="107000"/>
                        </a:lnSpc>
                        <a:spcAft>
                          <a:spcPts val="800"/>
                        </a:spcAft>
                      </a:pPr>
                      <a:r>
                        <a:rPr lang="en-IN" sz="1100" b="1" dirty="0">
                          <a:solidFill>
                            <a:schemeClr val="tx1"/>
                          </a:solidFill>
                          <a:effectLst/>
                        </a:rPr>
                        <a:t>May</a:t>
                      </a:r>
                      <a:endParaRPr lang="en-IN" sz="1100" b="1" dirty="0">
                        <a:solidFill>
                          <a:schemeClr val="tx1"/>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9EB"/>
                    </a:solidFill>
                  </a:tcPr>
                </a:tc>
                <a:extLst>
                  <a:ext uri="{0D108BD9-81ED-4DB2-BD59-A6C34878D82A}">
                    <a16:rowId xmlns:a16="http://schemas.microsoft.com/office/drawing/2014/main" val="4096251288"/>
                  </a:ext>
                </a:extLst>
              </a:tr>
              <a:tr h="43693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14000"/>
                        </a:lnSpc>
                        <a:spcAft>
                          <a:spcPts val="800"/>
                        </a:spcAft>
                      </a:pPr>
                      <a:r>
                        <a:rPr lang="en-IN" sz="1100" dirty="0">
                          <a:solidFill>
                            <a:schemeClr val="tx1"/>
                          </a:solidFill>
                          <a:effectLst/>
                          <a:latin typeface="Calibri" panose="020F0502020204030204" pitchFamily="34" charset="0"/>
                          <a:cs typeface="Calibri" panose="020F0502020204030204" pitchFamily="34" charset="0"/>
                        </a:rPr>
                        <a:t>Literature Survey on driver verification of processor based on Universal Verification Methodology (UVM)</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71755" marR="71755">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lumOff val="10000"/>
                      </a:schemeClr>
                    </a:solidFill>
                  </a:tcPr>
                </a:tc>
                <a:tc>
                  <a:txBody>
                    <a:bodyPr/>
                    <a:lstStyle/>
                    <a:p>
                      <a:pPr marL="71755" marR="71755">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5000"/>
                        <a:lumOff val="75000"/>
                      </a:schemeClr>
                    </a:solidFill>
                  </a:tcPr>
                </a:tc>
                <a:tc>
                  <a:txBody>
                    <a:bodyPr/>
                    <a:lstStyle/>
                    <a:p>
                      <a:pPr marL="71755" marR="71755">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71755" marR="71755">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12324254"/>
                  </a:ext>
                </a:extLst>
              </a:tr>
              <a:tr h="33324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14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Identifying the base paper and Analysis</a:t>
                      </a: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71755" marR="71755">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p>
                      <a:pPr marL="71755" marR="71755">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lumOff val="50000"/>
                      </a:schemeClr>
                    </a:solidFill>
                  </a:tcPr>
                </a:tc>
                <a:tc>
                  <a:txBody>
                    <a:bodyPr/>
                    <a:lstStyle/>
                    <a:p>
                      <a:pPr marL="71755" marR="71755">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8743744"/>
                  </a:ext>
                </a:extLst>
              </a:tr>
              <a:tr h="34773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14000"/>
                        </a:lnSpc>
                        <a:spcBef>
                          <a:spcPts val="0"/>
                        </a:spcBef>
                        <a:spcAft>
                          <a:spcPts val="800"/>
                        </a:spcAft>
                        <a:buClrTx/>
                        <a:buSzTx/>
                        <a:buFontTx/>
                        <a:buNone/>
                        <a:tabLst/>
                        <a:defRPr/>
                      </a:pPr>
                      <a:r>
                        <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Interpretation of pipelined concept (5 stages)</a:t>
                      </a: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5000"/>
                        <a:lumOff val="7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lumOff val="1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p>
                      <a:pPr>
                        <a:lnSpc>
                          <a:spcPct val="107000"/>
                        </a:lnSpc>
                        <a:spcAft>
                          <a:spcPts val="800"/>
                        </a:spcAft>
                      </a:pPr>
                      <a:endParaRPr lang="en-IN" sz="1100" dirty="0">
                        <a:solidFill>
                          <a:schemeClr val="accent4">
                            <a:lumMod val="40000"/>
                            <a:lumOff val="60000"/>
                          </a:schemeClr>
                        </a:solidFill>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5000"/>
                        <a:lumOff val="7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lumOff val="5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09106922"/>
                  </a:ext>
                </a:extLst>
              </a:tr>
              <a:tr h="333244">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14000"/>
                        </a:lnSpc>
                        <a:spcBef>
                          <a:spcPts val="0"/>
                        </a:spcBef>
                        <a:spcAft>
                          <a:spcPts val="800"/>
                        </a:spcAft>
                        <a:buClrTx/>
                        <a:buSzTx/>
                        <a:buFontTx/>
                        <a:buNone/>
                        <a:tabLst/>
                        <a:defRPr/>
                      </a:pPr>
                      <a:r>
                        <a:rPr lang="en-IN" sz="1100" dirty="0">
                          <a:solidFill>
                            <a:schemeClr val="tx1"/>
                          </a:solidFill>
                          <a:effectLst/>
                          <a:latin typeface="Calibri" panose="020F0502020204030204" pitchFamily="34" charset="0"/>
                          <a:cs typeface="Calibri" panose="020F0502020204030204" pitchFamily="34" charset="0"/>
                        </a:rPr>
                        <a:t>Analysis of environment architecture of UVM</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74969377"/>
                  </a:ext>
                </a:extLst>
              </a:tr>
              <a:tr h="45897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lvl="0" indent="0" algn="ctr" defTabSz="914400" rtl="0" eaLnBrk="1" fontAlgn="auto" latinLnBrk="0" hangingPunct="1">
                        <a:lnSpc>
                          <a:spcPct val="114000"/>
                        </a:lnSpc>
                        <a:spcBef>
                          <a:spcPts val="0"/>
                        </a:spcBef>
                        <a:spcAft>
                          <a:spcPts val="800"/>
                        </a:spcAft>
                        <a:buClrTx/>
                        <a:buSzTx/>
                        <a:buFontTx/>
                        <a:buNone/>
                        <a:tabLst/>
                        <a:defRPr/>
                      </a:pPr>
                      <a:r>
                        <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Understanding and analysis of the driver module in the UVM architecture</a:t>
                      </a: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lumOff val="1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lumOff val="5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71755" marR="71755" algn="ct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00164360"/>
                  </a:ext>
                </a:extLst>
              </a:tr>
              <a:tr h="531443">
                <a:tc>
                  <a:txBody>
                    <a:bodyPr/>
                    <a:lstStyle/>
                    <a:p>
                      <a:pPr algn="ctr">
                        <a:lnSpc>
                          <a:spcPct val="114000"/>
                        </a:lnSpc>
                        <a:spcAft>
                          <a:spcPts val="800"/>
                        </a:spcAft>
                      </a:pPr>
                      <a:r>
                        <a:rPr lang="en-US"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Interpretation and analysis of sequencer driver communication</a:t>
                      </a: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5937547"/>
                  </a:ext>
                </a:extLst>
              </a:tr>
              <a:tr h="26667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14000"/>
                        </a:lnSpc>
                        <a:spcAft>
                          <a:spcPts val="800"/>
                        </a:spcAft>
                      </a:pPr>
                      <a:r>
                        <a:rPr lang="en-IN" sz="1100" dirty="0">
                          <a:solidFill>
                            <a:schemeClr val="tx1"/>
                          </a:solidFill>
                          <a:effectLst/>
                          <a:latin typeface="Calibri" panose="020F0502020204030204" pitchFamily="34" charset="0"/>
                          <a:cs typeface="Calibri" panose="020F0502020204030204" pitchFamily="34" charset="0"/>
                        </a:rPr>
                        <a:t>Preparation of Abstract and Problem Statement for report</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lumOff val="2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50000"/>
                        <a:lumOff val="5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71755" marR="71755" algn="ct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71755" marR="71755" algn="ct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44392507"/>
                  </a:ext>
                </a:extLst>
              </a:tr>
              <a:tr h="3455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14000"/>
                        </a:lnSpc>
                        <a:spcAft>
                          <a:spcPts val="800"/>
                        </a:spcAft>
                      </a:pPr>
                      <a:r>
                        <a:rPr lang="en-IN" sz="1100" dirty="0">
                          <a:solidFill>
                            <a:schemeClr val="tx1"/>
                          </a:solidFill>
                          <a:effectLst/>
                          <a:latin typeface="Calibri" panose="020F0502020204030204" pitchFamily="34" charset="0"/>
                          <a:cs typeface="Calibri" panose="020F0502020204030204" pitchFamily="34" charset="0"/>
                        </a:rPr>
                        <a:t>Feature extraction from DUT, Interfacing hierarchy</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01552008"/>
                  </a:ext>
                </a:extLst>
              </a:tr>
              <a:tr h="43166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14000"/>
                        </a:lnSpc>
                        <a:spcAft>
                          <a:spcPts val="800"/>
                        </a:spcAft>
                      </a:pPr>
                      <a:r>
                        <a:rPr lang="en-IN" sz="1100" dirty="0">
                          <a:solidFill>
                            <a:schemeClr val="tx1"/>
                          </a:solidFill>
                          <a:effectLst/>
                          <a:latin typeface="Calibri" panose="020F0502020204030204" pitchFamily="34" charset="0"/>
                          <a:cs typeface="Calibri" panose="020F0502020204030204" pitchFamily="34" charset="0"/>
                        </a:rPr>
                        <a:t>Preparation of verification plan: Design construction, coverage groups, writing test cases</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22146972"/>
                  </a:ext>
                </a:extLst>
              </a:tr>
              <a:tr h="372472">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lnSpc>
                          <a:spcPct val="114000"/>
                        </a:lnSpc>
                        <a:spcAft>
                          <a:spcPts val="800"/>
                        </a:spcAft>
                      </a:pPr>
                      <a:r>
                        <a:rPr lang="en-IN" sz="1100" dirty="0">
                          <a:solidFill>
                            <a:schemeClr val="tx1"/>
                          </a:solidFill>
                          <a:effectLst/>
                          <a:latin typeface="Calibri" panose="020F0502020204030204" pitchFamily="34" charset="0"/>
                          <a:cs typeface="Calibri" panose="020F0502020204030204" pitchFamily="34" charset="0"/>
                        </a:rPr>
                        <a:t>Building verification components, Run test cases</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49469275"/>
                  </a:ext>
                </a:extLst>
              </a:tr>
              <a:tr h="260799">
                <a:tc>
                  <a:txBody>
                    <a:bodyPr/>
                    <a:lstStyle/>
                    <a:p>
                      <a:pPr algn="ctr">
                        <a:lnSpc>
                          <a:spcPct val="114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 implementation</a:t>
                      </a: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lumOff val="10000"/>
                      </a:schemeClr>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66362165"/>
                  </a:ext>
                </a:extLst>
              </a:tr>
              <a:tr h="458194">
                <a:tc>
                  <a:txBody>
                    <a:bodyPr/>
                    <a:lstStyle/>
                    <a:p>
                      <a:pPr algn="ctr">
                        <a:lnSpc>
                          <a:spcPct val="114000"/>
                        </a:lnSpc>
                        <a:spcAft>
                          <a:spcPts val="800"/>
                        </a:spcAft>
                      </a:pPr>
                      <a:r>
                        <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Inference and hypothesis of </a:t>
                      </a:r>
                      <a:r>
                        <a:rPr lang="en-GB" sz="1100" b="1" kern="1200" dirty="0">
                          <a:solidFill>
                            <a:schemeClr val="dk1"/>
                          </a:solidFill>
                          <a:effectLst/>
                          <a:latin typeface="Calibri" panose="020F0502020204030204" pitchFamily="34" charset="0"/>
                          <a:ea typeface="+mn-ea"/>
                          <a:cs typeface="Calibri" panose="020F0502020204030204" pitchFamily="34" charset="0"/>
                        </a:rPr>
                        <a:t>Unified Verification Methodology framework</a:t>
                      </a:r>
                      <a:endParaRPr lang="en-IN" sz="1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26110" marR="261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nSpc>
                          <a:spcPct val="107000"/>
                        </a:lnSpc>
                        <a:spcAft>
                          <a:spcPts val="800"/>
                        </a:spcAft>
                      </a:pP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26110" marR="2611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72483856"/>
                  </a:ext>
                </a:extLst>
              </a:tr>
            </a:tbl>
          </a:graphicData>
        </a:graphic>
      </p:graphicFrame>
      <p:pic>
        <p:nvPicPr>
          <p:cNvPr id="10" name="Google Shape;318;p1">
            <a:extLst>
              <a:ext uri="{FF2B5EF4-FFF2-40B4-BE49-F238E27FC236}">
                <a16:creationId xmlns:a16="http://schemas.microsoft.com/office/drawing/2014/main" id="{526E817B-2F45-41AB-92CF-73473B069867}"/>
              </a:ext>
            </a:extLst>
          </p:cNvPr>
          <p:cNvPicPr preferRelativeResize="0"/>
          <p:nvPr/>
        </p:nvPicPr>
        <p:blipFill>
          <a:blip r:embed="rId2">
            <a:alphaModFix/>
          </a:blip>
          <a:stretch>
            <a:fillRect/>
          </a:stretch>
        </p:blipFill>
        <p:spPr>
          <a:xfrm>
            <a:off x="10778267" y="75819"/>
            <a:ext cx="1104650" cy="1010125"/>
          </a:xfrm>
          <a:prstGeom prst="rect">
            <a:avLst/>
          </a:prstGeom>
          <a:noFill/>
          <a:ln>
            <a:noFill/>
          </a:ln>
        </p:spPr>
      </p:pic>
    </p:spTree>
    <p:extLst>
      <p:ext uri="{BB962C8B-B14F-4D97-AF65-F5344CB8AC3E}">
        <p14:creationId xmlns:p14="http://schemas.microsoft.com/office/powerpoint/2010/main" val="2863611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407"/>
        <p:cNvGrpSpPr/>
        <p:nvPr/>
      </p:nvGrpSpPr>
      <p:grpSpPr>
        <a:xfrm>
          <a:off x="0" y="0"/>
          <a:ext cx="0" cy="0"/>
          <a:chOff x="0" y="0"/>
          <a:chExt cx="0" cy="0"/>
        </a:xfrm>
      </p:grpSpPr>
      <p:sp>
        <p:nvSpPr>
          <p:cNvPr id="408" name="Google Shape;408;p13"/>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Trebuchet MS"/>
              <a:buNone/>
            </a:pPr>
            <a:r>
              <a:rPr lang="en-US" dirty="0">
                <a:solidFill>
                  <a:schemeClr val="tx1"/>
                </a:solidFill>
              </a:rPr>
              <a:t>Thank You </a:t>
            </a:r>
            <a:endParaRPr dirty="0">
              <a:solidFill>
                <a:schemeClr val="tx1"/>
              </a:solidFill>
            </a:endParaRPr>
          </a:p>
        </p:txBody>
      </p:sp>
      <p:pic>
        <p:nvPicPr>
          <p:cNvPr id="2" name="Google Shape;318;p1">
            <a:extLst>
              <a:ext uri="{FF2B5EF4-FFF2-40B4-BE49-F238E27FC236}">
                <a16:creationId xmlns:a16="http://schemas.microsoft.com/office/drawing/2014/main" id="{A2048242-CF56-B70B-E2FF-0039A2CAB95B}"/>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22"/>
        <p:cNvGrpSpPr/>
        <p:nvPr/>
      </p:nvGrpSpPr>
      <p:grpSpPr>
        <a:xfrm>
          <a:off x="0" y="0"/>
          <a:ext cx="0" cy="0"/>
          <a:chOff x="0" y="0"/>
          <a:chExt cx="0" cy="0"/>
        </a:xfrm>
      </p:grpSpPr>
      <p:sp>
        <p:nvSpPr>
          <p:cNvPr id="323" name="Google Shape;323;p2"/>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t>Scope and Objectives</a:t>
            </a:r>
            <a:endParaRPr dirty="0"/>
          </a:p>
        </p:txBody>
      </p:sp>
      <p:sp>
        <p:nvSpPr>
          <p:cNvPr id="324" name="Google Shape;324;p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
        <p:nvSpPr>
          <p:cNvPr id="325" name="Google Shape;325;p2"/>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p>
            <a:pPr marL="90487" lvl="0" indent="-127000" algn="l" rtl="0">
              <a:lnSpc>
                <a:spcPct val="100000"/>
              </a:lnSpc>
              <a:spcBef>
                <a:spcPts val="0"/>
              </a:spcBef>
              <a:spcAft>
                <a:spcPts val="0"/>
              </a:spcAft>
              <a:buClr>
                <a:schemeClr val="lt1"/>
              </a:buClr>
              <a:buSzPts val="2000"/>
              <a:buFont typeface="Times New Roman"/>
              <a:buChar char="➢"/>
            </a:pPr>
            <a:r>
              <a:rPr lang="en-US" sz="2000" dirty="0">
                <a:solidFill>
                  <a:schemeClr val="tx1"/>
                </a:solidFill>
                <a:latin typeface="Times New Roman"/>
                <a:ea typeface="Times New Roman"/>
                <a:cs typeface="Times New Roman"/>
                <a:sym typeface="Times New Roman"/>
              </a:rPr>
              <a:t>The MIPS processor design is one of the very first foundations of the modern day processor designs.</a:t>
            </a:r>
            <a:endParaRPr sz="2000" dirty="0">
              <a:solidFill>
                <a:schemeClr val="tx1"/>
              </a:solidFill>
              <a:latin typeface="Times New Roman"/>
              <a:ea typeface="Times New Roman"/>
              <a:cs typeface="Times New Roman"/>
              <a:sym typeface="Times New Roman"/>
            </a:endParaRPr>
          </a:p>
          <a:p>
            <a:pPr marL="90487" lvl="0" indent="-127000" algn="l" rtl="0">
              <a:lnSpc>
                <a:spcPct val="100000"/>
              </a:lnSpc>
              <a:spcBef>
                <a:spcPts val="1400"/>
              </a:spcBef>
              <a:spcAft>
                <a:spcPts val="0"/>
              </a:spcAft>
              <a:buClr>
                <a:schemeClr val="lt1"/>
              </a:buClr>
              <a:buSzPts val="2000"/>
              <a:buFont typeface="Times New Roman"/>
              <a:buChar char="➢"/>
            </a:pPr>
            <a:r>
              <a:rPr lang="en-US" sz="2000" dirty="0">
                <a:solidFill>
                  <a:schemeClr val="tx1"/>
                </a:solidFill>
                <a:latin typeface="Times New Roman"/>
                <a:ea typeface="Times New Roman"/>
                <a:cs typeface="Times New Roman"/>
                <a:sym typeface="Times New Roman"/>
              </a:rPr>
              <a:t>It brings various different fundamental concepts of modern day computing like pipelining, data dependency handling and forwarding into one place to enhance the capabilities and speed of processing. </a:t>
            </a:r>
            <a:endParaRPr sz="2000" dirty="0">
              <a:solidFill>
                <a:schemeClr val="tx1"/>
              </a:solidFill>
              <a:latin typeface="Times New Roman"/>
              <a:ea typeface="Times New Roman"/>
              <a:cs typeface="Times New Roman"/>
              <a:sym typeface="Times New Roman"/>
            </a:endParaRPr>
          </a:p>
          <a:p>
            <a:pPr marL="90487" lvl="0" indent="-127000" algn="l" rtl="0">
              <a:lnSpc>
                <a:spcPct val="100000"/>
              </a:lnSpc>
              <a:spcBef>
                <a:spcPts val="1400"/>
              </a:spcBef>
              <a:spcAft>
                <a:spcPts val="0"/>
              </a:spcAft>
              <a:buClr>
                <a:schemeClr val="lt1"/>
              </a:buClr>
              <a:buSzPts val="2000"/>
              <a:buFont typeface="Times New Roman"/>
              <a:buChar char="➢"/>
            </a:pPr>
            <a:r>
              <a:rPr lang="en-US" sz="2000" dirty="0">
                <a:solidFill>
                  <a:schemeClr val="tx1"/>
                </a:solidFill>
                <a:latin typeface="Times New Roman"/>
                <a:ea typeface="Times New Roman"/>
                <a:cs typeface="Times New Roman"/>
                <a:sym typeface="Times New Roman"/>
              </a:rPr>
              <a:t>This project proposes to verify the functionality of a five-stage pipelined mips processor. The design under test comes with a total of 16 instructions with a total of 49 variants, 5 pipeline stages and a hazard unit. </a:t>
            </a:r>
            <a:endParaRPr sz="2000" dirty="0">
              <a:solidFill>
                <a:schemeClr val="tx1"/>
              </a:solidFill>
              <a:latin typeface="Times New Roman"/>
              <a:ea typeface="Times New Roman"/>
              <a:cs typeface="Times New Roman"/>
              <a:sym typeface="Times New Roman"/>
            </a:endParaRPr>
          </a:p>
          <a:p>
            <a:pPr marL="90487" lvl="0" indent="-127000" algn="l" rtl="0">
              <a:lnSpc>
                <a:spcPct val="100000"/>
              </a:lnSpc>
              <a:spcBef>
                <a:spcPts val="1400"/>
              </a:spcBef>
              <a:spcAft>
                <a:spcPts val="0"/>
              </a:spcAft>
              <a:buClr>
                <a:schemeClr val="lt1"/>
              </a:buClr>
              <a:buSzPts val="2000"/>
              <a:buFont typeface="Times New Roman"/>
              <a:buChar char="➢"/>
            </a:pPr>
            <a:r>
              <a:rPr lang="en-US" sz="2000" dirty="0">
                <a:solidFill>
                  <a:schemeClr val="tx1"/>
                </a:solidFill>
                <a:latin typeface="Times New Roman"/>
                <a:ea typeface="Times New Roman"/>
                <a:cs typeface="Times New Roman"/>
                <a:sym typeface="Times New Roman"/>
              </a:rPr>
              <a:t>This project presents the verification of this design. The functionality of each instructions is tested using constrained random verification  to implement these verification techniques in system Verilog unified verification methodology(uvm) is used.</a:t>
            </a:r>
            <a:endParaRPr dirty="0">
              <a:solidFill>
                <a:schemeClr val="tx1"/>
              </a:solidFill>
              <a:latin typeface="Times New Roman"/>
              <a:ea typeface="Times New Roman"/>
              <a:cs typeface="Times New Roman"/>
              <a:sym typeface="Times New Roman"/>
            </a:endParaRPr>
          </a:p>
        </p:txBody>
      </p:sp>
      <p:sp>
        <p:nvSpPr>
          <p:cNvPr id="2" name="Google Shape;323;p2">
            <a:extLst>
              <a:ext uri="{FF2B5EF4-FFF2-40B4-BE49-F238E27FC236}">
                <a16:creationId xmlns:a16="http://schemas.microsoft.com/office/drawing/2014/main" id="{8370E723-1E71-1295-A1F0-947A37BE8CD3}"/>
              </a:ext>
            </a:extLst>
          </p:cNvPr>
          <p:cNvSpPr txBox="1">
            <a:spLocks/>
          </p:cNvSpPr>
          <p:nvPr/>
        </p:nvSpPr>
        <p:spPr>
          <a:xfrm>
            <a:off x="444500" y="503596"/>
            <a:ext cx="11214100" cy="5355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3200"/>
              <a:buFont typeface="Trebuchet MS"/>
              <a:buNone/>
              <a:defRPr sz="3200" b="1" i="0" u="none" strike="noStrike" cap="none">
                <a:solidFill>
                  <a:schemeClr val="l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solidFill>
                  <a:schemeClr val="tx1"/>
                </a:solidFill>
              </a:rPr>
              <a:t>Scope and Objectives</a:t>
            </a:r>
          </a:p>
        </p:txBody>
      </p:sp>
      <p:pic>
        <p:nvPicPr>
          <p:cNvPr id="3" name="Google Shape;318;p1">
            <a:extLst>
              <a:ext uri="{FF2B5EF4-FFF2-40B4-BE49-F238E27FC236}">
                <a16:creationId xmlns:a16="http://schemas.microsoft.com/office/drawing/2014/main" id="{05914379-E079-0775-D565-2762FA2597A7}"/>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29"/>
        <p:cNvGrpSpPr/>
        <p:nvPr/>
      </p:nvGrpSpPr>
      <p:grpSpPr>
        <a:xfrm>
          <a:off x="0" y="0"/>
          <a:ext cx="0" cy="0"/>
          <a:chOff x="0" y="0"/>
          <a:chExt cx="0" cy="0"/>
        </a:xfrm>
      </p:grpSpPr>
      <p:sp>
        <p:nvSpPr>
          <p:cNvPr id="330" name="Google Shape;330;p3"/>
          <p:cNvSpPr txBox="1">
            <a:spLocks noGrp="1"/>
          </p:cNvSpPr>
          <p:nvPr>
            <p:ph type="title"/>
          </p:nvPr>
        </p:nvSpPr>
        <p:spPr>
          <a:xfrm>
            <a:off x="444500" y="562939"/>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solidFill>
                  <a:schemeClr val="tx1"/>
                </a:solidFill>
              </a:rPr>
              <a:t>Methodology</a:t>
            </a:r>
            <a:endParaRPr dirty="0">
              <a:solidFill>
                <a:schemeClr val="tx1"/>
              </a:solidFill>
            </a:endParaRPr>
          </a:p>
        </p:txBody>
      </p:sp>
      <p:sp>
        <p:nvSpPr>
          <p:cNvPr id="331" name="Google Shape;331;p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sp>
        <p:nvSpPr>
          <p:cNvPr id="332" name="Google Shape;332;p3"/>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p>
            <a:pPr marL="457200" lvl="0" indent="-355600" algn="just" rtl="0">
              <a:lnSpc>
                <a:spcPct val="100000"/>
              </a:lnSpc>
              <a:spcBef>
                <a:spcPts val="0"/>
              </a:spcBef>
              <a:spcAft>
                <a:spcPts val="0"/>
              </a:spcAft>
              <a:buSzPts val="2000"/>
              <a:buFont typeface="Cambria"/>
              <a:buChar char="➢"/>
            </a:pPr>
            <a:r>
              <a:rPr lang="en-US" sz="2000" dirty="0">
                <a:solidFill>
                  <a:schemeClr val="tx1"/>
                </a:solidFill>
                <a:latin typeface="Cambria"/>
                <a:ea typeface="Cambria"/>
                <a:cs typeface="Cambria"/>
                <a:sym typeface="Cambria"/>
              </a:rPr>
              <a:t>The MIPS processor this project intends to verify is a 16 bit, 5 staged pipelined processor. It provides 16 instructions with 49 variants. This verification process of this design involves first verifying individual blocks of each stage and then verifying the overall working of the design.</a:t>
            </a:r>
            <a:endParaRPr sz="2000" dirty="0">
              <a:solidFill>
                <a:schemeClr val="tx1"/>
              </a:solidFill>
              <a:latin typeface="Cambria"/>
              <a:ea typeface="Cambria"/>
              <a:cs typeface="Cambria"/>
              <a:sym typeface="Cambria"/>
            </a:endParaRPr>
          </a:p>
          <a:p>
            <a:pPr marL="457200" lvl="0" indent="0" algn="just" rtl="0">
              <a:lnSpc>
                <a:spcPct val="100000"/>
              </a:lnSpc>
              <a:spcBef>
                <a:spcPts val="0"/>
              </a:spcBef>
              <a:spcAft>
                <a:spcPts val="0"/>
              </a:spcAft>
              <a:buNone/>
            </a:pPr>
            <a:endParaRPr sz="2000" dirty="0">
              <a:solidFill>
                <a:schemeClr val="tx1"/>
              </a:solidFill>
              <a:latin typeface="Cambria"/>
              <a:ea typeface="Cambria"/>
              <a:cs typeface="Cambria"/>
              <a:sym typeface="Cambria"/>
            </a:endParaRPr>
          </a:p>
          <a:p>
            <a:pPr marL="457200" lvl="0" indent="-355600" algn="just" rtl="0">
              <a:lnSpc>
                <a:spcPct val="100000"/>
              </a:lnSpc>
              <a:spcBef>
                <a:spcPts val="1400"/>
              </a:spcBef>
              <a:spcAft>
                <a:spcPts val="0"/>
              </a:spcAft>
              <a:buSzPts val="2000"/>
              <a:buFont typeface="Cambria"/>
              <a:buChar char="➢"/>
            </a:pPr>
            <a:r>
              <a:rPr lang="en-US" sz="2000" dirty="0">
                <a:solidFill>
                  <a:schemeClr val="tx1"/>
                </a:solidFill>
                <a:latin typeface="Cambria"/>
                <a:ea typeface="Cambria"/>
                <a:cs typeface="Cambria"/>
                <a:sym typeface="Cambria"/>
              </a:rPr>
              <a:t> Although this remains a two-step process this is done by automating the verification process and making use of only one testing system which has interfaces to all the internal blocks as well as the main input-output blocks. By this process, the verification can be highly automated, high-speed and accurate.</a:t>
            </a:r>
            <a:endParaRPr sz="2000" dirty="0">
              <a:solidFill>
                <a:schemeClr val="tx1"/>
              </a:solidFill>
            </a:endParaRPr>
          </a:p>
          <a:p>
            <a:pPr marL="0" lvl="0" indent="0" algn="l" rtl="0">
              <a:lnSpc>
                <a:spcPct val="90000"/>
              </a:lnSpc>
              <a:spcBef>
                <a:spcPts val="0"/>
              </a:spcBef>
              <a:spcAft>
                <a:spcPts val="0"/>
              </a:spcAft>
              <a:buNone/>
            </a:pPr>
            <a:endParaRPr dirty="0">
              <a:solidFill>
                <a:schemeClr val="tx1"/>
              </a:solidFill>
            </a:endParaRPr>
          </a:p>
        </p:txBody>
      </p:sp>
      <p:pic>
        <p:nvPicPr>
          <p:cNvPr id="2" name="Google Shape;318;p1">
            <a:extLst>
              <a:ext uri="{FF2B5EF4-FFF2-40B4-BE49-F238E27FC236}">
                <a16:creationId xmlns:a16="http://schemas.microsoft.com/office/drawing/2014/main" id="{70A58D56-D6C6-B053-F29B-8C970C29150D}"/>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BCD2-7954-4E31-2CD5-1EBDB79670F3}"/>
              </a:ext>
            </a:extLst>
          </p:cNvPr>
          <p:cNvSpPr>
            <a:spLocks noGrp="1"/>
          </p:cNvSpPr>
          <p:nvPr>
            <p:ph type="title"/>
          </p:nvPr>
        </p:nvSpPr>
        <p:spPr/>
        <p:txBody>
          <a:bodyPr/>
          <a:lstStyle/>
          <a:p>
            <a:r>
              <a:rPr lang="en-GB" dirty="0">
                <a:solidFill>
                  <a:schemeClr val="tx1"/>
                </a:solidFill>
              </a:rPr>
              <a:t>Literature review</a:t>
            </a:r>
            <a:endParaRPr lang="en-IN" dirty="0">
              <a:solidFill>
                <a:schemeClr val="tx1"/>
              </a:solidFill>
            </a:endParaRPr>
          </a:p>
        </p:txBody>
      </p:sp>
      <p:sp>
        <p:nvSpPr>
          <p:cNvPr id="3" name="Slide Number Placeholder 2">
            <a:extLst>
              <a:ext uri="{FF2B5EF4-FFF2-40B4-BE49-F238E27FC236}">
                <a16:creationId xmlns:a16="http://schemas.microsoft.com/office/drawing/2014/main" id="{EB54263E-BCF9-5C18-E22B-F27CD446CC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pic>
        <p:nvPicPr>
          <p:cNvPr id="7" name="Picture 6">
            <a:extLst>
              <a:ext uri="{FF2B5EF4-FFF2-40B4-BE49-F238E27FC236}">
                <a16:creationId xmlns:a16="http://schemas.microsoft.com/office/drawing/2014/main" id="{D4F85B2C-69ED-B88F-34D8-36C3C845EF6D}"/>
              </a:ext>
            </a:extLst>
          </p:cNvPr>
          <p:cNvPicPr>
            <a:picLocks noChangeAspect="1"/>
          </p:cNvPicPr>
          <p:nvPr/>
        </p:nvPicPr>
        <p:blipFill>
          <a:blip r:embed="rId2"/>
          <a:stretch>
            <a:fillRect/>
          </a:stretch>
        </p:blipFill>
        <p:spPr>
          <a:xfrm>
            <a:off x="11082358" y="37554"/>
            <a:ext cx="1109641" cy="1040902"/>
          </a:xfrm>
          <a:prstGeom prst="rect">
            <a:avLst/>
          </a:prstGeom>
        </p:spPr>
      </p:pic>
      <p:sp>
        <p:nvSpPr>
          <p:cNvPr id="8" name="Date Placeholder 2">
            <a:extLst>
              <a:ext uri="{FF2B5EF4-FFF2-40B4-BE49-F238E27FC236}">
                <a16:creationId xmlns:a16="http://schemas.microsoft.com/office/drawing/2014/main" id="{8A02170D-663B-8B0E-8263-80C933E094AB}"/>
              </a:ext>
            </a:extLst>
          </p:cNvPr>
          <p:cNvSpPr txBox="1">
            <a:spLocks/>
          </p:cNvSpPr>
          <p:nvPr/>
        </p:nvSpPr>
        <p:spPr>
          <a:xfrm>
            <a:off x="0" y="6627532"/>
            <a:ext cx="2743200" cy="228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CB227F-9FAF-466D-94D5-CBE77AB8BEAD}" type="datetime1">
              <a:rPr lang="en-US" smtClean="0"/>
              <a:pPr/>
              <a:t>2/10/2023</a:t>
            </a:fld>
            <a:endParaRPr lang="en-US" dirty="0"/>
          </a:p>
        </p:txBody>
      </p:sp>
      <p:sp>
        <p:nvSpPr>
          <p:cNvPr id="9" name="Slide Number Placeholder 4">
            <a:extLst>
              <a:ext uri="{FF2B5EF4-FFF2-40B4-BE49-F238E27FC236}">
                <a16:creationId xmlns:a16="http://schemas.microsoft.com/office/drawing/2014/main" id="{1F3B3E9B-8D93-B640-EE02-BF12DD71B86A}"/>
              </a:ext>
            </a:extLst>
          </p:cNvPr>
          <p:cNvSpPr txBox="1">
            <a:spLocks/>
          </p:cNvSpPr>
          <p:nvPr/>
        </p:nvSpPr>
        <p:spPr>
          <a:xfrm>
            <a:off x="11775140" y="6627532"/>
            <a:ext cx="416859" cy="228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2</a:t>
            </a:r>
          </a:p>
        </p:txBody>
      </p:sp>
      <p:graphicFrame>
        <p:nvGraphicFramePr>
          <p:cNvPr id="11" name="Table 5">
            <a:extLst>
              <a:ext uri="{FF2B5EF4-FFF2-40B4-BE49-F238E27FC236}">
                <a16:creationId xmlns:a16="http://schemas.microsoft.com/office/drawing/2014/main" id="{8A4A8621-64CB-FB3E-617C-299B98D7BB2E}"/>
              </a:ext>
            </a:extLst>
          </p:cNvPr>
          <p:cNvGraphicFramePr>
            <a:graphicFrameLocks/>
          </p:cNvGraphicFramePr>
          <p:nvPr>
            <p:extLst>
              <p:ext uri="{D42A27DB-BD31-4B8C-83A1-F6EECF244321}">
                <p14:modId xmlns:p14="http://schemas.microsoft.com/office/powerpoint/2010/main" val="4177626230"/>
              </p:ext>
            </p:extLst>
          </p:nvPr>
        </p:nvGraphicFramePr>
        <p:xfrm>
          <a:off x="454333" y="1182994"/>
          <a:ext cx="11283334" cy="5101344"/>
        </p:xfrm>
        <a:graphic>
          <a:graphicData uri="http://schemas.openxmlformats.org/drawingml/2006/table">
            <a:tbl>
              <a:tblPr firstRow="1" bandRow="1"/>
              <a:tblGrid>
                <a:gridCol w="762000">
                  <a:extLst>
                    <a:ext uri="{9D8B030D-6E8A-4147-A177-3AD203B41FA5}">
                      <a16:colId xmlns:a16="http://schemas.microsoft.com/office/drawing/2014/main" val="2638228161"/>
                    </a:ext>
                  </a:extLst>
                </a:gridCol>
                <a:gridCol w="3059373">
                  <a:extLst>
                    <a:ext uri="{9D8B030D-6E8A-4147-A177-3AD203B41FA5}">
                      <a16:colId xmlns:a16="http://schemas.microsoft.com/office/drawing/2014/main" val="1566290440"/>
                    </a:ext>
                  </a:extLst>
                </a:gridCol>
                <a:gridCol w="796119">
                  <a:extLst>
                    <a:ext uri="{9D8B030D-6E8A-4147-A177-3AD203B41FA5}">
                      <a16:colId xmlns:a16="http://schemas.microsoft.com/office/drawing/2014/main" val="2036467767"/>
                    </a:ext>
                  </a:extLst>
                </a:gridCol>
                <a:gridCol w="2547582">
                  <a:extLst>
                    <a:ext uri="{9D8B030D-6E8A-4147-A177-3AD203B41FA5}">
                      <a16:colId xmlns:a16="http://schemas.microsoft.com/office/drawing/2014/main" val="3197041435"/>
                    </a:ext>
                  </a:extLst>
                </a:gridCol>
                <a:gridCol w="4118260">
                  <a:extLst>
                    <a:ext uri="{9D8B030D-6E8A-4147-A177-3AD203B41FA5}">
                      <a16:colId xmlns:a16="http://schemas.microsoft.com/office/drawing/2014/main" val="2221291799"/>
                    </a:ext>
                  </a:extLst>
                </a:gridCol>
              </a:tblGrid>
              <a:tr h="161468">
                <a:tc>
                  <a:txBody>
                    <a:bodyPr/>
                    <a:lstStyle/>
                    <a:p>
                      <a:r>
                        <a:rPr lang="en-US" sz="1100" dirty="0">
                          <a:solidFill>
                            <a:schemeClr val="tx1"/>
                          </a:solidFill>
                          <a:latin typeface="Times" panose="02020603050405020304" pitchFamily="18" charset="0"/>
                          <a:cs typeface="Times" panose="02020603050405020304" pitchFamily="18" charset="0"/>
                        </a:rPr>
                        <a:t>Sl.NO</a:t>
                      </a:r>
                    </a:p>
                  </a:txBody>
                  <a:tcPr marL="82530" marR="82530" marT="41265" marB="4126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mes" panose="02020603050405020304" pitchFamily="18" charset="0"/>
                          <a:ea typeface="Arial"/>
                          <a:cs typeface="Times" panose="02020603050405020304" pitchFamily="18" charset="0"/>
                        </a:rPr>
                        <a:t>Name of the Journal</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Year</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Keywords</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Methodology</a:t>
                      </a:r>
                    </a:p>
                  </a:txBody>
                  <a:tcPr marL="82530" marR="82530" marT="41265" marB="41265"/>
                </a:tc>
                <a:extLst>
                  <a:ext uri="{0D108BD9-81ED-4DB2-BD59-A6C34878D82A}">
                    <a16:rowId xmlns:a16="http://schemas.microsoft.com/office/drawing/2014/main" val="249120229"/>
                  </a:ext>
                </a:extLst>
              </a:tr>
              <a:tr h="908994">
                <a:tc>
                  <a:txBody>
                    <a:bodyPr/>
                    <a:lstStyle/>
                    <a:p>
                      <a:endParaRPr lang="en-US" sz="1100" dirty="0">
                        <a:solidFill>
                          <a:schemeClr val="tx1"/>
                        </a:solidFill>
                        <a:latin typeface="Times" panose="02020603050405020304" pitchFamily="18" charset="0"/>
                        <a:cs typeface="Times" panose="02020603050405020304" pitchFamily="18" charset="0"/>
                      </a:endParaRPr>
                    </a:p>
                    <a:p>
                      <a:endParaRPr lang="en-US" sz="1100" dirty="0">
                        <a:solidFill>
                          <a:schemeClr val="tx1"/>
                        </a:solidFill>
                        <a:latin typeface="Times" panose="02020603050405020304" pitchFamily="18" charset="0"/>
                        <a:cs typeface="Times" panose="02020603050405020304" pitchFamily="18" charset="0"/>
                      </a:endParaRPr>
                    </a:p>
                    <a:p>
                      <a:r>
                        <a:rPr lang="en-US" sz="1100" dirty="0">
                          <a:solidFill>
                            <a:schemeClr val="tx1"/>
                          </a:solidFill>
                          <a:latin typeface="Times" panose="02020603050405020304" pitchFamily="18" charset="0"/>
                          <a:cs typeface="Times" panose="02020603050405020304" pitchFamily="18" charset="0"/>
                        </a:rPr>
                        <a:t>1.</a:t>
                      </a:r>
                    </a:p>
                  </a:txBody>
                  <a:tcPr marL="82530" marR="82530" marT="41265" marB="41265"/>
                </a:tc>
                <a:tc>
                  <a:txBody>
                    <a:bodyPr/>
                    <a:lstStyle/>
                    <a:p>
                      <a:endParaRPr lang="en-US" sz="1100" dirty="0">
                        <a:solidFill>
                          <a:schemeClr val="tx1"/>
                        </a:solidFill>
                        <a:latin typeface="Times" panose="02020603050405020304" pitchFamily="18" charset="0"/>
                        <a:cs typeface="Times" panose="02020603050405020304" pitchFamily="18" charset="0"/>
                      </a:endParaRPr>
                    </a:p>
                    <a:p>
                      <a:endParaRPr lang="en-US" sz="1100" dirty="0">
                        <a:solidFill>
                          <a:schemeClr val="tx1"/>
                        </a:solidFill>
                        <a:latin typeface="Times" panose="02020603050405020304" pitchFamily="18" charset="0"/>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i="0" kern="1200" dirty="0">
                          <a:solidFill>
                            <a:schemeClr val="tx1"/>
                          </a:solidFill>
                          <a:effectLst/>
                          <a:latin typeface="Times" panose="02020603050405020304" pitchFamily="18" charset="0"/>
                          <a:ea typeface="+mn-ea"/>
                          <a:cs typeface="Times" panose="02020603050405020304" pitchFamily="18" charset="0"/>
                        </a:rPr>
                        <a:t>A MIPS Processor Design, verification &amp; Implementation (AZU-MIPS</a:t>
                      </a:r>
                    </a:p>
                    <a:p>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endParaRPr lang="en-US" sz="1100" dirty="0">
                        <a:solidFill>
                          <a:schemeClr val="tx1"/>
                        </a:solidFill>
                        <a:latin typeface="Times" panose="02020603050405020304" pitchFamily="18" charset="0"/>
                        <a:cs typeface="Times" panose="02020603050405020304" pitchFamily="18" charset="0"/>
                      </a:endParaRPr>
                    </a:p>
                    <a:p>
                      <a:endParaRPr lang="en-US" sz="1100" dirty="0">
                        <a:solidFill>
                          <a:schemeClr val="tx1"/>
                        </a:solidFill>
                        <a:latin typeface="Times" panose="02020603050405020304" pitchFamily="18" charset="0"/>
                        <a:cs typeface="Times" panose="02020603050405020304" pitchFamily="18" charset="0"/>
                      </a:endParaRPr>
                    </a:p>
                    <a:p>
                      <a:endParaRPr lang="en-US" sz="1100" dirty="0">
                        <a:solidFill>
                          <a:schemeClr val="tx1"/>
                        </a:solidFill>
                        <a:latin typeface="Times" panose="02020603050405020304" pitchFamily="18" charset="0"/>
                        <a:cs typeface="Times" panose="02020603050405020304" pitchFamily="18" charset="0"/>
                      </a:endParaRPr>
                    </a:p>
                    <a:p>
                      <a:r>
                        <a:rPr lang="en-US" sz="1100" dirty="0">
                          <a:solidFill>
                            <a:schemeClr val="tx1"/>
                          </a:solidFill>
                          <a:latin typeface="Times" panose="02020603050405020304" pitchFamily="18" charset="0"/>
                          <a:cs typeface="Times" panose="02020603050405020304" pitchFamily="18" charset="0"/>
                        </a:rPr>
                        <a:t>2016</a:t>
                      </a:r>
                    </a:p>
                  </a:txBody>
                  <a:tcPr marL="82530" marR="82530" marT="41265" marB="41265"/>
                </a:tc>
                <a:tc>
                  <a:txBody>
                    <a:bodyPr/>
                    <a:lstStyle/>
                    <a:p>
                      <a:endParaRPr lang="en-US" sz="1100" dirty="0">
                        <a:solidFill>
                          <a:schemeClr val="tx1"/>
                        </a:solidFill>
                        <a:latin typeface="Times" panose="02020603050405020304" pitchFamily="18" charset="0"/>
                        <a:cs typeface="Times" panose="02020603050405020304" pitchFamily="18" charset="0"/>
                      </a:endParaRPr>
                    </a:p>
                    <a:p>
                      <a:r>
                        <a:rPr lang="en-IN" sz="1100" dirty="0">
                          <a:solidFill>
                            <a:schemeClr val="tx1"/>
                          </a:solidFill>
                          <a:latin typeface="Times" panose="02020603050405020304" pitchFamily="18" charset="0"/>
                          <a:cs typeface="Times" panose="02020603050405020304" pitchFamily="18" charset="0"/>
                        </a:rPr>
                        <a:t>Processor, Million Instruction Per Second, (MIPS), Harvard architecture, Arithmetic Logic Unit (ALU) single-cycle processor</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endParaRPr lang="en-US" sz="1100" dirty="0">
                        <a:solidFill>
                          <a:schemeClr val="tx1"/>
                        </a:solidFill>
                        <a:latin typeface="Times" panose="02020603050405020304" pitchFamily="18" charset="0"/>
                        <a:cs typeface="Times" panose="02020603050405020304" pitchFamily="18" charset="0"/>
                      </a:endParaRPr>
                    </a:p>
                    <a:p>
                      <a:endParaRPr lang="en-US" sz="1100" dirty="0">
                        <a:solidFill>
                          <a:schemeClr val="tx1"/>
                        </a:solidFill>
                        <a:latin typeface="Times" panose="02020603050405020304" pitchFamily="18" charset="0"/>
                        <a:cs typeface="Times" panose="02020603050405020304" pitchFamily="18" charset="0"/>
                      </a:endParaRPr>
                    </a:p>
                    <a:p>
                      <a:r>
                        <a:rPr lang="en-GB" sz="1100" dirty="0">
                          <a:solidFill>
                            <a:schemeClr val="tx1"/>
                          </a:solidFill>
                          <a:latin typeface="Times" panose="02020603050405020304" pitchFamily="18" charset="0"/>
                          <a:cs typeface="Times" panose="02020603050405020304" pitchFamily="18" charset="0"/>
                        </a:rPr>
                        <a:t> RTL coding of the design using Verilog HDL</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3469860973"/>
                  </a:ext>
                </a:extLst>
              </a:tr>
              <a:tr h="695985">
                <a:tc>
                  <a:txBody>
                    <a:bodyPr/>
                    <a:lstStyle/>
                    <a:p>
                      <a:endParaRPr lang="en-US" sz="1100" dirty="0">
                        <a:solidFill>
                          <a:schemeClr val="tx1"/>
                        </a:solidFill>
                        <a:latin typeface="Times" panose="02020603050405020304" pitchFamily="18" charset="0"/>
                        <a:cs typeface="Times" panose="02020603050405020304" pitchFamily="18" charset="0"/>
                      </a:endParaRPr>
                    </a:p>
                    <a:p>
                      <a:r>
                        <a:rPr lang="en-US" sz="1100" dirty="0">
                          <a:solidFill>
                            <a:schemeClr val="tx1"/>
                          </a:solidFill>
                          <a:latin typeface="Times" panose="02020603050405020304" pitchFamily="18" charset="0"/>
                          <a:cs typeface="Times" panose="02020603050405020304" pitchFamily="18" charset="0"/>
                        </a:rPr>
                        <a:t>2.</a:t>
                      </a:r>
                    </a:p>
                    <a:p>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endParaRPr lang="en-US" sz="1100" dirty="0">
                        <a:solidFill>
                          <a:schemeClr val="tx1"/>
                        </a:solidFill>
                        <a:latin typeface="Times" panose="02020603050405020304" pitchFamily="18" charset="0"/>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i="0" kern="1200" dirty="0">
                          <a:solidFill>
                            <a:schemeClr val="tx1"/>
                          </a:solidFill>
                          <a:effectLst/>
                          <a:latin typeface="Times" panose="02020603050405020304" pitchFamily="18" charset="0"/>
                          <a:ea typeface="+mn-ea"/>
                          <a:cs typeface="Times" panose="02020603050405020304" pitchFamily="18" charset="0"/>
                        </a:rPr>
                        <a:t>Pipeline MIPS-32 developed an architecture</a:t>
                      </a:r>
                    </a:p>
                    <a:p>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endParaRPr lang="en-US" sz="1100" dirty="0">
                        <a:solidFill>
                          <a:schemeClr val="tx1"/>
                        </a:solidFill>
                        <a:latin typeface="Times" panose="02020603050405020304" pitchFamily="18" charset="0"/>
                        <a:cs typeface="Times" panose="02020603050405020304" pitchFamily="18" charset="0"/>
                      </a:endParaRPr>
                    </a:p>
                    <a:p>
                      <a:r>
                        <a:rPr lang="en-US" sz="1100" dirty="0">
                          <a:solidFill>
                            <a:schemeClr val="tx1"/>
                          </a:solidFill>
                          <a:latin typeface="Times" panose="02020603050405020304" pitchFamily="18" charset="0"/>
                          <a:cs typeface="Times" panose="02020603050405020304" pitchFamily="18" charset="0"/>
                        </a:rPr>
                        <a:t>2017</a:t>
                      </a:r>
                    </a:p>
                  </a:txBody>
                  <a:tcPr marL="82530" marR="82530" marT="41265" marB="41265"/>
                </a:tc>
                <a:tc>
                  <a:txBody>
                    <a:bodyPr/>
                    <a:lstStyle/>
                    <a:p>
                      <a:r>
                        <a:rPr lang="en-IN" sz="1100" dirty="0">
                          <a:solidFill>
                            <a:schemeClr val="tx1"/>
                          </a:solidFill>
                          <a:latin typeface="Times" panose="02020603050405020304" pitchFamily="18" charset="0"/>
                          <a:cs typeface="Times" panose="02020603050405020304" pitchFamily="18" charset="0"/>
                        </a:rPr>
                        <a:t>Register Transfer Level (RTL), Hardware Description Language (HDL), Filed Programmable Gate Array (FPGA)</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r>
                        <a:rPr lang="en-GB" sz="1100" dirty="0">
                          <a:solidFill>
                            <a:schemeClr val="tx1"/>
                          </a:solidFill>
                          <a:latin typeface="Times" panose="02020603050405020304" pitchFamily="18" charset="0"/>
                          <a:cs typeface="Times" panose="02020603050405020304" pitchFamily="18" charset="0"/>
                        </a:rPr>
                        <a:t>RTL using Verilog HDL and implemented the on top of a DE0-CV Cyclone V Altera FPGA.</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1158684052"/>
                  </a:ext>
                </a:extLst>
              </a:tr>
              <a:tr h="1078153">
                <a:tc>
                  <a:txBody>
                    <a:bodyPr/>
                    <a:lstStyle/>
                    <a:p>
                      <a:r>
                        <a:rPr lang="en-US" sz="1100" dirty="0">
                          <a:solidFill>
                            <a:schemeClr val="tx1"/>
                          </a:solidFill>
                          <a:latin typeface="Times" panose="02020603050405020304" pitchFamily="18" charset="0"/>
                          <a:cs typeface="Times" panose="02020603050405020304" pitchFamily="18" charset="0"/>
                        </a:rPr>
                        <a:t>3.</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 Realization of 16-bit MIPS Processor</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2022</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Pipeline, embedded, fetch, combinational, sequential.</a:t>
                      </a:r>
                    </a:p>
                  </a:txBody>
                  <a:tcPr marL="82530" marR="82530" marT="41265" marB="41265"/>
                </a:tc>
                <a:tc>
                  <a:txBody>
                    <a:bodyPr/>
                    <a:lstStyle/>
                    <a:p>
                      <a:r>
                        <a:rPr lang="en-GB"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 The architectural concept was built based on the Harvard data path is comprised of five pipeline stages: fetch, decode, execute, memory, and write back. The first step of it is analysing the data flow path inside the RISC processor which is comprised of two types of digital devices</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127959345"/>
                  </a:ext>
                </a:extLst>
              </a:tr>
              <a:tr h="1078153">
                <a:tc>
                  <a:txBody>
                    <a:bodyPr/>
                    <a:lstStyle/>
                    <a:p>
                      <a:endParaRPr lang="en-US" sz="1100" dirty="0">
                        <a:solidFill>
                          <a:schemeClr val="tx1"/>
                        </a:solidFill>
                        <a:latin typeface="Times" panose="02020603050405020304" pitchFamily="18" charset="0"/>
                        <a:cs typeface="Times" panose="02020603050405020304" pitchFamily="18" charset="0"/>
                      </a:endParaRPr>
                    </a:p>
                    <a:p>
                      <a:r>
                        <a:rPr lang="en-US" sz="1100" dirty="0">
                          <a:solidFill>
                            <a:schemeClr val="tx1"/>
                          </a:solidFill>
                          <a:latin typeface="Times" panose="02020603050405020304" pitchFamily="18" charset="0"/>
                          <a:cs typeface="Times" panose="02020603050405020304" pitchFamily="18" charset="0"/>
                        </a:rPr>
                        <a:t>4.</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Implementation of a 32-bit MIPS based RISC processor using Cadence</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2014</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MIPS-32bit, cadence tool, RTL to GDS, Power dissipation</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This paper presents perpetration of a 5- stage pipelined 32- bit High performance MIPS grounded RISC Core. MIPS(Microprocessor without Interlocked Pipeline Stages) is a RISC( Reduced Instruction Set Computer) armature. The main thing is to do the complete ASIC inflow (RTL to GDS II), using cadence tool</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3333875160"/>
                  </a:ext>
                </a:extLst>
              </a:tr>
              <a:tr h="1078153">
                <a:tc>
                  <a:txBody>
                    <a:bodyPr/>
                    <a:lstStyle/>
                    <a:p>
                      <a:r>
                        <a:rPr lang="en-US" sz="1100" dirty="0">
                          <a:solidFill>
                            <a:schemeClr val="tx1"/>
                          </a:solidFill>
                          <a:latin typeface="Times" panose="02020603050405020304" pitchFamily="18" charset="0"/>
                          <a:cs typeface="Times" panose="02020603050405020304" pitchFamily="18" charset="0"/>
                        </a:rPr>
                        <a:t>5.</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FPGA Implementation of low power pipelined 32-bit RISC Processor</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2012</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FPGA, 32bit RISC, Low power, Clock gating</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To reduce the power of RISC core, clock gating instruction is used in the architectural position as an effective low power system. Further improvement of channel armature can be done using Verilog and simulation is carried out using Model sim tool and enforced on FPGA board </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3391182219"/>
                  </a:ext>
                </a:extLst>
              </a:tr>
            </a:tbl>
          </a:graphicData>
        </a:graphic>
      </p:graphicFrame>
    </p:spTree>
    <p:extLst>
      <p:ext uri="{BB962C8B-B14F-4D97-AF65-F5344CB8AC3E}">
        <p14:creationId xmlns:p14="http://schemas.microsoft.com/office/powerpoint/2010/main" val="29119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BCD2-7954-4E31-2CD5-1EBDB79670F3}"/>
              </a:ext>
            </a:extLst>
          </p:cNvPr>
          <p:cNvSpPr>
            <a:spLocks noGrp="1"/>
          </p:cNvSpPr>
          <p:nvPr>
            <p:ph type="title"/>
          </p:nvPr>
        </p:nvSpPr>
        <p:spPr/>
        <p:txBody>
          <a:bodyPr/>
          <a:lstStyle/>
          <a:p>
            <a:r>
              <a:rPr lang="en-GB" dirty="0">
                <a:solidFill>
                  <a:schemeClr val="tx1"/>
                </a:solidFill>
              </a:rPr>
              <a:t>Literature review</a:t>
            </a:r>
            <a:endParaRPr lang="en-IN" dirty="0">
              <a:solidFill>
                <a:schemeClr val="tx1"/>
              </a:solidFill>
            </a:endParaRPr>
          </a:p>
        </p:txBody>
      </p:sp>
      <p:sp>
        <p:nvSpPr>
          <p:cNvPr id="3" name="Slide Number Placeholder 2">
            <a:extLst>
              <a:ext uri="{FF2B5EF4-FFF2-40B4-BE49-F238E27FC236}">
                <a16:creationId xmlns:a16="http://schemas.microsoft.com/office/drawing/2014/main" id="{EB54263E-BCF9-5C18-E22B-F27CD446CC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pic>
        <p:nvPicPr>
          <p:cNvPr id="7" name="Picture 6">
            <a:extLst>
              <a:ext uri="{FF2B5EF4-FFF2-40B4-BE49-F238E27FC236}">
                <a16:creationId xmlns:a16="http://schemas.microsoft.com/office/drawing/2014/main" id="{D4F85B2C-69ED-B88F-34D8-36C3C845EF6D}"/>
              </a:ext>
            </a:extLst>
          </p:cNvPr>
          <p:cNvPicPr>
            <a:picLocks noChangeAspect="1"/>
          </p:cNvPicPr>
          <p:nvPr/>
        </p:nvPicPr>
        <p:blipFill>
          <a:blip r:embed="rId2"/>
          <a:stretch>
            <a:fillRect/>
          </a:stretch>
        </p:blipFill>
        <p:spPr>
          <a:xfrm>
            <a:off x="11082358" y="37554"/>
            <a:ext cx="1109641" cy="1040902"/>
          </a:xfrm>
          <a:prstGeom prst="rect">
            <a:avLst/>
          </a:prstGeom>
        </p:spPr>
      </p:pic>
      <p:sp>
        <p:nvSpPr>
          <p:cNvPr id="8" name="Date Placeholder 2">
            <a:extLst>
              <a:ext uri="{FF2B5EF4-FFF2-40B4-BE49-F238E27FC236}">
                <a16:creationId xmlns:a16="http://schemas.microsoft.com/office/drawing/2014/main" id="{8A02170D-663B-8B0E-8263-80C933E094AB}"/>
              </a:ext>
            </a:extLst>
          </p:cNvPr>
          <p:cNvSpPr txBox="1">
            <a:spLocks/>
          </p:cNvSpPr>
          <p:nvPr/>
        </p:nvSpPr>
        <p:spPr>
          <a:xfrm>
            <a:off x="0" y="6627532"/>
            <a:ext cx="2743200" cy="228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BCB227F-9FAF-466D-94D5-CBE77AB8BEAD}" type="datetime1">
              <a:rPr lang="en-US" smtClean="0"/>
              <a:pPr/>
              <a:t>2/10/2023</a:t>
            </a:fld>
            <a:endParaRPr lang="en-US" dirty="0"/>
          </a:p>
        </p:txBody>
      </p:sp>
      <p:sp>
        <p:nvSpPr>
          <p:cNvPr id="9" name="Slide Number Placeholder 4">
            <a:extLst>
              <a:ext uri="{FF2B5EF4-FFF2-40B4-BE49-F238E27FC236}">
                <a16:creationId xmlns:a16="http://schemas.microsoft.com/office/drawing/2014/main" id="{1F3B3E9B-8D93-B640-EE02-BF12DD71B86A}"/>
              </a:ext>
            </a:extLst>
          </p:cNvPr>
          <p:cNvSpPr txBox="1">
            <a:spLocks/>
          </p:cNvSpPr>
          <p:nvPr/>
        </p:nvSpPr>
        <p:spPr>
          <a:xfrm>
            <a:off x="11775140" y="6627532"/>
            <a:ext cx="416859" cy="228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2</a:t>
            </a:r>
          </a:p>
        </p:txBody>
      </p:sp>
      <p:graphicFrame>
        <p:nvGraphicFramePr>
          <p:cNvPr id="11" name="Table 5">
            <a:extLst>
              <a:ext uri="{FF2B5EF4-FFF2-40B4-BE49-F238E27FC236}">
                <a16:creationId xmlns:a16="http://schemas.microsoft.com/office/drawing/2014/main" id="{8A4A8621-64CB-FB3E-617C-299B98D7BB2E}"/>
              </a:ext>
            </a:extLst>
          </p:cNvPr>
          <p:cNvGraphicFramePr>
            <a:graphicFrameLocks/>
          </p:cNvGraphicFramePr>
          <p:nvPr>
            <p:extLst>
              <p:ext uri="{D42A27DB-BD31-4B8C-83A1-F6EECF244321}">
                <p14:modId xmlns:p14="http://schemas.microsoft.com/office/powerpoint/2010/main" val="2355764217"/>
              </p:ext>
            </p:extLst>
          </p:nvPr>
        </p:nvGraphicFramePr>
        <p:xfrm>
          <a:off x="454333" y="1182994"/>
          <a:ext cx="11283334" cy="3180000"/>
        </p:xfrm>
        <a:graphic>
          <a:graphicData uri="http://schemas.openxmlformats.org/drawingml/2006/table">
            <a:tbl>
              <a:tblPr firstRow="1" bandRow="1"/>
              <a:tblGrid>
                <a:gridCol w="762000">
                  <a:extLst>
                    <a:ext uri="{9D8B030D-6E8A-4147-A177-3AD203B41FA5}">
                      <a16:colId xmlns:a16="http://schemas.microsoft.com/office/drawing/2014/main" val="2638228161"/>
                    </a:ext>
                  </a:extLst>
                </a:gridCol>
                <a:gridCol w="3059373">
                  <a:extLst>
                    <a:ext uri="{9D8B030D-6E8A-4147-A177-3AD203B41FA5}">
                      <a16:colId xmlns:a16="http://schemas.microsoft.com/office/drawing/2014/main" val="1566290440"/>
                    </a:ext>
                  </a:extLst>
                </a:gridCol>
                <a:gridCol w="796119">
                  <a:extLst>
                    <a:ext uri="{9D8B030D-6E8A-4147-A177-3AD203B41FA5}">
                      <a16:colId xmlns:a16="http://schemas.microsoft.com/office/drawing/2014/main" val="2036467767"/>
                    </a:ext>
                  </a:extLst>
                </a:gridCol>
                <a:gridCol w="2547582">
                  <a:extLst>
                    <a:ext uri="{9D8B030D-6E8A-4147-A177-3AD203B41FA5}">
                      <a16:colId xmlns:a16="http://schemas.microsoft.com/office/drawing/2014/main" val="3197041435"/>
                    </a:ext>
                  </a:extLst>
                </a:gridCol>
                <a:gridCol w="4118260">
                  <a:extLst>
                    <a:ext uri="{9D8B030D-6E8A-4147-A177-3AD203B41FA5}">
                      <a16:colId xmlns:a16="http://schemas.microsoft.com/office/drawing/2014/main" val="2221291799"/>
                    </a:ext>
                  </a:extLst>
                </a:gridCol>
              </a:tblGrid>
              <a:tr h="161468">
                <a:tc>
                  <a:txBody>
                    <a:bodyPr/>
                    <a:lstStyle/>
                    <a:p>
                      <a:r>
                        <a:rPr lang="en-US" sz="1100" dirty="0">
                          <a:solidFill>
                            <a:schemeClr val="tx1"/>
                          </a:solidFill>
                          <a:latin typeface="Times" panose="02020603050405020304" pitchFamily="18" charset="0"/>
                          <a:cs typeface="Times" panose="02020603050405020304" pitchFamily="18" charset="0"/>
                        </a:rPr>
                        <a:t>Sl.NO</a:t>
                      </a:r>
                    </a:p>
                  </a:txBody>
                  <a:tcPr marL="82530" marR="82530" marT="41265" marB="41265"/>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u="none" kern="1200" dirty="0">
                          <a:solidFill>
                            <a:schemeClr val="tx1"/>
                          </a:solidFill>
                          <a:effectLst/>
                          <a:latin typeface="Times" panose="02020603050405020304" pitchFamily="18" charset="0"/>
                          <a:ea typeface="Arial"/>
                          <a:cs typeface="Times" panose="02020603050405020304" pitchFamily="18" charset="0"/>
                        </a:rPr>
                        <a:t>Name of the Journal</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Year</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Keywords</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Methodology</a:t>
                      </a:r>
                    </a:p>
                  </a:txBody>
                  <a:tcPr marL="82530" marR="82530" marT="41265" marB="41265"/>
                </a:tc>
                <a:extLst>
                  <a:ext uri="{0D108BD9-81ED-4DB2-BD59-A6C34878D82A}">
                    <a16:rowId xmlns:a16="http://schemas.microsoft.com/office/drawing/2014/main" val="249120229"/>
                  </a:ext>
                </a:extLst>
              </a:tr>
              <a:tr h="908994">
                <a:tc>
                  <a:txBody>
                    <a:bodyPr/>
                    <a:lstStyle/>
                    <a:p>
                      <a:r>
                        <a:rPr lang="en-US" sz="1100" dirty="0">
                          <a:solidFill>
                            <a:schemeClr val="tx1"/>
                          </a:solidFill>
                          <a:latin typeface="Times" panose="02020603050405020304" pitchFamily="18" charset="0"/>
                          <a:cs typeface="Times" panose="02020603050405020304" pitchFamily="18" charset="0"/>
                        </a:rPr>
                        <a:t>6</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Low Power Pipelined MIPS Processor Design</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2009</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Low power, Xilinx strark-3E FPGA, MIPS</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A modified armature is proposed that leads to significant power reduction by reducing unwanted transitions. Verilog design followed by conflation on to Xilinx stark- 3E FPGA was done. On- chip distributed memory of stark- 3E was used for the data and the program memory executions </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3469860973"/>
                  </a:ext>
                </a:extLst>
              </a:tr>
              <a:tr h="695985">
                <a:tc>
                  <a:txBody>
                    <a:bodyPr/>
                    <a:lstStyle/>
                    <a:p>
                      <a:r>
                        <a:rPr lang="en-US" sz="1100" dirty="0">
                          <a:solidFill>
                            <a:schemeClr val="tx1"/>
                          </a:solidFill>
                          <a:latin typeface="Times" panose="02020603050405020304" pitchFamily="18" charset="0"/>
                          <a:cs typeface="Times" panose="02020603050405020304" pitchFamily="18" charset="0"/>
                        </a:rPr>
                        <a:t>7</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A single cycle mips risk processor design using VHDL</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2002</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Single cycle, MIPS, Timing Analysis</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The RISC processor has fixed- length 32- bit instructions grounded on three different format R- format, I- format and J- format, and 32- bit general- purpose registers with memory word of 32- bit. The MIPS processor is separated into five stages instruction cost, instruction decode, prosecution, data memory and write back. </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1158684052"/>
                  </a:ext>
                </a:extLst>
              </a:tr>
              <a:tr h="1078153">
                <a:tc>
                  <a:txBody>
                    <a:bodyPr/>
                    <a:lstStyle/>
                    <a:p>
                      <a:r>
                        <a:rPr lang="en-US" sz="1100" dirty="0">
                          <a:solidFill>
                            <a:schemeClr val="tx1"/>
                          </a:solidFill>
                          <a:latin typeface="Times" panose="02020603050405020304" pitchFamily="18" charset="0"/>
                          <a:cs typeface="Times" panose="02020603050405020304" pitchFamily="18" charset="0"/>
                        </a:rPr>
                        <a:t>8</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Design of a 16-Bit Harvard Structure RISC Processor in Cadence 45nm Technology</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2019</a:t>
                      </a:r>
                    </a:p>
                  </a:txBody>
                  <a:tcPr marL="82530" marR="82530" marT="41265" marB="41265"/>
                </a:tc>
                <a:tc>
                  <a:txBody>
                    <a:bodyPr/>
                    <a:lstStyle/>
                    <a:p>
                      <a:r>
                        <a:rPr lang="en-US" sz="1100" dirty="0">
                          <a:solidFill>
                            <a:schemeClr val="tx1"/>
                          </a:solidFill>
                          <a:latin typeface="Times" panose="02020603050405020304" pitchFamily="18" charset="0"/>
                          <a:cs typeface="Times" panose="02020603050405020304" pitchFamily="18" charset="0"/>
                        </a:rPr>
                        <a:t>Physical Design, MIPS, RTL to GDS-II, Power, 45nm technology</a:t>
                      </a:r>
                    </a:p>
                  </a:txBody>
                  <a:tcPr marL="82530" marR="82530" marT="41265" marB="41265"/>
                </a:tc>
                <a:tc>
                  <a:txBody>
                    <a:bodyPr/>
                    <a:lstStyle/>
                    <a:p>
                      <a:r>
                        <a:rPr lang="en-US" sz="1100" b="0" i="0" u="none" strike="noStrike" cap="none" dirty="0">
                          <a:solidFill>
                            <a:schemeClr val="tx1"/>
                          </a:solidFill>
                          <a:effectLst/>
                          <a:latin typeface="Times" panose="02020603050405020304" pitchFamily="18" charset="0"/>
                          <a:ea typeface="+mn-ea"/>
                          <a:cs typeface="Times" panose="02020603050405020304" pitchFamily="18" charset="0"/>
                          <a:sym typeface="Arial"/>
                        </a:rPr>
                        <a:t>The main end of the design is to design a 4- stage pipelined RISC processor starting from RTL to GDSII( Physical Design). The processor was enciphered by Verilog HDL language and enforced in Cadence Encounter Compiler tool. Calculated area, power, detention and timepiece gating using meter RTL compiler using slow and fast libraries of 45nm technology </a:t>
                      </a:r>
                      <a:endParaRPr lang="en-US" sz="1100" dirty="0">
                        <a:solidFill>
                          <a:schemeClr val="tx1"/>
                        </a:solidFill>
                        <a:latin typeface="Times" panose="02020603050405020304" pitchFamily="18" charset="0"/>
                        <a:cs typeface="Times" panose="02020603050405020304" pitchFamily="18" charset="0"/>
                      </a:endParaRPr>
                    </a:p>
                  </a:txBody>
                  <a:tcPr marL="82530" marR="82530" marT="41265" marB="41265"/>
                </a:tc>
                <a:extLst>
                  <a:ext uri="{0D108BD9-81ED-4DB2-BD59-A6C34878D82A}">
                    <a16:rowId xmlns:a16="http://schemas.microsoft.com/office/drawing/2014/main" val="127959345"/>
                  </a:ext>
                </a:extLst>
              </a:tr>
            </a:tbl>
          </a:graphicData>
        </a:graphic>
      </p:graphicFrame>
    </p:spTree>
    <p:extLst>
      <p:ext uri="{BB962C8B-B14F-4D97-AF65-F5344CB8AC3E}">
        <p14:creationId xmlns:p14="http://schemas.microsoft.com/office/powerpoint/2010/main" val="190609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37"/>
        <p:cNvGrpSpPr/>
        <p:nvPr/>
      </p:nvGrpSpPr>
      <p:grpSpPr>
        <a:xfrm>
          <a:off x="0" y="0"/>
          <a:ext cx="0" cy="0"/>
          <a:chOff x="0" y="0"/>
          <a:chExt cx="0" cy="0"/>
        </a:xfrm>
      </p:grpSpPr>
      <p:sp>
        <p:nvSpPr>
          <p:cNvPr id="338" name="Google Shape;338;g16a79d79e47_0_0"/>
          <p:cNvSpPr txBox="1">
            <a:spLocks noGrp="1"/>
          </p:cNvSpPr>
          <p:nvPr>
            <p:ph type="title"/>
          </p:nvPr>
        </p:nvSpPr>
        <p:spPr>
          <a:xfrm>
            <a:off x="444500" y="542925"/>
            <a:ext cx="112140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dirty="0">
                <a:solidFill>
                  <a:schemeClr val="tx1"/>
                </a:solidFill>
              </a:rPr>
              <a:t>Workshop </a:t>
            </a:r>
            <a:endParaRPr dirty="0">
              <a:solidFill>
                <a:schemeClr val="tx1"/>
              </a:solidFill>
            </a:endParaRPr>
          </a:p>
        </p:txBody>
      </p:sp>
      <p:sp>
        <p:nvSpPr>
          <p:cNvPr id="339" name="Google Shape;339;g16a79d79e47_0_0"/>
          <p:cNvSpPr txBox="1">
            <a:spLocks noGrp="1"/>
          </p:cNvSpPr>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
        <p:nvSpPr>
          <p:cNvPr id="340" name="Google Shape;340;g16a79d79e47_0_0"/>
          <p:cNvSpPr txBox="1">
            <a:spLocks noGrp="1"/>
          </p:cNvSpPr>
          <p:nvPr>
            <p:ph type="body" idx="1"/>
          </p:nvPr>
        </p:nvSpPr>
        <p:spPr>
          <a:xfrm>
            <a:off x="443365" y="1825625"/>
            <a:ext cx="112152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200" dirty="0">
                <a:solidFill>
                  <a:schemeClr val="tx1"/>
                </a:solidFill>
                <a:latin typeface="Times New Roman"/>
                <a:ea typeface="Times New Roman"/>
                <a:cs typeface="Times New Roman"/>
                <a:sym typeface="Times New Roman"/>
              </a:rPr>
              <a:t>Attended 2-days workshop at TCE college, Madurai on </a:t>
            </a:r>
            <a:endParaRPr sz="2200" dirty="0">
              <a:solidFill>
                <a:schemeClr val="tx1"/>
              </a:solidFill>
              <a:latin typeface="Times New Roman"/>
              <a:ea typeface="Times New Roman"/>
              <a:cs typeface="Times New Roman"/>
              <a:sym typeface="Times New Roman"/>
            </a:endParaRPr>
          </a:p>
          <a:p>
            <a:pPr marL="0" lvl="0" indent="0" algn="l" rtl="0">
              <a:spcBef>
                <a:spcPts val="1000"/>
              </a:spcBef>
              <a:spcAft>
                <a:spcPts val="0"/>
              </a:spcAft>
              <a:buNone/>
            </a:pPr>
            <a:r>
              <a:rPr lang="en-US" sz="2200" dirty="0">
                <a:solidFill>
                  <a:schemeClr val="tx1"/>
                </a:solidFill>
                <a:latin typeface="Times New Roman"/>
                <a:ea typeface="Times New Roman"/>
                <a:cs typeface="Times New Roman"/>
                <a:sym typeface="Times New Roman"/>
              </a:rPr>
              <a:t>“VLSI DESIGN - Universal Verification Methodology” and covered</a:t>
            </a:r>
            <a:endParaRPr sz="2200" dirty="0">
              <a:solidFill>
                <a:schemeClr val="tx1"/>
              </a:solidFill>
              <a:latin typeface="Times New Roman"/>
              <a:ea typeface="Times New Roman"/>
              <a:cs typeface="Times New Roman"/>
              <a:sym typeface="Times New Roman"/>
            </a:endParaRPr>
          </a:p>
          <a:p>
            <a:pPr marL="0" lvl="0" indent="0" algn="l" rtl="0">
              <a:spcBef>
                <a:spcPts val="1000"/>
              </a:spcBef>
              <a:spcAft>
                <a:spcPts val="0"/>
              </a:spcAft>
              <a:buNone/>
            </a:pPr>
            <a:endParaRPr sz="2200" dirty="0">
              <a:solidFill>
                <a:schemeClr val="tx1"/>
              </a:solidFill>
              <a:latin typeface="Times New Roman"/>
              <a:ea typeface="Times New Roman"/>
              <a:cs typeface="Times New Roman"/>
              <a:sym typeface="Times New Roman"/>
            </a:endParaRPr>
          </a:p>
          <a:p>
            <a:pPr marL="457200" lvl="0" indent="-368300" algn="l" rtl="0">
              <a:spcBef>
                <a:spcPts val="1000"/>
              </a:spcBef>
              <a:spcAft>
                <a:spcPts val="0"/>
              </a:spcAft>
              <a:buSzPts val="2200"/>
              <a:buFont typeface="Times New Roman"/>
              <a:buChar char="➢"/>
            </a:pPr>
            <a:r>
              <a:rPr lang="en-US" sz="2200" dirty="0">
                <a:solidFill>
                  <a:schemeClr val="tx1"/>
                </a:solidFill>
                <a:latin typeface="Times New Roman"/>
                <a:ea typeface="Times New Roman"/>
                <a:cs typeface="Times New Roman"/>
                <a:sym typeface="Times New Roman"/>
              </a:rPr>
              <a:t>The typical UVM Testbench Architecture.</a:t>
            </a:r>
            <a:endParaRPr sz="2200" dirty="0">
              <a:solidFill>
                <a:schemeClr val="tx1"/>
              </a:solidFill>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sz="2200" dirty="0">
                <a:solidFill>
                  <a:schemeClr val="tx1"/>
                </a:solidFill>
                <a:latin typeface="Times New Roman"/>
                <a:ea typeface="Times New Roman"/>
                <a:cs typeface="Times New Roman"/>
                <a:sym typeface="Times New Roman"/>
              </a:rPr>
              <a:t>The UVM Class Library Transaction Level Modelling(TLM).</a:t>
            </a:r>
            <a:endParaRPr sz="2200" dirty="0">
              <a:solidFill>
                <a:schemeClr val="tx1"/>
              </a:solidFill>
              <a:latin typeface="Times New Roman"/>
              <a:ea typeface="Times New Roman"/>
              <a:cs typeface="Times New Roman"/>
              <a:sym typeface="Times New Roman"/>
            </a:endParaRPr>
          </a:p>
          <a:p>
            <a:pPr marL="0" lvl="0" indent="0" algn="l" rtl="0">
              <a:spcBef>
                <a:spcPts val="1000"/>
              </a:spcBef>
              <a:spcAft>
                <a:spcPts val="0"/>
              </a:spcAft>
              <a:buNone/>
            </a:pPr>
            <a:endParaRPr sz="2200" dirty="0">
              <a:solidFill>
                <a:schemeClr val="tx1"/>
              </a:solidFill>
              <a:latin typeface="Times New Roman"/>
              <a:ea typeface="Times New Roman"/>
              <a:cs typeface="Times New Roman"/>
              <a:sym typeface="Times New Roman"/>
            </a:endParaRPr>
          </a:p>
        </p:txBody>
      </p:sp>
      <p:pic>
        <p:nvPicPr>
          <p:cNvPr id="2" name="Google Shape;318;p1">
            <a:extLst>
              <a:ext uri="{FF2B5EF4-FFF2-40B4-BE49-F238E27FC236}">
                <a16:creationId xmlns:a16="http://schemas.microsoft.com/office/drawing/2014/main" id="{918144FB-A279-8BE2-5AB5-C858A44F23CD}"/>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44"/>
        <p:cNvGrpSpPr/>
        <p:nvPr/>
      </p:nvGrpSpPr>
      <p:grpSpPr>
        <a:xfrm>
          <a:off x="0" y="0"/>
          <a:ext cx="0" cy="0"/>
          <a:chOff x="0" y="0"/>
          <a:chExt cx="0" cy="0"/>
        </a:xfrm>
      </p:grpSpPr>
      <p:sp>
        <p:nvSpPr>
          <p:cNvPr id="345" name="Google Shape;345;p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solidFill>
                  <a:schemeClr val="tx1"/>
                </a:solidFill>
              </a:rPr>
              <a:t>5-stage MIPS Pipeline</a:t>
            </a:r>
            <a:endParaRPr dirty="0">
              <a:solidFill>
                <a:schemeClr val="tx1"/>
              </a:solidFill>
            </a:endParaRPr>
          </a:p>
        </p:txBody>
      </p:sp>
      <p:sp>
        <p:nvSpPr>
          <p:cNvPr id="346" name="Google Shape;346;p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pic>
        <p:nvPicPr>
          <p:cNvPr id="347" name="Google Shape;347;p4"/>
          <p:cNvPicPr preferRelativeResize="0"/>
          <p:nvPr/>
        </p:nvPicPr>
        <p:blipFill rotWithShape="1">
          <a:blip r:embed="rId3">
            <a:alphaModFix/>
          </a:blip>
          <a:srcRect l="12483" t="14230" r="16507" b="10311"/>
          <a:stretch/>
        </p:blipFill>
        <p:spPr>
          <a:xfrm>
            <a:off x="1264023" y="1171736"/>
            <a:ext cx="9215718" cy="5508464"/>
          </a:xfrm>
          <a:prstGeom prst="rect">
            <a:avLst/>
          </a:prstGeom>
          <a:noFill/>
          <a:ln>
            <a:noFill/>
          </a:ln>
        </p:spPr>
      </p:pic>
      <p:pic>
        <p:nvPicPr>
          <p:cNvPr id="2" name="Google Shape;318;p1">
            <a:extLst>
              <a:ext uri="{FF2B5EF4-FFF2-40B4-BE49-F238E27FC236}">
                <a16:creationId xmlns:a16="http://schemas.microsoft.com/office/drawing/2014/main" id="{FC37E5B5-E836-1951-6724-A9FAF4F94F98}"/>
              </a:ext>
            </a:extLst>
          </p:cNvPr>
          <p:cNvPicPr preferRelativeResize="0"/>
          <p:nvPr/>
        </p:nvPicPr>
        <p:blipFill>
          <a:blip r:embed="rId4">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51"/>
        <p:cNvGrpSpPr/>
        <p:nvPr/>
      </p:nvGrpSpPr>
      <p:grpSpPr>
        <a:xfrm>
          <a:off x="0" y="0"/>
          <a:ext cx="0" cy="0"/>
          <a:chOff x="0" y="0"/>
          <a:chExt cx="0" cy="0"/>
        </a:xfrm>
      </p:grpSpPr>
      <p:sp>
        <p:nvSpPr>
          <p:cNvPr id="352" name="Google Shape;352;p5"/>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Font typeface="Trebuchet MS"/>
              <a:buNone/>
            </a:pPr>
            <a:r>
              <a:rPr lang="en-US" dirty="0">
                <a:solidFill>
                  <a:schemeClr val="tx1"/>
                </a:solidFill>
              </a:rPr>
              <a:t>UVM ARCHITECTURE</a:t>
            </a:r>
            <a:endParaRPr dirty="0">
              <a:solidFill>
                <a:schemeClr val="tx1"/>
              </a:solidFill>
            </a:endParaRPr>
          </a:p>
        </p:txBody>
      </p:sp>
      <p:sp>
        <p:nvSpPr>
          <p:cNvPr id="353" name="Google Shape;353;p5"/>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600"/>
              <a:buNone/>
            </a:pPr>
            <a:r>
              <a:rPr lang="en-US" dirty="0">
                <a:solidFill>
                  <a:schemeClr val="tx1"/>
                </a:solidFill>
              </a:rPr>
              <a:t>MIPS PROCESSOR</a:t>
            </a:r>
            <a:endParaRPr dirty="0">
              <a:solidFill>
                <a:schemeClr val="tx1"/>
              </a:solidFill>
            </a:endParaRPr>
          </a:p>
        </p:txBody>
      </p:sp>
      <p:sp>
        <p:nvSpPr>
          <p:cNvPr id="354" name="Google Shape;354;p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chemeClr val="tx1"/>
                </a:solidFill>
              </a:rPr>
              <a:t>8</a:t>
            </a:fld>
            <a:endParaRPr dirty="0">
              <a:solidFill>
                <a:schemeClr val="tx1"/>
              </a:solidFill>
            </a:endParaRPr>
          </a:p>
        </p:txBody>
      </p:sp>
      <p:pic>
        <p:nvPicPr>
          <p:cNvPr id="2" name="Google Shape;318;p1">
            <a:extLst>
              <a:ext uri="{FF2B5EF4-FFF2-40B4-BE49-F238E27FC236}">
                <a16:creationId xmlns:a16="http://schemas.microsoft.com/office/drawing/2014/main" id="{ACC135B7-3C7F-B847-D11B-C79F2AED89BD}"/>
              </a:ext>
            </a:extLst>
          </p:cNvPr>
          <p:cNvPicPr preferRelativeResize="0"/>
          <p:nvPr/>
        </p:nvPicPr>
        <p:blipFill>
          <a:blip r:embed="rId3">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358"/>
        <p:cNvGrpSpPr/>
        <p:nvPr/>
      </p:nvGrpSpPr>
      <p:grpSpPr>
        <a:xfrm>
          <a:off x="0" y="0"/>
          <a:ext cx="0" cy="0"/>
          <a:chOff x="0" y="0"/>
          <a:chExt cx="0" cy="0"/>
        </a:xfrm>
      </p:grpSpPr>
      <p:sp>
        <p:nvSpPr>
          <p:cNvPr id="359" name="Google Shape;359;p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dirty="0">
                <a:solidFill>
                  <a:schemeClr val="tx1"/>
                </a:solidFill>
              </a:rPr>
              <a:t>UVM ARCHITECTURE</a:t>
            </a:r>
            <a:endParaRPr dirty="0">
              <a:solidFill>
                <a:schemeClr val="tx1"/>
              </a:solidFill>
            </a:endParaRPr>
          </a:p>
        </p:txBody>
      </p:sp>
      <p:sp>
        <p:nvSpPr>
          <p:cNvPr id="360" name="Google Shape;360;p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dirty="0"/>
          </a:p>
        </p:txBody>
      </p:sp>
      <p:pic>
        <p:nvPicPr>
          <p:cNvPr id="361" name="Google Shape;361;p6"/>
          <p:cNvPicPr preferRelativeResize="0">
            <a:picLocks noGrp="1"/>
          </p:cNvPicPr>
          <p:nvPr>
            <p:ph type="body" idx="1"/>
          </p:nvPr>
        </p:nvPicPr>
        <p:blipFill rotWithShape="1">
          <a:blip r:embed="rId3">
            <a:alphaModFix/>
          </a:blip>
          <a:srcRect/>
          <a:stretch/>
        </p:blipFill>
        <p:spPr>
          <a:xfrm>
            <a:off x="1748117" y="1372781"/>
            <a:ext cx="7758211" cy="4822112"/>
          </a:xfrm>
          <a:prstGeom prst="rect">
            <a:avLst/>
          </a:prstGeom>
          <a:noFill/>
          <a:ln>
            <a:noFill/>
          </a:ln>
        </p:spPr>
      </p:pic>
      <p:pic>
        <p:nvPicPr>
          <p:cNvPr id="2" name="Google Shape;318;p1">
            <a:extLst>
              <a:ext uri="{FF2B5EF4-FFF2-40B4-BE49-F238E27FC236}">
                <a16:creationId xmlns:a16="http://schemas.microsoft.com/office/drawing/2014/main" id="{03D27146-EFC4-0C8B-AEEE-7267BEEDE69D}"/>
              </a:ext>
            </a:extLst>
          </p:cNvPr>
          <p:cNvPicPr preferRelativeResize="0"/>
          <p:nvPr/>
        </p:nvPicPr>
        <p:blipFill>
          <a:blip r:embed="rId4">
            <a:alphaModFix/>
          </a:blip>
          <a:stretch>
            <a:fillRect/>
          </a:stretch>
        </p:blipFill>
        <p:spPr>
          <a:xfrm>
            <a:off x="10778267" y="88345"/>
            <a:ext cx="1104650" cy="1010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58</TotalTime>
  <Words>1351</Words>
  <Application>Microsoft Office PowerPoint</Application>
  <PresentationFormat>Widescreen</PresentationFormat>
  <Paragraphs>230</Paragraphs>
  <Slides>18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Times New Roman</vt:lpstr>
      <vt:lpstr>Trebuchet MS</vt:lpstr>
      <vt:lpstr>Oswald</vt:lpstr>
      <vt:lpstr>Cambria</vt:lpstr>
      <vt:lpstr>Times</vt:lpstr>
      <vt:lpstr>Calibri</vt:lpstr>
      <vt:lpstr>Office Theme</vt:lpstr>
      <vt:lpstr>MIPS FIVE STAGE PROCESSOR Verification Coverage Module using UVM</vt:lpstr>
      <vt:lpstr>Scope and Objectives</vt:lpstr>
      <vt:lpstr>Methodology</vt:lpstr>
      <vt:lpstr>Literature review</vt:lpstr>
      <vt:lpstr>Literature review</vt:lpstr>
      <vt:lpstr>Workshop </vt:lpstr>
      <vt:lpstr>5-stage MIPS Pipeline</vt:lpstr>
      <vt:lpstr>UVM ARCHITECTURE</vt:lpstr>
      <vt:lpstr>UVM ARCHITECTURE</vt:lpstr>
      <vt:lpstr>UVM ARCHITECTURE</vt:lpstr>
      <vt:lpstr>Design Implementation</vt:lpstr>
      <vt:lpstr>FUNCTIONAL COVERAGE</vt:lpstr>
      <vt:lpstr>FUNCTIONAL COVERAGE </vt:lpstr>
      <vt:lpstr>FUNCTIONAL COVERGE</vt:lpstr>
      <vt:lpstr>Final Output</vt:lpstr>
      <vt:lpstr>Final Output</vt:lpstr>
      <vt:lpstr>Work Plan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MIPS FIVE STAGE PROCESSOR Verification Coverage Module using UVM</dc:title>
  <dc:creator>sreenathnaidu65@outlook.com</dc:creator>
  <cp:lastModifiedBy>Mujayiddin Attar</cp:lastModifiedBy>
  <cp:revision>8</cp:revision>
  <dcterms:created xsi:type="dcterms:W3CDTF">2022-09-28T08:49:31Z</dcterms:created>
  <dcterms:modified xsi:type="dcterms:W3CDTF">2023-02-10T05:06:56Z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