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2" r:id="rId1"/>
  </p:sldMasterIdLst>
  <p:sldIdLst>
    <p:sldId id="256" r:id="rId2"/>
    <p:sldId id="265" r:id="rId3"/>
    <p:sldId id="257" r:id="rId4"/>
    <p:sldId id="258" r:id="rId5"/>
    <p:sldId id="278" r:id="rId6"/>
    <p:sldId id="277" r:id="rId7"/>
    <p:sldId id="270" r:id="rId8"/>
    <p:sldId id="271" r:id="rId9"/>
    <p:sldId id="272" r:id="rId10"/>
    <p:sldId id="273" r:id="rId11"/>
    <p:sldId id="260" r:id="rId12"/>
    <p:sldId id="279" r:id="rId13"/>
    <p:sldId id="261" r:id="rId14"/>
    <p:sldId id="262" r:id="rId15"/>
    <p:sldId id="263" r:id="rId16"/>
    <p:sldId id="275" r:id="rId17"/>
    <p:sldId id="280"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4660"/>
  </p:normalViewPr>
  <p:slideViewPr>
    <p:cSldViewPr snapToGrid="0">
      <p:cViewPr varScale="1">
        <p:scale>
          <a:sx n="88" d="100"/>
          <a:sy n="88" d="100"/>
        </p:scale>
        <p:origin x="355"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9474D875-9874-4659-98A7-DB6E415F0FAE}" type="datetimeFigureOut">
              <a:rPr lang="en-IN" smtClean="0"/>
              <a:t>24-05-2022</a:t>
            </a:fld>
            <a:endParaRPr lang="en-IN" dirty="0"/>
          </a:p>
        </p:txBody>
      </p:sp>
      <p:sp>
        <p:nvSpPr>
          <p:cNvPr id="5" name="Footer Placeholder 4"/>
          <p:cNvSpPr>
            <a:spLocks noGrp="1"/>
          </p:cNvSpPr>
          <p:nvPr>
            <p:ph type="ftr" sz="quarter" idx="11"/>
          </p:nvPr>
        </p:nvSpPr>
        <p:spPr>
          <a:xfrm>
            <a:off x="1876424" y="5410201"/>
            <a:ext cx="5124886" cy="365125"/>
          </a:xfrm>
        </p:spPr>
        <p:txBody>
          <a:bodyPr/>
          <a:lstStyle/>
          <a:p>
            <a:endParaRPr lang="en-IN" dirty="0"/>
          </a:p>
        </p:txBody>
      </p:sp>
      <p:sp>
        <p:nvSpPr>
          <p:cNvPr id="6" name="Slide Number Placeholder 5"/>
          <p:cNvSpPr>
            <a:spLocks noGrp="1"/>
          </p:cNvSpPr>
          <p:nvPr>
            <p:ph type="sldNum" sz="quarter" idx="12"/>
          </p:nvPr>
        </p:nvSpPr>
        <p:spPr>
          <a:xfrm>
            <a:off x="9896911" y="5410199"/>
            <a:ext cx="771089" cy="365125"/>
          </a:xfrm>
        </p:spPr>
        <p:txBody>
          <a:bodyPr/>
          <a:lstStyle/>
          <a:p>
            <a:fld id="{76770DB8-6B46-4B27-B2AA-5AA2743398A7}" type="slidenum">
              <a:rPr lang="en-IN" smtClean="0"/>
              <a:t>‹#›</a:t>
            </a:fld>
            <a:endParaRPr lang="en-IN" dirty="0"/>
          </a:p>
        </p:txBody>
      </p:sp>
    </p:spTree>
    <p:extLst>
      <p:ext uri="{BB962C8B-B14F-4D97-AF65-F5344CB8AC3E}">
        <p14:creationId xmlns:p14="http://schemas.microsoft.com/office/powerpoint/2010/main" val="20377668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474D875-9874-4659-98A7-DB6E415F0FAE}" type="datetimeFigureOut">
              <a:rPr lang="en-IN" smtClean="0"/>
              <a:t>24-05-2022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76770DB8-6B46-4B27-B2AA-5AA2743398A7}" type="slidenum">
              <a:rPr lang="en-IN" smtClean="0"/>
              <a:t>‹#›</a:t>
            </a:fld>
            <a:endParaRPr lang="en-IN" dirty="0"/>
          </a:p>
        </p:txBody>
      </p:sp>
    </p:spTree>
    <p:extLst>
      <p:ext uri="{BB962C8B-B14F-4D97-AF65-F5344CB8AC3E}">
        <p14:creationId xmlns:p14="http://schemas.microsoft.com/office/powerpoint/2010/main" val="39415494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474D875-9874-4659-98A7-DB6E415F0FAE}" type="datetimeFigureOut">
              <a:rPr lang="en-IN" smtClean="0"/>
              <a:t>24-05-2022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76770DB8-6B46-4B27-B2AA-5AA2743398A7}" type="slidenum">
              <a:rPr lang="en-IN" smtClean="0"/>
              <a:t>‹#›</a:t>
            </a:fld>
            <a:endParaRPr lang="en-IN" dirty="0"/>
          </a:p>
        </p:txBody>
      </p:sp>
    </p:spTree>
    <p:extLst>
      <p:ext uri="{BB962C8B-B14F-4D97-AF65-F5344CB8AC3E}">
        <p14:creationId xmlns:p14="http://schemas.microsoft.com/office/powerpoint/2010/main" val="34653679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474D875-9874-4659-98A7-DB6E415F0FAE}" type="datetimeFigureOut">
              <a:rPr lang="en-IN" smtClean="0"/>
              <a:t>24-05-2022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76770DB8-6B46-4B27-B2AA-5AA2743398A7}" type="slidenum">
              <a:rPr lang="en-IN" smtClean="0"/>
              <a:t>‹#›</a:t>
            </a:fld>
            <a:endParaRPr lang="en-IN"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3811473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474D875-9874-4659-98A7-DB6E415F0FAE}" type="datetimeFigureOut">
              <a:rPr lang="en-IN" smtClean="0"/>
              <a:t>24-05-2022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76770DB8-6B46-4B27-B2AA-5AA2743398A7}" type="slidenum">
              <a:rPr lang="en-IN" smtClean="0"/>
              <a:t>‹#›</a:t>
            </a:fld>
            <a:endParaRPr lang="en-IN" dirty="0"/>
          </a:p>
        </p:txBody>
      </p:sp>
    </p:spTree>
    <p:extLst>
      <p:ext uri="{BB962C8B-B14F-4D97-AF65-F5344CB8AC3E}">
        <p14:creationId xmlns:p14="http://schemas.microsoft.com/office/powerpoint/2010/main" val="8191482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9474D875-9874-4659-98A7-DB6E415F0FAE}" type="datetimeFigureOut">
              <a:rPr lang="en-IN" smtClean="0"/>
              <a:t>24-05-2022</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76770DB8-6B46-4B27-B2AA-5AA2743398A7}" type="slidenum">
              <a:rPr lang="en-IN" smtClean="0"/>
              <a:t>‹#›</a:t>
            </a:fld>
            <a:endParaRPr lang="en-IN" dirty="0"/>
          </a:p>
        </p:txBody>
      </p:sp>
    </p:spTree>
    <p:extLst>
      <p:ext uri="{BB962C8B-B14F-4D97-AF65-F5344CB8AC3E}">
        <p14:creationId xmlns:p14="http://schemas.microsoft.com/office/powerpoint/2010/main" val="30107969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9474D875-9874-4659-98A7-DB6E415F0FAE}" type="datetimeFigureOut">
              <a:rPr lang="en-IN" smtClean="0"/>
              <a:t>24-05-2022</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76770DB8-6B46-4B27-B2AA-5AA2743398A7}" type="slidenum">
              <a:rPr lang="en-IN" smtClean="0"/>
              <a:t>‹#›</a:t>
            </a:fld>
            <a:endParaRPr lang="en-IN" dirty="0"/>
          </a:p>
        </p:txBody>
      </p:sp>
    </p:spTree>
    <p:extLst>
      <p:ext uri="{BB962C8B-B14F-4D97-AF65-F5344CB8AC3E}">
        <p14:creationId xmlns:p14="http://schemas.microsoft.com/office/powerpoint/2010/main" val="36819325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474D875-9874-4659-98A7-DB6E415F0FAE}" type="datetimeFigureOut">
              <a:rPr lang="en-IN" smtClean="0"/>
              <a:t>24-05-2022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76770DB8-6B46-4B27-B2AA-5AA2743398A7}" type="slidenum">
              <a:rPr lang="en-IN" smtClean="0"/>
              <a:t>‹#›</a:t>
            </a:fld>
            <a:endParaRPr lang="en-IN" dirty="0"/>
          </a:p>
        </p:txBody>
      </p:sp>
    </p:spTree>
    <p:extLst>
      <p:ext uri="{BB962C8B-B14F-4D97-AF65-F5344CB8AC3E}">
        <p14:creationId xmlns:p14="http://schemas.microsoft.com/office/powerpoint/2010/main" val="30581906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474D875-9874-4659-98A7-DB6E415F0FAE}" type="datetimeFigureOut">
              <a:rPr lang="en-IN" smtClean="0"/>
              <a:t>24-05-2022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76770DB8-6B46-4B27-B2AA-5AA2743398A7}" type="slidenum">
              <a:rPr lang="en-IN" smtClean="0"/>
              <a:t>‹#›</a:t>
            </a:fld>
            <a:endParaRPr lang="en-IN" dirty="0"/>
          </a:p>
        </p:txBody>
      </p:sp>
    </p:spTree>
    <p:extLst>
      <p:ext uri="{BB962C8B-B14F-4D97-AF65-F5344CB8AC3E}">
        <p14:creationId xmlns:p14="http://schemas.microsoft.com/office/powerpoint/2010/main" val="8591629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474D875-9874-4659-98A7-DB6E415F0FAE}" type="datetimeFigureOut">
              <a:rPr lang="en-IN" smtClean="0"/>
              <a:t>24-05-2022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76770DB8-6B46-4B27-B2AA-5AA2743398A7}" type="slidenum">
              <a:rPr lang="en-IN" smtClean="0"/>
              <a:t>‹#›</a:t>
            </a:fld>
            <a:endParaRPr lang="en-IN" dirty="0"/>
          </a:p>
        </p:txBody>
      </p:sp>
    </p:spTree>
    <p:extLst>
      <p:ext uri="{BB962C8B-B14F-4D97-AF65-F5344CB8AC3E}">
        <p14:creationId xmlns:p14="http://schemas.microsoft.com/office/powerpoint/2010/main" val="37369448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474D875-9874-4659-98A7-DB6E415F0FAE}" type="datetimeFigureOut">
              <a:rPr lang="en-IN" smtClean="0"/>
              <a:t>24-05-2022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76770DB8-6B46-4B27-B2AA-5AA2743398A7}" type="slidenum">
              <a:rPr lang="en-IN" smtClean="0"/>
              <a:t>‹#›</a:t>
            </a:fld>
            <a:endParaRPr lang="en-IN" dirty="0"/>
          </a:p>
        </p:txBody>
      </p:sp>
    </p:spTree>
    <p:extLst>
      <p:ext uri="{BB962C8B-B14F-4D97-AF65-F5344CB8AC3E}">
        <p14:creationId xmlns:p14="http://schemas.microsoft.com/office/powerpoint/2010/main" val="22881191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474D875-9874-4659-98A7-DB6E415F0FAE}" type="datetimeFigureOut">
              <a:rPr lang="en-IN" smtClean="0"/>
              <a:t>24-05-2022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76770DB8-6B46-4B27-B2AA-5AA2743398A7}" type="slidenum">
              <a:rPr lang="en-IN" smtClean="0"/>
              <a:t>‹#›</a:t>
            </a:fld>
            <a:endParaRPr lang="en-IN" dirty="0"/>
          </a:p>
        </p:txBody>
      </p:sp>
    </p:spTree>
    <p:extLst>
      <p:ext uri="{BB962C8B-B14F-4D97-AF65-F5344CB8AC3E}">
        <p14:creationId xmlns:p14="http://schemas.microsoft.com/office/powerpoint/2010/main" val="2629715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474D875-9874-4659-98A7-DB6E415F0FAE}" type="datetimeFigureOut">
              <a:rPr lang="en-IN" smtClean="0"/>
              <a:t>24-05-2022</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76770DB8-6B46-4B27-B2AA-5AA2743398A7}" type="slidenum">
              <a:rPr lang="en-IN" smtClean="0"/>
              <a:t>‹#›</a:t>
            </a:fld>
            <a:endParaRPr lang="en-IN" dirty="0"/>
          </a:p>
        </p:txBody>
      </p:sp>
    </p:spTree>
    <p:extLst>
      <p:ext uri="{BB962C8B-B14F-4D97-AF65-F5344CB8AC3E}">
        <p14:creationId xmlns:p14="http://schemas.microsoft.com/office/powerpoint/2010/main" val="3432757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474D875-9874-4659-98A7-DB6E415F0FAE}" type="datetimeFigureOut">
              <a:rPr lang="en-IN" smtClean="0"/>
              <a:t>24-05-2022</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76770DB8-6B46-4B27-B2AA-5AA2743398A7}" type="slidenum">
              <a:rPr lang="en-IN" smtClean="0"/>
              <a:t>‹#›</a:t>
            </a:fld>
            <a:endParaRPr lang="en-IN" dirty="0"/>
          </a:p>
        </p:txBody>
      </p:sp>
    </p:spTree>
    <p:extLst>
      <p:ext uri="{BB962C8B-B14F-4D97-AF65-F5344CB8AC3E}">
        <p14:creationId xmlns:p14="http://schemas.microsoft.com/office/powerpoint/2010/main" val="17171293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74D875-9874-4659-98A7-DB6E415F0FAE}" type="datetimeFigureOut">
              <a:rPr lang="en-IN" smtClean="0"/>
              <a:t>24-05-2022</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76770DB8-6B46-4B27-B2AA-5AA2743398A7}" type="slidenum">
              <a:rPr lang="en-IN" smtClean="0"/>
              <a:t>‹#›</a:t>
            </a:fld>
            <a:endParaRPr lang="en-IN" dirty="0"/>
          </a:p>
        </p:txBody>
      </p:sp>
    </p:spTree>
    <p:extLst>
      <p:ext uri="{BB962C8B-B14F-4D97-AF65-F5344CB8AC3E}">
        <p14:creationId xmlns:p14="http://schemas.microsoft.com/office/powerpoint/2010/main" val="18940652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474D875-9874-4659-98A7-DB6E415F0FAE}" type="datetimeFigureOut">
              <a:rPr lang="en-IN" smtClean="0"/>
              <a:t>24-05-2022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76770DB8-6B46-4B27-B2AA-5AA2743398A7}" type="slidenum">
              <a:rPr lang="en-IN" smtClean="0"/>
              <a:t>‹#›</a:t>
            </a:fld>
            <a:endParaRPr lang="en-IN" dirty="0"/>
          </a:p>
        </p:txBody>
      </p:sp>
    </p:spTree>
    <p:extLst>
      <p:ext uri="{BB962C8B-B14F-4D97-AF65-F5344CB8AC3E}">
        <p14:creationId xmlns:p14="http://schemas.microsoft.com/office/powerpoint/2010/main" val="31942007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474D875-9874-4659-98A7-DB6E415F0FAE}" type="datetimeFigureOut">
              <a:rPr lang="en-IN" smtClean="0"/>
              <a:t>24-05-2022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76770DB8-6B46-4B27-B2AA-5AA2743398A7}" type="slidenum">
              <a:rPr lang="en-IN" smtClean="0"/>
              <a:t>‹#›</a:t>
            </a:fld>
            <a:endParaRPr lang="en-IN" dirty="0"/>
          </a:p>
        </p:txBody>
      </p:sp>
    </p:spTree>
    <p:extLst>
      <p:ext uri="{BB962C8B-B14F-4D97-AF65-F5344CB8AC3E}">
        <p14:creationId xmlns:p14="http://schemas.microsoft.com/office/powerpoint/2010/main" val="21502668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474D875-9874-4659-98A7-DB6E415F0FAE}" type="datetimeFigureOut">
              <a:rPr lang="en-IN" smtClean="0"/>
              <a:t>24-05-2022</a:t>
            </a:fld>
            <a:endParaRPr lang="en-IN"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76770DB8-6B46-4B27-B2AA-5AA2743398A7}" type="slidenum">
              <a:rPr lang="en-IN" smtClean="0"/>
              <a:t>‹#›</a:t>
            </a:fld>
            <a:endParaRPr lang="en-IN" dirty="0"/>
          </a:p>
        </p:txBody>
      </p:sp>
    </p:spTree>
    <p:extLst>
      <p:ext uri="{BB962C8B-B14F-4D97-AF65-F5344CB8AC3E}">
        <p14:creationId xmlns:p14="http://schemas.microsoft.com/office/powerpoint/2010/main" val="3361319881"/>
      </p:ext>
    </p:extLst>
  </p:cSld>
  <p:clrMap bg1="dk1" tx1="lt1" bg2="dk2" tx2="lt2" accent1="accent1" accent2="accent2" accent3="accent3" accent4="accent4" accent5="accent5" accent6="accent6" hlink="hlink" folHlink="folHlink"/>
  <p:sldLayoutIdLst>
    <p:sldLayoutId id="2147483823" r:id="rId1"/>
    <p:sldLayoutId id="2147483824" r:id="rId2"/>
    <p:sldLayoutId id="2147483825" r:id="rId3"/>
    <p:sldLayoutId id="2147483826" r:id="rId4"/>
    <p:sldLayoutId id="2147483827" r:id="rId5"/>
    <p:sldLayoutId id="2147483828" r:id="rId6"/>
    <p:sldLayoutId id="2147483829" r:id="rId7"/>
    <p:sldLayoutId id="2147483830" r:id="rId8"/>
    <p:sldLayoutId id="2147483831" r:id="rId9"/>
    <p:sldLayoutId id="2147483832" r:id="rId10"/>
    <p:sldLayoutId id="2147483833" r:id="rId11"/>
    <p:sldLayoutId id="2147483834" r:id="rId12"/>
    <p:sldLayoutId id="2147483835" r:id="rId13"/>
    <p:sldLayoutId id="2147483836" r:id="rId14"/>
    <p:sldLayoutId id="2147483837" r:id="rId15"/>
    <p:sldLayoutId id="2147483838" r:id="rId16"/>
    <p:sldLayoutId id="214748383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F605CAFD-C158-4B74-A9D5-CDD7C2D41B28}"/>
              </a:ext>
            </a:extLst>
          </p:cNvPr>
          <p:cNvSpPr txBox="1"/>
          <p:nvPr/>
        </p:nvSpPr>
        <p:spPr>
          <a:xfrm>
            <a:off x="2102577" y="3280884"/>
            <a:ext cx="8059239" cy="1200329"/>
          </a:xfrm>
          <a:prstGeom prst="rect">
            <a:avLst/>
          </a:prstGeom>
          <a:noFill/>
        </p:spPr>
        <p:txBody>
          <a:bodyPr wrap="square">
            <a:spAutoFit/>
          </a:bodyPr>
          <a:lstStyle/>
          <a:p>
            <a:pPr algn="ctr"/>
            <a:r>
              <a:rPr lang="en-US" sz="3600" b="1" dirty="0" smtClean="0">
                <a:latin typeface="Century Gothic" panose="020B0502020202020204" pitchFamily="34" charset="0"/>
              </a:rPr>
              <a:t>GSM BASED WATER PUMP CONTROL SYSTEM</a:t>
            </a:r>
            <a:endParaRPr lang="en-IN" sz="3600" b="1" dirty="0">
              <a:latin typeface="Century Gothic" panose="020B0502020202020204" pitchFamily="34" charset="0"/>
            </a:endParaRPr>
          </a:p>
        </p:txBody>
      </p:sp>
      <p:sp>
        <p:nvSpPr>
          <p:cNvPr id="2" name="TextBox 1"/>
          <p:cNvSpPr txBox="1"/>
          <p:nvPr/>
        </p:nvSpPr>
        <p:spPr>
          <a:xfrm>
            <a:off x="5564778" y="4937970"/>
            <a:ext cx="6548846" cy="1754326"/>
          </a:xfrm>
          <a:prstGeom prst="rect">
            <a:avLst/>
          </a:prstGeom>
          <a:noFill/>
        </p:spPr>
        <p:txBody>
          <a:bodyPr wrap="square" rtlCol="0">
            <a:spAutoFit/>
          </a:bodyPr>
          <a:lstStyle/>
          <a:p>
            <a:r>
              <a:rPr lang="en-IN" b="1" dirty="0" smtClean="0">
                <a:latin typeface="Century Gothic" panose="020B0502020202020204" pitchFamily="34" charset="0"/>
              </a:rPr>
              <a:t>Guided By : Prof. Nazish Fatima</a:t>
            </a:r>
          </a:p>
          <a:p>
            <a:r>
              <a:rPr lang="en-IN" b="1" dirty="0" smtClean="0">
                <a:latin typeface="Century Gothic" panose="020B0502020202020204" pitchFamily="34" charset="0"/>
              </a:rPr>
              <a:t>Co-Ordinator : Prof. S.S. Waghchaware</a:t>
            </a:r>
          </a:p>
          <a:p>
            <a:r>
              <a:rPr lang="en-IN" b="1" dirty="0" smtClean="0">
                <a:latin typeface="Century Gothic" panose="020B0502020202020204" pitchFamily="34" charset="0"/>
              </a:rPr>
              <a:t>Presented by : </a:t>
            </a:r>
          </a:p>
          <a:p>
            <a:r>
              <a:rPr lang="en-IN" b="1" dirty="0">
                <a:latin typeface="Century Gothic" panose="020B0502020202020204" pitchFamily="34" charset="0"/>
              </a:rPr>
              <a:t>	</a:t>
            </a:r>
            <a:r>
              <a:rPr lang="en-IN" b="1" dirty="0" smtClean="0">
                <a:latin typeface="Century Gothic" panose="020B0502020202020204" pitchFamily="34" charset="0"/>
              </a:rPr>
              <a:t>		Group </a:t>
            </a:r>
            <a:r>
              <a:rPr lang="en-IN" b="1" dirty="0">
                <a:latin typeface="Century Gothic" panose="020B0502020202020204" pitchFamily="34" charset="0"/>
              </a:rPr>
              <a:t>No </a:t>
            </a:r>
            <a:r>
              <a:rPr lang="en-IN" b="1" dirty="0" smtClean="0">
                <a:latin typeface="Century Gothic" panose="020B0502020202020204" pitchFamily="34" charset="0"/>
              </a:rPr>
              <a:t>8:	Ayman </a:t>
            </a:r>
            <a:r>
              <a:rPr lang="en-IN" b="1" dirty="0">
                <a:latin typeface="Century Gothic" panose="020B0502020202020204" pitchFamily="34" charset="0"/>
              </a:rPr>
              <a:t>Attar – 27 </a:t>
            </a:r>
          </a:p>
          <a:p>
            <a:r>
              <a:rPr lang="en-IN" b="1" dirty="0" smtClean="0">
                <a:latin typeface="Century Gothic" panose="020B0502020202020204" pitchFamily="34" charset="0"/>
              </a:rPr>
              <a:t>						Sumedh  </a:t>
            </a:r>
            <a:r>
              <a:rPr lang="en-IN" b="1" dirty="0">
                <a:latin typeface="Century Gothic" panose="020B0502020202020204" pitchFamily="34" charset="0"/>
              </a:rPr>
              <a:t>Pathrudkar - 14 </a:t>
            </a:r>
          </a:p>
          <a:p>
            <a:r>
              <a:rPr lang="en-IN" b="1" dirty="0" smtClean="0">
                <a:latin typeface="Century Gothic" panose="020B0502020202020204" pitchFamily="34" charset="0"/>
              </a:rPr>
              <a:t>						Bhagyashri </a:t>
            </a:r>
            <a:r>
              <a:rPr lang="en-IN" b="1" dirty="0">
                <a:latin typeface="Century Gothic" panose="020B0502020202020204" pitchFamily="34" charset="0"/>
              </a:rPr>
              <a:t>Kalkure - </a:t>
            </a:r>
            <a:r>
              <a:rPr lang="en-IN" b="1" dirty="0" smtClean="0">
                <a:latin typeface="Century Gothic" panose="020B0502020202020204" pitchFamily="34" charset="0"/>
              </a:rPr>
              <a:t>30</a:t>
            </a:r>
            <a:endParaRPr lang="en-IN" b="1" dirty="0">
              <a:latin typeface="Century Gothic" panose="020B0502020202020204" pitchFamily="34" charset="0"/>
            </a:endParaRPr>
          </a:p>
        </p:txBody>
      </p:sp>
      <p:pic>
        <p:nvPicPr>
          <p:cNvPr id="4" name="Picture 3">
            <a:extLst>
              <a:ext uri="{FF2B5EF4-FFF2-40B4-BE49-F238E27FC236}">
                <a16:creationId xmlns:a16="http://schemas.microsoft.com/office/drawing/2014/main" id="{92D2BE28-AC51-C4E0-69ED-3A44824E0E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53000" y="139807"/>
            <a:ext cx="4211137" cy="1870621"/>
          </a:xfrm>
          <a:prstGeom prst="rect">
            <a:avLst/>
          </a:prstGeom>
        </p:spPr>
      </p:pic>
      <p:sp>
        <p:nvSpPr>
          <p:cNvPr id="5" name="Title 1">
            <a:extLst>
              <a:ext uri="{FF2B5EF4-FFF2-40B4-BE49-F238E27FC236}">
                <a16:creationId xmlns:a16="http://schemas.microsoft.com/office/drawing/2014/main" id="{3319A51C-09FB-44E8-9657-C557D74491C6}"/>
              </a:ext>
            </a:extLst>
          </p:cNvPr>
          <p:cNvSpPr>
            <a:spLocks noGrp="1"/>
          </p:cNvSpPr>
          <p:nvPr>
            <p:ph type="ctrTitle"/>
          </p:nvPr>
        </p:nvSpPr>
        <p:spPr>
          <a:xfrm>
            <a:off x="1985554" y="2010428"/>
            <a:ext cx="10746377" cy="1056921"/>
          </a:xfrm>
        </p:spPr>
        <p:txBody>
          <a:bodyPr lIns="828000" rIns="2232000">
            <a:normAutofit/>
          </a:bodyPr>
          <a:lstStyle/>
          <a:p>
            <a:pPr algn="ctr"/>
            <a:r>
              <a:rPr lang="en-IN" sz="3200" dirty="0" smtClean="0">
                <a:latin typeface="Lucida Bright" panose="02040602050505020304" pitchFamily="18" charset="0"/>
              </a:rPr>
              <a:t>Department of Electronics and Telecommunication</a:t>
            </a:r>
            <a:endParaRPr lang="en-IN" sz="3200" dirty="0">
              <a:latin typeface="Lucida Bright" panose="02040602050505020304" pitchFamily="18" charset="0"/>
            </a:endParaRPr>
          </a:p>
        </p:txBody>
      </p:sp>
    </p:spTree>
    <p:extLst>
      <p:ext uri="{BB962C8B-B14F-4D97-AF65-F5344CB8AC3E}">
        <p14:creationId xmlns:p14="http://schemas.microsoft.com/office/powerpoint/2010/main" val="126474629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30513" y="228601"/>
            <a:ext cx="5934508" cy="1282700"/>
          </a:xfrm>
        </p:spPr>
        <p:txBody>
          <a:bodyPr>
            <a:normAutofit/>
          </a:bodyPr>
          <a:lstStyle/>
          <a:p>
            <a:pPr algn="ctr"/>
            <a:r>
              <a:rPr lang="en-IN" sz="4000" b="1" dirty="0" smtClean="0">
                <a:latin typeface="Century Gothic" panose="020B0502020202020204" pitchFamily="34" charset="0"/>
              </a:rPr>
              <a:t>Water pump specification</a:t>
            </a:r>
            <a:endParaRPr lang="en-IN" sz="4000" b="1" dirty="0">
              <a:latin typeface="Century Gothic" panose="020B0502020202020204" pitchFamily="34" charset="0"/>
            </a:endParaRPr>
          </a:p>
        </p:txBody>
      </p:sp>
      <p:graphicFrame>
        <p:nvGraphicFramePr>
          <p:cNvPr id="5" name="Table 4"/>
          <p:cNvGraphicFramePr>
            <a:graphicFrameLocks noGrp="1"/>
          </p:cNvGraphicFramePr>
          <p:nvPr>
            <p:extLst>
              <p:ext uri="{D42A27DB-BD31-4B8C-83A1-F6EECF244321}">
                <p14:modId xmlns:p14="http://schemas.microsoft.com/office/powerpoint/2010/main" val="1242896520"/>
              </p:ext>
            </p:extLst>
          </p:nvPr>
        </p:nvGraphicFramePr>
        <p:xfrm>
          <a:off x="828039" y="2661831"/>
          <a:ext cx="4432300" cy="2284638"/>
        </p:xfrm>
        <a:graphic>
          <a:graphicData uri="http://schemas.openxmlformats.org/drawingml/2006/table">
            <a:tbl>
              <a:tblPr firstRow="1" bandRow="1">
                <a:tableStyleId>{8EC20E35-A176-4012-BC5E-935CFFF8708E}</a:tableStyleId>
              </a:tblPr>
              <a:tblGrid>
                <a:gridCol w="1930513">
                  <a:extLst>
                    <a:ext uri="{9D8B030D-6E8A-4147-A177-3AD203B41FA5}">
                      <a16:colId xmlns:a16="http://schemas.microsoft.com/office/drawing/2014/main" val="20000"/>
                    </a:ext>
                  </a:extLst>
                </a:gridCol>
                <a:gridCol w="2501787">
                  <a:extLst>
                    <a:ext uri="{9D8B030D-6E8A-4147-A177-3AD203B41FA5}">
                      <a16:colId xmlns:a16="http://schemas.microsoft.com/office/drawing/2014/main" val="20001"/>
                    </a:ext>
                  </a:extLst>
                </a:gridCol>
              </a:tblGrid>
              <a:tr h="403267">
                <a:tc>
                  <a:txBody>
                    <a:bodyPr/>
                    <a:lstStyle/>
                    <a:p>
                      <a:pPr algn="ctr"/>
                      <a:r>
                        <a:rPr lang="en-IN" sz="1600" dirty="0" smtClean="0"/>
                        <a:t>Voltage</a:t>
                      </a:r>
                      <a:endParaRPr lang="en-IN" sz="1600" b="1" dirty="0">
                        <a:latin typeface="Century Gothic" panose="020B0502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600" dirty="0" smtClean="0"/>
                        <a:t>DC 12V</a:t>
                      </a:r>
                      <a:endParaRPr lang="en-IN" sz="1600" b="1" dirty="0" smtClean="0">
                        <a:latin typeface="Century Gothic" panose="020B0502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408978">
                <a:tc>
                  <a:txBody>
                    <a:bodyPr/>
                    <a:lstStyle/>
                    <a:p>
                      <a:pPr algn="ctr"/>
                      <a:r>
                        <a:rPr lang="en-IN" sz="1400" dirty="0" smtClean="0"/>
                        <a:t>Power</a:t>
                      </a:r>
                      <a:endParaRPr lang="en-IN" sz="1400" b="1" dirty="0">
                        <a:latin typeface="Century Gothic" panose="020B0502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400" dirty="0" smtClean="0"/>
                        <a:t>8W</a:t>
                      </a:r>
                      <a:endParaRPr lang="en-IN" sz="1400" b="1" dirty="0">
                        <a:latin typeface="Century Gothic" panose="020B0502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469890">
                <a:tc>
                  <a:txBody>
                    <a:bodyPr/>
                    <a:lstStyle/>
                    <a:p>
                      <a:pPr algn="ctr"/>
                      <a:r>
                        <a:rPr lang="en-IN" sz="1400" dirty="0" smtClean="0"/>
                        <a:t>H-max</a:t>
                      </a:r>
                      <a:endParaRPr lang="en-IN" sz="1400" b="1" dirty="0">
                        <a:latin typeface="Century Gothic" panose="020B0502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400" dirty="0" smtClean="0"/>
                        <a:t>5m</a:t>
                      </a:r>
                      <a:endParaRPr lang="en-IN" sz="1400" b="1" dirty="0">
                        <a:latin typeface="Century Gothic" panose="020B0502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1002503">
                <a:tc>
                  <a:txBody>
                    <a:bodyPr/>
                    <a:lstStyle/>
                    <a:p>
                      <a:pPr algn="ctr"/>
                      <a:r>
                        <a:rPr lang="en-IN" sz="1400" dirty="0" smtClean="0"/>
                        <a:t>Flow</a:t>
                      </a:r>
                      <a:endParaRPr lang="en-IN" sz="1400" b="1" dirty="0">
                        <a:latin typeface="Century Gothic" panose="020B0502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400" dirty="0" smtClean="0"/>
                        <a:t>10L/min</a:t>
                      </a:r>
                      <a:endParaRPr lang="en-IN" sz="1400" b="1" dirty="0">
                        <a:latin typeface="Century Gothic" panose="020B0502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88001" y="1712596"/>
            <a:ext cx="5349965" cy="4013200"/>
          </a:xfrm>
          <a:prstGeom prst="rect">
            <a:avLst/>
          </a:prstGeom>
        </p:spPr>
      </p:pic>
      <p:sp>
        <p:nvSpPr>
          <p:cNvPr id="6" name="TextBox 5"/>
          <p:cNvSpPr txBox="1"/>
          <p:nvPr/>
        </p:nvSpPr>
        <p:spPr>
          <a:xfrm>
            <a:off x="2603666" y="5927091"/>
            <a:ext cx="1002967" cy="369332"/>
          </a:xfrm>
          <a:prstGeom prst="rect">
            <a:avLst/>
          </a:prstGeom>
          <a:noFill/>
        </p:spPr>
        <p:txBody>
          <a:bodyPr wrap="none" rtlCol="0">
            <a:spAutoFit/>
          </a:bodyPr>
          <a:lstStyle/>
          <a:p>
            <a:r>
              <a:rPr lang="en-IN" dirty="0" smtClean="0"/>
              <a:t>Table (5)</a:t>
            </a:r>
            <a:endParaRPr lang="en-IN" dirty="0"/>
          </a:p>
        </p:txBody>
      </p:sp>
      <p:sp>
        <p:nvSpPr>
          <p:cNvPr id="8" name="TextBox 7"/>
          <p:cNvSpPr txBox="1"/>
          <p:nvPr/>
        </p:nvSpPr>
        <p:spPr>
          <a:xfrm>
            <a:off x="7985640" y="5927091"/>
            <a:ext cx="779381" cy="369332"/>
          </a:xfrm>
          <a:prstGeom prst="rect">
            <a:avLst/>
          </a:prstGeom>
          <a:noFill/>
        </p:spPr>
        <p:txBody>
          <a:bodyPr wrap="none" rtlCol="0">
            <a:spAutoFit/>
          </a:bodyPr>
          <a:lstStyle/>
          <a:p>
            <a:r>
              <a:rPr lang="en-IN" dirty="0" smtClean="0"/>
              <a:t>Fig (d)</a:t>
            </a:r>
            <a:endParaRPr lang="en-IN" dirty="0"/>
          </a:p>
        </p:txBody>
      </p:sp>
    </p:spTree>
    <p:extLst>
      <p:ext uri="{BB962C8B-B14F-4D97-AF65-F5344CB8AC3E}">
        <p14:creationId xmlns:p14="http://schemas.microsoft.com/office/powerpoint/2010/main" val="419295108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6EA1AC7-E84D-43F1-B8ED-0FE89E3E60DA}"/>
              </a:ext>
            </a:extLst>
          </p:cNvPr>
          <p:cNvSpPr txBox="1"/>
          <p:nvPr/>
        </p:nvSpPr>
        <p:spPr>
          <a:xfrm>
            <a:off x="3479344" y="452965"/>
            <a:ext cx="4602209" cy="707886"/>
          </a:xfrm>
          <a:prstGeom prst="rect">
            <a:avLst/>
          </a:prstGeom>
          <a:noFill/>
        </p:spPr>
        <p:txBody>
          <a:bodyPr wrap="square">
            <a:spAutoFit/>
          </a:bodyPr>
          <a:lstStyle/>
          <a:p>
            <a:r>
              <a:rPr lang="en-IN" sz="4000" b="1" dirty="0" smtClean="0">
                <a:latin typeface="Century Gothic" panose="020B0502020202020204" pitchFamily="34" charset="0"/>
              </a:rPr>
              <a:t>BLOCK DIAGRAM </a:t>
            </a:r>
            <a:endParaRPr lang="en-IN" sz="4000" b="1" dirty="0">
              <a:latin typeface="Century Gothic" panose="020B0502020202020204" pitchFamily="34" charset="0"/>
            </a:endParaRPr>
          </a:p>
        </p:txBody>
      </p:sp>
      <p:grpSp>
        <p:nvGrpSpPr>
          <p:cNvPr id="60" name="Group 59"/>
          <p:cNvGrpSpPr/>
          <p:nvPr/>
        </p:nvGrpSpPr>
        <p:grpSpPr>
          <a:xfrm>
            <a:off x="2725640" y="1555749"/>
            <a:ext cx="6109615" cy="4208826"/>
            <a:chOff x="3156305" y="1477871"/>
            <a:chExt cx="6109615" cy="4208826"/>
          </a:xfrm>
        </p:grpSpPr>
        <p:cxnSp>
          <p:nvCxnSpPr>
            <p:cNvPr id="52" name="Elbow Connector 51"/>
            <p:cNvCxnSpPr>
              <a:stCxn id="11" idx="2"/>
              <a:endCxn id="5" idx="0"/>
            </p:cNvCxnSpPr>
            <p:nvPr/>
          </p:nvCxnSpPr>
          <p:spPr>
            <a:xfrm rot="5400000">
              <a:off x="5929248" y="2448903"/>
              <a:ext cx="823598" cy="11962"/>
            </a:xfrm>
            <a:prstGeom prst="bentConnector3">
              <a:avLst>
                <a:gd name="adj1" fmla="val -2869"/>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58" name="Group 57"/>
            <p:cNvGrpSpPr/>
            <p:nvPr/>
          </p:nvGrpSpPr>
          <p:grpSpPr>
            <a:xfrm>
              <a:off x="3156305" y="1477871"/>
              <a:ext cx="6109615" cy="4208826"/>
              <a:chOff x="3156305" y="1477871"/>
              <a:chExt cx="6109615" cy="4208826"/>
            </a:xfrm>
          </p:grpSpPr>
          <p:cxnSp>
            <p:nvCxnSpPr>
              <p:cNvPr id="15" name="Elbow Connector 14"/>
              <p:cNvCxnSpPr>
                <a:endCxn id="10" idx="1"/>
              </p:cNvCxnSpPr>
              <p:nvPr/>
            </p:nvCxnSpPr>
            <p:spPr>
              <a:xfrm>
                <a:off x="6994040" y="4497731"/>
                <a:ext cx="883060" cy="421025"/>
              </a:xfrm>
              <a:prstGeom prst="bentConnector3">
                <a:avLst>
                  <a:gd name="adj1" fmla="val 50000"/>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3" name="Elbow Connector 12"/>
              <p:cNvCxnSpPr>
                <a:stCxn id="7" idx="3"/>
              </p:cNvCxnSpPr>
              <p:nvPr/>
            </p:nvCxnSpPr>
            <p:spPr>
              <a:xfrm>
                <a:off x="4788759" y="3425411"/>
                <a:ext cx="831609" cy="448360"/>
              </a:xfrm>
              <a:prstGeom prst="bentConnector3">
                <a:avLst>
                  <a:gd name="adj1" fmla="val 50000"/>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5" name="Rounded Rectangle 4"/>
              <p:cNvSpPr/>
              <p:nvPr/>
            </p:nvSpPr>
            <p:spPr>
              <a:xfrm>
                <a:off x="5620368" y="2866683"/>
                <a:ext cx="1429396" cy="2820014"/>
              </a:xfrm>
              <a:prstGeom prst="roundRect">
                <a:avLst/>
              </a:prstGeom>
              <a:gradFill flip="none" rotWithShape="1">
                <a:gsLst>
                  <a:gs pos="0">
                    <a:schemeClr val="dk1">
                      <a:tint val="94000"/>
                      <a:satMod val="105000"/>
                      <a:lumMod val="102000"/>
                    </a:schemeClr>
                  </a:gs>
                  <a:gs pos="100000">
                    <a:schemeClr val="dk1">
                      <a:shade val="74000"/>
                      <a:satMod val="128000"/>
                      <a:lumMod val="100000"/>
                    </a:schemeClr>
                  </a:gs>
                </a:gsLst>
                <a:lin ang="16200000" scaled="1"/>
                <a:tileRect/>
              </a:gradFill>
              <a:ln/>
            </p:spPr>
            <p:style>
              <a:lnRef idx="0">
                <a:schemeClr val="dk1"/>
              </a:lnRef>
              <a:fillRef idx="3">
                <a:schemeClr val="dk1"/>
              </a:fillRef>
              <a:effectRef idx="3">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en-IN" dirty="0" smtClean="0"/>
                  <a:t>ARDUINO UNO</a:t>
                </a:r>
                <a:endParaRPr lang="en-IN" dirty="0"/>
              </a:p>
            </p:txBody>
          </p:sp>
          <p:sp>
            <p:nvSpPr>
              <p:cNvPr id="6" name="Rounded Rectangle 5"/>
              <p:cNvSpPr/>
              <p:nvPr/>
            </p:nvSpPr>
            <p:spPr>
              <a:xfrm>
                <a:off x="3666661" y="4659219"/>
                <a:ext cx="1156275" cy="519075"/>
              </a:xfrm>
              <a:prstGeom prst="roundRect">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lin ang="5400000" scaled="1"/>
                <a:tileRect/>
              </a:gradFill>
              <a:ln>
                <a:noFill/>
              </a:ln>
            </p:spPr>
            <p:style>
              <a:lnRef idx="3">
                <a:schemeClr val="lt1"/>
              </a:lnRef>
              <a:fillRef idx="1">
                <a:schemeClr val="accent4"/>
              </a:fillRef>
              <a:effectRef idx="1">
                <a:schemeClr val="accent4"/>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100" dirty="0">
                    <a:effectLst/>
                    <a:ea typeface="Calibri" panose="020F0502020204030204" pitchFamily="34" charset="0"/>
                    <a:cs typeface="Mangal"/>
                  </a:rPr>
                  <a:t>GSM  </a:t>
                </a:r>
                <a:r>
                  <a:rPr lang="en-IN" sz="1100" dirty="0" smtClean="0">
                    <a:effectLst/>
                    <a:ea typeface="Calibri" panose="020F0502020204030204" pitchFamily="34" charset="0"/>
                    <a:cs typeface="Mangal"/>
                  </a:rPr>
                  <a:t>  MODULE</a:t>
                </a:r>
                <a:endParaRPr lang="en-IN" sz="1100" dirty="0">
                  <a:effectLst/>
                  <a:ea typeface="Calibri" panose="020F0502020204030204" pitchFamily="34" charset="0"/>
                  <a:cs typeface="Mangal"/>
                </a:endParaRPr>
              </a:p>
            </p:txBody>
          </p:sp>
          <p:sp>
            <p:nvSpPr>
              <p:cNvPr id="7" name="Rounded Rectangle 6"/>
              <p:cNvSpPr/>
              <p:nvPr/>
            </p:nvSpPr>
            <p:spPr>
              <a:xfrm>
                <a:off x="3657547" y="3150829"/>
                <a:ext cx="1131212" cy="549164"/>
              </a:xfrm>
              <a:prstGeom prst="roundRect">
                <a:avLst/>
              </a:prstGeom>
              <a:gradFill flip="none" rotWithShape="1">
                <a:gsLst>
                  <a:gs pos="0">
                    <a:schemeClr val="accent3">
                      <a:lumMod val="75000"/>
                      <a:shade val="30000"/>
                      <a:satMod val="115000"/>
                    </a:schemeClr>
                  </a:gs>
                  <a:gs pos="50000">
                    <a:schemeClr val="accent3">
                      <a:lumMod val="75000"/>
                      <a:shade val="67500"/>
                      <a:satMod val="115000"/>
                    </a:schemeClr>
                  </a:gs>
                  <a:gs pos="100000">
                    <a:schemeClr val="accent3">
                      <a:lumMod val="75000"/>
                      <a:shade val="100000"/>
                      <a:satMod val="115000"/>
                    </a:schemeClr>
                  </a:gs>
                </a:gsLst>
                <a:lin ang="5400000" scaled="1"/>
                <a:tileRect/>
              </a:gradFill>
              <a:ln w="28575">
                <a:noFill/>
              </a:ln>
            </p:spPr>
            <p:style>
              <a:lnRef idx="2">
                <a:schemeClr val="accent5">
                  <a:shade val="50000"/>
                </a:schemeClr>
              </a:lnRef>
              <a:fillRef idx="1">
                <a:schemeClr val="accent5"/>
              </a:fillRef>
              <a:effectRef idx="0">
                <a:schemeClr val="accent5"/>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000" dirty="0">
                    <a:effectLst/>
                    <a:ea typeface="Calibri" panose="020F0502020204030204" pitchFamily="34" charset="0"/>
                    <a:cs typeface="Mangal"/>
                  </a:rPr>
                  <a:t>SOIL MOISTURE SENSOR</a:t>
                </a:r>
                <a:endParaRPr lang="en-IN" sz="1100" dirty="0">
                  <a:effectLst/>
                  <a:ea typeface="Calibri" panose="020F0502020204030204" pitchFamily="34" charset="0"/>
                  <a:cs typeface="Mangal"/>
                </a:endParaRPr>
              </a:p>
            </p:txBody>
          </p:sp>
          <p:sp>
            <p:nvSpPr>
              <p:cNvPr id="9" name="Rounded Rectangle 8"/>
              <p:cNvSpPr/>
              <p:nvPr/>
            </p:nvSpPr>
            <p:spPr>
              <a:xfrm>
                <a:off x="7859726" y="3108917"/>
                <a:ext cx="1173648" cy="553679"/>
              </a:xfrm>
              <a:prstGeom prst="round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8100000" scaled="1"/>
                <a:tileRect/>
              </a:gradFill>
              <a:ln>
                <a:noFill/>
              </a:ln>
            </p:spPr>
            <p:style>
              <a:lnRef idx="1">
                <a:schemeClr val="accent2"/>
              </a:lnRef>
              <a:fillRef idx="2">
                <a:schemeClr val="accent2"/>
              </a:fillRef>
              <a:effectRef idx="1">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100" dirty="0">
                    <a:solidFill>
                      <a:schemeClr val="tx1"/>
                    </a:solidFill>
                    <a:effectLst/>
                    <a:ea typeface="Calibri" panose="020F0502020204030204" pitchFamily="34" charset="0"/>
                    <a:cs typeface="Mangal"/>
                  </a:rPr>
                  <a:t>WATER  </a:t>
                </a:r>
                <a:r>
                  <a:rPr lang="en-IN" sz="1100" dirty="0" smtClean="0">
                    <a:solidFill>
                      <a:schemeClr val="tx1"/>
                    </a:solidFill>
                    <a:effectLst/>
                    <a:ea typeface="Calibri" panose="020F0502020204030204" pitchFamily="34" charset="0"/>
                    <a:cs typeface="Mangal"/>
                  </a:rPr>
                  <a:t>   PUMP</a:t>
                </a:r>
                <a:endParaRPr lang="en-IN" sz="1100" dirty="0">
                  <a:solidFill>
                    <a:schemeClr val="tx1"/>
                  </a:solidFill>
                  <a:effectLst/>
                  <a:ea typeface="Calibri" panose="020F0502020204030204" pitchFamily="34" charset="0"/>
                  <a:cs typeface="Mangal"/>
                </a:endParaRPr>
              </a:p>
            </p:txBody>
          </p:sp>
          <p:sp>
            <p:nvSpPr>
              <p:cNvPr id="10" name="Rounded Rectangle 9"/>
              <p:cNvSpPr/>
              <p:nvPr/>
            </p:nvSpPr>
            <p:spPr>
              <a:xfrm>
                <a:off x="7877100" y="4659218"/>
                <a:ext cx="1156274" cy="519075"/>
              </a:xfrm>
              <a:prstGeom prst="roundRect">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lin ang="5400000" scaled="1"/>
                <a:tileRect/>
              </a:gradFill>
              <a:ln>
                <a:noFill/>
              </a:ln>
            </p:spPr>
            <p:style>
              <a:lnRef idx="1">
                <a:schemeClr val="dk1"/>
              </a:lnRef>
              <a:fillRef idx="3">
                <a:schemeClr val="dk1"/>
              </a:fillRef>
              <a:effectRef idx="2">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100" dirty="0">
                    <a:effectLst/>
                    <a:ea typeface="Calibri" panose="020F0502020204030204" pitchFamily="34" charset="0"/>
                    <a:cs typeface="Mangal"/>
                  </a:rPr>
                  <a:t>GSM  </a:t>
                </a:r>
                <a:r>
                  <a:rPr lang="en-IN" sz="1100" dirty="0" smtClean="0">
                    <a:effectLst/>
                    <a:ea typeface="Calibri" panose="020F0502020204030204" pitchFamily="34" charset="0"/>
                    <a:cs typeface="Mangal"/>
                  </a:rPr>
                  <a:t>  MODULE</a:t>
                </a:r>
                <a:endParaRPr lang="en-IN" sz="1100" dirty="0">
                  <a:effectLst/>
                  <a:ea typeface="Calibri" panose="020F0502020204030204" pitchFamily="34" charset="0"/>
                  <a:cs typeface="Mangal"/>
                </a:endParaRPr>
              </a:p>
            </p:txBody>
          </p:sp>
          <p:sp>
            <p:nvSpPr>
              <p:cNvPr id="11" name="Rounded Rectangle 10"/>
              <p:cNvSpPr/>
              <p:nvPr/>
            </p:nvSpPr>
            <p:spPr>
              <a:xfrm>
                <a:off x="5532651" y="1477871"/>
                <a:ext cx="1628753" cy="565214"/>
              </a:xfrm>
              <a:prstGeom prst="roundRect">
                <a:avLst/>
              </a:prstGeom>
              <a:ln w="28575">
                <a:noFill/>
                <a:headEnd type="none" w="med" len="med"/>
                <a:tailEnd type="none" w="med" len="med"/>
              </a:ln>
            </p:spPr>
            <p:style>
              <a:lnRef idx="2">
                <a:schemeClr val="accent4">
                  <a:shade val="50000"/>
                </a:schemeClr>
              </a:lnRef>
              <a:fillRef idx="1002">
                <a:schemeClr val="dk2"/>
              </a:fillRef>
              <a:effectRef idx="0">
                <a:schemeClr val="accent4"/>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100" dirty="0">
                    <a:solidFill>
                      <a:schemeClr val="tx1"/>
                    </a:solidFill>
                    <a:effectLst/>
                    <a:ea typeface="Calibri" panose="020F0502020204030204" pitchFamily="34" charset="0"/>
                    <a:cs typeface="Mangal"/>
                  </a:rPr>
                  <a:t>POWER               SUPPLY</a:t>
                </a:r>
              </a:p>
            </p:txBody>
          </p:sp>
          <p:cxnSp>
            <p:nvCxnSpPr>
              <p:cNvPr id="12" name="Elbow Connector 11"/>
              <p:cNvCxnSpPr/>
              <p:nvPr/>
            </p:nvCxnSpPr>
            <p:spPr>
              <a:xfrm flipV="1">
                <a:off x="4822937" y="4432499"/>
                <a:ext cx="797431" cy="456364"/>
              </a:xfrm>
              <a:prstGeom prst="bentConnector3">
                <a:avLst>
                  <a:gd name="adj1" fmla="val 50000"/>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6" name="Elbow Connector 15"/>
              <p:cNvCxnSpPr>
                <a:endCxn id="9" idx="1"/>
              </p:cNvCxnSpPr>
              <p:nvPr/>
            </p:nvCxnSpPr>
            <p:spPr>
              <a:xfrm flipV="1">
                <a:off x="7049764" y="3385757"/>
                <a:ext cx="809962" cy="596918"/>
              </a:xfrm>
              <a:prstGeom prst="bentConnector3">
                <a:avLst>
                  <a:gd name="adj1" fmla="val 50000"/>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7" name="Elbow Connector 16"/>
              <p:cNvCxnSpPr>
                <a:stCxn id="11" idx="3"/>
                <a:endCxn id="10" idx="3"/>
              </p:cNvCxnSpPr>
              <p:nvPr/>
            </p:nvCxnSpPr>
            <p:spPr>
              <a:xfrm>
                <a:off x="7161404" y="1760478"/>
                <a:ext cx="1871970" cy="3158278"/>
              </a:xfrm>
              <a:prstGeom prst="bentConnector3">
                <a:avLst>
                  <a:gd name="adj1" fmla="val 112212"/>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8" name="Elbow Connector 17"/>
              <p:cNvCxnSpPr/>
              <p:nvPr/>
            </p:nvCxnSpPr>
            <p:spPr>
              <a:xfrm flipH="1">
                <a:off x="3666661" y="1784701"/>
                <a:ext cx="1866559" cy="3131747"/>
              </a:xfrm>
              <a:prstGeom prst="bentConnector3">
                <a:avLst>
                  <a:gd name="adj1" fmla="val 12795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20" name="Elbow Connector 19"/>
              <p:cNvCxnSpPr/>
              <p:nvPr/>
            </p:nvCxnSpPr>
            <p:spPr>
              <a:xfrm>
                <a:off x="3156305" y="3339617"/>
                <a:ext cx="501242" cy="132653"/>
              </a:xfrm>
              <a:prstGeom prst="bentConnector3">
                <a:avLst>
                  <a:gd name="adj1" fmla="val -1595"/>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21" name="Elbow Connector 20"/>
              <p:cNvCxnSpPr>
                <a:endCxn id="9" idx="3"/>
              </p:cNvCxnSpPr>
              <p:nvPr/>
            </p:nvCxnSpPr>
            <p:spPr>
              <a:xfrm rot="10800000" flipV="1">
                <a:off x="9033374" y="3385755"/>
                <a:ext cx="232546" cy="1"/>
              </a:xfrm>
              <a:prstGeom prst="bentConnector3">
                <a:avLst>
                  <a:gd name="adj1" fmla="val 50000"/>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grpSp>
      </p:grpSp>
      <p:sp>
        <p:nvSpPr>
          <p:cNvPr id="61" name="TextBox 60"/>
          <p:cNvSpPr txBox="1"/>
          <p:nvPr/>
        </p:nvSpPr>
        <p:spPr>
          <a:xfrm>
            <a:off x="5530658" y="6159474"/>
            <a:ext cx="768159" cy="369332"/>
          </a:xfrm>
          <a:prstGeom prst="rect">
            <a:avLst/>
          </a:prstGeom>
          <a:noFill/>
        </p:spPr>
        <p:txBody>
          <a:bodyPr wrap="none" rtlCol="0">
            <a:spAutoFit/>
          </a:bodyPr>
          <a:lstStyle/>
          <a:p>
            <a:r>
              <a:rPr lang="en-IN" dirty="0" smtClean="0"/>
              <a:t>Fig (e)</a:t>
            </a:r>
            <a:endParaRPr lang="en-IN" dirty="0"/>
          </a:p>
        </p:txBody>
      </p:sp>
    </p:spTree>
    <p:extLst>
      <p:ext uri="{BB962C8B-B14F-4D97-AF65-F5344CB8AC3E}">
        <p14:creationId xmlns:p14="http://schemas.microsoft.com/office/powerpoint/2010/main" val="118040237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93653" y="1487672"/>
            <a:ext cx="8913686" cy="5029866"/>
          </a:xfrm>
          <a:prstGeom prst="rect">
            <a:avLst/>
          </a:prstGeom>
        </p:spPr>
      </p:pic>
      <p:sp>
        <p:nvSpPr>
          <p:cNvPr id="3" name="TextBox 2">
            <a:extLst>
              <a:ext uri="{FF2B5EF4-FFF2-40B4-BE49-F238E27FC236}">
                <a16:creationId xmlns:a16="http://schemas.microsoft.com/office/drawing/2014/main" id="{26EA1AC7-E84D-43F1-B8ED-0FE89E3E60DA}"/>
              </a:ext>
            </a:extLst>
          </p:cNvPr>
          <p:cNvSpPr txBox="1"/>
          <p:nvPr/>
        </p:nvSpPr>
        <p:spPr>
          <a:xfrm>
            <a:off x="3875219" y="444256"/>
            <a:ext cx="4950554" cy="707886"/>
          </a:xfrm>
          <a:prstGeom prst="rect">
            <a:avLst/>
          </a:prstGeom>
          <a:noFill/>
        </p:spPr>
        <p:txBody>
          <a:bodyPr wrap="square">
            <a:spAutoFit/>
          </a:bodyPr>
          <a:lstStyle/>
          <a:p>
            <a:r>
              <a:rPr lang="en-IN" sz="4000" b="1" dirty="0" smtClean="0">
                <a:latin typeface="Century Gothic" panose="020B0502020202020204" pitchFamily="34" charset="0"/>
              </a:rPr>
              <a:t>CIRCUIT DIAGRAM</a:t>
            </a:r>
            <a:endParaRPr lang="en-IN" sz="4000" b="1" dirty="0">
              <a:latin typeface="Century Gothic" panose="020B0502020202020204" pitchFamily="34" charset="0"/>
            </a:endParaRPr>
          </a:p>
        </p:txBody>
      </p:sp>
    </p:spTree>
    <p:extLst>
      <p:ext uri="{BB962C8B-B14F-4D97-AF65-F5344CB8AC3E}">
        <p14:creationId xmlns:p14="http://schemas.microsoft.com/office/powerpoint/2010/main" val="34278841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EFB74BD-F920-40F5-9BD9-4DD45F5ED5BC}"/>
              </a:ext>
            </a:extLst>
          </p:cNvPr>
          <p:cNvSpPr txBox="1"/>
          <p:nvPr/>
        </p:nvSpPr>
        <p:spPr>
          <a:xfrm>
            <a:off x="1574347" y="2007599"/>
            <a:ext cx="9781630" cy="1754326"/>
          </a:xfrm>
          <a:prstGeom prst="rect">
            <a:avLst/>
          </a:prstGeom>
          <a:noFill/>
        </p:spPr>
        <p:txBody>
          <a:bodyPr wrap="square">
            <a:spAutoFit/>
          </a:bodyPr>
          <a:lstStyle/>
          <a:p>
            <a:pPr marL="457200" indent="-457200">
              <a:lnSpc>
                <a:spcPct val="150000"/>
              </a:lnSpc>
              <a:buFont typeface="Arial" panose="020B0604020202020204" pitchFamily="34" charset="0"/>
              <a:buChar char="•"/>
            </a:pPr>
            <a:r>
              <a:rPr lang="en-US" b="1" dirty="0" smtClean="0">
                <a:latin typeface="Century Gothic" panose="020B0502020202020204" pitchFamily="34" charset="0"/>
              </a:rPr>
              <a:t>Use </a:t>
            </a:r>
            <a:r>
              <a:rPr lang="en-US" b="1" dirty="0">
                <a:latin typeface="Century Gothic" panose="020B0502020202020204" pitchFamily="34" charset="0"/>
              </a:rPr>
              <a:t>of this system will save farmers time and money. </a:t>
            </a:r>
          </a:p>
          <a:p>
            <a:pPr marL="457200" indent="-457200">
              <a:lnSpc>
                <a:spcPct val="150000"/>
              </a:lnSpc>
              <a:buFont typeface="Arial" panose="020B0604020202020204" pitchFamily="34" charset="0"/>
              <a:buChar char="•"/>
            </a:pPr>
            <a:r>
              <a:rPr lang="en-US" b="1" dirty="0" smtClean="0">
                <a:latin typeface="Century Gothic" panose="020B0502020202020204" pitchFamily="34" charset="0"/>
              </a:rPr>
              <a:t>Reduces the </a:t>
            </a:r>
            <a:r>
              <a:rPr lang="en-US" b="1" dirty="0">
                <a:latin typeface="Century Gothic" panose="020B0502020202020204" pitchFamily="34" charset="0"/>
              </a:rPr>
              <a:t>burden of farmers also increases their productivity. </a:t>
            </a:r>
          </a:p>
          <a:p>
            <a:pPr marL="457200" indent="-457200">
              <a:lnSpc>
                <a:spcPct val="150000"/>
              </a:lnSpc>
              <a:buFont typeface="Arial" panose="020B0604020202020204" pitchFamily="34" charset="0"/>
              <a:buChar char="•"/>
            </a:pPr>
            <a:r>
              <a:rPr lang="en-US" b="1" dirty="0" smtClean="0">
                <a:latin typeface="Century Gothic" panose="020B0502020202020204" pitchFamily="34" charset="0"/>
              </a:rPr>
              <a:t>It </a:t>
            </a:r>
            <a:r>
              <a:rPr lang="en-US" b="1" dirty="0">
                <a:latin typeface="Century Gothic" panose="020B0502020202020204" pitchFamily="34" charset="0"/>
              </a:rPr>
              <a:t>can be easily implemented in the fields. </a:t>
            </a:r>
          </a:p>
          <a:p>
            <a:pPr marL="457200" indent="-457200">
              <a:lnSpc>
                <a:spcPct val="150000"/>
              </a:lnSpc>
              <a:buFont typeface="Arial" panose="020B0604020202020204" pitchFamily="34" charset="0"/>
              <a:buChar char="•"/>
            </a:pPr>
            <a:r>
              <a:rPr lang="en-US" b="1" dirty="0" smtClean="0">
                <a:latin typeface="Century Gothic" panose="020B0502020202020204" pitchFamily="34" charset="0"/>
              </a:rPr>
              <a:t>It </a:t>
            </a:r>
            <a:r>
              <a:rPr lang="en-US" b="1" dirty="0">
                <a:latin typeface="Century Gothic" panose="020B0502020202020204" pitchFamily="34" charset="0"/>
              </a:rPr>
              <a:t>is user friendly.</a:t>
            </a:r>
            <a:endParaRPr lang="en-IN" b="1" dirty="0">
              <a:latin typeface="Century Gothic" panose="020B0502020202020204" pitchFamily="34" charset="0"/>
            </a:endParaRPr>
          </a:p>
        </p:txBody>
      </p:sp>
      <p:sp>
        <p:nvSpPr>
          <p:cNvPr id="2" name="Rectangle 1"/>
          <p:cNvSpPr/>
          <p:nvPr/>
        </p:nvSpPr>
        <p:spPr>
          <a:xfrm>
            <a:off x="4116208" y="823351"/>
            <a:ext cx="3600666" cy="707886"/>
          </a:xfrm>
          <a:prstGeom prst="rect">
            <a:avLst/>
          </a:prstGeom>
        </p:spPr>
        <p:txBody>
          <a:bodyPr wrap="none">
            <a:spAutoFit/>
          </a:bodyPr>
          <a:lstStyle/>
          <a:p>
            <a:r>
              <a:rPr lang="en-US" sz="4000" b="1" dirty="0" smtClean="0">
                <a:latin typeface="Century Gothic" panose="020B0502020202020204" pitchFamily="34" charset="0"/>
              </a:rPr>
              <a:t>ADVANTAGES</a:t>
            </a:r>
            <a:endParaRPr lang="en-US" sz="4000" b="1" dirty="0">
              <a:latin typeface="Century Gothic" panose="020B0502020202020204" pitchFamily="34" charset="0"/>
            </a:endParaRPr>
          </a:p>
        </p:txBody>
      </p:sp>
    </p:spTree>
    <p:extLst>
      <p:ext uri="{BB962C8B-B14F-4D97-AF65-F5344CB8AC3E}">
        <p14:creationId xmlns:p14="http://schemas.microsoft.com/office/powerpoint/2010/main" val="117514917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B8E8391-5E5D-4FA8-8527-B56CC6ED29D0}"/>
              </a:ext>
            </a:extLst>
          </p:cNvPr>
          <p:cNvSpPr txBox="1"/>
          <p:nvPr/>
        </p:nvSpPr>
        <p:spPr>
          <a:xfrm>
            <a:off x="1637483" y="1959428"/>
            <a:ext cx="8734425" cy="1285288"/>
          </a:xfrm>
          <a:prstGeom prst="rect">
            <a:avLst/>
          </a:prstGeom>
          <a:noFill/>
        </p:spPr>
        <p:txBody>
          <a:bodyPr wrap="square">
            <a:spAutoFit/>
          </a:bodyPr>
          <a:lstStyle/>
          <a:p>
            <a:pPr marL="457200" indent="-457200">
              <a:lnSpc>
                <a:spcPct val="150000"/>
              </a:lnSpc>
              <a:buFont typeface="Arial" panose="020B0604020202020204" pitchFamily="34" charset="0"/>
              <a:buChar char="•"/>
            </a:pPr>
            <a:r>
              <a:rPr lang="en-US" b="1" dirty="0" smtClean="0">
                <a:latin typeface="Century Gothic" panose="020B0502020202020204" pitchFamily="34" charset="0"/>
              </a:rPr>
              <a:t>This </a:t>
            </a:r>
            <a:r>
              <a:rPr lang="en-US" b="1" dirty="0">
                <a:latin typeface="Century Gothic" panose="020B0502020202020204" pitchFamily="34" charset="0"/>
              </a:rPr>
              <a:t>system can be used in the agricultural watering pumps. </a:t>
            </a:r>
          </a:p>
          <a:p>
            <a:pPr marL="457200" indent="-457200">
              <a:lnSpc>
                <a:spcPct val="150000"/>
              </a:lnSpc>
              <a:buFont typeface="Arial" panose="020B0604020202020204" pitchFamily="34" charset="0"/>
              <a:buChar char="•"/>
            </a:pPr>
            <a:r>
              <a:rPr lang="en-US" b="1" dirty="0" smtClean="0">
                <a:latin typeface="Century Gothic" panose="020B0502020202020204" pitchFamily="34" charset="0"/>
              </a:rPr>
              <a:t>It </a:t>
            </a:r>
            <a:r>
              <a:rPr lang="en-US" b="1" dirty="0">
                <a:latin typeface="Century Gothic" panose="020B0502020202020204" pitchFamily="34" charset="0"/>
              </a:rPr>
              <a:t>also has wide applications in the industrial as well as household water pumps</a:t>
            </a:r>
            <a:endParaRPr lang="en-IN" b="1" dirty="0">
              <a:latin typeface="Century Gothic" panose="020B0502020202020204" pitchFamily="34" charset="0"/>
            </a:endParaRPr>
          </a:p>
        </p:txBody>
      </p:sp>
      <p:sp>
        <p:nvSpPr>
          <p:cNvPr id="2" name="Rectangle 1"/>
          <p:cNvSpPr/>
          <p:nvPr/>
        </p:nvSpPr>
        <p:spPr>
          <a:xfrm>
            <a:off x="3904081" y="953979"/>
            <a:ext cx="3869970" cy="707886"/>
          </a:xfrm>
          <a:prstGeom prst="rect">
            <a:avLst/>
          </a:prstGeom>
        </p:spPr>
        <p:txBody>
          <a:bodyPr wrap="none">
            <a:spAutoFit/>
          </a:bodyPr>
          <a:lstStyle/>
          <a:p>
            <a:r>
              <a:rPr lang="en-US" sz="4000" b="1" dirty="0" smtClean="0">
                <a:latin typeface="Century Gothic" panose="020B0502020202020204" pitchFamily="34" charset="0"/>
              </a:rPr>
              <a:t>APPLICATIONS:</a:t>
            </a:r>
            <a:endParaRPr lang="en-US" sz="4000" b="1" dirty="0">
              <a:latin typeface="Century Gothic" panose="020B0502020202020204" pitchFamily="34" charset="0"/>
            </a:endParaRPr>
          </a:p>
        </p:txBody>
      </p:sp>
    </p:spTree>
    <p:extLst>
      <p:ext uri="{BB962C8B-B14F-4D97-AF65-F5344CB8AC3E}">
        <p14:creationId xmlns:p14="http://schemas.microsoft.com/office/powerpoint/2010/main" val="225290146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930C675-C5B0-4AD4-B7C4-841C8C57F2E3}"/>
              </a:ext>
            </a:extLst>
          </p:cNvPr>
          <p:cNvSpPr txBox="1"/>
          <p:nvPr/>
        </p:nvSpPr>
        <p:spPr>
          <a:xfrm>
            <a:off x="1862818" y="1749607"/>
            <a:ext cx="8239125" cy="923330"/>
          </a:xfrm>
          <a:prstGeom prst="rect">
            <a:avLst/>
          </a:prstGeom>
          <a:noFill/>
        </p:spPr>
        <p:txBody>
          <a:bodyPr wrap="square">
            <a:spAutoFit/>
          </a:bodyPr>
          <a:lstStyle/>
          <a:p>
            <a:pPr marL="342900" indent="-342900" algn="just">
              <a:lnSpc>
                <a:spcPct val="150000"/>
              </a:lnSpc>
              <a:buFont typeface="Arial" panose="020B0604020202020204" pitchFamily="34" charset="0"/>
              <a:buChar char="•"/>
            </a:pPr>
            <a:r>
              <a:rPr lang="en-US" b="1" dirty="0" smtClean="0">
                <a:latin typeface="Century Gothic" panose="020B0502020202020204" pitchFamily="34" charset="0"/>
              </a:rPr>
              <a:t>Addition </a:t>
            </a:r>
            <a:r>
              <a:rPr lang="en-US" b="1" dirty="0">
                <a:latin typeface="Century Gothic" panose="020B0502020202020204" pitchFamily="34" charset="0"/>
              </a:rPr>
              <a:t>of IOT to the system would give great outcomes. </a:t>
            </a:r>
          </a:p>
          <a:p>
            <a:pPr marL="342900" indent="-342900" algn="just">
              <a:lnSpc>
                <a:spcPct val="150000"/>
              </a:lnSpc>
              <a:buFont typeface="Arial" panose="020B0604020202020204" pitchFamily="34" charset="0"/>
              <a:buChar char="•"/>
            </a:pPr>
            <a:r>
              <a:rPr lang="en-US" b="1" dirty="0" smtClean="0">
                <a:latin typeface="Century Gothic" panose="020B0502020202020204" pitchFamily="34" charset="0"/>
              </a:rPr>
              <a:t>PLC </a:t>
            </a:r>
            <a:r>
              <a:rPr lang="en-US" b="1" dirty="0">
                <a:latin typeface="Century Gothic" panose="020B0502020202020204" pitchFamily="34" charset="0"/>
              </a:rPr>
              <a:t>version can also be designed for </a:t>
            </a:r>
            <a:r>
              <a:rPr lang="en-US" b="1" dirty="0" smtClean="0">
                <a:latin typeface="Century Gothic" panose="020B0502020202020204" pitchFamily="34" charset="0"/>
              </a:rPr>
              <a:t>factories</a:t>
            </a:r>
          </a:p>
        </p:txBody>
      </p:sp>
      <p:sp>
        <p:nvSpPr>
          <p:cNvPr id="2" name="Rectangle 1"/>
          <p:cNvSpPr/>
          <p:nvPr/>
        </p:nvSpPr>
        <p:spPr>
          <a:xfrm>
            <a:off x="3940337" y="962688"/>
            <a:ext cx="3663182" cy="707886"/>
          </a:xfrm>
          <a:prstGeom prst="rect">
            <a:avLst/>
          </a:prstGeom>
        </p:spPr>
        <p:txBody>
          <a:bodyPr wrap="none">
            <a:spAutoFit/>
          </a:bodyPr>
          <a:lstStyle/>
          <a:p>
            <a:r>
              <a:rPr lang="en-US" sz="4000" b="1" dirty="0" smtClean="0">
                <a:latin typeface="Century Gothic" panose="020B0502020202020204" pitchFamily="34" charset="0"/>
              </a:rPr>
              <a:t>FUTURE SCOPE</a:t>
            </a:r>
            <a:endParaRPr lang="en-US" sz="4000" b="1" dirty="0">
              <a:latin typeface="Century Gothic" panose="020B0502020202020204" pitchFamily="34" charset="0"/>
            </a:endParaRPr>
          </a:p>
        </p:txBody>
      </p:sp>
    </p:spTree>
    <p:extLst>
      <p:ext uri="{BB962C8B-B14F-4D97-AF65-F5344CB8AC3E}">
        <p14:creationId xmlns:p14="http://schemas.microsoft.com/office/powerpoint/2010/main" val="266600957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40823" y="1492411"/>
            <a:ext cx="10075816" cy="4985980"/>
          </a:xfrm>
          <a:prstGeom prst="rect">
            <a:avLst/>
          </a:prstGeom>
        </p:spPr>
        <p:txBody>
          <a:bodyPr wrap="square">
            <a:spAutoFit/>
          </a:bodyPr>
          <a:lstStyle/>
          <a:p>
            <a:pPr algn="just">
              <a:lnSpc>
                <a:spcPct val="100000"/>
              </a:lnSpc>
            </a:pPr>
            <a:r>
              <a:rPr lang="en-IN" sz="2000" dirty="0" smtClean="0"/>
              <a:t>[1]. Mr.M.Suresh1 , </a:t>
            </a:r>
            <a:r>
              <a:rPr lang="en-IN" sz="2000" dirty="0"/>
              <a:t>S.Ashok2 , S.Arun Kumar3 , Puppala Sairam,</a:t>
            </a:r>
            <a:r>
              <a:rPr lang="en-US" sz="2000" dirty="0"/>
              <a:t> </a:t>
            </a:r>
            <a:r>
              <a:rPr lang="en-US" sz="2000" dirty="0" smtClean="0"/>
              <a:t>“Smart </a:t>
            </a:r>
            <a:r>
              <a:rPr lang="en-US" sz="2000" dirty="0"/>
              <a:t>Monitoring of Agricultural </a:t>
            </a:r>
            <a:r>
              <a:rPr lang="en-US" sz="2000" dirty="0" smtClean="0"/>
              <a:t>	Field </a:t>
            </a:r>
            <a:r>
              <a:rPr lang="en-US" sz="2000" dirty="0"/>
              <a:t>And Controlling of Water Pump Using Internet of </a:t>
            </a:r>
            <a:r>
              <a:rPr lang="en-US" sz="2000" dirty="0" smtClean="0"/>
              <a:t>Things” </a:t>
            </a:r>
            <a:r>
              <a:rPr lang="en-US" sz="2000" dirty="0"/>
              <a:t>Manakula Vinayagar Institute </a:t>
            </a:r>
            <a:r>
              <a:rPr lang="en-US" sz="2000" dirty="0" smtClean="0"/>
              <a:t>	of </a:t>
            </a:r>
            <a:r>
              <a:rPr lang="en-US" sz="2000" dirty="0"/>
              <a:t>Technology, Puducherry.</a:t>
            </a:r>
          </a:p>
          <a:p>
            <a:pPr algn="just">
              <a:lnSpc>
                <a:spcPct val="100000"/>
              </a:lnSpc>
            </a:pPr>
            <a:r>
              <a:rPr lang="en-IN" sz="2000" dirty="0" smtClean="0"/>
              <a:t>[2]. Md</a:t>
            </a:r>
            <a:r>
              <a:rPr lang="en-IN" sz="2000" dirty="0"/>
              <a:t>. Munirul Islam Tusher* , Md. Zahirul </a:t>
            </a:r>
            <a:r>
              <a:rPr lang="en-IN" sz="2000" dirty="0" smtClean="0"/>
              <a:t>Haque, </a:t>
            </a:r>
            <a:r>
              <a:rPr lang="en-IN" sz="2000" dirty="0"/>
              <a:t>Mohammad Jalal Uddin , Arif Mainuddin , </a:t>
            </a:r>
            <a:r>
              <a:rPr lang="en-IN" sz="2000" dirty="0" smtClean="0"/>
              <a:t>	Mohammad </a:t>
            </a:r>
            <a:r>
              <a:rPr lang="en-IN" sz="2000" dirty="0"/>
              <a:t>Ehsanul Hoque, Md. Mohin Uddin Talukder,</a:t>
            </a:r>
            <a:r>
              <a:rPr lang="en-US" sz="2000" dirty="0"/>
              <a:t> </a:t>
            </a:r>
            <a:r>
              <a:rPr lang="en-US" sz="2000" dirty="0" smtClean="0"/>
              <a:t>“Solar Based Automatic Irrigation 	System with GSM Module”,</a:t>
            </a:r>
            <a:r>
              <a:rPr lang="en-IN" sz="2000" dirty="0" smtClean="0"/>
              <a:t> </a:t>
            </a:r>
            <a:r>
              <a:rPr lang="en-IN" sz="2000" dirty="0"/>
              <a:t>International Islamic University Chittagong.</a:t>
            </a:r>
          </a:p>
          <a:p>
            <a:pPr algn="just">
              <a:lnSpc>
                <a:spcPct val="100000"/>
              </a:lnSpc>
            </a:pPr>
            <a:r>
              <a:rPr lang="en-IN" sz="2000" dirty="0" smtClean="0"/>
              <a:t>[3]. Santhosh </a:t>
            </a:r>
            <a:r>
              <a:rPr lang="en-IN" sz="2000" dirty="0"/>
              <a:t>Hebbar </a:t>
            </a:r>
            <a:r>
              <a:rPr lang="en-US" sz="2000" dirty="0"/>
              <a:t>, Golla Vara Prasad Department of Computer Science and Engineering BMS </a:t>
            </a:r>
            <a:r>
              <a:rPr lang="en-US" sz="2000" dirty="0" smtClean="0"/>
              <a:t>	College </a:t>
            </a:r>
            <a:r>
              <a:rPr lang="en-US" sz="2000" dirty="0"/>
              <a:t>of Engineering, Bangalore 560019, India. </a:t>
            </a:r>
            <a:r>
              <a:rPr lang="en-US" sz="2000" dirty="0" smtClean="0"/>
              <a:t>“Automatic </a:t>
            </a:r>
            <a:r>
              <a:rPr lang="en-US" sz="2000" dirty="0"/>
              <a:t>Water Supply System for </a:t>
            </a:r>
            <a:r>
              <a:rPr lang="en-US" sz="2000" dirty="0" smtClean="0"/>
              <a:t>	Plants by </a:t>
            </a:r>
            <a:r>
              <a:rPr lang="en-US" sz="2000" dirty="0"/>
              <a:t>using Wireless Sensor </a:t>
            </a:r>
            <a:r>
              <a:rPr lang="en-US" sz="2000" dirty="0" smtClean="0"/>
              <a:t>Network”.</a:t>
            </a:r>
            <a:endParaRPr lang="en-US" sz="2000" dirty="0"/>
          </a:p>
          <a:p>
            <a:pPr algn="just">
              <a:lnSpc>
                <a:spcPct val="100000"/>
              </a:lnSpc>
            </a:pPr>
            <a:r>
              <a:rPr lang="en-IN" sz="2000" dirty="0" smtClean="0"/>
              <a:t>[4]. Pulkit </a:t>
            </a:r>
            <a:r>
              <a:rPr lang="en-IN" sz="2000" dirty="0"/>
              <a:t>Hanswal, Ojaswi Dale, Deepika Gupta, R. N. Yadav </a:t>
            </a:r>
            <a:r>
              <a:rPr lang="en-IN" sz="2000" dirty="0" smtClean="0"/>
              <a:t>Manit,</a:t>
            </a:r>
            <a:r>
              <a:rPr lang="en-US" sz="2000" dirty="0" smtClean="0"/>
              <a:t> Designing A “Central 	Control Unit And Soil Moisture Sensor Based Irrigation Water Pump System”.</a:t>
            </a:r>
          </a:p>
          <a:p>
            <a:pPr algn="just">
              <a:lnSpc>
                <a:spcPct val="100000"/>
              </a:lnSpc>
            </a:pPr>
            <a:r>
              <a:rPr lang="en-US" sz="2000" dirty="0" smtClean="0"/>
              <a:t>[5</a:t>
            </a:r>
            <a:r>
              <a:rPr lang="en-US" sz="2000" dirty="0"/>
              <a:t>]. Tang Li-fang” , “A Research on Application of Auto Control Technology in Water Saving </a:t>
            </a:r>
            <a:r>
              <a:rPr lang="en-US" sz="2000" dirty="0" smtClean="0"/>
              <a:t>	Garden </a:t>
            </a:r>
            <a:r>
              <a:rPr lang="en-US" sz="2000" dirty="0"/>
              <a:t>Irrigation”, In Proceedings of IEEE Conference on Computer Science &amp;Information </a:t>
            </a:r>
            <a:r>
              <a:rPr lang="en-US" sz="2000" dirty="0" smtClean="0"/>
              <a:t>	Processing</a:t>
            </a:r>
            <a:r>
              <a:rPr lang="en-US" sz="2000" dirty="0"/>
              <a:t>, pp.1311- 1314, 2012. </a:t>
            </a:r>
            <a:endParaRPr lang="en-US" sz="2000" dirty="0" smtClean="0"/>
          </a:p>
          <a:p>
            <a:pPr algn="just">
              <a:lnSpc>
                <a:spcPct val="100000"/>
              </a:lnSpc>
            </a:pPr>
            <a:r>
              <a:rPr lang="en-US" sz="2000" dirty="0" smtClean="0"/>
              <a:t>[6]. </a:t>
            </a:r>
            <a:r>
              <a:rPr lang="en-US" sz="2000" dirty="0"/>
              <a:t>Sing S., Bhavaneswari G., Sing B., “Multiple Output SMPS with Improved Input Power Quality”, </a:t>
            </a:r>
            <a:r>
              <a:rPr lang="en-US" sz="2000" dirty="0" smtClean="0"/>
              <a:t>	In </a:t>
            </a:r>
            <a:r>
              <a:rPr lang="en-US" sz="2000" dirty="0"/>
              <a:t>Proceedings of IEEE Conference on Industrial&amp;Information System,pp.382-387, 2010. </a:t>
            </a:r>
          </a:p>
        </p:txBody>
      </p:sp>
      <p:sp>
        <p:nvSpPr>
          <p:cNvPr id="3" name="Title 1"/>
          <p:cNvSpPr txBox="1">
            <a:spLocks/>
          </p:cNvSpPr>
          <p:nvPr/>
        </p:nvSpPr>
        <p:spPr>
          <a:xfrm>
            <a:off x="1650000" y="651542"/>
            <a:ext cx="8791575" cy="745074"/>
          </a:xfrm>
          <a:prstGeom prst="rect">
            <a:avLst/>
          </a:prstGeom>
        </p:spPr>
        <p:txBody>
          <a:bodyP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gn="ctr"/>
            <a:r>
              <a:rPr lang="en-IN" sz="4000" b="1" dirty="0" smtClean="0">
                <a:latin typeface="Century Gothic" panose="020B0502020202020204" pitchFamily="34" charset="0"/>
              </a:rPr>
              <a:t>references</a:t>
            </a:r>
            <a:endParaRPr lang="en-IN" sz="4000" b="1" dirty="0">
              <a:latin typeface="Century Gothic" panose="020B0502020202020204" pitchFamily="34" charset="0"/>
            </a:endParaRPr>
          </a:p>
        </p:txBody>
      </p:sp>
    </p:spTree>
    <p:extLst>
      <p:ext uri="{BB962C8B-B14F-4D97-AF65-F5344CB8AC3E}">
        <p14:creationId xmlns:p14="http://schemas.microsoft.com/office/powerpoint/2010/main" val="35262344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10365" y="1845605"/>
            <a:ext cx="9357635" cy="3170099"/>
          </a:xfrm>
          <a:prstGeom prst="rect">
            <a:avLst/>
          </a:prstGeom>
        </p:spPr>
        <p:txBody>
          <a:bodyPr wrap="square">
            <a:spAutoFit/>
          </a:bodyPr>
          <a:lstStyle/>
          <a:p>
            <a:pPr marL="342900" indent="-342900" algn="just">
              <a:buFont typeface="+mj-lt"/>
              <a:buAutoNum type="arabicPeriod"/>
            </a:pPr>
            <a:r>
              <a:rPr lang="en-US" sz="2000" dirty="0"/>
              <a:t>If the power supply of the system goes OFF, we cannot get the status of the system so a backup power supply system can be provided for the microcontroller and the GSM unit. It will give the system information even if the power supply is not available. It helps us to control the system as necessary. </a:t>
            </a:r>
            <a:endParaRPr lang="en-US" sz="2000" dirty="0" smtClean="0"/>
          </a:p>
          <a:p>
            <a:pPr marL="342900" indent="-342900" algn="just">
              <a:buFont typeface="+mj-lt"/>
              <a:buAutoNum type="arabicPeriod"/>
            </a:pPr>
            <a:r>
              <a:rPr lang="en-US" sz="2000" dirty="0"/>
              <a:t>A provision for the manual change in the moisture level can be provided so that the user can set the moisture level as required for the different types of the systems cultivated by him. </a:t>
            </a:r>
            <a:endParaRPr lang="en-US" sz="2000" dirty="0" smtClean="0"/>
          </a:p>
          <a:p>
            <a:pPr marL="342900" indent="-342900" algn="just">
              <a:buFont typeface="+mj-lt"/>
              <a:buAutoNum type="arabicPeriod"/>
            </a:pPr>
            <a:r>
              <a:rPr lang="en-US" sz="2000" dirty="0"/>
              <a:t>A voltage protection system can be provided when the system is installed on single phase or three phase lines so that the system is not effected with the high or low voltage profile occurring in the power supply system.</a:t>
            </a:r>
            <a:endParaRPr lang="en-IN" sz="2000" dirty="0"/>
          </a:p>
        </p:txBody>
      </p:sp>
      <p:sp>
        <p:nvSpPr>
          <p:cNvPr id="3" name="Title 1"/>
          <p:cNvSpPr txBox="1">
            <a:spLocks/>
          </p:cNvSpPr>
          <p:nvPr/>
        </p:nvSpPr>
        <p:spPr>
          <a:xfrm>
            <a:off x="1650000" y="651542"/>
            <a:ext cx="8791575" cy="745074"/>
          </a:xfrm>
          <a:prstGeom prst="rect">
            <a:avLst/>
          </a:prstGeom>
        </p:spPr>
        <p:txBody>
          <a:bodyP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gn="ctr"/>
            <a:r>
              <a:rPr lang="en-IN" sz="4000" b="1" dirty="0" smtClean="0">
                <a:latin typeface="Century Gothic" panose="020B0502020202020204" pitchFamily="34" charset="0"/>
              </a:rPr>
              <a:t>cONCLUSION</a:t>
            </a:r>
            <a:endParaRPr lang="en-IN" sz="4000" b="1" dirty="0">
              <a:latin typeface="Century Gothic" panose="020B0502020202020204" pitchFamily="34" charset="0"/>
            </a:endParaRPr>
          </a:p>
        </p:txBody>
      </p:sp>
    </p:spTree>
    <p:extLst>
      <p:ext uri="{BB962C8B-B14F-4D97-AF65-F5344CB8AC3E}">
        <p14:creationId xmlns:p14="http://schemas.microsoft.com/office/powerpoint/2010/main" val="8557067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976857" y="348344"/>
            <a:ext cx="1683474" cy="707886"/>
          </a:xfrm>
          <a:prstGeom prst="rect">
            <a:avLst/>
          </a:prstGeom>
          <a:noFill/>
        </p:spPr>
        <p:txBody>
          <a:bodyPr wrap="none" rtlCol="0" anchor="t">
            <a:spAutoFit/>
          </a:bodyPr>
          <a:lstStyle/>
          <a:p>
            <a:pPr algn="ctr"/>
            <a:r>
              <a:rPr lang="en-US" sz="4000" b="1" dirty="0" smtClean="0">
                <a:latin typeface="Century Gothic" panose="020B0502020202020204" pitchFamily="34" charset="0"/>
              </a:rPr>
              <a:t>INDEX</a:t>
            </a:r>
            <a:endParaRPr lang="en-IN" sz="4000" b="1" dirty="0">
              <a:latin typeface="Century Gothic" panose="020B0502020202020204" pitchFamily="34" charset="0"/>
            </a:endParaRPr>
          </a:p>
        </p:txBody>
      </p:sp>
      <p:sp>
        <p:nvSpPr>
          <p:cNvPr id="6" name="TextBox 5"/>
          <p:cNvSpPr txBox="1"/>
          <p:nvPr/>
        </p:nvSpPr>
        <p:spPr>
          <a:xfrm>
            <a:off x="1927314" y="1178148"/>
            <a:ext cx="6099086" cy="5632311"/>
          </a:xfrm>
          <a:prstGeom prst="rect">
            <a:avLst/>
          </a:prstGeom>
          <a:noFill/>
        </p:spPr>
        <p:txBody>
          <a:bodyPr wrap="square" rtlCol="0" anchor="t">
            <a:spAutoFit/>
          </a:bodyPr>
          <a:lstStyle/>
          <a:p>
            <a:pPr marL="342900" indent="-342900">
              <a:lnSpc>
                <a:spcPct val="150000"/>
              </a:lnSpc>
              <a:buFont typeface="+mj-lt"/>
              <a:buAutoNum type="arabicPeriod"/>
            </a:pPr>
            <a:r>
              <a:rPr lang="en-US" sz="2000" b="1" dirty="0" smtClean="0"/>
              <a:t>ABSTRACT</a:t>
            </a:r>
          </a:p>
          <a:p>
            <a:pPr marL="342900" indent="-342900">
              <a:lnSpc>
                <a:spcPct val="150000"/>
              </a:lnSpc>
              <a:buFont typeface="+mj-lt"/>
              <a:buAutoNum type="arabicPeriod"/>
            </a:pPr>
            <a:r>
              <a:rPr lang="en-US" sz="2000" b="1" dirty="0" smtClean="0"/>
              <a:t>INTRODUCTION</a:t>
            </a:r>
          </a:p>
          <a:p>
            <a:pPr marL="342900" indent="-342900">
              <a:lnSpc>
                <a:spcPct val="150000"/>
              </a:lnSpc>
              <a:buFont typeface="+mj-lt"/>
              <a:buAutoNum type="arabicPeriod"/>
            </a:pPr>
            <a:r>
              <a:rPr lang="en-US" sz="2000" b="1" dirty="0" smtClean="0"/>
              <a:t>LITERATURE SURVEY</a:t>
            </a:r>
          </a:p>
          <a:p>
            <a:pPr marL="342900" indent="-342900">
              <a:lnSpc>
                <a:spcPct val="150000"/>
              </a:lnSpc>
              <a:buFont typeface="+mj-lt"/>
              <a:buAutoNum type="arabicPeriod"/>
            </a:pPr>
            <a:r>
              <a:rPr lang="en-US" sz="2000" b="1" dirty="0" smtClean="0"/>
              <a:t>COMPONENT LIST</a:t>
            </a:r>
          </a:p>
          <a:p>
            <a:pPr marL="342900" indent="-342900">
              <a:lnSpc>
                <a:spcPct val="150000"/>
              </a:lnSpc>
              <a:buFont typeface="+mj-lt"/>
              <a:buAutoNum type="arabicPeriod"/>
            </a:pPr>
            <a:r>
              <a:rPr lang="en-US" sz="2000" b="1" dirty="0" smtClean="0"/>
              <a:t>COMPONENT </a:t>
            </a:r>
            <a:r>
              <a:rPr lang="en-IN" sz="2000" b="1" dirty="0" smtClean="0"/>
              <a:t>SPECIFICATION </a:t>
            </a:r>
            <a:endParaRPr lang="en-US" sz="2000" b="1" dirty="0" smtClean="0"/>
          </a:p>
          <a:p>
            <a:pPr marL="342900" indent="-342900">
              <a:lnSpc>
                <a:spcPct val="150000"/>
              </a:lnSpc>
              <a:buFont typeface="+mj-lt"/>
              <a:buAutoNum type="arabicPeriod"/>
            </a:pPr>
            <a:r>
              <a:rPr lang="en-US" sz="2000" b="1" dirty="0" smtClean="0"/>
              <a:t>BLOCK DIAGRAM</a:t>
            </a:r>
          </a:p>
          <a:p>
            <a:pPr marL="342900" indent="-342900">
              <a:lnSpc>
                <a:spcPct val="150000"/>
              </a:lnSpc>
              <a:buFont typeface="+mj-lt"/>
              <a:buAutoNum type="arabicPeriod"/>
            </a:pPr>
            <a:r>
              <a:rPr lang="en-US" sz="2000" b="1" dirty="0" smtClean="0"/>
              <a:t>CIRCUIT DIAGRAM</a:t>
            </a:r>
          </a:p>
          <a:p>
            <a:pPr marL="342900" indent="-342900">
              <a:lnSpc>
                <a:spcPct val="150000"/>
              </a:lnSpc>
              <a:buFont typeface="+mj-lt"/>
              <a:buAutoNum type="arabicPeriod"/>
            </a:pPr>
            <a:r>
              <a:rPr lang="en-US" sz="2000" b="1" dirty="0" smtClean="0"/>
              <a:t>ADVANTAGES</a:t>
            </a:r>
          </a:p>
          <a:p>
            <a:pPr marL="342900" indent="-342900">
              <a:lnSpc>
                <a:spcPct val="150000"/>
              </a:lnSpc>
              <a:buFont typeface="+mj-lt"/>
              <a:buAutoNum type="arabicPeriod"/>
            </a:pPr>
            <a:r>
              <a:rPr lang="en-US" sz="2000" b="1" dirty="0" smtClean="0"/>
              <a:t>APPLICATIONS</a:t>
            </a:r>
          </a:p>
          <a:p>
            <a:pPr marL="342900" indent="-342900">
              <a:lnSpc>
                <a:spcPct val="150000"/>
              </a:lnSpc>
              <a:buFont typeface="+mj-lt"/>
              <a:buAutoNum type="arabicPeriod"/>
            </a:pPr>
            <a:r>
              <a:rPr lang="en-US" sz="2000" b="1" dirty="0" smtClean="0"/>
              <a:t>FUTURE SCOPE</a:t>
            </a:r>
          </a:p>
          <a:p>
            <a:pPr marL="342900" indent="-342900">
              <a:lnSpc>
                <a:spcPct val="150000"/>
              </a:lnSpc>
              <a:buFont typeface="+mj-lt"/>
              <a:buAutoNum type="arabicPeriod"/>
            </a:pPr>
            <a:r>
              <a:rPr lang="en-US" sz="2000" b="1" dirty="0" smtClean="0"/>
              <a:t>REFERENCES</a:t>
            </a:r>
          </a:p>
          <a:p>
            <a:pPr marL="342900" indent="-342900">
              <a:lnSpc>
                <a:spcPct val="150000"/>
              </a:lnSpc>
              <a:buFont typeface="+mj-lt"/>
              <a:buAutoNum type="arabicPeriod"/>
            </a:pPr>
            <a:r>
              <a:rPr lang="en-US" sz="2000" b="1" dirty="0" smtClean="0"/>
              <a:t>CONCLUSION</a:t>
            </a:r>
          </a:p>
        </p:txBody>
      </p:sp>
    </p:spTree>
    <p:extLst>
      <p:ext uri="{BB962C8B-B14F-4D97-AF65-F5344CB8AC3E}">
        <p14:creationId xmlns:p14="http://schemas.microsoft.com/office/powerpoint/2010/main" val="91299209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E86E6E9-7D94-4FCA-B036-34C51A09154A}"/>
              </a:ext>
            </a:extLst>
          </p:cNvPr>
          <p:cNvSpPr txBox="1"/>
          <p:nvPr/>
        </p:nvSpPr>
        <p:spPr>
          <a:xfrm>
            <a:off x="1074618" y="872986"/>
            <a:ext cx="10194274" cy="4708981"/>
          </a:xfrm>
          <a:prstGeom prst="rect">
            <a:avLst/>
          </a:prstGeom>
          <a:noFill/>
        </p:spPr>
        <p:txBody>
          <a:bodyPr wrap="square">
            <a:spAutoFit/>
          </a:bodyPr>
          <a:lstStyle/>
          <a:p>
            <a:pPr marL="342900" indent="-342900" algn="just">
              <a:buFont typeface="Arial" panose="020B0604020202020204" pitchFamily="34" charset="0"/>
              <a:buChar char="•"/>
            </a:pPr>
            <a:r>
              <a:rPr lang="en-US" sz="2000" b="1" dirty="0" smtClean="0">
                <a:latin typeface="+mj-lt"/>
              </a:rPr>
              <a:t>In </a:t>
            </a:r>
            <a:r>
              <a:rPr lang="en-US" sz="2000" b="1" dirty="0">
                <a:latin typeface="+mj-lt"/>
              </a:rPr>
              <a:t>present days, we prefer automation in every </a:t>
            </a:r>
            <a:r>
              <a:rPr lang="en-US" sz="2000" b="1" dirty="0" smtClean="0">
                <a:latin typeface="+mj-lt"/>
              </a:rPr>
              <a:t>sector and are bendy to use. It </a:t>
            </a:r>
            <a:r>
              <a:rPr lang="en-US" sz="2000" b="1" dirty="0">
                <a:latin typeface="+mj-lt"/>
              </a:rPr>
              <a:t>offers large precision and consistency with high term operation as fair as the manual operated </a:t>
            </a:r>
            <a:r>
              <a:rPr lang="en-US" sz="2000" b="1" dirty="0" smtClean="0">
                <a:latin typeface="+mj-lt"/>
              </a:rPr>
              <a:t>systems. </a:t>
            </a:r>
          </a:p>
          <a:p>
            <a:pPr marL="342900" indent="-342900" algn="just">
              <a:buFont typeface="Arial" panose="020B0604020202020204" pitchFamily="34" charset="0"/>
              <a:buChar char="•"/>
            </a:pPr>
            <a:r>
              <a:rPr lang="en-US" sz="2000" b="1" dirty="0" smtClean="0">
                <a:latin typeface="+mj-lt"/>
              </a:rPr>
              <a:t>Our project </a:t>
            </a:r>
            <a:r>
              <a:rPr lang="en-US" sz="2000" b="1" dirty="0">
                <a:latin typeface="+mj-lt"/>
              </a:rPr>
              <a:t>is the automation of the Electric Water Pump used in households, industries, agriculture etc. Our effort is to make and achieve the mechanization implementation to manage electrical motor with the help of GSM </a:t>
            </a:r>
            <a:r>
              <a:rPr lang="en-US" sz="2000" b="1" dirty="0" smtClean="0">
                <a:latin typeface="+mj-lt"/>
              </a:rPr>
              <a:t>module in </a:t>
            </a:r>
            <a:r>
              <a:rPr lang="en-US" sz="2000" b="1" dirty="0">
                <a:latin typeface="+mj-lt"/>
              </a:rPr>
              <a:t>agriculture use case. </a:t>
            </a:r>
            <a:endParaRPr lang="en-US" sz="2000" b="1" dirty="0" smtClean="0">
              <a:latin typeface="+mj-lt"/>
            </a:endParaRPr>
          </a:p>
          <a:p>
            <a:pPr marL="342900" indent="-342900" algn="just">
              <a:buFont typeface="Arial" panose="020B0604020202020204" pitchFamily="34" charset="0"/>
              <a:buChar char="•"/>
            </a:pPr>
            <a:r>
              <a:rPr lang="en-US" sz="2000" b="1" dirty="0" smtClean="0">
                <a:latin typeface="+mj-lt"/>
              </a:rPr>
              <a:t>With </a:t>
            </a:r>
            <a:r>
              <a:rPr lang="en-US" sz="2000" b="1" dirty="0">
                <a:latin typeface="+mj-lt"/>
              </a:rPr>
              <a:t>this the user can monitor the Water Pump by just sending commands through the SMS</a:t>
            </a:r>
            <a:r>
              <a:rPr lang="en-US" sz="2000" b="1" dirty="0" smtClean="0">
                <a:latin typeface="+mj-lt"/>
              </a:rPr>
              <a:t>. The </a:t>
            </a:r>
            <a:r>
              <a:rPr lang="en-US" sz="2000" b="1" dirty="0">
                <a:latin typeface="+mj-lt"/>
              </a:rPr>
              <a:t>main contribution of this work is to offer automatic water supply for plants to saving time as well as water. </a:t>
            </a:r>
            <a:endParaRPr lang="en-US" sz="2000" b="1" dirty="0" smtClean="0">
              <a:latin typeface="+mj-lt"/>
            </a:endParaRPr>
          </a:p>
          <a:p>
            <a:pPr marL="342900" indent="-342900" algn="just">
              <a:buFont typeface="Arial" panose="020B0604020202020204" pitchFamily="34" charset="0"/>
              <a:buChar char="•"/>
            </a:pPr>
            <a:r>
              <a:rPr lang="en-US" sz="2000" b="1" dirty="0">
                <a:latin typeface="+mj-lt"/>
              </a:rPr>
              <a:t>This will ease the work of farmers as they can monitor the Water Pump by just sending commands through SMS which will reduce their physical work. </a:t>
            </a:r>
            <a:endParaRPr lang="en-US" sz="2000" b="1" dirty="0" smtClean="0">
              <a:latin typeface="+mj-lt"/>
            </a:endParaRPr>
          </a:p>
          <a:p>
            <a:pPr marL="342900" indent="-342900" algn="just">
              <a:buFont typeface="Arial" panose="020B0604020202020204" pitchFamily="34" charset="0"/>
              <a:buChar char="•"/>
            </a:pPr>
            <a:r>
              <a:rPr lang="en-US" sz="2000" b="1" dirty="0">
                <a:latin typeface="+mj-lt"/>
              </a:rPr>
              <a:t>The proposed system is controlled by Arduino to turn ON/OFF of pump by checking the moister level with the help of moisture sensors</a:t>
            </a:r>
            <a:r>
              <a:rPr lang="en-US" sz="2000" b="1" dirty="0" smtClean="0">
                <a:latin typeface="+mj-lt"/>
              </a:rPr>
              <a:t>.</a:t>
            </a:r>
            <a:r>
              <a:rPr lang="en-US" sz="2000" b="1" dirty="0">
                <a:latin typeface="+mj-lt"/>
              </a:rPr>
              <a:t> the GSM technology is also used to switch ON/OFF of the pump using mobile phone by sending the commands to the kit through the GSM modem. </a:t>
            </a:r>
            <a:endParaRPr lang="en-US" sz="2000" b="1" dirty="0" smtClean="0">
              <a:latin typeface="+mj-lt"/>
            </a:endParaRPr>
          </a:p>
        </p:txBody>
      </p:sp>
      <p:sp>
        <p:nvSpPr>
          <p:cNvPr id="2" name="TextBox 1"/>
          <p:cNvSpPr txBox="1"/>
          <p:nvPr/>
        </p:nvSpPr>
        <p:spPr>
          <a:xfrm>
            <a:off x="4547046" y="165100"/>
            <a:ext cx="2653854" cy="707886"/>
          </a:xfrm>
          <a:prstGeom prst="rect">
            <a:avLst/>
          </a:prstGeom>
          <a:noFill/>
        </p:spPr>
        <p:txBody>
          <a:bodyPr wrap="square" rtlCol="0">
            <a:spAutoFit/>
          </a:bodyPr>
          <a:lstStyle/>
          <a:p>
            <a:pPr algn="ctr"/>
            <a:r>
              <a:rPr lang="en-US" sz="4000" b="1" dirty="0" smtClean="0">
                <a:latin typeface="Century Gothic" panose="020B0502020202020204" pitchFamily="34" charset="0"/>
              </a:rPr>
              <a:t>ABSTRACT </a:t>
            </a:r>
            <a:endParaRPr lang="en-US" sz="4000" b="1" dirty="0">
              <a:latin typeface="Century Gothic" panose="020B0502020202020204" pitchFamily="34" charset="0"/>
            </a:endParaRPr>
          </a:p>
        </p:txBody>
      </p:sp>
    </p:spTree>
    <p:extLst>
      <p:ext uri="{BB962C8B-B14F-4D97-AF65-F5344CB8AC3E}">
        <p14:creationId xmlns:p14="http://schemas.microsoft.com/office/powerpoint/2010/main" val="25363413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02CDB62-51A4-464C-8AB7-D7361F9F7B38}"/>
              </a:ext>
            </a:extLst>
          </p:cNvPr>
          <p:cNvSpPr txBox="1"/>
          <p:nvPr/>
        </p:nvSpPr>
        <p:spPr>
          <a:xfrm>
            <a:off x="967633" y="1511615"/>
            <a:ext cx="10545099" cy="4401205"/>
          </a:xfrm>
          <a:prstGeom prst="rect">
            <a:avLst/>
          </a:prstGeom>
          <a:noFill/>
        </p:spPr>
        <p:txBody>
          <a:bodyPr wrap="square" anchor="t">
            <a:spAutoFit/>
          </a:bodyPr>
          <a:lstStyle/>
          <a:p>
            <a:pPr marL="342900" indent="-342900" algn="just">
              <a:buFont typeface="Arial" panose="020B0604020202020204" pitchFamily="34" charset="0"/>
              <a:buChar char="•"/>
            </a:pPr>
            <a:r>
              <a:rPr lang="en-US" sz="2000" b="1" dirty="0" smtClean="0">
                <a:latin typeface="+mj-lt"/>
              </a:rPr>
              <a:t>Agriculture </a:t>
            </a:r>
            <a:r>
              <a:rPr lang="en-US" sz="2000" b="1" dirty="0">
                <a:latin typeface="+mj-lt"/>
              </a:rPr>
              <a:t>based economy could lead a country towards an economically independent nation. Undoubtedly, India is an agricultural country, and its economy depends on farming. </a:t>
            </a:r>
            <a:endParaRPr lang="en-US" sz="2000" b="1" dirty="0" smtClean="0">
              <a:latin typeface="+mj-lt"/>
            </a:endParaRPr>
          </a:p>
          <a:p>
            <a:pPr marL="342900" indent="-342900" algn="just">
              <a:buFont typeface="Arial" panose="020B0604020202020204" pitchFamily="34" charset="0"/>
              <a:buChar char="•"/>
            </a:pPr>
            <a:r>
              <a:rPr lang="en-US" sz="2000" b="1" dirty="0" smtClean="0">
                <a:latin typeface="+mj-lt"/>
              </a:rPr>
              <a:t>One </a:t>
            </a:r>
            <a:r>
              <a:rPr lang="en-US" sz="2000" b="1" dirty="0">
                <a:latin typeface="+mj-lt"/>
              </a:rPr>
              <a:t>of the essential elements for successful farming is that we should lighten the burden on the farmers so that their productivity level can be increased. We can reduce the burden on farmers by automating the water supply system. That’s not a lot but can be helpful. </a:t>
            </a:r>
            <a:endParaRPr lang="en-US" sz="2000" b="1" dirty="0" smtClean="0">
              <a:latin typeface="+mj-lt"/>
            </a:endParaRPr>
          </a:p>
          <a:p>
            <a:pPr marL="342900" indent="-342900" algn="just">
              <a:buFont typeface="Arial" panose="020B0604020202020204" pitchFamily="34" charset="0"/>
              <a:buChar char="•"/>
            </a:pPr>
            <a:r>
              <a:rPr lang="en-US" sz="2000" b="1" dirty="0" smtClean="0">
                <a:latin typeface="+mj-lt"/>
              </a:rPr>
              <a:t>Our </a:t>
            </a:r>
            <a:r>
              <a:rPr lang="en-US" sz="2000" b="1" dirty="0">
                <a:latin typeface="+mj-lt"/>
              </a:rPr>
              <a:t>proposed </a:t>
            </a:r>
            <a:r>
              <a:rPr lang="en-US" sz="2000" b="1" dirty="0" smtClean="0">
                <a:latin typeface="+mj-lt"/>
              </a:rPr>
              <a:t>system automates </a:t>
            </a:r>
            <a:r>
              <a:rPr lang="en-US" sz="2000" b="1" dirty="0">
                <a:latin typeface="+mj-lt"/>
              </a:rPr>
              <a:t>the monitoring of the water supply and water requirements of the plants with the help of specific sensors. </a:t>
            </a:r>
            <a:endParaRPr lang="en-US" sz="2000" b="1" dirty="0" smtClean="0">
              <a:latin typeface="+mj-lt"/>
            </a:endParaRPr>
          </a:p>
          <a:p>
            <a:pPr marL="342900" indent="-342900" algn="just">
              <a:buFont typeface="Arial" panose="020B0604020202020204" pitchFamily="34" charset="0"/>
              <a:buChar char="•"/>
            </a:pPr>
            <a:r>
              <a:rPr lang="en-US" sz="2000" b="1" dirty="0" smtClean="0">
                <a:latin typeface="+mj-lt"/>
              </a:rPr>
              <a:t>In </a:t>
            </a:r>
            <a:r>
              <a:rPr lang="en-US" sz="2000" b="1" dirty="0">
                <a:latin typeface="+mj-lt"/>
              </a:rPr>
              <a:t>the traditional water supply system the farmer would have to monitor the water supply by himself and would have to turn on and off the water pump accordingly. But in </a:t>
            </a:r>
            <a:r>
              <a:rPr lang="en-US" sz="2000" b="1" dirty="0" smtClean="0">
                <a:latin typeface="+mj-lt"/>
              </a:rPr>
              <a:t>this </a:t>
            </a:r>
            <a:r>
              <a:rPr lang="en-US" sz="2000" b="1" dirty="0">
                <a:latin typeface="+mj-lt"/>
              </a:rPr>
              <a:t>system the controller will do the work for farmer. </a:t>
            </a:r>
            <a:r>
              <a:rPr lang="en-US" sz="2000" b="1" dirty="0" smtClean="0">
                <a:latin typeface="+mj-lt"/>
              </a:rPr>
              <a:t> </a:t>
            </a:r>
            <a:endParaRPr lang="en-US" sz="2000" b="1" dirty="0">
              <a:latin typeface="+mj-lt"/>
            </a:endParaRPr>
          </a:p>
          <a:p>
            <a:pPr marL="342900" indent="-342900" algn="just">
              <a:buFont typeface="Arial" panose="020B0604020202020204" pitchFamily="34" charset="0"/>
              <a:buChar char="•"/>
            </a:pPr>
            <a:r>
              <a:rPr lang="en-US" sz="2000" b="1" dirty="0">
                <a:latin typeface="+mj-lt"/>
              </a:rPr>
              <a:t>Besides the system also gives the farmer full control of the water pump. He can turn on and off the pump whenever it is necessary by just sending a text message through his mobile phone</a:t>
            </a:r>
            <a:r>
              <a:rPr lang="en-US" sz="2000" b="1" dirty="0" smtClean="0">
                <a:latin typeface="+mj-lt"/>
              </a:rPr>
              <a:t>.</a:t>
            </a:r>
            <a:r>
              <a:rPr lang="en-US" sz="2000" b="1" dirty="0">
                <a:latin typeface="+mj-lt"/>
              </a:rPr>
              <a:t> This will not only lighten the burden of the farmer but also will help him reduce the wastage of water and much </a:t>
            </a:r>
            <a:r>
              <a:rPr lang="en-US" sz="2000" b="1" dirty="0" smtClean="0">
                <a:latin typeface="+mj-lt"/>
              </a:rPr>
              <a:t>more.</a:t>
            </a:r>
            <a:endParaRPr lang="en-IN" sz="2000" b="1" dirty="0">
              <a:latin typeface="+mj-lt"/>
            </a:endParaRPr>
          </a:p>
        </p:txBody>
      </p:sp>
      <p:sp>
        <p:nvSpPr>
          <p:cNvPr id="2" name="TextBox 1"/>
          <p:cNvSpPr txBox="1"/>
          <p:nvPr/>
        </p:nvSpPr>
        <p:spPr>
          <a:xfrm>
            <a:off x="4058148" y="568598"/>
            <a:ext cx="3968252" cy="707886"/>
          </a:xfrm>
          <a:prstGeom prst="rect">
            <a:avLst/>
          </a:prstGeom>
          <a:noFill/>
        </p:spPr>
        <p:txBody>
          <a:bodyPr wrap="square" rtlCol="0">
            <a:spAutoFit/>
          </a:bodyPr>
          <a:lstStyle/>
          <a:p>
            <a:r>
              <a:rPr lang="en-US" sz="4000" b="1" dirty="0" smtClean="0">
                <a:latin typeface="Century Gothic" panose="020B0502020202020204" pitchFamily="34" charset="0"/>
              </a:rPr>
              <a:t>INTRODUCTION </a:t>
            </a:r>
            <a:endParaRPr lang="en-US" sz="4000" b="1" dirty="0">
              <a:latin typeface="Century Gothic" panose="020B0502020202020204" pitchFamily="34" charset="0"/>
            </a:endParaRPr>
          </a:p>
        </p:txBody>
      </p:sp>
    </p:spTree>
    <p:extLst>
      <p:ext uri="{BB962C8B-B14F-4D97-AF65-F5344CB8AC3E}">
        <p14:creationId xmlns:p14="http://schemas.microsoft.com/office/powerpoint/2010/main" val="108786607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784601" y="188323"/>
            <a:ext cx="4866640" cy="707886"/>
          </a:xfrm>
          <a:prstGeom prst="rect">
            <a:avLst/>
          </a:prstGeom>
          <a:noFill/>
        </p:spPr>
        <p:txBody>
          <a:bodyPr wrap="square" rtlCol="0">
            <a:spAutoFit/>
          </a:bodyPr>
          <a:lstStyle/>
          <a:p>
            <a:r>
              <a:rPr lang="en-US" sz="4000" b="1" dirty="0" smtClean="0">
                <a:latin typeface="Century Gothic" panose="020B0502020202020204" pitchFamily="34" charset="0"/>
              </a:rPr>
              <a:t>LITERATURE SURVEY</a:t>
            </a:r>
            <a:endParaRPr lang="en-US" sz="4000" b="1" dirty="0">
              <a:latin typeface="Century Gothic" panose="020B0502020202020204" pitchFamily="34" charset="0"/>
            </a:endParaRPr>
          </a:p>
        </p:txBody>
      </p:sp>
      <p:graphicFrame>
        <p:nvGraphicFramePr>
          <p:cNvPr id="5" name="Table 4"/>
          <p:cNvGraphicFramePr>
            <a:graphicFrameLocks noGrp="1"/>
          </p:cNvGraphicFramePr>
          <p:nvPr>
            <p:extLst>
              <p:ext uri="{D42A27DB-BD31-4B8C-83A1-F6EECF244321}">
                <p14:modId xmlns:p14="http://schemas.microsoft.com/office/powerpoint/2010/main" val="1352554333"/>
              </p:ext>
            </p:extLst>
          </p:nvPr>
        </p:nvGraphicFramePr>
        <p:xfrm>
          <a:off x="1754778" y="896209"/>
          <a:ext cx="8926285" cy="5577840"/>
        </p:xfrm>
        <a:graphic>
          <a:graphicData uri="http://schemas.openxmlformats.org/drawingml/2006/table">
            <a:tbl>
              <a:tblPr firstRow="1" bandRow="1">
                <a:tableStyleId>{5940675A-B579-460E-94D1-54222C63F5DA}</a:tableStyleId>
              </a:tblPr>
              <a:tblGrid>
                <a:gridCol w="1066327">
                  <a:extLst>
                    <a:ext uri="{9D8B030D-6E8A-4147-A177-3AD203B41FA5}">
                      <a16:colId xmlns:a16="http://schemas.microsoft.com/office/drawing/2014/main" val="3662479078"/>
                    </a:ext>
                  </a:extLst>
                </a:gridCol>
                <a:gridCol w="2316922">
                  <a:extLst>
                    <a:ext uri="{9D8B030D-6E8A-4147-A177-3AD203B41FA5}">
                      <a16:colId xmlns:a16="http://schemas.microsoft.com/office/drawing/2014/main" val="3706463314"/>
                    </a:ext>
                  </a:extLst>
                </a:gridCol>
                <a:gridCol w="1691624">
                  <a:extLst>
                    <a:ext uri="{9D8B030D-6E8A-4147-A177-3AD203B41FA5}">
                      <a16:colId xmlns:a16="http://schemas.microsoft.com/office/drawing/2014/main" val="2480729858"/>
                    </a:ext>
                  </a:extLst>
                </a:gridCol>
                <a:gridCol w="2099427">
                  <a:extLst>
                    <a:ext uri="{9D8B030D-6E8A-4147-A177-3AD203B41FA5}">
                      <a16:colId xmlns:a16="http://schemas.microsoft.com/office/drawing/2014/main" val="3602195627"/>
                    </a:ext>
                  </a:extLst>
                </a:gridCol>
                <a:gridCol w="1751985">
                  <a:extLst>
                    <a:ext uri="{9D8B030D-6E8A-4147-A177-3AD203B41FA5}">
                      <a16:colId xmlns:a16="http://schemas.microsoft.com/office/drawing/2014/main" val="2343706879"/>
                    </a:ext>
                  </a:extLst>
                </a:gridCol>
              </a:tblGrid>
              <a:tr h="507239">
                <a:tc>
                  <a:txBody>
                    <a:bodyPr/>
                    <a:lstStyle/>
                    <a:p>
                      <a:pPr algn="ctr"/>
                      <a:r>
                        <a:rPr lang="en-US" sz="1400" b="1" dirty="0" smtClean="0">
                          <a:latin typeface="Century Gothic" panose="020B0502020202020204" pitchFamily="34" charset="0"/>
                        </a:rPr>
                        <a:t>Sr.</a:t>
                      </a:r>
                    </a:p>
                    <a:p>
                      <a:pPr algn="ctr"/>
                      <a:r>
                        <a:rPr lang="en-US" sz="1400" b="1" dirty="0" smtClean="0">
                          <a:latin typeface="Century Gothic" panose="020B0502020202020204" pitchFamily="34" charset="0"/>
                        </a:rPr>
                        <a:t>No.</a:t>
                      </a:r>
                      <a:endParaRPr lang="en-IN" sz="1400" b="1" dirty="0">
                        <a:latin typeface="Century Gothic" panose="020B0502020202020204" pitchFamily="34" charset="0"/>
                      </a:endParaRPr>
                    </a:p>
                  </a:txBody>
                  <a:tcPr/>
                </a:tc>
                <a:tc>
                  <a:txBody>
                    <a:bodyPr/>
                    <a:lstStyle/>
                    <a:p>
                      <a:pPr algn="ctr"/>
                      <a:r>
                        <a:rPr lang="en-US" sz="1400" b="1" dirty="0" smtClean="0">
                          <a:latin typeface="Century Gothic" panose="020B0502020202020204" pitchFamily="34" charset="0"/>
                        </a:rPr>
                        <a:t>Papers</a:t>
                      </a:r>
                      <a:endParaRPr lang="en-IN" sz="1400" b="1" dirty="0">
                        <a:latin typeface="Century Gothic" panose="020B0502020202020204" pitchFamily="34" charset="0"/>
                      </a:endParaRPr>
                    </a:p>
                  </a:txBody>
                  <a:tcPr/>
                </a:tc>
                <a:tc>
                  <a:txBody>
                    <a:bodyPr/>
                    <a:lstStyle/>
                    <a:p>
                      <a:pPr algn="ctr"/>
                      <a:r>
                        <a:rPr lang="en-US" sz="1400" b="1" dirty="0" smtClean="0">
                          <a:latin typeface="Century Gothic" panose="020B0502020202020204" pitchFamily="34" charset="0"/>
                        </a:rPr>
                        <a:t>Year of</a:t>
                      </a:r>
                    </a:p>
                    <a:p>
                      <a:pPr algn="ctr"/>
                      <a:r>
                        <a:rPr lang="en-US" sz="1400" b="1" dirty="0" smtClean="0">
                          <a:latin typeface="Century Gothic" panose="020B0502020202020204" pitchFamily="34" charset="0"/>
                        </a:rPr>
                        <a:t>Publish</a:t>
                      </a:r>
                      <a:endParaRPr lang="en-IN" sz="1400" b="1" dirty="0">
                        <a:latin typeface="Century Gothic" panose="020B0502020202020204" pitchFamily="34" charset="0"/>
                      </a:endParaRPr>
                    </a:p>
                  </a:txBody>
                  <a:tcPr/>
                </a:tc>
                <a:tc>
                  <a:txBody>
                    <a:bodyPr/>
                    <a:lstStyle/>
                    <a:p>
                      <a:pPr algn="ctr"/>
                      <a:r>
                        <a:rPr lang="en-US" sz="1400" b="1" dirty="0" smtClean="0">
                          <a:latin typeface="Century Gothic" panose="020B0502020202020204" pitchFamily="34" charset="0"/>
                        </a:rPr>
                        <a:t>Author</a:t>
                      </a:r>
                      <a:endParaRPr lang="en-IN" sz="1400" b="1" dirty="0">
                        <a:latin typeface="Century Gothic" panose="020B0502020202020204" pitchFamily="34" charset="0"/>
                      </a:endParaRPr>
                    </a:p>
                  </a:txBody>
                  <a:tcPr/>
                </a:tc>
                <a:tc>
                  <a:txBody>
                    <a:bodyPr/>
                    <a:lstStyle/>
                    <a:p>
                      <a:pPr algn="ctr"/>
                      <a:r>
                        <a:rPr lang="en-US" sz="1400" b="1" dirty="0" smtClean="0">
                          <a:latin typeface="Century Gothic" panose="020B0502020202020204" pitchFamily="34" charset="0"/>
                        </a:rPr>
                        <a:t>Method Used</a:t>
                      </a:r>
                      <a:endParaRPr lang="en-IN" sz="1400" b="1" dirty="0">
                        <a:latin typeface="Century Gothic" panose="020B0502020202020204" pitchFamily="34" charset="0"/>
                      </a:endParaRPr>
                    </a:p>
                  </a:txBody>
                  <a:tcPr/>
                </a:tc>
                <a:extLst>
                  <a:ext uri="{0D108BD9-81ED-4DB2-BD59-A6C34878D82A}">
                    <a16:rowId xmlns:a16="http://schemas.microsoft.com/office/drawing/2014/main" val="3792594132"/>
                  </a:ext>
                </a:extLst>
              </a:tr>
              <a:tr h="1133828">
                <a:tc>
                  <a:txBody>
                    <a:bodyPr/>
                    <a:lstStyle/>
                    <a:p>
                      <a:pPr algn="ctr"/>
                      <a:r>
                        <a:rPr lang="en-US" sz="1400" b="1" dirty="0" smtClean="0">
                          <a:latin typeface="Century Gothic" panose="020B0502020202020204" pitchFamily="34" charset="0"/>
                        </a:rPr>
                        <a:t>1.</a:t>
                      </a:r>
                      <a:endParaRPr lang="en-IN" sz="1400" b="1" dirty="0">
                        <a:latin typeface="Century Gothic" panose="020B0502020202020204" pitchFamily="34" charset="0"/>
                      </a:endParaRPr>
                    </a:p>
                  </a:txBody>
                  <a:tcPr/>
                </a:tc>
                <a:tc>
                  <a:txBody>
                    <a:bodyPr/>
                    <a:lstStyle/>
                    <a:p>
                      <a:r>
                        <a:rPr lang="en-US" sz="1400" b="1" dirty="0" smtClean="0">
                          <a:latin typeface="Century Gothic" panose="020B0502020202020204" pitchFamily="34" charset="0"/>
                        </a:rPr>
                        <a:t>Smart Monitoring of Agricultural Field And Controlling of Water Pump Using Internet of Things </a:t>
                      </a:r>
                      <a:endParaRPr lang="en-IN" sz="1400" b="1" dirty="0">
                        <a:latin typeface="Century Gothic" panose="020B0502020202020204" pitchFamily="34" charset="0"/>
                      </a:endParaRPr>
                    </a:p>
                  </a:txBody>
                  <a:tcPr/>
                </a:tc>
                <a:tc>
                  <a:txBody>
                    <a:bodyPr/>
                    <a:lstStyle/>
                    <a:p>
                      <a:pPr algn="ctr"/>
                      <a:r>
                        <a:rPr lang="en-US" sz="1400" b="1" dirty="0" smtClean="0">
                          <a:latin typeface="Century Gothic" panose="020B0502020202020204" pitchFamily="34" charset="0"/>
                        </a:rPr>
                        <a:t>2019</a:t>
                      </a:r>
                      <a:endParaRPr lang="en-IN" sz="1400" b="1" dirty="0">
                        <a:latin typeface="Century Gothic" panose="020B0502020202020204" pitchFamily="34" charset="0"/>
                      </a:endParaRPr>
                    </a:p>
                  </a:txBody>
                  <a:tcPr/>
                </a:tc>
                <a:tc>
                  <a:txBody>
                    <a:bodyPr/>
                    <a:lstStyle/>
                    <a:p>
                      <a:r>
                        <a:rPr lang="en-IN" sz="1400" b="1" dirty="0" smtClean="0">
                          <a:latin typeface="Century Gothic" panose="020B0502020202020204" pitchFamily="34" charset="0"/>
                        </a:rPr>
                        <a:t>Mr.M.Suresh, S.Ashok, S.Arun Kumar,</a:t>
                      </a:r>
                      <a:r>
                        <a:rPr lang="en-IN" sz="1400" b="1" baseline="0" dirty="0" smtClean="0">
                          <a:latin typeface="Century Gothic" panose="020B0502020202020204" pitchFamily="34" charset="0"/>
                        </a:rPr>
                        <a:t> </a:t>
                      </a:r>
                      <a:r>
                        <a:rPr lang="en-IN" sz="1400" b="1" dirty="0" smtClean="0">
                          <a:latin typeface="Century Gothic" panose="020B0502020202020204" pitchFamily="34" charset="0"/>
                        </a:rPr>
                        <a:t>Puppala Sairam </a:t>
                      </a:r>
                      <a:endParaRPr lang="en-IN" sz="1400" b="1" dirty="0">
                        <a:latin typeface="Century Gothic" panose="020B0502020202020204" pitchFamily="34" charset="0"/>
                      </a:endParaRPr>
                    </a:p>
                  </a:txBody>
                  <a:tcPr/>
                </a:tc>
                <a:tc>
                  <a:txBody>
                    <a:bodyPr/>
                    <a:lstStyle/>
                    <a:p>
                      <a:pPr algn="ctr"/>
                      <a:r>
                        <a:rPr lang="en-US" sz="1400" b="1" dirty="0" smtClean="0">
                          <a:latin typeface="Century Gothic" panose="020B0502020202020204" pitchFamily="34" charset="0"/>
                        </a:rPr>
                        <a:t>IOT</a:t>
                      </a:r>
                      <a:endParaRPr lang="en-IN" sz="1400" b="1" dirty="0">
                        <a:latin typeface="Century Gothic" panose="020B0502020202020204" pitchFamily="34" charset="0"/>
                      </a:endParaRPr>
                    </a:p>
                  </a:txBody>
                  <a:tcPr/>
                </a:tc>
                <a:extLst>
                  <a:ext uri="{0D108BD9-81ED-4DB2-BD59-A6C34878D82A}">
                    <a16:rowId xmlns:a16="http://schemas.microsoft.com/office/drawing/2014/main" val="2377701463"/>
                  </a:ext>
                </a:extLst>
              </a:tr>
              <a:tr h="1760416">
                <a:tc>
                  <a:txBody>
                    <a:bodyPr/>
                    <a:lstStyle/>
                    <a:p>
                      <a:pPr algn="ctr"/>
                      <a:r>
                        <a:rPr lang="en-US" sz="1400" b="1" dirty="0" smtClean="0">
                          <a:latin typeface="Century Gothic" panose="020B0502020202020204" pitchFamily="34" charset="0"/>
                        </a:rPr>
                        <a:t>2.</a:t>
                      </a:r>
                      <a:endParaRPr lang="en-IN" sz="1400" b="1" dirty="0">
                        <a:latin typeface="Century Gothic" panose="020B0502020202020204" pitchFamily="34" charset="0"/>
                      </a:endParaRPr>
                    </a:p>
                  </a:txBody>
                  <a:tcPr/>
                </a:tc>
                <a:tc>
                  <a:txBody>
                    <a:bodyPr/>
                    <a:lstStyle/>
                    <a:p>
                      <a:r>
                        <a:rPr lang="en-US" sz="1400" b="1" dirty="0" smtClean="0">
                          <a:latin typeface="Century Gothic" panose="020B0502020202020204" pitchFamily="34" charset="0"/>
                        </a:rPr>
                        <a:t>Solar Based Automatic Irrigation System with GSM Module</a:t>
                      </a:r>
                      <a:endParaRPr lang="en-IN" sz="1400" b="1" dirty="0">
                        <a:latin typeface="Century Gothic" panose="020B0502020202020204" pitchFamily="34" charset="0"/>
                      </a:endParaRPr>
                    </a:p>
                  </a:txBody>
                  <a:tcPr/>
                </a:tc>
                <a:tc>
                  <a:txBody>
                    <a:bodyPr/>
                    <a:lstStyle/>
                    <a:p>
                      <a:pPr algn="ctr"/>
                      <a:r>
                        <a:rPr lang="en-US" sz="1400" b="1" dirty="0" smtClean="0">
                          <a:latin typeface="Century Gothic" panose="020B0502020202020204" pitchFamily="34" charset="0"/>
                        </a:rPr>
                        <a:t>2019</a:t>
                      </a:r>
                      <a:endParaRPr lang="en-IN" sz="1400" b="1" dirty="0">
                        <a:latin typeface="Century Gothic" panose="020B0502020202020204" pitchFamily="34" charset="0"/>
                      </a:endParaRPr>
                    </a:p>
                  </a:txBody>
                  <a:tcPr/>
                </a:tc>
                <a:tc>
                  <a:txBody>
                    <a:bodyPr/>
                    <a:lstStyle/>
                    <a:p>
                      <a:r>
                        <a:rPr lang="en-IN" sz="1400" b="1" dirty="0" smtClean="0">
                          <a:latin typeface="Century Gothic" panose="020B0502020202020204" pitchFamily="34" charset="0"/>
                        </a:rPr>
                        <a:t>Md. Munirul Islam Tusher, Md. Zahirul Haque, Mohammad Jalal Uddinǂ , Arif Mainuddin , Mohammad Ehsanul Hoque, Md. Mohin Uddin Talukder</a:t>
                      </a:r>
                      <a:endParaRPr lang="en-IN" sz="1400" b="1" dirty="0">
                        <a:latin typeface="Century Gothic" panose="020B0502020202020204" pitchFamily="34" charset="0"/>
                      </a:endParaRPr>
                    </a:p>
                  </a:txBody>
                  <a:tcPr/>
                </a:tc>
                <a:tc>
                  <a:txBody>
                    <a:bodyPr/>
                    <a:lstStyle/>
                    <a:p>
                      <a:pPr algn="ctr"/>
                      <a:r>
                        <a:rPr lang="en-US" sz="1400" b="1" dirty="0" smtClean="0">
                          <a:latin typeface="Century Gothic" panose="020B0502020202020204" pitchFamily="34" charset="0"/>
                        </a:rPr>
                        <a:t>Embedded</a:t>
                      </a:r>
                      <a:r>
                        <a:rPr lang="en-US" sz="1400" b="1" baseline="0" dirty="0" smtClean="0">
                          <a:latin typeface="Century Gothic" panose="020B0502020202020204" pitchFamily="34" charset="0"/>
                        </a:rPr>
                        <a:t> System</a:t>
                      </a:r>
                      <a:endParaRPr lang="en-IN" sz="1400" b="1" dirty="0">
                        <a:latin typeface="Century Gothic" panose="020B0502020202020204" pitchFamily="34" charset="0"/>
                      </a:endParaRPr>
                    </a:p>
                  </a:txBody>
                  <a:tcPr/>
                </a:tc>
                <a:extLst>
                  <a:ext uri="{0D108BD9-81ED-4DB2-BD59-A6C34878D82A}">
                    <a16:rowId xmlns:a16="http://schemas.microsoft.com/office/drawing/2014/main" val="2027114393"/>
                  </a:ext>
                </a:extLst>
              </a:tr>
              <a:tr h="924965">
                <a:tc>
                  <a:txBody>
                    <a:bodyPr/>
                    <a:lstStyle/>
                    <a:p>
                      <a:pPr algn="ctr"/>
                      <a:r>
                        <a:rPr lang="en-US" sz="1400" b="1" dirty="0" smtClean="0">
                          <a:latin typeface="Century Gothic" panose="020B0502020202020204" pitchFamily="34" charset="0"/>
                        </a:rPr>
                        <a:t>3.</a:t>
                      </a:r>
                      <a:endParaRPr lang="en-IN" sz="1400" b="1" dirty="0">
                        <a:latin typeface="Century Gothic" panose="020B0502020202020204" pitchFamily="34" charset="0"/>
                      </a:endParaRPr>
                    </a:p>
                  </a:txBody>
                  <a:tcPr/>
                </a:tc>
                <a:tc>
                  <a:txBody>
                    <a:bodyPr/>
                    <a:lstStyle/>
                    <a:p>
                      <a:r>
                        <a:rPr lang="en-US" sz="1400" b="1" dirty="0" smtClean="0">
                          <a:latin typeface="Century Gothic" panose="020B0502020202020204" pitchFamily="34" charset="0"/>
                        </a:rPr>
                        <a:t>Automatic Water Supply System for Plants by using Wireless Sensor Network</a:t>
                      </a:r>
                      <a:endParaRPr lang="en-IN" sz="1400" b="1" dirty="0">
                        <a:latin typeface="Century Gothic" panose="020B0502020202020204" pitchFamily="34" charset="0"/>
                      </a:endParaRPr>
                    </a:p>
                  </a:txBody>
                  <a:tcPr/>
                </a:tc>
                <a:tc>
                  <a:txBody>
                    <a:bodyPr/>
                    <a:lstStyle/>
                    <a:p>
                      <a:pPr algn="ctr"/>
                      <a:r>
                        <a:rPr lang="en-US" sz="1400" b="1" dirty="0" smtClean="0">
                          <a:latin typeface="Century Gothic" panose="020B0502020202020204" pitchFamily="34" charset="0"/>
                        </a:rPr>
                        <a:t>2017</a:t>
                      </a:r>
                      <a:endParaRPr lang="en-IN" sz="1400" b="1" dirty="0">
                        <a:latin typeface="Century Gothic" panose="020B0502020202020204" pitchFamily="34" charset="0"/>
                      </a:endParaRPr>
                    </a:p>
                  </a:txBody>
                  <a:tcPr/>
                </a:tc>
                <a:tc>
                  <a:txBody>
                    <a:bodyPr/>
                    <a:lstStyle/>
                    <a:p>
                      <a:r>
                        <a:rPr lang="en-IN" sz="1400" b="1" dirty="0" smtClean="0">
                          <a:latin typeface="Century Gothic" panose="020B0502020202020204" pitchFamily="34" charset="0"/>
                        </a:rPr>
                        <a:t>Santhosh Hebbar,</a:t>
                      </a:r>
                      <a:r>
                        <a:rPr lang="en-IN" sz="1400" b="1" baseline="0" dirty="0" smtClean="0">
                          <a:latin typeface="Century Gothic" panose="020B0502020202020204" pitchFamily="34" charset="0"/>
                        </a:rPr>
                        <a:t> </a:t>
                      </a:r>
                      <a:r>
                        <a:rPr lang="en-IN" sz="1400" b="1" dirty="0" smtClean="0">
                          <a:latin typeface="Century Gothic" panose="020B0502020202020204" pitchFamily="34" charset="0"/>
                        </a:rPr>
                        <a:t>Golla Vara Prasad</a:t>
                      </a:r>
                      <a:endParaRPr lang="en-IN" sz="1400" b="1" dirty="0">
                        <a:latin typeface="Century Gothic" panose="020B0502020202020204" pitchFamily="34"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smtClean="0">
                          <a:latin typeface="Century Gothic" panose="020B0502020202020204" pitchFamily="34" charset="0"/>
                        </a:rPr>
                        <a:t>Embedded</a:t>
                      </a:r>
                      <a:r>
                        <a:rPr lang="en-US" sz="1400" b="1" baseline="0" dirty="0" smtClean="0">
                          <a:latin typeface="Century Gothic" panose="020B0502020202020204" pitchFamily="34" charset="0"/>
                        </a:rPr>
                        <a:t> System</a:t>
                      </a:r>
                      <a:endParaRPr lang="en-IN" sz="1400" b="1" dirty="0" smtClean="0">
                        <a:latin typeface="Century Gothic" panose="020B0502020202020204" pitchFamily="34" charset="0"/>
                      </a:endParaRPr>
                    </a:p>
                    <a:p>
                      <a:pPr algn="ctr"/>
                      <a:endParaRPr lang="en-IN" sz="1400" b="1" dirty="0">
                        <a:latin typeface="Century Gothic" panose="020B0502020202020204" pitchFamily="34" charset="0"/>
                      </a:endParaRPr>
                    </a:p>
                  </a:txBody>
                  <a:tcPr/>
                </a:tc>
                <a:extLst>
                  <a:ext uri="{0D108BD9-81ED-4DB2-BD59-A6C34878D82A}">
                    <a16:rowId xmlns:a16="http://schemas.microsoft.com/office/drawing/2014/main" val="3031085519"/>
                  </a:ext>
                </a:extLst>
              </a:tr>
              <a:tr h="1133828">
                <a:tc>
                  <a:txBody>
                    <a:bodyPr/>
                    <a:lstStyle/>
                    <a:p>
                      <a:pPr algn="ctr"/>
                      <a:r>
                        <a:rPr lang="en-US" sz="1400" b="1" dirty="0" smtClean="0">
                          <a:latin typeface="Century Gothic" panose="020B0502020202020204" pitchFamily="34" charset="0"/>
                        </a:rPr>
                        <a:t>4.</a:t>
                      </a:r>
                      <a:endParaRPr lang="en-IN" sz="1400" b="1" dirty="0">
                        <a:latin typeface="Century Gothic" panose="020B0502020202020204" pitchFamily="34" charset="0"/>
                      </a:endParaRPr>
                    </a:p>
                  </a:txBody>
                  <a:tcPr/>
                </a:tc>
                <a:tc>
                  <a:txBody>
                    <a:bodyPr/>
                    <a:lstStyle/>
                    <a:p>
                      <a:r>
                        <a:rPr lang="en-US" sz="1400" b="1" dirty="0" smtClean="0">
                          <a:latin typeface="Century Gothic" panose="020B0502020202020204" pitchFamily="34" charset="0"/>
                        </a:rPr>
                        <a:t>Designing a central control unit and soil moisture sensor based irrigation water pump system</a:t>
                      </a:r>
                      <a:endParaRPr lang="en-IN" sz="1400" b="1" dirty="0">
                        <a:latin typeface="Century Gothic" panose="020B0502020202020204" pitchFamily="34" charset="0"/>
                      </a:endParaRPr>
                    </a:p>
                  </a:txBody>
                  <a:tcPr/>
                </a:tc>
                <a:tc>
                  <a:txBody>
                    <a:bodyPr/>
                    <a:lstStyle/>
                    <a:p>
                      <a:pPr algn="ctr"/>
                      <a:r>
                        <a:rPr lang="en-US" sz="1400" b="1" dirty="0" smtClean="0">
                          <a:latin typeface="Century Gothic" panose="020B0502020202020204" pitchFamily="34" charset="0"/>
                        </a:rPr>
                        <a:t>2013</a:t>
                      </a:r>
                      <a:endParaRPr lang="en-IN" sz="1400" b="1" dirty="0">
                        <a:latin typeface="Century Gothic" panose="020B0502020202020204" pitchFamily="34" charset="0"/>
                      </a:endParaRPr>
                    </a:p>
                  </a:txBody>
                  <a:tcPr/>
                </a:tc>
                <a:tc>
                  <a:txBody>
                    <a:bodyPr/>
                    <a:lstStyle/>
                    <a:p>
                      <a:r>
                        <a:rPr lang="en-IN" sz="1400" b="1" dirty="0" smtClean="0">
                          <a:latin typeface="Century Gothic" panose="020B0502020202020204" pitchFamily="34" charset="0"/>
                        </a:rPr>
                        <a:t>Pulkit Hanswal, Ojaswi Dale, Deepika Gupta, R. N. Yadav MANIT</a:t>
                      </a:r>
                      <a:endParaRPr lang="en-IN" sz="1400" b="1" dirty="0">
                        <a:latin typeface="Century Gothic" panose="020B0502020202020204" pitchFamily="34" charset="0"/>
                      </a:endParaRPr>
                    </a:p>
                  </a:txBody>
                  <a:tcPr/>
                </a:tc>
                <a:tc>
                  <a:txBody>
                    <a:bodyPr/>
                    <a:lstStyle/>
                    <a:p>
                      <a:pPr algn="ctr"/>
                      <a:r>
                        <a:rPr lang="en-US" sz="1400" b="1" dirty="0" smtClean="0">
                          <a:latin typeface="Century Gothic" panose="020B0502020202020204" pitchFamily="34" charset="0"/>
                        </a:rPr>
                        <a:t>Embedded</a:t>
                      </a:r>
                      <a:r>
                        <a:rPr lang="en-US" sz="1400" b="1" baseline="0" dirty="0" smtClean="0">
                          <a:latin typeface="Century Gothic" panose="020B0502020202020204" pitchFamily="34" charset="0"/>
                        </a:rPr>
                        <a:t> System</a:t>
                      </a:r>
                      <a:endParaRPr lang="en-IN" sz="1400" b="1" dirty="0">
                        <a:latin typeface="Century Gothic" panose="020B0502020202020204" pitchFamily="34" charset="0"/>
                      </a:endParaRPr>
                    </a:p>
                  </a:txBody>
                  <a:tcPr/>
                </a:tc>
                <a:extLst>
                  <a:ext uri="{0D108BD9-81ED-4DB2-BD59-A6C34878D82A}">
                    <a16:rowId xmlns:a16="http://schemas.microsoft.com/office/drawing/2014/main" val="3596987170"/>
                  </a:ext>
                </a:extLst>
              </a:tr>
            </a:tbl>
          </a:graphicData>
        </a:graphic>
      </p:graphicFrame>
      <p:sp>
        <p:nvSpPr>
          <p:cNvPr id="6" name="TextBox 5"/>
          <p:cNvSpPr txBox="1"/>
          <p:nvPr/>
        </p:nvSpPr>
        <p:spPr>
          <a:xfrm>
            <a:off x="5416731" y="6488668"/>
            <a:ext cx="1002967" cy="369332"/>
          </a:xfrm>
          <a:prstGeom prst="rect">
            <a:avLst/>
          </a:prstGeom>
          <a:noFill/>
        </p:spPr>
        <p:txBody>
          <a:bodyPr wrap="none" rtlCol="0">
            <a:spAutoFit/>
          </a:bodyPr>
          <a:lstStyle/>
          <a:p>
            <a:r>
              <a:rPr lang="en-IN" dirty="0" smtClean="0"/>
              <a:t>Table (1)</a:t>
            </a:r>
            <a:endParaRPr lang="en-IN" dirty="0"/>
          </a:p>
        </p:txBody>
      </p:sp>
    </p:spTree>
    <p:extLst>
      <p:ext uri="{BB962C8B-B14F-4D97-AF65-F5344CB8AC3E}">
        <p14:creationId xmlns:p14="http://schemas.microsoft.com/office/powerpoint/2010/main" val="29422856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841590" y="505096"/>
            <a:ext cx="8791575" cy="65314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gn="ctr"/>
            <a:r>
              <a:rPr lang="en-IN" sz="4000" b="1" dirty="0" smtClean="0">
                <a:latin typeface="Century Gothic" panose="020B0502020202020204" pitchFamily="34" charset="0"/>
              </a:rPr>
              <a:t>Component list</a:t>
            </a:r>
            <a:endParaRPr lang="en-IN" sz="4000" b="1" dirty="0">
              <a:latin typeface="Century Gothic" panose="020B0502020202020204" pitchFamily="34" charset="0"/>
            </a:endParaRPr>
          </a:p>
        </p:txBody>
      </p:sp>
      <p:sp>
        <p:nvSpPr>
          <p:cNvPr id="5" name="Subtitle 2"/>
          <p:cNvSpPr txBox="1">
            <a:spLocks/>
          </p:cNvSpPr>
          <p:nvPr/>
        </p:nvSpPr>
        <p:spPr>
          <a:xfrm>
            <a:off x="2522309" y="1375954"/>
            <a:ext cx="4836433" cy="4319452"/>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457200" indent="-457200">
              <a:lnSpc>
                <a:spcPct val="150000"/>
              </a:lnSpc>
              <a:buFont typeface="+mj-lt"/>
              <a:buAutoNum type="arabicPeriod"/>
            </a:pPr>
            <a:r>
              <a:rPr lang="en-IN" sz="2000" b="1" dirty="0" smtClean="0"/>
              <a:t>Power supply adapters</a:t>
            </a:r>
          </a:p>
          <a:p>
            <a:pPr marL="457200" indent="-457200">
              <a:lnSpc>
                <a:spcPct val="150000"/>
              </a:lnSpc>
              <a:buFont typeface="+mj-lt"/>
              <a:buAutoNum type="arabicPeriod"/>
            </a:pPr>
            <a:r>
              <a:rPr lang="en-IN" sz="2000" b="1" dirty="0" smtClean="0"/>
              <a:t>Arduino </a:t>
            </a:r>
            <a:r>
              <a:rPr lang="en-IN" sz="2000" b="1" dirty="0"/>
              <a:t>U</a:t>
            </a:r>
            <a:r>
              <a:rPr lang="en-IN" sz="2000" b="1" dirty="0" smtClean="0"/>
              <a:t>no</a:t>
            </a:r>
          </a:p>
          <a:p>
            <a:pPr marL="457200" indent="-457200">
              <a:lnSpc>
                <a:spcPct val="150000"/>
              </a:lnSpc>
              <a:buFont typeface="+mj-lt"/>
              <a:buAutoNum type="arabicPeriod"/>
            </a:pPr>
            <a:r>
              <a:rPr lang="en-IN" sz="2000" b="1" dirty="0" smtClean="0"/>
              <a:t>Gsm SIM800A module</a:t>
            </a:r>
          </a:p>
          <a:p>
            <a:pPr marL="457200" indent="-457200">
              <a:lnSpc>
                <a:spcPct val="150000"/>
              </a:lnSpc>
              <a:buFont typeface="+mj-lt"/>
              <a:buAutoNum type="arabicPeriod"/>
            </a:pPr>
            <a:r>
              <a:rPr lang="en-IN" sz="2000" b="1" dirty="0" smtClean="0"/>
              <a:t>Soil moisture sensor(FC-28</a:t>
            </a:r>
            <a:r>
              <a:rPr lang="en-IN" sz="2000" b="1" dirty="0" smtClean="0"/>
              <a:t>)</a:t>
            </a:r>
          </a:p>
          <a:p>
            <a:pPr marL="457200" indent="-457200">
              <a:lnSpc>
                <a:spcPct val="150000"/>
              </a:lnSpc>
              <a:buFont typeface="+mj-lt"/>
              <a:buAutoNum type="arabicPeriod"/>
            </a:pPr>
            <a:r>
              <a:rPr lang="en-IN" sz="2000" b="1" dirty="0" smtClean="0"/>
              <a:t>WATER </a:t>
            </a:r>
            <a:r>
              <a:rPr lang="en-IN" sz="2000" b="1" dirty="0" smtClean="0"/>
              <a:t>PUMP </a:t>
            </a:r>
          </a:p>
          <a:p>
            <a:pPr marL="457200" indent="-457200">
              <a:lnSpc>
                <a:spcPct val="150000"/>
              </a:lnSpc>
              <a:buFont typeface="+mj-lt"/>
              <a:buAutoNum type="arabicPeriod"/>
            </a:pPr>
            <a:r>
              <a:rPr lang="en-IN" sz="2000" b="1" dirty="0" smtClean="0"/>
              <a:t>Relay module</a:t>
            </a:r>
          </a:p>
        </p:txBody>
      </p:sp>
    </p:spTree>
    <p:extLst>
      <p:ext uri="{BB962C8B-B14F-4D97-AF65-F5344CB8AC3E}">
        <p14:creationId xmlns:p14="http://schemas.microsoft.com/office/powerpoint/2010/main" val="10209791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2409060" y="237563"/>
            <a:ext cx="7910597" cy="893825"/>
          </a:xfrm>
        </p:spPr>
        <p:txBody>
          <a:bodyPr>
            <a:noAutofit/>
          </a:bodyPr>
          <a:lstStyle/>
          <a:p>
            <a:pPr algn="ctr"/>
            <a:r>
              <a:rPr lang="en-IN" sz="4000" b="1" dirty="0" smtClean="0">
                <a:latin typeface="Century Gothic" panose="020B0502020202020204" pitchFamily="34" charset="0"/>
              </a:rPr>
              <a:t>Component specification</a:t>
            </a:r>
            <a:endParaRPr lang="en-IN" sz="4000" b="1" dirty="0">
              <a:latin typeface="Century Gothic" panose="020B0502020202020204" pitchFamily="34" charset="0"/>
            </a:endParaRPr>
          </a:p>
        </p:txBody>
      </p:sp>
      <p:sp>
        <p:nvSpPr>
          <p:cNvPr id="4" name="Text Placeholder 3"/>
          <p:cNvSpPr>
            <a:spLocks noGrp="1"/>
          </p:cNvSpPr>
          <p:nvPr>
            <p:ph type="body" sz="half" idx="2"/>
          </p:nvPr>
        </p:nvSpPr>
        <p:spPr>
          <a:xfrm>
            <a:off x="3180995" y="1131388"/>
            <a:ext cx="5934511" cy="749664"/>
          </a:xfrm>
        </p:spPr>
        <p:txBody>
          <a:bodyPr>
            <a:noAutofit/>
          </a:bodyPr>
          <a:lstStyle/>
          <a:p>
            <a:pPr algn="ctr"/>
            <a:r>
              <a:rPr lang="en-IN" sz="4000" b="1" dirty="0" smtClean="0">
                <a:latin typeface="Century Gothic" panose="020B0502020202020204" pitchFamily="34" charset="0"/>
              </a:rPr>
              <a:t>ARDUINO UNO</a:t>
            </a:r>
            <a:endParaRPr lang="en-IN" sz="4000" b="1" dirty="0">
              <a:latin typeface="Century Gothic" panose="020B0502020202020204" pitchFamily="34" charset="0"/>
            </a:endParaRPr>
          </a:p>
        </p:txBody>
      </p:sp>
      <p:graphicFrame>
        <p:nvGraphicFramePr>
          <p:cNvPr id="5" name="Table 4"/>
          <p:cNvGraphicFramePr>
            <a:graphicFrameLocks noGrp="1"/>
          </p:cNvGraphicFramePr>
          <p:nvPr>
            <p:extLst>
              <p:ext uri="{D42A27DB-BD31-4B8C-83A1-F6EECF244321}">
                <p14:modId xmlns:p14="http://schemas.microsoft.com/office/powerpoint/2010/main" val="2176857737"/>
              </p:ext>
            </p:extLst>
          </p:nvPr>
        </p:nvGraphicFramePr>
        <p:xfrm>
          <a:off x="952499" y="1777098"/>
          <a:ext cx="5195751" cy="4749373"/>
        </p:xfrm>
        <a:graphic>
          <a:graphicData uri="http://schemas.openxmlformats.org/drawingml/2006/table">
            <a:tbl>
              <a:tblPr firstRow="1" bandRow="1">
                <a:tableStyleId>{8EC20E35-A176-4012-BC5E-935CFFF8708E}</a:tableStyleId>
              </a:tblPr>
              <a:tblGrid>
                <a:gridCol w="2516641">
                  <a:extLst>
                    <a:ext uri="{9D8B030D-6E8A-4147-A177-3AD203B41FA5}">
                      <a16:colId xmlns:a16="http://schemas.microsoft.com/office/drawing/2014/main" val="20000"/>
                    </a:ext>
                  </a:extLst>
                </a:gridCol>
                <a:gridCol w="2679110">
                  <a:extLst>
                    <a:ext uri="{9D8B030D-6E8A-4147-A177-3AD203B41FA5}">
                      <a16:colId xmlns:a16="http://schemas.microsoft.com/office/drawing/2014/main" val="20001"/>
                    </a:ext>
                  </a:extLst>
                </a:gridCol>
              </a:tblGrid>
              <a:tr h="554220">
                <a:tc>
                  <a:txBody>
                    <a:bodyPr/>
                    <a:lstStyle/>
                    <a:p>
                      <a:pPr algn="ctr">
                        <a:lnSpc>
                          <a:spcPct val="107000"/>
                        </a:lnSpc>
                        <a:spcAft>
                          <a:spcPts val="0"/>
                        </a:spcAft>
                      </a:pPr>
                      <a:r>
                        <a:rPr lang="en-IN" sz="1600" dirty="0">
                          <a:effectLst/>
                          <a:latin typeface="Century Gothic" panose="020B0502020202020204" pitchFamily="34" charset="0"/>
                        </a:rPr>
                        <a:t>Microcontroller </a:t>
                      </a:r>
                      <a:endParaRPr lang="en-IN" sz="1600" dirty="0">
                        <a:effectLst/>
                        <a:latin typeface="Century Gothic" panose="020B0502020202020204" pitchFamily="34" charset="0"/>
                        <a:ea typeface="Calibri" panose="020F0502020204030204" pitchFamily="34" charset="0"/>
                        <a:cs typeface="Mangal" panose="02040503050203030202"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0"/>
                        </a:spcAft>
                      </a:pPr>
                      <a:r>
                        <a:rPr lang="en-IN" sz="1600" dirty="0">
                          <a:effectLst/>
                          <a:latin typeface="Century Gothic" panose="020B0502020202020204" pitchFamily="34" charset="0"/>
                        </a:rPr>
                        <a:t>ATmega328P-8 bit AVR  family microcontroller </a:t>
                      </a:r>
                      <a:endParaRPr lang="en-IN" sz="1600" dirty="0">
                        <a:effectLst/>
                        <a:latin typeface="Century Gothic" panose="020B0502020202020204" pitchFamily="34" charset="0"/>
                        <a:ea typeface="Calibri" panose="020F0502020204030204" pitchFamily="34" charset="0"/>
                        <a:cs typeface="Mangal" panose="02040503050203030202"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279747">
                <a:tc>
                  <a:txBody>
                    <a:bodyPr/>
                    <a:lstStyle/>
                    <a:p>
                      <a:pPr algn="ctr">
                        <a:lnSpc>
                          <a:spcPct val="107000"/>
                        </a:lnSpc>
                        <a:spcAft>
                          <a:spcPts val="0"/>
                        </a:spcAft>
                      </a:pPr>
                      <a:r>
                        <a:rPr lang="en-IN" sz="1400" dirty="0">
                          <a:effectLst/>
                        </a:rPr>
                        <a:t>Operating voltage </a:t>
                      </a:r>
                      <a:endParaRPr lang="en-IN" sz="1400" b="1" dirty="0">
                        <a:effectLst/>
                        <a:latin typeface="Century Gothic" panose="020B0502020202020204" pitchFamily="34" charset="0"/>
                        <a:ea typeface="Calibri" panose="020F0502020204030204" pitchFamily="34" charset="0"/>
                        <a:cs typeface="Mangal" panose="02040503050203030202"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0"/>
                        </a:spcAft>
                      </a:pPr>
                      <a:r>
                        <a:rPr lang="en-IN" sz="1400" dirty="0">
                          <a:effectLst/>
                        </a:rPr>
                        <a:t>5V</a:t>
                      </a:r>
                      <a:endParaRPr lang="en-IN" sz="1400" b="1" dirty="0">
                        <a:effectLst/>
                        <a:latin typeface="Century Gothic" panose="020B0502020202020204" pitchFamily="34" charset="0"/>
                        <a:ea typeface="Calibri" panose="020F0502020204030204" pitchFamily="34" charset="0"/>
                        <a:cs typeface="Mangal" panose="02040503050203030202"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279747">
                <a:tc>
                  <a:txBody>
                    <a:bodyPr/>
                    <a:lstStyle/>
                    <a:p>
                      <a:pPr algn="ctr">
                        <a:lnSpc>
                          <a:spcPct val="107000"/>
                        </a:lnSpc>
                        <a:spcAft>
                          <a:spcPts val="0"/>
                        </a:spcAft>
                      </a:pPr>
                      <a:r>
                        <a:rPr lang="en-IN" sz="1400" dirty="0">
                          <a:effectLst/>
                        </a:rPr>
                        <a:t>Recommended  input voltage </a:t>
                      </a:r>
                      <a:endParaRPr lang="en-IN" sz="1400" b="1" dirty="0">
                        <a:effectLst/>
                        <a:latin typeface="Century Gothic" panose="020B0502020202020204" pitchFamily="34" charset="0"/>
                        <a:ea typeface="Calibri" panose="020F0502020204030204" pitchFamily="34" charset="0"/>
                        <a:cs typeface="Mangal" panose="02040503050203030202"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0"/>
                        </a:spcAft>
                      </a:pPr>
                      <a:r>
                        <a:rPr lang="en-IN" sz="1400" dirty="0">
                          <a:effectLst/>
                        </a:rPr>
                        <a:t>7-12V</a:t>
                      </a:r>
                      <a:endParaRPr lang="en-IN" sz="1400" b="1" dirty="0">
                        <a:effectLst/>
                        <a:latin typeface="Century Gothic" panose="020B0502020202020204" pitchFamily="34" charset="0"/>
                        <a:ea typeface="Calibri" panose="020F0502020204030204" pitchFamily="34" charset="0"/>
                        <a:cs typeface="Mangal" panose="02040503050203030202"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279747">
                <a:tc>
                  <a:txBody>
                    <a:bodyPr/>
                    <a:lstStyle/>
                    <a:p>
                      <a:pPr algn="ctr">
                        <a:lnSpc>
                          <a:spcPct val="107000"/>
                        </a:lnSpc>
                        <a:spcAft>
                          <a:spcPts val="0"/>
                        </a:spcAft>
                      </a:pPr>
                      <a:r>
                        <a:rPr lang="en-IN" sz="1400" dirty="0">
                          <a:effectLst/>
                        </a:rPr>
                        <a:t>Analog input pins</a:t>
                      </a:r>
                      <a:endParaRPr lang="en-IN" sz="1400" b="1" dirty="0">
                        <a:effectLst/>
                        <a:latin typeface="Century Gothic" panose="020B0502020202020204" pitchFamily="34" charset="0"/>
                        <a:ea typeface="Calibri" panose="020F0502020204030204" pitchFamily="34" charset="0"/>
                        <a:cs typeface="Mangal" panose="02040503050203030202"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0"/>
                        </a:spcAft>
                      </a:pPr>
                      <a:r>
                        <a:rPr lang="en-IN" sz="1400" dirty="0">
                          <a:effectLst/>
                        </a:rPr>
                        <a:t>A0-A5</a:t>
                      </a:r>
                      <a:endParaRPr lang="en-IN" sz="1400" b="1" dirty="0">
                        <a:effectLst/>
                        <a:latin typeface="Century Gothic" panose="020B0502020202020204" pitchFamily="34" charset="0"/>
                        <a:ea typeface="Calibri" panose="020F0502020204030204" pitchFamily="34" charset="0"/>
                        <a:cs typeface="Mangal" panose="02040503050203030202"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279747">
                <a:tc>
                  <a:txBody>
                    <a:bodyPr/>
                    <a:lstStyle/>
                    <a:p>
                      <a:pPr algn="ctr">
                        <a:lnSpc>
                          <a:spcPct val="107000"/>
                        </a:lnSpc>
                        <a:spcAft>
                          <a:spcPts val="0"/>
                        </a:spcAft>
                      </a:pPr>
                      <a:r>
                        <a:rPr lang="en-IN" sz="1400" dirty="0">
                          <a:effectLst/>
                        </a:rPr>
                        <a:t>Digital I/O pins</a:t>
                      </a:r>
                      <a:endParaRPr lang="en-IN" sz="1400" b="1" dirty="0">
                        <a:effectLst/>
                        <a:latin typeface="Century Gothic" panose="020B0502020202020204" pitchFamily="34" charset="0"/>
                        <a:ea typeface="Calibri" panose="020F0502020204030204" pitchFamily="34" charset="0"/>
                        <a:cs typeface="Mangal" panose="02040503050203030202"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0"/>
                        </a:spcAft>
                      </a:pPr>
                      <a:r>
                        <a:rPr lang="en-IN" sz="1400" dirty="0">
                          <a:effectLst/>
                        </a:rPr>
                        <a:t>6(13,12,8,7,4,2)</a:t>
                      </a:r>
                      <a:endParaRPr lang="en-IN" sz="1400" b="1" dirty="0">
                        <a:effectLst/>
                        <a:latin typeface="Century Gothic" panose="020B0502020202020204" pitchFamily="34" charset="0"/>
                        <a:ea typeface="Calibri" panose="020F0502020204030204" pitchFamily="34" charset="0"/>
                        <a:cs typeface="Mangal" panose="02040503050203030202"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279747">
                <a:tc>
                  <a:txBody>
                    <a:bodyPr/>
                    <a:lstStyle/>
                    <a:p>
                      <a:pPr algn="ctr">
                        <a:lnSpc>
                          <a:spcPct val="107000"/>
                        </a:lnSpc>
                        <a:spcAft>
                          <a:spcPts val="0"/>
                        </a:spcAft>
                      </a:pPr>
                      <a:r>
                        <a:rPr lang="en-IN" sz="1400" dirty="0">
                          <a:effectLst/>
                        </a:rPr>
                        <a:t>PWM digital I/O pins</a:t>
                      </a:r>
                      <a:endParaRPr lang="en-IN" sz="1400" b="1" dirty="0">
                        <a:effectLst/>
                        <a:latin typeface="Century Gothic" panose="020B0502020202020204" pitchFamily="34" charset="0"/>
                        <a:ea typeface="Calibri" panose="020F0502020204030204" pitchFamily="34" charset="0"/>
                        <a:cs typeface="Mangal" panose="02040503050203030202"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0"/>
                        </a:spcAft>
                      </a:pPr>
                      <a:r>
                        <a:rPr lang="en-IN" sz="1400" dirty="0">
                          <a:effectLst/>
                        </a:rPr>
                        <a:t>6(11,10,9,6,5,3)</a:t>
                      </a:r>
                      <a:endParaRPr lang="en-IN" sz="1400" b="1" dirty="0">
                        <a:effectLst/>
                        <a:latin typeface="Century Gothic" panose="020B0502020202020204" pitchFamily="34" charset="0"/>
                        <a:ea typeface="Calibri" panose="020F0502020204030204" pitchFamily="34" charset="0"/>
                        <a:cs typeface="Mangal" panose="02040503050203030202"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444617">
                <a:tc>
                  <a:txBody>
                    <a:bodyPr/>
                    <a:lstStyle/>
                    <a:p>
                      <a:pPr algn="ctr">
                        <a:lnSpc>
                          <a:spcPct val="107000"/>
                        </a:lnSpc>
                        <a:spcAft>
                          <a:spcPts val="0"/>
                        </a:spcAft>
                      </a:pPr>
                      <a:r>
                        <a:rPr lang="en-IN" sz="1400" dirty="0">
                          <a:effectLst/>
                        </a:rPr>
                        <a:t>Serial pin</a:t>
                      </a:r>
                      <a:endParaRPr lang="en-IN" sz="1400" b="1" dirty="0">
                        <a:effectLst/>
                        <a:latin typeface="Century Gothic" panose="020B0502020202020204" pitchFamily="34" charset="0"/>
                        <a:ea typeface="Calibri" panose="020F0502020204030204" pitchFamily="34" charset="0"/>
                        <a:cs typeface="Mangal" panose="02040503050203030202"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0"/>
                        </a:spcAft>
                      </a:pPr>
                      <a:r>
                        <a:rPr lang="en-IN" sz="1400" dirty="0">
                          <a:effectLst/>
                        </a:rPr>
                        <a:t>0(Rx)</a:t>
                      </a:r>
                    </a:p>
                    <a:p>
                      <a:pPr algn="ctr">
                        <a:lnSpc>
                          <a:spcPct val="107000"/>
                        </a:lnSpc>
                        <a:spcAft>
                          <a:spcPts val="0"/>
                        </a:spcAft>
                      </a:pPr>
                      <a:r>
                        <a:rPr lang="en-IN" sz="1400" dirty="0">
                          <a:effectLst/>
                        </a:rPr>
                        <a:t>1(Tx)</a:t>
                      </a:r>
                      <a:endParaRPr lang="en-IN" sz="1400" b="1" dirty="0">
                        <a:effectLst/>
                        <a:latin typeface="Century Gothic" panose="020B0502020202020204" pitchFamily="34" charset="0"/>
                        <a:ea typeface="Calibri" panose="020F0502020204030204" pitchFamily="34" charset="0"/>
                        <a:cs typeface="Mangal" panose="02040503050203030202"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673319">
                <a:tc>
                  <a:txBody>
                    <a:bodyPr/>
                    <a:lstStyle/>
                    <a:p>
                      <a:pPr algn="ctr">
                        <a:lnSpc>
                          <a:spcPct val="107000"/>
                        </a:lnSpc>
                        <a:spcAft>
                          <a:spcPts val="0"/>
                        </a:spcAft>
                      </a:pPr>
                      <a:r>
                        <a:rPr lang="en-IN" sz="1400" dirty="0">
                          <a:effectLst/>
                        </a:rPr>
                        <a:t>SPI</a:t>
                      </a:r>
                      <a:endParaRPr lang="en-IN" sz="1400" b="1" dirty="0">
                        <a:effectLst/>
                        <a:latin typeface="Century Gothic" panose="020B0502020202020204" pitchFamily="34" charset="0"/>
                        <a:ea typeface="Calibri" panose="020F0502020204030204" pitchFamily="34" charset="0"/>
                        <a:cs typeface="Mangal" panose="02040503050203030202"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0"/>
                        </a:spcAft>
                      </a:pPr>
                      <a:r>
                        <a:rPr lang="en-IN" sz="1400" dirty="0">
                          <a:effectLst/>
                        </a:rPr>
                        <a:t>10(SS)</a:t>
                      </a:r>
                    </a:p>
                    <a:p>
                      <a:pPr algn="ctr">
                        <a:lnSpc>
                          <a:spcPct val="107000"/>
                        </a:lnSpc>
                        <a:spcAft>
                          <a:spcPts val="0"/>
                        </a:spcAft>
                      </a:pPr>
                      <a:r>
                        <a:rPr lang="en-IN" sz="1400" dirty="0">
                          <a:effectLst/>
                        </a:rPr>
                        <a:t>11,12(MOSI)</a:t>
                      </a:r>
                    </a:p>
                    <a:p>
                      <a:pPr algn="ctr">
                        <a:lnSpc>
                          <a:spcPct val="107000"/>
                        </a:lnSpc>
                        <a:spcAft>
                          <a:spcPts val="0"/>
                        </a:spcAft>
                      </a:pPr>
                      <a:r>
                        <a:rPr lang="en-IN" sz="1400" dirty="0">
                          <a:effectLst/>
                        </a:rPr>
                        <a:t>13(SCK)</a:t>
                      </a:r>
                      <a:endParaRPr lang="en-IN" sz="1400" b="1" dirty="0">
                        <a:effectLst/>
                        <a:latin typeface="Century Gothic" panose="020B0502020202020204" pitchFamily="34" charset="0"/>
                        <a:ea typeface="Calibri" panose="020F0502020204030204" pitchFamily="34" charset="0"/>
                        <a:cs typeface="Mangal" panose="02040503050203030202"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279747">
                <a:tc>
                  <a:txBody>
                    <a:bodyPr/>
                    <a:lstStyle/>
                    <a:p>
                      <a:pPr algn="ctr">
                        <a:lnSpc>
                          <a:spcPct val="107000"/>
                        </a:lnSpc>
                        <a:spcAft>
                          <a:spcPts val="0"/>
                        </a:spcAft>
                      </a:pPr>
                      <a:r>
                        <a:rPr lang="en-IN" sz="1400" dirty="0">
                          <a:effectLst/>
                        </a:rPr>
                        <a:t>DC current on I/O pins</a:t>
                      </a:r>
                      <a:endParaRPr lang="en-IN" sz="1400" b="1" dirty="0">
                        <a:effectLst/>
                        <a:latin typeface="Century Gothic" panose="020B0502020202020204" pitchFamily="34" charset="0"/>
                        <a:ea typeface="Calibri" panose="020F0502020204030204" pitchFamily="34" charset="0"/>
                        <a:cs typeface="Mangal" panose="02040503050203030202"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0"/>
                        </a:spcAft>
                      </a:pPr>
                      <a:r>
                        <a:rPr lang="en-IN" sz="1400" dirty="0">
                          <a:effectLst/>
                        </a:rPr>
                        <a:t>40mA</a:t>
                      </a:r>
                      <a:endParaRPr lang="en-IN" sz="1400" b="1" dirty="0">
                        <a:effectLst/>
                        <a:latin typeface="Century Gothic" panose="020B0502020202020204" pitchFamily="34" charset="0"/>
                        <a:ea typeface="Calibri" panose="020F0502020204030204" pitchFamily="34" charset="0"/>
                        <a:cs typeface="Mangal" panose="02040503050203030202"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8"/>
                  </a:ext>
                </a:extLst>
              </a:tr>
              <a:tr h="279747">
                <a:tc>
                  <a:txBody>
                    <a:bodyPr/>
                    <a:lstStyle/>
                    <a:p>
                      <a:pPr algn="ctr">
                        <a:lnSpc>
                          <a:spcPct val="107000"/>
                        </a:lnSpc>
                        <a:spcAft>
                          <a:spcPts val="0"/>
                        </a:spcAft>
                      </a:pPr>
                      <a:r>
                        <a:rPr lang="en-IN" sz="1400" dirty="0">
                          <a:effectLst/>
                        </a:rPr>
                        <a:t>DC current on 3.3V pin</a:t>
                      </a:r>
                      <a:endParaRPr lang="en-IN" sz="1400" b="1" dirty="0">
                        <a:effectLst/>
                        <a:latin typeface="Century Gothic" panose="020B0502020202020204" pitchFamily="34" charset="0"/>
                        <a:ea typeface="Calibri" panose="020F0502020204030204" pitchFamily="34" charset="0"/>
                        <a:cs typeface="Mangal" panose="02040503050203030202"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0"/>
                        </a:spcAft>
                      </a:pPr>
                      <a:r>
                        <a:rPr lang="en-IN" sz="1400" dirty="0">
                          <a:effectLst/>
                        </a:rPr>
                        <a:t>50mA</a:t>
                      </a:r>
                      <a:endParaRPr lang="en-IN" sz="1400" b="1" dirty="0">
                        <a:effectLst/>
                        <a:latin typeface="Century Gothic" panose="020B0502020202020204" pitchFamily="34" charset="0"/>
                        <a:ea typeface="Calibri" panose="020F0502020204030204" pitchFamily="34" charset="0"/>
                        <a:cs typeface="Mangal" panose="02040503050203030202"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9"/>
                  </a:ext>
                </a:extLst>
              </a:tr>
              <a:tr h="279747">
                <a:tc>
                  <a:txBody>
                    <a:bodyPr/>
                    <a:lstStyle/>
                    <a:p>
                      <a:pPr algn="ctr">
                        <a:lnSpc>
                          <a:spcPct val="107000"/>
                        </a:lnSpc>
                        <a:spcAft>
                          <a:spcPts val="0"/>
                        </a:spcAft>
                      </a:pPr>
                      <a:r>
                        <a:rPr lang="en-IN" sz="1400" dirty="0">
                          <a:effectLst/>
                        </a:rPr>
                        <a:t>Flash memory </a:t>
                      </a:r>
                      <a:endParaRPr lang="en-IN" sz="1400" b="1" dirty="0">
                        <a:effectLst/>
                        <a:latin typeface="Century Gothic" panose="020B0502020202020204" pitchFamily="34" charset="0"/>
                        <a:ea typeface="Calibri" panose="020F0502020204030204" pitchFamily="34" charset="0"/>
                        <a:cs typeface="Mangal" panose="02040503050203030202"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0"/>
                        </a:spcAft>
                      </a:pPr>
                      <a:r>
                        <a:rPr lang="en-IN" sz="1400" dirty="0">
                          <a:effectLst/>
                        </a:rPr>
                        <a:t>32Kb (0.5 used for bootloader )</a:t>
                      </a:r>
                      <a:endParaRPr lang="en-IN" sz="1400" b="1" dirty="0">
                        <a:effectLst/>
                        <a:latin typeface="Century Gothic" panose="020B0502020202020204" pitchFamily="34" charset="0"/>
                        <a:ea typeface="Calibri" panose="020F0502020204030204" pitchFamily="34" charset="0"/>
                        <a:cs typeface="Mangal" panose="02040503050203030202"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0"/>
                  </a:ext>
                </a:extLst>
              </a:tr>
              <a:tr h="279747">
                <a:tc>
                  <a:txBody>
                    <a:bodyPr/>
                    <a:lstStyle/>
                    <a:p>
                      <a:pPr algn="ctr">
                        <a:lnSpc>
                          <a:spcPct val="107000"/>
                        </a:lnSpc>
                        <a:spcAft>
                          <a:spcPts val="0"/>
                        </a:spcAft>
                      </a:pPr>
                      <a:r>
                        <a:rPr lang="en-IN" sz="1400" dirty="0" smtClean="0">
                          <a:effectLst/>
                        </a:rPr>
                        <a:t>SRAM</a:t>
                      </a:r>
                      <a:endParaRPr lang="en-IN" sz="1400" b="1" dirty="0">
                        <a:effectLst/>
                        <a:latin typeface="Century Gothic" panose="020B0502020202020204" pitchFamily="34" charset="0"/>
                        <a:ea typeface="Calibri" panose="020F0502020204030204" pitchFamily="34" charset="0"/>
                        <a:cs typeface="Mangal" panose="02040503050203030202"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0"/>
                        </a:spcAft>
                      </a:pPr>
                      <a:r>
                        <a:rPr lang="en-IN" sz="1400" dirty="0" smtClean="0">
                          <a:effectLst/>
                        </a:rPr>
                        <a:t>2Kb</a:t>
                      </a:r>
                      <a:endParaRPr lang="en-IN" sz="1400" b="1" dirty="0">
                        <a:effectLst/>
                        <a:latin typeface="Century Gothic" panose="020B0502020202020204" pitchFamily="34" charset="0"/>
                        <a:ea typeface="Calibri" panose="020F0502020204030204" pitchFamily="34" charset="0"/>
                        <a:cs typeface="Mangal" panose="02040503050203030202"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1"/>
                  </a:ext>
                </a:extLst>
              </a:tr>
              <a:tr h="279747">
                <a:tc>
                  <a:txBody>
                    <a:bodyPr/>
                    <a:lstStyle/>
                    <a:p>
                      <a:pPr algn="ctr">
                        <a:lnSpc>
                          <a:spcPct val="107000"/>
                        </a:lnSpc>
                        <a:spcAft>
                          <a:spcPts val="0"/>
                        </a:spcAft>
                      </a:pPr>
                      <a:r>
                        <a:rPr lang="en-IN" sz="1400" dirty="0" smtClean="0">
                          <a:effectLst/>
                        </a:rPr>
                        <a:t>EEPROM</a:t>
                      </a:r>
                      <a:endParaRPr lang="en-IN" sz="1400" b="1" dirty="0">
                        <a:effectLst/>
                        <a:latin typeface="Century Gothic" panose="020B0502020202020204" pitchFamily="34" charset="0"/>
                        <a:ea typeface="Calibri" panose="020F0502020204030204" pitchFamily="34" charset="0"/>
                        <a:cs typeface="Mangal" panose="02040503050203030202"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0"/>
                        </a:spcAft>
                      </a:pPr>
                      <a:r>
                        <a:rPr lang="en-IN" sz="1400" dirty="0" smtClean="0">
                          <a:effectLst/>
                        </a:rPr>
                        <a:t>1Kb</a:t>
                      </a:r>
                      <a:endParaRPr lang="en-IN" sz="1400" b="1" dirty="0">
                        <a:effectLst/>
                        <a:latin typeface="Century Gothic" panose="020B0502020202020204" pitchFamily="34" charset="0"/>
                        <a:ea typeface="Calibri" panose="020F0502020204030204" pitchFamily="34" charset="0"/>
                        <a:cs typeface="Mangal" panose="02040503050203030202"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2"/>
                  </a:ext>
                </a:extLst>
              </a:tr>
              <a:tr h="279747">
                <a:tc>
                  <a:txBody>
                    <a:bodyPr/>
                    <a:lstStyle/>
                    <a:p>
                      <a:pPr algn="ctr">
                        <a:lnSpc>
                          <a:spcPct val="107000"/>
                        </a:lnSpc>
                        <a:spcAft>
                          <a:spcPts val="0"/>
                        </a:spcAft>
                      </a:pPr>
                      <a:r>
                        <a:rPr lang="en-IN" sz="1400" dirty="0">
                          <a:effectLst/>
                        </a:rPr>
                        <a:t>Frequency </a:t>
                      </a:r>
                      <a:endParaRPr lang="en-IN" sz="1400" b="1" dirty="0">
                        <a:effectLst/>
                        <a:latin typeface="Century Gothic" panose="020B0502020202020204" pitchFamily="34" charset="0"/>
                        <a:ea typeface="Calibri" panose="020F0502020204030204" pitchFamily="34" charset="0"/>
                        <a:cs typeface="Mangal" panose="02040503050203030202"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0"/>
                        </a:spcAft>
                      </a:pPr>
                      <a:r>
                        <a:rPr lang="en-IN" sz="1400" dirty="0">
                          <a:effectLst/>
                        </a:rPr>
                        <a:t>16MHz</a:t>
                      </a:r>
                      <a:endParaRPr lang="en-IN" sz="1400" b="1" dirty="0">
                        <a:effectLst/>
                        <a:latin typeface="Century Gothic" panose="020B0502020202020204" pitchFamily="34" charset="0"/>
                        <a:ea typeface="Calibri" panose="020F0502020204030204" pitchFamily="34" charset="0"/>
                        <a:cs typeface="Mangal" panose="02040503050203030202"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3"/>
                  </a:ext>
                </a:extLst>
              </a:tr>
            </a:tbl>
          </a:graphicData>
        </a:graphic>
      </p:graphicFrame>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02383" y="2306497"/>
            <a:ext cx="4644886" cy="3808177"/>
          </a:xfrm>
          <a:prstGeom prst="rect">
            <a:avLst/>
          </a:prstGeom>
        </p:spPr>
      </p:pic>
      <p:sp>
        <p:nvSpPr>
          <p:cNvPr id="8" name="TextBox 7"/>
          <p:cNvSpPr txBox="1"/>
          <p:nvPr/>
        </p:nvSpPr>
        <p:spPr>
          <a:xfrm>
            <a:off x="2899954" y="6479123"/>
            <a:ext cx="1002967" cy="369332"/>
          </a:xfrm>
          <a:prstGeom prst="rect">
            <a:avLst/>
          </a:prstGeom>
          <a:noFill/>
        </p:spPr>
        <p:txBody>
          <a:bodyPr wrap="none" rtlCol="0">
            <a:spAutoFit/>
          </a:bodyPr>
          <a:lstStyle/>
          <a:p>
            <a:r>
              <a:rPr lang="en-IN" dirty="0" smtClean="0"/>
              <a:t>Table (2)</a:t>
            </a:r>
            <a:endParaRPr lang="en-IN" dirty="0"/>
          </a:p>
        </p:txBody>
      </p:sp>
      <p:sp>
        <p:nvSpPr>
          <p:cNvPr id="9" name="TextBox 8"/>
          <p:cNvSpPr txBox="1"/>
          <p:nvPr/>
        </p:nvSpPr>
        <p:spPr>
          <a:xfrm>
            <a:off x="8635135" y="6237851"/>
            <a:ext cx="779381" cy="369332"/>
          </a:xfrm>
          <a:prstGeom prst="rect">
            <a:avLst/>
          </a:prstGeom>
          <a:noFill/>
        </p:spPr>
        <p:txBody>
          <a:bodyPr wrap="none" rtlCol="0">
            <a:spAutoFit/>
          </a:bodyPr>
          <a:lstStyle/>
          <a:p>
            <a:r>
              <a:rPr lang="en-IN" dirty="0" smtClean="0"/>
              <a:t>Fig (a)</a:t>
            </a:r>
            <a:endParaRPr lang="en-IN" dirty="0"/>
          </a:p>
        </p:txBody>
      </p:sp>
    </p:spTree>
    <p:extLst>
      <p:ext uri="{BB962C8B-B14F-4D97-AF65-F5344CB8AC3E}">
        <p14:creationId xmlns:p14="http://schemas.microsoft.com/office/powerpoint/2010/main" val="392368203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61646" y="101600"/>
            <a:ext cx="5934508" cy="1206500"/>
          </a:xfrm>
        </p:spPr>
        <p:txBody>
          <a:bodyPr>
            <a:noAutofit/>
          </a:bodyPr>
          <a:lstStyle/>
          <a:p>
            <a:pPr algn="ctr"/>
            <a:r>
              <a:rPr lang="en-IN" sz="4000" b="1" dirty="0" smtClean="0">
                <a:latin typeface="Century Gothic" panose="020B0502020202020204" pitchFamily="34" charset="0"/>
              </a:rPr>
              <a:t>Gsm SIM 800A module</a:t>
            </a:r>
            <a:br>
              <a:rPr lang="en-IN" sz="4000" b="1" dirty="0" smtClean="0">
                <a:latin typeface="Century Gothic" panose="020B0502020202020204" pitchFamily="34" charset="0"/>
              </a:rPr>
            </a:br>
            <a:r>
              <a:rPr lang="en-IN" sz="4000" b="1" dirty="0" smtClean="0">
                <a:latin typeface="Century Gothic" panose="020B0502020202020204" pitchFamily="34" charset="0"/>
              </a:rPr>
              <a:t>specification </a:t>
            </a:r>
            <a:endParaRPr lang="en-IN" sz="4000" b="1" dirty="0">
              <a:latin typeface="Century Gothic" panose="020B0502020202020204"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3378424701"/>
              </p:ext>
            </p:extLst>
          </p:nvPr>
        </p:nvGraphicFramePr>
        <p:xfrm>
          <a:off x="1154611" y="1592876"/>
          <a:ext cx="5237480" cy="4577985"/>
        </p:xfrm>
        <a:graphic>
          <a:graphicData uri="http://schemas.openxmlformats.org/drawingml/2006/table">
            <a:tbl>
              <a:tblPr firstRow="1" bandRow="1">
                <a:tableStyleId>{8EC20E35-A176-4012-BC5E-935CFFF8708E}</a:tableStyleId>
              </a:tblPr>
              <a:tblGrid>
                <a:gridCol w="2425981">
                  <a:extLst>
                    <a:ext uri="{9D8B030D-6E8A-4147-A177-3AD203B41FA5}">
                      <a16:colId xmlns:a16="http://schemas.microsoft.com/office/drawing/2014/main" val="20000"/>
                    </a:ext>
                  </a:extLst>
                </a:gridCol>
                <a:gridCol w="2811499">
                  <a:extLst>
                    <a:ext uri="{9D8B030D-6E8A-4147-A177-3AD203B41FA5}">
                      <a16:colId xmlns:a16="http://schemas.microsoft.com/office/drawing/2014/main" val="20001"/>
                    </a:ext>
                  </a:extLst>
                </a:gridCol>
              </a:tblGrid>
              <a:tr h="491560">
                <a:tc>
                  <a:txBody>
                    <a:bodyPr/>
                    <a:lstStyle/>
                    <a:p>
                      <a:pPr algn="ctr"/>
                      <a:r>
                        <a:rPr lang="en-IN" sz="1600" dirty="0" smtClean="0">
                          <a:latin typeface="Century Gothic" panose="020B0502020202020204" pitchFamily="34" charset="0"/>
                        </a:rPr>
                        <a:t>Name</a:t>
                      </a:r>
                      <a:endParaRPr lang="en-IN" sz="1600" b="1" dirty="0">
                        <a:latin typeface="Century Gothic" panose="020B0502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600" dirty="0" smtClean="0">
                          <a:latin typeface="Century Gothic" panose="020B0502020202020204" pitchFamily="34" charset="0"/>
                        </a:rPr>
                        <a:t>SIM800A quad band GSM module</a:t>
                      </a:r>
                      <a:endParaRPr lang="en-IN" sz="1600" b="1" dirty="0">
                        <a:latin typeface="Century Gothic" panose="020B0502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491560">
                <a:tc>
                  <a:txBody>
                    <a:bodyPr/>
                    <a:lstStyle/>
                    <a:p>
                      <a:pPr algn="ctr"/>
                      <a:r>
                        <a:rPr lang="en-IN" sz="1400" dirty="0" smtClean="0"/>
                        <a:t>Bands</a:t>
                      </a:r>
                      <a:endParaRPr lang="en-IN" sz="1400" b="1" dirty="0">
                        <a:latin typeface="Century Gothic" panose="020B0502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400" dirty="0" smtClean="0"/>
                        <a:t>850/900/1800/1900MHz</a:t>
                      </a:r>
                      <a:endParaRPr lang="en-IN" sz="1400" b="1" dirty="0">
                        <a:latin typeface="Century Gothic" panose="020B0502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848444">
                <a:tc>
                  <a:txBody>
                    <a:bodyPr/>
                    <a:lstStyle/>
                    <a:p>
                      <a:pPr algn="ctr"/>
                      <a:r>
                        <a:rPr lang="en-IN" sz="1400" dirty="0" smtClean="0"/>
                        <a:t>Pins</a:t>
                      </a:r>
                      <a:endParaRPr lang="en-IN" sz="1400" b="1" dirty="0">
                        <a:latin typeface="Century Gothic" panose="020B0502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400" dirty="0" smtClean="0"/>
                        <a:t>TXD,RXD,VCC,MCP,SPP,SPH,MCN,SCL,SDA</a:t>
                      </a:r>
                      <a:endParaRPr lang="en-IN" sz="1400" b="1" dirty="0">
                        <a:latin typeface="Century Gothic" panose="020B0502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491560">
                <a:tc>
                  <a:txBody>
                    <a:bodyPr/>
                    <a:lstStyle/>
                    <a:p>
                      <a:pPr algn="ctr"/>
                      <a:r>
                        <a:rPr lang="en-IN" sz="1400" dirty="0" smtClean="0"/>
                        <a:t>Voltage</a:t>
                      </a:r>
                      <a:r>
                        <a:rPr lang="en-IN" sz="1400" baseline="0" dirty="0" smtClean="0"/>
                        <a:t> supply</a:t>
                      </a:r>
                      <a:endParaRPr lang="en-IN" sz="1400" b="1" dirty="0">
                        <a:latin typeface="Century Gothic" panose="020B0502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400" dirty="0" smtClean="0"/>
                        <a:t>9vDC-12vDC</a:t>
                      </a:r>
                      <a:endParaRPr lang="en-IN" sz="1400" b="1" dirty="0">
                        <a:latin typeface="Century Gothic" panose="020B0502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491560">
                <a:tc>
                  <a:txBody>
                    <a:bodyPr/>
                    <a:lstStyle/>
                    <a:p>
                      <a:pPr algn="ctr"/>
                      <a:r>
                        <a:rPr lang="en-IN" sz="1400" dirty="0" smtClean="0"/>
                        <a:t>Supply</a:t>
                      </a:r>
                      <a:r>
                        <a:rPr lang="en-IN" sz="1400" baseline="0" dirty="0" smtClean="0"/>
                        <a:t> current</a:t>
                      </a:r>
                      <a:endParaRPr lang="en-IN" sz="1400" b="1" dirty="0">
                        <a:latin typeface="Century Gothic" panose="020B0502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400" dirty="0" smtClean="0"/>
                        <a:t>2A</a:t>
                      </a:r>
                      <a:endParaRPr lang="en-IN" sz="1400" b="1" dirty="0">
                        <a:latin typeface="Century Gothic" panose="020B0502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491560">
                <a:tc>
                  <a:txBody>
                    <a:bodyPr/>
                    <a:lstStyle/>
                    <a:p>
                      <a:pPr algn="ctr"/>
                      <a:r>
                        <a:rPr lang="en-IN" sz="1400" dirty="0" smtClean="0"/>
                        <a:t>Cooding schemes </a:t>
                      </a:r>
                      <a:endParaRPr lang="en-IN" sz="1400" b="1" dirty="0">
                        <a:latin typeface="Century Gothic" panose="020B0502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400" kern="1200" dirty="0" smtClean="0">
                          <a:effectLst/>
                        </a:rPr>
                        <a:t>CS-1, CS-2, CS-3, CS-4 </a:t>
                      </a:r>
                      <a:endParaRPr lang="en-IN" sz="1400" b="1" dirty="0">
                        <a:latin typeface="Century Gothic" panose="020B0502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491560">
                <a:tc>
                  <a:txBody>
                    <a:bodyPr/>
                    <a:lstStyle/>
                    <a:p>
                      <a:pPr algn="ctr"/>
                      <a:r>
                        <a:rPr lang="en-US" sz="1400" kern="1200" dirty="0" smtClean="0">
                          <a:effectLst/>
                        </a:rPr>
                        <a:t>Class</a:t>
                      </a:r>
                      <a:endParaRPr lang="en-IN" sz="1400" b="1" dirty="0">
                        <a:latin typeface="Century Gothic" panose="020B0502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kern="1200" dirty="0" smtClean="0">
                          <a:effectLst/>
                        </a:rPr>
                        <a:t>4 (2W), Class 1 (1W</a:t>
                      </a:r>
                      <a:r>
                        <a:rPr lang="en-IN" sz="1400" kern="1200" dirty="0" smtClean="0">
                          <a:effectLst/>
                        </a:rPr>
                        <a:t>)</a:t>
                      </a:r>
                      <a:endParaRPr lang="en-IN" sz="1400" b="1" dirty="0">
                        <a:latin typeface="Century Gothic" panose="020B0502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692621">
                <a:tc>
                  <a:txBody>
                    <a:bodyPr/>
                    <a:lstStyle/>
                    <a:p>
                      <a:pPr algn="ctr"/>
                      <a:r>
                        <a:rPr lang="en-IN" sz="1400" kern="1200" dirty="0" smtClean="0">
                          <a:effectLst/>
                        </a:rPr>
                        <a:t>Control via AT commands </a:t>
                      </a:r>
                      <a:endParaRPr lang="en-IN" sz="1400" b="1" dirty="0">
                        <a:latin typeface="Century Gothic" panose="020B0502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kern="1200" dirty="0" smtClean="0">
                          <a:effectLst/>
                        </a:rPr>
                        <a:t>(3GPP TS 27.007, 27.005 and SIMCOM enhanced AT command set)</a:t>
                      </a:r>
                      <a:endParaRPr lang="en-IN" sz="1400" b="1" dirty="0">
                        <a:latin typeface="Century Gothic" panose="020B0502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pic>
        <p:nvPicPr>
          <p:cNvPr id="1032" name="Picture 8" descr="SIM800A GPRS GSM Module, GSM General Packet Radio Service Module, Global  System for Mobile Communication GPRS Module, जीएसएम जीपीआरएस मॉड्यूल - BY  ELECTRONICS, Chennai | ID: 2241127679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14904" y="1592877"/>
            <a:ext cx="4575907" cy="449042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3065417" y="6183413"/>
            <a:ext cx="1002967" cy="369332"/>
          </a:xfrm>
          <a:prstGeom prst="rect">
            <a:avLst/>
          </a:prstGeom>
          <a:noFill/>
        </p:spPr>
        <p:txBody>
          <a:bodyPr wrap="none" rtlCol="0">
            <a:spAutoFit/>
          </a:bodyPr>
          <a:lstStyle/>
          <a:p>
            <a:r>
              <a:rPr lang="en-IN" dirty="0" smtClean="0"/>
              <a:t>Table (3)</a:t>
            </a:r>
            <a:endParaRPr lang="en-IN" dirty="0"/>
          </a:p>
        </p:txBody>
      </p:sp>
      <p:sp>
        <p:nvSpPr>
          <p:cNvPr id="7" name="TextBox 6"/>
          <p:cNvSpPr txBox="1"/>
          <p:nvPr/>
        </p:nvSpPr>
        <p:spPr>
          <a:xfrm>
            <a:off x="8635135" y="6237851"/>
            <a:ext cx="779381" cy="369332"/>
          </a:xfrm>
          <a:prstGeom prst="rect">
            <a:avLst/>
          </a:prstGeom>
          <a:noFill/>
        </p:spPr>
        <p:txBody>
          <a:bodyPr wrap="none" rtlCol="0">
            <a:spAutoFit/>
          </a:bodyPr>
          <a:lstStyle/>
          <a:p>
            <a:r>
              <a:rPr lang="en-IN" dirty="0" smtClean="0"/>
              <a:t>Fig (b)</a:t>
            </a:r>
            <a:endParaRPr lang="en-IN" dirty="0"/>
          </a:p>
        </p:txBody>
      </p:sp>
    </p:spTree>
    <p:extLst>
      <p:ext uri="{BB962C8B-B14F-4D97-AF65-F5344CB8AC3E}">
        <p14:creationId xmlns:p14="http://schemas.microsoft.com/office/powerpoint/2010/main" val="145608225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18705" y="113574"/>
            <a:ext cx="5934508" cy="1181100"/>
          </a:xfrm>
        </p:spPr>
        <p:txBody>
          <a:bodyPr>
            <a:noAutofit/>
          </a:bodyPr>
          <a:lstStyle/>
          <a:p>
            <a:pPr algn="ctr"/>
            <a:r>
              <a:rPr lang="en-IN" sz="4000" b="1" dirty="0" smtClean="0">
                <a:latin typeface="Century Gothic" panose="020B0502020202020204" pitchFamily="34" charset="0"/>
              </a:rPr>
              <a:t>Soil moisture sensor specification (FC-28)</a:t>
            </a:r>
            <a:endParaRPr lang="en-IN" sz="4000" b="1" dirty="0">
              <a:latin typeface="Century Gothic" panose="020B0502020202020204"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56251203"/>
              </p:ext>
            </p:extLst>
          </p:nvPr>
        </p:nvGraphicFramePr>
        <p:xfrm>
          <a:off x="1193800" y="1536702"/>
          <a:ext cx="5524500" cy="4549137"/>
        </p:xfrm>
        <a:graphic>
          <a:graphicData uri="http://schemas.openxmlformats.org/drawingml/2006/table">
            <a:tbl>
              <a:tblPr firstRow="1" bandRow="1">
                <a:tableStyleId>{8EC20E35-A176-4012-BC5E-935CFFF8708E}</a:tableStyleId>
              </a:tblPr>
              <a:tblGrid>
                <a:gridCol w="1886715">
                  <a:extLst>
                    <a:ext uri="{9D8B030D-6E8A-4147-A177-3AD203B41FA5}">
                      <a16:colId xmlns:a16="http://schemas.microsoft.com/office/drawing/2014/main" val="20000"/>
                    </a:ext>
                  </a:extLst>
                </a:gridCol>
                <a:gridCol w="3637785">
                  <a:extLst>
                    <a:ext uri="{9D8B030D-6E8A-4147-A177-3AD203B41FA5}">
                      <a16:colId xmlns:a16="http://schemas.microsoft.com/office/drawing/2014/main" val="20001"/>
                    </a:ext>
                  </a:extLst>
                </a:gridCol>
              </a:tblGrid>
              <a:tr h="480589">
                <a:tc>
                  <a:txBody>
                    <a:bodyPr/>
                    <a:lstStyle/>
                    <a:p>
                      <a:pPr algn="ctr"/>
                      <a:r>
                        <a:rPr lang="en-IN" sz="1600" dirty="0" smtClean="0">
                          <a:latin typeface="Century Gothic" panose="020B0502020202020204" pitchFamily="34" charset="0"/>
                        </a:rPr>
                        <a:t>Name</a:t>
                      </a:r>
                      <a:endParaRPr lang="en-IN" sz="1600" b="1" dirty="0">
                        <a:latin typeface="Century Gothic" panose="020B0502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600" dirty="0" smtClean="0">
                          <a:latin typeface="Century Gothic" panose="020B0502020202020204" pitchFamily="34" charset="0"/>
                        </a:rPr>
                        <a:t>Soil moisture sensor</a:t>
                      </a:r>
                      <a:endParaRPr lang="en-IN" sz="1600" b="1" dirty="0">
                        <a:latin typeface="Century Gothic" panose="020B0502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480589">
                <a:tc>
                  <a:txBody>
                    <a:bodyPr/>
                    <a:lstStyle/>
                    <a:p>
                      <a:pPr algn="ctr"/>
                      <a:r>
                        <a:rPr lang="en-IN" sz="1400" dirty="0" smtClean="0">
                          <a:latin typeface="+mn-lt"/>
                        </a:rPr>
                        <a:t>Operating Voltage</a:t>
                      </a:r>
                      <a:endParaRPr lang="en-IN" sz="1400" b="1"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400" dirty="0" smtClean="0">
                          <a:latin typeface="+mn-lt"/>
                        </a:rPr>
                        <a:t>: 3.3V to 5V DC</a:t>
                      </a:r>
                      <a:endParaRPr lang="en-IN" sz="1400" b="1"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480589">
                <a:tc>
                  <a:txBody>
                    <a:bodyPr/>
                    <a:lstStyle/>
                    <a:p>
                      <a:pPr algn="ctr"/>
                      <a:r>
                        <a:rPr lang="en-IN" sz="1400" dirty="0" smtClean="0">
                          <a:latin typeface="+mn-lt"/>
                        </a:rPr>
                        <a:t>Operating Current:</a:t>
                      </a:r>
                      <a:endParaRPr lang="en-IN" sz="1400" b="1"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400" smtClean="0">
                          <a:latin typeface="+mn-lt"/>
                        </a:rPr>
                        <a:t>20mA</a:t>
                      </a:r>
                      <a:endParaRPr lang="en-IN" sz="1400" b="1"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480589">
                <a:tc>
                  <a:txBody>
                    <a:bodyPr/>
                    <a:lstStyle/>
                    <a:p>
                      <a:pPr algn="ctr"/>
                      <a:r>
                        <a:rPr lang="en-US" sz="1400" dirty="0" smtClean="0">
                          <a:latin typeface="+mn-lt"/>
                        </a:rPr>
                        <a:t>Output Digital</a:t>
                      </a:r>
                      <a:endParaRPr lang="en-IN" sz="1400" b="1"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smtClean="0">
                          <a:latin typeface="+mn-lt"/>
                        </a:rPr>
                        <a:t>0V to 5V, Adjustable trigger level from preset</a:t>
                      </a:r>
                      <a:endParaRPr lang="en-IN" sz="1400" b="1"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592507">
                <a:tc>
                  <a:txBody>
                    <a:bodyPr/>
                    <a:lstStyle/>
                    <a:p>
                      <a:pPr algn="ctr"/>
                      <a:r>
                        <a:rPr lang="en-US" sz="1400" dirty="0" smtClean="0">
                          <a:latin typeface="+mn-lt"/>
                        </a:rPr>
                        <a:t>Output Analog</a:t>
                      </a:r>
                      <a:endParaRPr lang="en-IN" sz="1400" b="1"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smtClean="0">
                          <a:latin typeface="+mn-lt"/>
                        </a:rPr>
                        <a:t>0V to 5V based on infrared radiation from fire flame falling on the sensor</a:t>
                      </a:r>
                      <a:endParaRPr lang="en-IN" sz="1400" b="1"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592507">
                <a:tc>
                  <a:txBody>
                    <a:bodyPr/>
                    <a:lstStyle/>
                    <a:p>
                      <a:pPr algn="ctr"/>
                      <a:r>
                        <a:rPr lang="en-IN" sz="1400" dirty="0" smtClean="0">
                          <a:latin typeface="+mn-lt"/>
                        </a:rPr>
                        <a:t>Pins</a:t>
                      </a:r>
                      <a:endParaRPr lang="en-IN" sz="1400" b="1"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400" dirty="0" smtClean="0">
                          <a:latin typeface="+mn-lt"/>
                        </a:rPr>
                        <a:t>VCC(</a:t>
                      </a:r>
                      <a:r>
                        <a:rPr lang="en-US" sz="1400" dirty="0" smtClean="0">
                          <a:latin typeface="+mn-lt"/>
                        </a:rPr>
                        <a:t>The Vcc pin powers the module, typically with +5V</a:t>
                      </a:r>
                      <a:r>
                        <a:rPr lang="en-IN" sz="1400" dirty="0" smtClean="0">
                          <a:latin typeface="+mn-lt"/>
                        </a:rPr>
                        <a:t>)</a:t>
                      </a:r>
                      <a:endParaRPr lang="en-IN" sz="1400" b="1"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480589">
                <a:tc>
                  <a:txBody>
                    <a:bodyPr/>
                    <a:lstStyle/>
                    <a:p>
                      <a:pPr algn="ctr"/>
                      <a:endParaRPr lang="en-IN" sz="1400" b="1"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400" dirty="0" smtClean="0">
                          <a:latin typeface="+mn-lt"/>
                        </a:rPr>
                        <a:t>GND(Power Supply</a:t>
                      </a:r>
                      <a:r>
                        <a:rPr lang="en-IN" sz="1400" baseline="0" dirty="0" smtClean="0">
                          <a:latin typeface="+mn-lt"/>
                        </a:rPr>
                        <a:t> </a:t>
                      </a:r>
                      <a:r>
                        <a:rPr lang="en-IN" sz="1400" dirty="0" smtClean="0">
                          <a:latin typeface="+mn-lt"/>
                        </a:rPr>
                        <a:t>Ground)</a:t>
                      </a:r>
                      <a:endParaRPr lang="en-IN" sz="1400" b="1"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480589">
                <a:tc>
                  <a:txBody>
                    <a:bodyPr/>
                    <a:lstStyle/>
                    <a:p>
                      <a:pPr algn="ctr"/>
                      <a:endParaRPr lang="en-IN" sz="1400" b="1"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400" dirty="0" smtClean="0">
                          <a:latin typeface="+mn-lt"/>
                        </a:rPr>
                        <a:t>DO(Digital Out Pin for Digital Output)</a:t>
                      </a:r>
                      <a:endParaRPr lang="en-IN" sz="1400" b="1"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480589">
                <a:tc>
                  <a:txBody>
                    <a:bodyPr/>
                    <a:lstStyle/>
                    <a:p>
                      <a:pPr algn="ctr"/>
                      <a:endParaRPr lang="en-IN" sz="1400" b="1"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400" dirty="0" smtClean="0">
                          <a:latin typeface="+mn-lt"/>
                        </a:rPr>
                        <a:t>AO(Analog Out Pin for Analog Output)</a:t>
                      </a:r>
                      <a:endParaRPr lang="en-IN" sz="1400" b="1"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8"/>
                  </a:ext>
                </a:extLst>
              </a:tr>
            </a:tbl>
          </a:graphicData>
        </a:graphic>
      </p:graphicFrame>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12528" y="1983196"/>
            <a:ext cx="4410691" cy="3656148"/>
          </a:xfrm>
          <a:prstGeom prst="rect">
            <a:avLst/>
          </a:prstGeom>
        </p:spPr>
      </p:pic>
      <p:sp>
        <p:nvSpPr>
          <p:cNvPr id="5" name="TextBox 4"/>
          <p:cNvSpPr txBox="1"/>
          <p:nvPr/>
        </p:nvSpPr>
        <p:spPr>
          <a:xfrm>
            <a:off x="3418705" y="6244828"/>
            <a:ext cx="1002967" cy="369332"/>
          </a:xfrm>
          <a:prstGeom prst="rect">
            <a:avLst/>
          </a:prstGeom>
          <a:noFill/>
        </p:spPr>
        <p:txBody>
          <a:bodyPr wrap="none" rtlCol="0">
            <a:spAutoFit/>
          </a:bodyPr>
          <a:lstStyle/>
          <a:p>
            <a:r>
              <a:rPr lang="en-IN" dirty="0" smtClean="0"/>
              <a:t>Table (4)</a:t>
            </a:r>
            <a:endParaRPr lang="en-IN" dirty="0"/>
          </a:p>
        </p:txBody>
      </p:sp>
      <p:sp>
        <p:nvSpPr>
          <p:cNvPr id="8" name="TextBox 7"/>
          <p:cNvSpPr txBox="1"/>
          <p:nvPr/>
        </p:nvSpPr>
        <p:spPr>
          <a:xfrm>
            <a:off x="8728182" y="6244828"/>
            <a:ext cx="740908" cy="369332"/>
          </a:xfrm>
          <a:prstGeom prst="rect">
            <a:avLst/>
          </a:prstGeom>
          <a:noFill/>
        </p:spPr>
        <p:txBody>
          <a:bodyPr wrap="none" rtlCol="0">
            <a:spAutoFit/>
          </a:bodyPr>
          <a:lstStyle/>
          <a:p>
            <a:r>
              <a:rPr lang="en-IN" dirty="0" smtClean="0"/>
              <a:t>Fig (c)</a:t>
            </a:r>
            <a:endParaRPr lang="en-IN" dirty="0"/>
          </a:p>
        </p:txBody>
      </p:sp>
    </p:spTree>
    <p:extLst>
      <p:ext uri="{BB962C8B-B14F-4D97-AF65-F5344CB8AC3E}">
        <p14:creationId xmlns:p14="http://schemas.microsoft.com/office/powerpoint/2010/main" val="244490938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Circuit</Template>
  <TotalTime>5627</TotalTime>
  <Words>1120</Words>
  <Application>Microsoft Office PowerPoint</Application>
  <PresentationFormat>Widescreen</PresentationFormat>
  <Paragraphs>183</Paragraphs>
  <Slides>17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Calibri</vt:lpstr>
      <vt:lpstr>Century Gothic</vt:lpstr>
      <vt:lpstr>Lucida Bright</vt:lpstr>
      <vt:lpstr>Mangal</vt:lpstr>
      <vt:lpstr>Trebuchet MS</vt:lpstr>
      <vt:lpstr>Tw Cen MT</vt:lpstr>
      <vt:lpstr>Circuit</vt:lpstr>
      <vt:lpstr>Department of Electronics and Telecommunication</vt:lpstr>
      <vt:lpstr>PowerPoint Presentation</vt:lpstr>
      <vt:lpstr>PowerPoint Presentation</vt:lpstr>
      <vt:lpstr>PowerPoint Presentation</vt:lpstr>
      <vt:lpstr>PowerPoint Presentation</vt:lpstr>
      <vt:lpstr>PowerPoint Presentation</vt:lpstr>
      <vt:lpstr>Component specification</vt:lpstr>
      <vt:lpstr>Gsm SIM 800A module specification </vt:lpstr>
      <vt:lpstr>Soil moisture sensor specification (FC-28)</vt:lpstr>
      <vt:lpstr>Water pump specification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Bhagyashri M Kalkure</dc:creator>
  <cp:lastModifiedBy>Ayman Attar</cp:lastModifiedBy>
  <cp:revision>77</cp:revision>
  <dcterms:created xsi:type="dcterms:W3CDTF">2022-04-12T08:27:14Z</dcterms:created>
  <dcterms:modified xsi:type="dcterms:W3CDTF">2022-05-24T06:29:08Z</dcterms:modified>
</cp:coreProperties>
</file>