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5" r:id="rId3"/>
    <p:sldId id="257" r:id="rId4"/>
    <p:sldId id="266" r:id="rId5"/>
    <p:sldId id="258" r:id="rId6"/>
    <p:sldId id="267"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74D875-9874-4659-98A7-DB6E415F0FAE}" type="datetimeFigureOut">
              <a:rPr lang="en-IN" smtClean="0"/>
              <a:t>16-04-2022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20952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346707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1090256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48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397464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74D875-9874-4659-98A7-DB6E415F0FAE}" type="datetimeFigureOut">
              <a:rPr lang="en-IN" smtClean="0"/>
              <a:t>16-04-2022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392342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474D875-9874-4659-98A7-DB6E415F0FAE}" type="datetimeFigureOut">
              <a:rPr lang="en-IN" smtClean="0"/>
              <a:t>16-04-2022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1708356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435032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413822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74D875-9874-4659-98A7-DB6E415F0FAE}"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100313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74D875-9874-4659-98A7-DB6E415F0FAE}"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241893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244134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74D875-9874-4659-98A7-DB6E415F0FAE}" type="datetimeFigureOut">
              <a:rPr lang="en-IN" smtClean="0"/>
              <a:t>16-04-2022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76978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74D875-9874-4659-98A7-DB6E415F0FAE}" type="datetimeFigureOut">
              <a:rPr lang="en-IN" smtClean="0"/>
              <a:t>16-04-2022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425623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4D875-9874-4659-98A7-DB6E415F0FAE}" type="datetimeFigureOut">
              <a:rPr lang="en-IN" smtClean="0"/>
              <a:t>16-04-2022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20121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302036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4D875-9874-4659-98A7-DB6E415F0FAE}"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70DB8-6B46-4B27-B2AA-5AA2743398A7}" type="slidenum">
              <a:rPr lang="en-IN" smtClean="0"/>
              <a:t>‹#›</a:t>
            </a:fld>
            <a:endParaRPr lang="en-IN"/>
          </a:p>
        </p:txBody>
      </p:sp>
    </p:spTree>
    <p:extLst>
      <p:ext uri="{BB962C8B-B14F-4D97-AF65-F5344CB8AC3E}">
        <p14:creationId xmlns:p14="http://schemas.microsoft.com/office/powerpoint/2010/main" val="324569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4D875-9874-4659-98A7-DB6E415F0FAE}" type="datetimeFigureOut">
              <a:rPr lang="en-IN" smtClean="0"/>
              <a:t>16-04-2022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770DB8-6B46-4B27-B2AA-5AA2743398A7}" type="slidenum">
              <a:rPr lang="en-IN" smtClean="0"/>
              <a:t>‹#›</a:t>
            </a:fld>
            <a:endParaRPr lang="en-IN"/>
          </a:p>
        </p:txBody>
      </p:sp>
    </p:spTree>
    <p:extLst>
      <p:ext uri="{BB962C8B-B14F-4D97-AF65-F5344CB8AC3E}">
        <p14:creationId xmlns:p14="http://schemas.microsoft.com/office/powerpoint/2010/main" val="167608469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605CAFD-C158-4B74-A9D5-CDD7C2D41B28}"/>
              </a:ext>
            </a:extLst>
          </p:cNvPr>
          <p:cNvSpPr txBox="1"/>
          <p:nvPr/>
        </p:nvSpPr>
        <p:spPr>
          <a:xfrm>
            <a:off x="2285456" y="2622916"/>
            <a:ext cx="8059239" cy="1200329"/>
          </a:xfrm>
          <a:prstGeom prst="rect">
            <a:avLst/>
          </a:prstGeom>
          <a:noFill/>
        </p:spPr>
        <p:txBody>
          <a:bodyPr wrap="square">
            <a:spAutoFit/>
          </a:bodyPr>
          <a:lstStyle/>
          <a:p>
            <a:pPr algn="ctr"/>
            <a:r>
              <a:rPr lang="en-US" sz="3600" b="1" dirty="0" smtClean="0">
                <a:latin typeface="Century Gothic" panose="020B0502020202020204" pitchFamily="34" charset="0"/>
              </a:rPr>
              <a:t>GSM </a:t>
            </a:r>
            <a:r>
              <a:rPr lang="en-US" sz="3600" b="1" dirty="0">
                <a:latin typeface="Century Gothic" panose="020B0502020202020204" pitchFamily="34" charset="0"/>
              </a:rPr>
              <a:t>Based Water Pump Control System</a:t>
            </a:r>
            <a:endParaRPr lang="en-IN" sz="3600" b="1" dirty="0">
              <a:latin typeface="Century Gothic" panose="020B0502020202020204" pitchFamily="34" charset="0"/>
            </a:endParaRPr>
          </a:p>
        </p:txBody>
      </p:sp>
      <p:sp>
        <p:nvSpPr>
          <p:cNvPr id="2" name="TextBox 1"/>
          <p:cNvSpPr txBox="1"/>
          <p:nvPr/>
        </p:nvSpPr>
        <p:spPr>
          <a:xfrm>
            <a:off x="5538651" y="5353636"/>
            <a:ext cx="6548846" cy="923330"/>
          </a:xfrm>
          <a:prstGeom prst="rect">
            <a:avLst/>
          </a:prstGeom>
          <a:noFill/>
        </p:spPr>
        <p:txBody>
          <a:bodyPr wrap="square" rtlCol="0">
            <a:spAutoFit/>
          </a:bodyPr>
          <a:lstStyle/>
          <a:p>
            <a:r>
              <a:rPr lang="en-IN" b="1" dirty="0" smtClean="0">
                <a:latin typeface="Century Gothic" panose="020B0502020202020204" pitchFamily="34" charset="0"/>
              </a:rPr>
              <a:t>Presented by Group </a:t>
            </a:r>
            <a:r>
              <a:rPr lang="en-IN" b="1" dirty="0">
                <a:latin typeface="Century Gothic" panose="020B0502020202020204" pitchFamily="34" charset="0"/>
              </a:rPr>
              <a:t>No </a:t>
            </a:r>
            <a:r>
              <a:rPr lang="en-IN" b="1" dirty="0" smtClean="0">
                <a:latin typeface="Century Gothic" panose="020B0502020202020204" pitchFamily="34" charset="0"/>
              </a:rPr>
              <a:t>8:	Ayman </a:t>
            </a:r>
            <a:r>
              <a:rPr lang="en-IN" b="1" dirty="0">
                <a:latin typeface="Century Gothic" panose="020B0502020202020204" pitchFamily="34" charset="0"/>
              </a:rPr>
              <a:t>Attar – 27 </a:t>
            </a:r>
          </a:p>
          <a:p>
            <a:r>
              <a:rPr lang="en-IN" b="1" dirty="0" smtClean="0">
                <a:latin typeface="Century Gothic" panose="020B0502020202020204" pitchFamily="34" charset="0"/>
              </a:rPr>
              <a:t>							</a:t>
            </a:r>
            <a:r>
              <a:rPr lang="en-IN" b="1" dirty="0" err="1" smtClean="0">
                <a:latin typeface="Century Gothic" panose="020B0502020202020204" pitchFamily="34" charset="0"/>
              </a:rPr>
              <a:t>Sumedh</a:t>
            </a:r>
            <a:r>
              <a:rPr lang="en-IN" b="1" dirty="0" smtClean="0">
                <a:latin typeface="Century Gothic" panose="020B0502020202020204" pitchFamily="34" charset="0"/>
              </a:rPr>
              <a:t>  </a:t>
            </a:r>
            <a:r>
              <a:rPr lang="en-IN" b="1" dirty="0" err="1">
                <a:latin typeface="Century Gothic" panose="020B0502020202020204" pitchFamily="34" charset="0"/>
              </a:rPr>
              <a:t>Pathrudkar</a:t>
            </a:r>
            <a:r>
              <a:rPr lang="en-IN" b="1" dirty="0">
                <a:latin typeface="Century Gothic" panose="020B0502020202020204" pitchFamily="34" charset="0"/>
              </a:rPr>
              <a:t> - 14 </a:t>
            </a:r>
          </a:p>
          <a:p>
            <a:r>
              <a:rPr lang="en-IN" b="1" dirty="0" smtClean="0">
                <a:latin typeface="Century Gothic" panose="020B0502020202020204" pitchFamily="34" charset="0"/>
              </a:rPr>
              <a:t>							</a:t>
            </a:r>
            <a:r>
              <a:rPr lang="en-IN" b="1" dirty="0" err="1" smtClean="0">
                <a:latin typeface="Century Gothic" panose="020B0502020202020204" pitchFamily="34" charset="0"/>
              </a:rPr>
              <a:t>Bhagyashri</a:t>
            </a:r>
            <a:r>
              <a:rPr lang="en-IN" b="1" dirty="0" smtClean="0">
                <a:latin typeface="Century Gothic" panose="020B0502020202020204" pitchFamily="34" charset="0"/>
              </a:rPr>
              <a:t> </a:t>
            </a:r>
            <a:r>
              <a:rPr lang="en-IN" b="1" dirty="0" err="1">
                <a:latin typeface="Century Gothic" panose="020B0502020202020204" pitchFamily="34" charset="0"/>
              </a:rPr>
              <a:t>Kalkure</a:t>
            </a:r>
            <a:r>
              <a:rPr lang="en-IN" b="1" dirty="0">
                <a:latin typeface="Century Gothic" panose="020B0502020202020204" pitchFamily="34" charset="0"/>
              </a:rPr>
              <a:t> - </a:t>
            </a:r>
            <a:r>
              <a:rPr lang="en-IN" b="1" dirty="0" smtClean="0">
                <a:latin typeface="Century Gothic" panose="020B0502020202020204" pitchFamily="34" charset="0"/>
              </a:rPr>
              <a:t>30</a:t>
            </a:r>
            <a:endParaRPr lang="en-IN" b="1" dirty="0">
              <a:latin typeface="Century Gothic" panose="020B0502020202020204" pitchFamily="34" charset="0"/>
            </a:endParaRPr>
          </a:p>
        </p:txBody>
      </p:sp>
    </p:spTree>
    <p:extLst>
      <p:ext uri="{BB962C8B-B14F-4D97-AF65-F5344CB8AC3E}">
        <p14:creationId xmlns:p14="http://schemas.microsoft.com/office/powerpoint/2010/main" val="126474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E8391-5E5D-4FA8-8527-B56CC6ED29D0}"/>
              </a:ext>
            </a:extLst>
          </p:cNvPr>
          <p:cNvSpPr txBox="1"/>
          <p:nvPr/>
        </p:nvSpPr>
        <p:spPr>
          <a:xfrm>
            <a:off x="1637483" y="1959428"/>
            <a:ext cx="8734425" cy="128528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b="1" dirty="0" smtClean="0">
                <a:latin typeface="Century Gothic" panose="020B0502020202020204" pitchFamily="34" charset="0"/>
              </a:rPr>
              <a:t>This </a:t>
            </a:r>
            <a:r>
              <a:rPr lang="en-US" b="1" dirty="0">
                <a:latin typeface="Century Gothic" panose="020B0502020202020204" pitchFamily="34" charset="0"/>
              </a:rPr>
              <a:t>system can be used in the agricultural watering pumps.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also has wide applications in the industrial as well as household water pumps</a:t>
            </a:r>
            <a:endParaRPr lang="en-IN" b="1" dirty="0">
              <a:latin typeface="Century Gothic" panose="020B0502020202020204" pitchFamily="34" charset="0"/>
            </a:endParaRPr>
          </a:p>
        </p:txBody>
      </p:sp>
      <p:sp>
        <p:nvSpPr>
          <p:cNvPr id="2" name="Rectangle 1"/>
          <p:cNvSpPr/>
          <p:nvPr/>
        </p:nvSpPr>
        <p:spPr>
          <a:xfrm>
            <a:off x="4008584" y="431464"/>
            <a:ext cx="3869970" cy="707886"/>
          </a:xfrm>
          <a:prstGeom prst="rect">
            <a:avLst/>
          </a:prstGeom>
        </p:spPr>
        <p:txBody>
          <a:bodyPr wrap="none">
            <a:spAutoFit/>
          </a:bodyPr>
          <a:lstStyle/>
          <a:p>
            <a:r>
              <a:rPr lang="en-US" sz="4000" b="1" dirty="0" smtClean="0">
                <a:latin typeface="Century Gothic" panose="020B0502020202020204" pitchFamily="34" charset="0"/>
              </a:rPr>
              <a:t>APPLICATIONS:</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25290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0C675-C5B0-4AD4-B7C4-841C8C57F2E3}"/>
              </a:ext>
            </a:extLst>
          </p:cNvPr>
          <p:cNvSpPr txBox="1"/>
          <p:nvPr/>
        </p:nvSpPr>
        <p:spPr>
          <a:xfrm>
            <a:off x="1862818" y="1749607"/>
            <a:ext cx="8239125" cy="87870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smtClean="0">
                <a:latin typeface="Century Gothic" panose="020B0502020202020204" pitchFamily="34" charset="0"/>
              </a:rPr>
              <a:t>Addition </a:t>
            </a:r>
            <a:r>
              <a:rPr lang="en-US" b="1" dirty="0">
                <a:latin typeface="Century Gothic" panose="020B0502020202020204" pitchFamily="34" charset="0"/>
              </a:rPr>
              <a:t>of IOT to the system would give great outcomes. </a:t>
            </a: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PLC </a:t>
            </a:r>
            <a:r>
              <a:rPr lang="en-US" b="1" dirty="0">
                <a:latin typeface="Century Gothic" panose="020B0502020202020204" pitchFamily="34" charset="0"/>
              </a:rPr>
              <a:t>version can also be designed for factories</a:t>
            </a:r>
            <a:endParaRPr lang="en-IN" b="1" dirty="0">
              <a:latin typeface="Century Gothic" panose="020B0502020202020204" pitchFamily="34" charset="0"/>
            </a:endParaRPr>
          </a:p>
        </p:txBody>
      </p:sp>
      <p:sp>
        <p:nvSpPr>
          <p:cNvPr id="2" name="Rectangle 1"/>
          <p:cNvSpPr/>
          <p:nvPr/>
        </p:nvSpPr>
        <p:spPr>
          <a:xfrm>
            <a:off x="3757457" y="396631"/>
            <a:ext cx="3663182" cy="707886"/>
          </a:xfrm>
          <a:prstGeom prst="rect">
            <a:avLst/>
          </a:prstGeom>
        </p:spPr>
        <p:txBody>
          <a:bodyPr wrap="none">
            <a:spAutoFit/>
          </a:bodyPr>
          <a:lstStyle/>
          <a:p>
            <a:r>
              <a:rPr lang="en-US" sz="4000" b="1" dirty="0" smtClean="0">
                <a:latin typeface="Century Gothic" panose="020B0502020202020204" pitchFamily="34" charset="0"/>
              </a:rPr>
              <a:t>FUTURE SCOPE</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6660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1966" y="522514"/>
            <a:ext cx="1683474" cy="707886"/>
          </a:xfrm>
          <a:prstGeom prst="rect">
            <a:avLst/>
          </a:prstGeom>
          <a:noFill/>
        </p:spPr>
        <p:txBody>
          <a:bodyPr wrap="none" rtlCol="0">
            <a:spAutoFit/>
          </a:bodyPr>
          <a:lstStyle/>
          <a:p>
            <a:pPr algn="ctr"/>
            <a:r>
              <a:rPr lang="en-US" sz="4000" b="1" dirty="0" smtClean="0">
                <a:latin typeface="Century Gothic" panose="020B0502020202020204" pitchFamily="34" charset="0"/>
              </a:rPr>
              <a:t>INDEX</a:t>
            </a:r>
            <a:endParaRPr lang="en-IN" sz="4000" b="1" dirty="0">
              <a:latin typeface="Century Gothic" panose="020B0502020202020204" pitchFamily="34" charset="0"/>
            </a:endParaRPr>
          </a:p>
        </p:txBody>
      </p:sp>
      <p:sp>
        <p:nvSpPr>
          <p:cNvPr id="6" name="TextBox 5"/>
          <p:cNvSpPr txBox="1"/>
          <p:nvPr/>
        </p:nvSpPr>
        <p:spPr>
          <a:xfrm>
            <a:off x="1927314" y="1526491"/>
            <a:ext cx="4598126" cy="4452886"/>
          </a:xfrm>
          <a:prstGeom prst="rect">
            <a:avLst/>
          </a:prstGeom>
          <a:noFill/>
        </p:spPr>
        <p:txBody>
          <a:bodyPr wrap="square" rtlCol="0">
            <a:spAutoFit/>
          </a:bodyPr>
          <a:lstStyle/>
          <a:p>
            <a:pPr marL="342900" indent="-342900">
              <a:lnSpc>
                <a:spcPct val="150000"/>
              </a:lnSpc>
              <a:buFont typeface="+mj-lt"/>
              <a:buAutoNum type="arabicPeriod"/>
            </a:pPr>
            <a:r>
              <a:rPr lang="en-US" sz="2400" b="1" dirty="0" smtClean="0">
                <a:latin typeface="Century Gothic" panose="020B0502020202020204" pitchFamily="34" charset="0"/>
              </a:rPr>
              <a:t>ABSTRACT</a:t>
            </a:r>
          </a:p>
          <a:p>
            <a:pPr marL="342900" indent="-342900">
              <a:lnSpc>
                <a:spcPct val="150000"/>
              </a:lnSpc>
              <a:buFont typeface="+mj-lt"/>
              <a:buAutoNum type="arabicPeriod"/>
            </a:pPr>
            <a:r>
              <a:rPr lang="en-US" sz="2400" b="1" dirty="0" smtClean="0">
                <a:latin typeface="Century Gothic" panose="020B0502020202020204" pitchFamily="34" charset="0"/>
              </a:rPr>
              <a:t>INTRODUCTION</a:t>
            </a:r>
          </a:p>
          <a:p>
            <a:pPr marL="342900" indent="-342900">
              <a:lnSpc>
                <a:spcPct val="150000"/>
              </a:lnSpc>
              <a:buFont typeface="+mj-lt"/>
              <a:buAutoNum type="arabicPeriod"/>
            </a:pPr>
            <a:r>
              <a:rPr lang="en-US" sz="2400" b="1" dirty="0" smtClean="0">
                <a:latin typeface="Century Gothic" panose="020B0502020202020204" pitchFamily="34" charset="0"/>
              </a:rPr>
              <a:t>LITERATURE SURVEY</a:t>
            </a:r>
          </a:p>
          <a:p>
            <a:pPr marL="342900" indent="-342900">
              <a:lnSpc>
                <a:spcPct val="150000"/>
              </a:lnSpc>
              <a:buFont typeface="+mj-lt"/>
              <a:buAutoNum type="arabicPeriod"/>
            </a:pPr>
            <a:r>
              <a:rPr lang="en-US" sz="2400" b="1" dirty="0" smtClean="0">
                <a:latin typeface="Century Gothic" panose="020B0502020202020204" pitchFamily="34" charset="0"/>
              </a:rPr>
              <a:t>BLOCK DIAGRAM</a:t>
            </a:r>
          </a:p>
          <a:p>
            <a:pPr marL="342900" indent="-342900">
              <a:lnSpc>
                <a:spcPct val="150000"/>
              </a:lnSpc>
              <a:buFont typeface="+mj-lt"/>
              <a:buAutoNum type="arabicPeriod"/>
            </a:pPr>
            <a:r>
              <a:rPr lang="en-US" sz="2400" b="1" dirty="0" smtClean="0">
                <a:latin typeface="Century Gothic" panose="020B0502020202020204" pitchFamily="34" charset="0"/>
              </a:rPr>
              <a:t>ADVANTAGES</a:t>
            </a:r>
          </a:p>
          <a:p>
            <a:pPr marL="342900" indent="-342900">
              <a:lnSpc>
                <a:spcPct val="150000"/>
              </a:lnSpc>
              <a:buFont typeface="+mj-lt"/>
              <a:buAutoNum type="arabicPeriod"/>
            </a:pPr>
            <a:r>
              <a:rPr lang="en-US" sz="2400" b="1" dirty="0" smtClean="0">
                <a:latin typeface="Century Gothic" panose="020B0502020202020204" pitchFamily="34" charset="0"/>
              </a:rPr>
              <a:t>APPLICATIONS</a:t>
            </a:r>
          </a:p>
          <a:p>
            <a:pPr marL="342900" indent="-342900">
              <a:lnSpc>
                <a:spcPct val="150000"/>
              </a:lnSpc>
              <a:buFont typeface="+mj-lt"/>
              <a:buAutoNum type="arabicPeriod"/>
            </a:pPr>
            <a:r>
              <a:rPr lang="en-US" sz="2400" b="1" dirty="0" smtClean="0">
                <a:latin typeface="Century Gothic" panose="020B0502020202020204" pitchFamily="34" charset="0"/>
              </a:rPr>
              <a:t>FUTURE SCOPE</a:t>
            </a:r>
          </a:p>
          <a:p>
            <a:pPr marL="342900" indent="-342900">
              <a:lnSpc>
                <a:spcPct val="150000"/>
              </a:lnSpc>
              <a:buFont typeface="+mj-lt"/>
              <a:buAutoNum type="arabicPeriod"/>
            </a:pPr>
            <a:r>
              <a:rPr lang="en-US" sz="2400" b="1" dirty="0" smtClean="0">
                <a:latin typeface="Century Gothic" panose="020B0502020202020204" pitchFamily="34" charset="0"/>
              </a:rPr>
              <a:t>REFERENCES</a:t>
            </a:r>
          </a:p>
        </p:txBody>
      </p:sp>
    </p:spTree>
    <p:extLst>
      <p:ext uri="{BB962C8B-B14F-4D97-AF65-F5344CB8AC3E}">
        <p14:creationId xmlns:p14="http://schemas.microsoft.com/office/powerpoint/2010/main" val="91299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6E6E9-7D94-4FCA-B036-34C51A09154A}"/>
              </a:ext>
            </a:extLst>
          </p:cNvPr>
          <p:cNvSpPr txBox="1"/>
          <p:nvPr/>
        </p:nvSpPr>
        <p:spPr>
          <a:xfrm>
            <a:off x="877388" y="1078775"/>
            <a:ext cx="10400212" cy="511210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1" dirty="0" smtClean="0">
                <a:latin typeface="Century Gothic" panose="020B0502020202020204" pitchFamily="34" charset="0"/>
              </a:rPr>
              <a:t>In </a:t>
            </a:r>
            <a:r>
              <a:rPr lang="en-US" sz="2000" b="1" dirty="0">
                <a:latin typeface="Century Gothic" panose="020B0502020202020204" pitchFamily="34" charset="0"/>
              </a:rPr>
              <a:t>present days, we prefer automation in every sector. Automated systems are bendy to use. It offers large precision and consistency with high term operation as fair as the manual operated systems. </a:t>
            </a:r>
            <a:endParaRPr lang="en-US" sz="2000"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sz="2000" b="1" dirty="0" smtClean="0">
                <a:latin typeface="Century Gothic" panose="020B0502020202020204" pitchFamily="34" charset="0"/>
              </a:rPr>
              <a:t>Our </a:t>
            </a:r>
            <a:r>
              <a:rPr lang="en-US" sz="2000" b="1" dirty="0">
                <a:latin typeface="Century Gothic" panose="020B0502020202020204" pitchFamily="34" charset="0"/>
              </a:rPr>
              <a:t>proposed system is the automation of the Electric Water Pump used in households, industries, agriculture etc. Our effort is to make and achieve the mechanization implementation to manage electrical motor with the help of GSM module. </a:t>
            </a:r>
            <a:endParaRPr lang="en-US" sz="2000"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sz="2000" b="1" dirty="0" smtClean="0">
                <a:latin typeface="Century Gothic" panose="020B0502020202020204" pitchFamily="34" charset="0"/>
              </a:rPr>
              <a:t>With </a:t>
            </a:r>
            <a:r>
              <a:rPr lang="en-US" sz="2000" b="1" dirty="0">
                <a:latin typeface="Century Gothic" panose="020B0502020202020204" pitchFamily="34" charset="0"/>
              </a:rPr>
              <a:t>this the user can monitor the Water Pump by just sending commands through the SMS. The demonstration given here is of the agriculture use case. The main contribution of this work is to offer automatic water supply for plants to saving time as well as water. </a:t>
            </a:r>
            <a:endParaRPr lang="en-US" sz="2000" b="1" dirty="0" smtClean="0">
              <a:latin typeface="Century Gothic" panose="020B0502020202020204" pitchFamily="34" charset="0"/>
            </a:endParaRPr>
          </a:p>
        </p:txBody>
      </p:sp>
      <p:sp>
        <p:nvSpPr>
          <p:cNvPr id="2" name="TextBox 1"/>
          <p:cNvSpPr txBox="1"/>
          <p:nvPr/>
        </p:nvSpPr>
        <p:spPr>
          <a:xfrm>
            <a:off x="4032069" y="243841"/>
            <a:ext cx="2708365" cy="707886"/>
          </a:xfrm>
          <a:prstGeom prst="rect">
            <a:avLst/>
          </a:prstGeom>
          <a:noFill/>
        </p:spPr>
        <p:txBody>
          <a:bodyPr wrap="square" rtlCol="0">
            <a:spAutoFit/>
          </a:bodyPr>
          <a:lstStyle/>
          <a:p>
            <a:r>
              <a:rPr lang="en-US" sz="4000" b="1" dirty="0" smtClean="0">
                <a:latin typeface="Century Gothic" panose="020B0502020202020204" pitchFamily="34" charset="0"/>
              </a:rPr>
              <a:t>ABSTRACT </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25363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9212" y="1114439"/>
            <a:ext cx="9894217" cy="29561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b="1" dirty="0" smtClean="0">
                <a:latin typeface="Century Gothic" panose="020B0502020202020204" pitchFamily="34" charset="0"/>
              </a:rPr>
              <a:t>This will ease the work of farmers as they can monitor the Water Pump by just sending commands through SMS which will reduce their physical work. </a:t>
            </a: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The proposed system is controlled by Arduino to turn ON/OFF of pump by checking the moister level with the help of moisture sensors. In this work, the GSM technology is also used to switch ON/OFF of the pump using mobile phone by sending the commands to the kit through the GSM modem. </a:t>
            </a:r>
            <a:endParaRPr lang="en-IN" b="1" dirty="0" smtClean="0">
              <a:latin typeface="Century Gothic" panose="020B0502020202020204" pitchFamily="34" charset="0"/>
            </a:endParaRPr>
          </a:p>
          <a:p>
            <a:pPr>
              <a:lnSpc>
                <a:spcPct val="150000"/>
              </a:lnSpc>
            </a:pPr>
            <a:endParaRPr lang="en-IN" b="1" dirty="0"/>
          </a:p>
        </p:txBody>
      </p:sp>
    </p:spTree>
    <p:extLst>
      <p:ext uri="{BB962C8B-B14F-4D97-AF65-F5344CB8AC3E}">
        <p14:creationId xmlns:p14="http://schemas.microsoft.com/office/powerpoint/2010/main" val="383900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2CDB62-51A4-464C-8AB7-D7361F9F7B38}"/>
              </a:ext>
            </a:extLst>
          </p:cNvPr>
          <p:cNvSpPr txBox="1"/>
          <p:nvPr/>
        </p:nvSpPr>
        <p:spPr>
          <a:xfrm>
            <a:off x="1197428" y="1123405"/>
            <a:ext cx="10332721" cy="502567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b="1" dirty="0" smtClean="0">
                <a:latin typeface="Century Gothic" panose="020B0502020202020204" pitchFamily="34" charset="0"/>
              </a:rPr>
              <a:t>Agriculture </a:t>
            </a:r>
            <a:r>
              <a:rPr lang="en-US" b="1" dirty="0">
                <a:latin typeface="Century Gothic" panose="020B0502020202020204" pitchFamily="34" charset="0"/>
              </a:rPr>
              <a:t>based economy could lead a country towards an economically independent nation. Undoubtedly, India is an agricultural country, and its economy depends on farming. </a:t>
            </a:r>
            <a:endParaRPr lang="en-US"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One </a:t>
            </a:r>
            <a:r>
              <a:rPr lang="en-US" b="1" dirty="0">
                <a:latin typeface="Century Gothic" panose="020B0502020202020204" pitchFamily="34" charset="0"/>
              </a:rPr>
              <a:t>of the essential elements for successful farming is that we should lighten the burden on the farmers so that their productivity level can be increased. We can reduce the burden on farmers by automating the water supply system. That’s not a lot but can be helpful. </a:t>
            </a:r>
            <a:endParaRPr lang="en-US"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Our </a:t>
            </a:r>
            <a:r>
              <a:rPr lang="en-US" b="1" dirty="0">
                <a:latin typeface="Century Gothic" panose="020B0502020202020204" pitchFamily="34" charset="0"/>
              </a:rPr>
              <a:t>proposed system does the same. It automates the monitoring of the water supply and water requirements of the plants with the help of specific sensors. </a:t>
            </a:r>
            <a:endParaRPr lang="en-US"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In </a:t>
            </a:r>
            <a:r>
              <a:rPr lang="en-US" b="1" dirty="0">
                <a:latin typeface="Century Gothic" panose="020B0502020202020204" pitchFamily="34" charset="0"/>
              </a:rPr>
              <a:t>the traditional water supply system the farmer would have to monitor the water supply by himself and would have to turn on and off the water pump accordingly. But in </a:t>
            </a:r>
            <a:r>
              <a:rPr lang="en-US" b="1" dirty="0" smtClean="0">
                <a:latin typeface="Century Gothic" panose="020B0502020202020204" pitchFamily="34" charset="0"/>
              </a:rPr>
              <a:t>this </a:t>
            </a:r>
            <a:r>
              <a:rPr lang="en-US" b="1" dirty="0">
                <a:latin typeface="Century Gothic" panose="020B0502020202020204" pitchFamily="34" charset="0"/>
              </a:rPr>
              <a:t>system the controller will do the work for farmer. </a:t>
            </a:r>
            <a:endParaRPr lang="en-IN" b="1" dirty="0">
              <a:latin typeface="Century Gothic" panose="020B0502020202020204" pitchFamily="34" charset="0"/>
            </a:endParaRPr>
          </a:p>
        </p:txBody>
      </p:sp>
      <p:sp>
        <p:nvSpPr>
          <p:cNvPr id="2" name="TextBox 1"/>
          <p:cNvSpPr txBox="1"/>
          <p:nvPr/>
        </p:nvSpPr>
        <p:spPr>
          <a:xfrm>
            <a:off x="3788228" y="191588"/>
            <a:ext cx="4055919" cy="707886"/>
          </a:xfrm>
          <a:prstGeom prst="rect">
            <a:avLst/>
          </a:prstGeom>
          <a:noFill/>
        </p:spPr>
        <p:txBody>
          <a:bodyPr wrap="none" rtlCol="0">
            <a:spAutoFit/>
          </a:bodyPr>
          <a:lstStyle/>
          <a:p>
            <a:r>
              <a:rPr lang="en-US" sz="4000" b="1" dirty="0" smtClean="0">
                <a:latin typeface="Century Gothic" panose="020B0502020202020204" pitchFamily="34" charset="0"/>
              </a:rPr>
              <a:t>INTRODUCTION </a:t>
            </a:r>
            <a:endParaRPr lang="en-US" sz="4000" b="1" dirty="0">
              <a:latin typeface="Century Gothic" panose="020B0502020202020204" pitchFamily="34" charset="0"/>
            </a:endParaRPr>
          </a:p>
        </p:txBody>
      </p:sp>
    </p:spTree>
    <p:extLst>
      <p:ext uri="{BB962C8B-B14F-4D97-AF65-F5344CB8AC3E}">
        <p14:creationId xmlns:p14="http://schemas.microsoft.com/office/powerpoint/2010/main" val="108786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714" y="559249"/>
            <a:ext cx="8961121" cy="3363678"/>
          </a:xfrm>
          <a:prstGeom prst="rect">
            <a:avLst/>
          </a:prstGeom>
        </p:spPr>
        <p:txBody>
          <a:bodyPr wrap="square">
            <a:spAutoFit/>
          </a:bodyPr>
          <a:lstStyle/>
          <a:p>
            <a:pPr marL="342900" indent="-342900">
              <a:lnSpc>
                <a:spcPct val="150000"/>
              </a:lnSpc>
              <a:buFont typeface="Arial" panose="020B0604020202020204" pitchFamily="34" charset="0"/>
              <a:buChar char="•"/>
            </a:pPr>
            <a:r>
              <a:rPr lang="en-US" b="1" dirty="0">
                <a:latin typeface="Century Gothic" panose="020B0502020202020204" pitchFamily="34" charset="0"/>
              </a:rPr>
              <a:t>It will continuously monitor the moisture in the soil and if the moisture level goes down below certain level the controller will itself turn on the water pump. </a:t>
            </a:r>
            <a:endParaRPr lang="en-US" b="1" dirty="0" smtClean="0">
              <a:latin typeface="Century Gothic" panose="020B0502020202020204" pitchFamily="34" charset="0"/>
            </a:endParaRP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Besides </a:t>
            </a:r>
            <a:r>
              <a:rPr lang="en-US" b="1" dirty="0">
                <a:latin typeface="Century Gothic" panose="020B0502020202020204" pitchFamily="34" charset="0"/>
              </a:rPr>
              <a:t>the system also gives the farmer full control of the water pump. He can turn on and off the pump whenever it is necessary by just sending a text message through his mobile phone</a:t>
            </a:r>
            <a:r>
              <a:rPr lang="en-US" b="1" dirty="0" smtClean="0">
                <a:latin typeface="Century Gothic" panose="020B0502020202020204" pitchFamily="34" charset="0"/>
              </a:rPr>
              <a:t>.</a:t>
            </a:r>
          </a:p>
          <a:p>
            <a:pPr marL="342900" indent="-342900">
              <a:lnSpc>
                <a:spcPct val="150000"/>
              </a:lnSpc>
              <a:buFont typeface="Arial" panose="020B0604020202020204" pitchFamily="34" charset="0"/>
              <a:buChar char="•"/>
            </a:pPr>
            <a:r>
              <a:rPr lang="en-US" b="1" dirty="0" smtClean="0">
                <a:latin typeface="Century Gothic" panose="020B0502020202020204" pitchFamily="34" charset="0"/>
              </a:rPr>
              <a:t>This </a:t>
            </a:r>
            <a:r>
              <a:rPr lang="en-US" b="1" dirty="0">
                <a:latin typeface="Century Gothic" panose="020B0502020202020204" pitchFamily="34" charset="0"/>
              </a:rPr>
              <a:t>will not only lighten the burden of the farmer but also will help him reduce the wastage of water and much more.</a:t>
            </a:r>
            <a:endParaRPr lang="en-IN" b="1" dirty="0">
              <a:latin typeface="Century Gothic" panose="020B0502020202020204" pitchFamily="34" charset="0"/>
            </a:endParaRPr>
          </a:p>
        </p:txBody>
      </p:sp>
    </p:spTree>
    <p:extLst>
      <p:ext uri="{BB962C8B-B14F-4D97-AF65-F5344CB8AC3E}">
        <p14:creationId xmlns:p14="http://schemas.microsoft.com/office/powerpoint/2010/main" val="368411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3760" y="304800"/>
            <a:ext cx="4847802" cy="707886"/>
          </a:xfrm>
          <a:prstGeom prst="rect">
            <a:avLst/>
          </a:prstGeom>
          <a:noFill/>
        </p:spPr>
        <p:txBody>
          <a:bodyPr wrap="none" rtlCol="0">
            <a:spAutoFit/>
          </a:bodyPr>
          <a:lstStyle/>
          <a:p>
            <a:r>
              <a:rPr lang="en-US" sz="4000" b="1" dirty="0" smtClean="0">
                <a:latin typeface="Century Gothic" panose="020B0502020202020204" pitchFamily="34" charset="0"/>
              </a:rPr>
              <a:t>LITERATURE SURVEY</a:t>
            </a:r>
            <a:endParaRPr lang="en-US" sz="4000" b="1" dirty="0">
              <a:latin typeface="Century Gothic" panose="020B0502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33373430"/>
              </p:ext>
            </p:extLst>
          </p:nvPr>
        </p:nvGraphicFramePr>
        <p:xfrm>
          <a:off x="2403566" y="1080278"/>
          <a:ext cx="8978537" cy="5603090"/>
        </p:xfrm>
        <a:graphic>
          <a:graphicData uri="http://schemas.openxmlformats.org/drawingml/2006/table">
            <a:tbl>
              <a:tblPr firstRow="1" bandRow="1">
                <a:tableStyleId>{5940675A-B579-460E-94D1-54222C63F5DA}</a:tableStyleId>
              </a:tblPr>
              <a:tblGrid>
                <a:gridCol w="1072569">
                  <a:extLst>
                    <a:ext uri="{9D8B030D-6E8A-4147-A177-3AD203B41FA5}">
                      <a16:colId xmlns:a16="http://schemas.microsoft.com/office/drawing/2014/main" val="3662479078"/>
                    </a:ext>
                  </a:extLst>
                </a:gridCol>
                <a:gridCol w="2330485">
                  <a:extLst>
                    <a:ext uri="{9D8B030D-6E8A-4147-A177-3AD203B41FA5}">
                      <a16:colId xmlns:a16="http://schemas.microsoft.com/office/drawing/2014/main" val="3706463314"/>
                    </a:ext>
                  </a:extLst>
                </a:gridCol>
                <a:gridCol w="1701526">
                  <a:extLst>
                    <a:ext uri="{9D8B030D-6E8A-4147-A177-3AD203B41FA5}">
                      <a16:colId xmlns:a16="http://schemas.microsoft.com/office/drawing/2014/main" val="2480729858"/>
                    </a:ext>
                  </a:extLst>
                </a:gridCol>
                <a:gridCol w="2111716">
                  <a:extLst>
                    <a:ext uri="{9D8B030D-6E8A-4147-A177-3AD203B41FA5}">
                      <a16:colId xmlns:a16="http://schemas.microsoft.com/office/drawing/2014/main" val="3602195627"/>
                    </a:ext>
                  </a:extLst>
                </a:gridCol>
                <a:gridCol w="1762241">
                  <a:extLst>
                    <a:ext uri="{9D8B030D-6E8A-4147-A177-3AD203B41FA5}">
                      <a16:colId xmlns:a16="http://schemas.microsoft.com/office/drawing/2014/main" val="2343706879"/>
                    </a:ext>
                  </a:extLst>
                </a:gridCol>
              </a:tblGrid>
              <a:tr h="543410">
                <a:tc>
                  <a:txBody>
                    <a:bodyPr/>
                    <a:lstStyle/>
                    <a:p>
                      <a:pPr algn="ctr"/>
                      <a:r>
                        <a:rPr lang="en-US" sz="1400" b="1" dirty="0" smtClean="0">
                          <a:latin typeface="Century Gothic" panose="020B0502020202020204" pitchFamily="34" charset="0"/>
                        </a:rPr>
                        <a:t>Sr.</a:t>
                      </a:r>
                    </a:p>
                    <a:p>
                      <a:pPr algn="ctr"/>
                      <a:r>
                        <a:rPr lang="en-US" sz="1400" b="1" dirty="0" smtClean="0">
                          <a:latin typeface="Century Gothic" panose="020B0502020202020204" pitchFamily="34" charset="0"/>
                        </a:rPr>
                        <a:t>No.</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Papers</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Year of</a:t>
                      </a:r>
                    </a:p>
                    <a:p>
                      <a:pPr algn="ctr"/>
                      <a:r>
                        <a:rPr lang="en-US" sz="1400" b="1" dirty="0" smtClean="0">
                          <a:latin typeface="Century Gothic" panose="020B0502020202020204" pitchFamily="34" charset="0"/>
                        </a:rPr>
                        <a:t>Publish</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Author</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Method Used</a:t>
                      </a:r>
                      <a:endParaRPr lang="en-IN" sz="1400" b="1" dirty="0">
                        <a:latin typeface="Century Gothic" panose="020B0502020202020204" pitchFamily="34" charset="0"/>
                      </a:endParaRPr>
                    </a:p>
                  </a:txBody>
                  <a:tcPr/>
                </a:tc>
                <a:extLst>
                  <a:ext uri="{0D108BD9-81ED-4DB2-BD59-A6C34878D82A}">
                    <a16:rowId xmlns:a16="http://schemas.microsoft.com/office/drawing/2014/main" val="3792594132"/>
                  </a:ext>
                </a:extLst>
              </a:tr>
              <a:tr h="1126439">
                <a:tc>
                  <a:txBody>
                    <a:bodyPr/>
                    <a:lstStyle/>
                    <a:p>
                      <a:pPr algn="ctr"/>
                      <a:r>
                        <a:rPr lang="en-US" sz="1400" b="1" dirty="0" smtClean="0">
                          <a:latin typeface="Century Gothic" panose="020B0502020202020204" pitchFamily="34" charset="0"/>
                        </a:rPr>
                        <a:t>1.</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Smart Monitoring of Agricultural Field And Controlling of Water Pump Using Internet of Things </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2019</a:t>
                      </a:r>
                      <a:endParaRPr lang="en-IN" sz="1400" b="1" dirty="0">
                        <a:latin typeface="Century Gothic" panose="020B0502020202020204" pitchFamily="34" charset="0"/>
                      </a:endParaRPr>
                    </a:p>
                  </a:txBody>
                  <a:tcPr/>
                </a:tc>
                <a:tc>
                  <a:txBody>
                    <a:bodyPr/>
                    <a:lstStyle/>
                    <a:p>
                      <a:r>
                        <a:rPr lang="en-IN" sz="1400" b="1" dirty="0" err="1" smtClean="0">
                          <a:latin typeface="Century Gothic" panose="020B0502020202020204" pitchFamily="34" charset="0"/>
                        </a:rPr>
                        <a:t>Mr.M.Suresh</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S.Ashok</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S.Arun</a:t>
                      </a:r>
                      <a:r>
                        <a:rPr lang="en-IN" sz="1400" b="1" dirty="0" smtClean="0">
                          <a:latin typeface="Century Gothic" panose="020B0502020202020204" pitchFamily="34" charset="0"/>
                        </a:rPr>
                        <a:t> Kumar,</a:t>
                      </a:r>
                      <a:r>
                        <a:rPr lang="en-IN" sz="1400" b="1" baseline="0" dirty="0" smtClean="0">
                          <a:latin typeface="Century Gothic" panose="020B0502020202020204" pitchFamily="34" charset="0"/>
                        </a:rPr>
                        <a:t> </a:t>
                      </a:r>
                      <a:r>
                        <a:rPr lang="en-IN" sz="1400" b="1" dirty="0" err="1" smtClean="0">
                          <a:latin typeface="Century Gothic" panose="020B0502020202020204" pitchFamily="34" charset="0"/>
                        </a:rPr>
                        <a:t>Puppala</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Sairam</a:t>
                      </a:r>
                      <a:r>
                        <a:rPr lang="en-IN" sz="1400" b="1" dirty="0" smtClean="0">
                          <a:latin typeface="Century Gothic" panose="020B0502020202020204" pitchFamily="34" charset="0"/>
                        </a:rPr>
                        <a:t> </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IOT</a:t>
                      </a:r>
                      <a:endParaRPr lang="en-IN" sz="1400" b="1" dirty="0">
                        <a:latin typeface="Century Gothic" panose="020B0502020202020204" pitchFamily="34" charset="0"/>
                      </a:endParaRPr>
                    </a:p>
                  </a:txBody>
                  <a:tcPr/>
                </a:tc>
                <a:extLst>
                  <a:ext uri="{0D108BD9-81ED-4DB2-BD59-A6C34878D82A}">
                    <a16:rowId xmlns:a16="http://schemas.microsoft.com/office/drawing/2014/main" val="2377701463"/>
                  </a:ext>
                </a:extLst>
              </a:tr>
              <a:tr h="1748944">
                <a:tc>
                  <a:txBody>
                    <a:bodyPr/>
                    <a:lstStyle/>
                    <a:p>
                      <a:pPr algn="ctr"/>
                      <a:r>
                        <a:rPr lang="en-US" sz="1400" b="1" dirty="0" smtClean="0">
                          <a:latin typeface="Century Gothic" panose="020B0502020202020204" pitchFamily="34" charset="0"/>
                        </a:rPr>
                        <a:t>2.</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Solar Based Automatic Irrigation System with GSM Module</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2019</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Md. </a:t>
                      </a:r>
                      <a:r>
                        <a:rPr lang="en-IN" sz="1400" b="1" dirty="0" err="1" smtClean="0">
                          <a:latin typeface="Century Gothic" panose="020B0502020202020204" pitchFamily="34" charset="0"/>
                        </a:rPr>
                        <a:t>Munirul</a:t>
                      </a:r>
                      <a:r>
                        <a:rPr lang="en-IN" sz="1400" b="1" dirty="0" smtClean="0">
                          <a:latin typeface="Century Gothic" panose="020B0502020202020204" pitchFamily="34" charset="0"/>
                        </a:rPr>
                        <a:t> Islam </a:t>
                      </a:r>
                      <a:r>
                        <a:rPr lang="en-IN" sz="1400" b="1" dirty="0" err="1" smtClean="0">
                          <a:latin typeface="Century Gothic" panose="020B0502020202020204" pitchFamily="34" charset="0"/>
                        </a:rPr>
                        <a:t>Tusher</a:t>
                      </a:r>
                      <a:r>
                        <a:rPr lang="en-IN" sz="1400" b="1" dirty="0" smtClean="0">
                          <a:latin typeface="Century Gothic" panose="020B0502020202020204" pitchFamily="34" charset="0"/>
                        </a:rPr>
                        <a:t>, Md. </a:t>
                      </a:r>
                      <a:r>
                        <a:rPr lang="en-IN" sz="1400" b="1" dirty="0" err="1" smtClean="0">
                          <a:latin typeface="Century Gothic" panose="020B0502020202020204" pitchFamily="34" charset="0"/>
                        </a:rPr>
                        <a:t>Zahirul</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Haque</a:t>
                      </a:r>
                      <a:r>
                        <a:rPr lang="en-IN" sz="1400" b="1" dirty="0" smtClean="0">
                          <a:latin typeface="Century Gothic" panose="020B0502020202020204" pitchFamily="34" charset="0"/>
                        </a:rPr>
                        <a:t>, Mohammad Jalal </a:t>
                      </a:r>
                      <a:r>
                        <a:rPr lang="en-IN" sz="1400" b="1" dirty="0" err="1" smtClean="0">
                          <a:latin typeface="Century Gothic" panose="020B0502020202020204" pitchFamily="34" charset="0"/>
                        </a:rPr>
                        <a:t>Uddinǂ</a:t>
                      </a:r>
                      <a:r>
                        <a:rPr lang="en-IN" sz="1400" b="1" dirty="0" smtClean="0">
                          <a:latin typeface="Century Gothic" panose="020B0502020202020204" pitchFamily="34" charset="0"/>
                        </a:rPr>
                        <a:t> , </a:t>
                      </a:r>
                      <a:r>
                        <a:rPr lang="en-IN" sz="1400" b="1" dirty="0" err="1" smtClean="0">
                          <a:latin typeface="Century Gothic" panose="020B0502020202020204" pitchFamily="34" charset="0"/>
                        </a:rPr>
                        <a:t>Arif</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Mainuddin</a:t>
                      </a:r>
                      <a:r>
                        <a:rPr lang="en-IN" sz="1400" b="1" dirty="0" smtClean="0">
                          <a:latin typeface="Century Gothic" panose="020B0502020202020204" pitchFamily="34" charset="0"/>
                        </a:rPr>
                        <a:t> , Mohammad </a:t>
                      </a:r>
                      <a:r>
                        <a:rPr lang="en-IN" sz="1400" b="1" dirty="0" err="1" smtClean="0">
                          <a:latin typeface="Century Gothic" panose="020B0502020202020204" pitchFamily="34" charset="0"/>
                        </a:rPr>
                        <a:t>Ehsanul</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Hoque</a:t>
                      </a:r>
                      <a:r>
                        <a:rPr lang="en-IN" sz="1400" b="1" dirty="0" smtClean="0">
                          <a:latin typeface="Century Gothic" panose="020B0502020202020204" pitchFamily="34" charset="0"/>
                        </a:rPr>
                        <a:t>, Md. </a:t>
                      </a:r>
                      <a:r>
                        <a:rPr lang="en-IN" sz="1400" b="1" dirty="0" err="1" smtClean="0">
                          <a:latin typeface="Century Gothic" panose="020B0502020202020204" pitchFamily="34" charset="0"/>
                        </a:rPr>
                        <a:t>Mohin</a:t>
                      </a:r>
                      <a:r>
                        <a:rPr lang="en-IN" sz="1400" b="1" dirty="0" smtClean="0">
                          <a:latin typeface="Century Gothic" panose="020B0502020202020204" pitchFamily="34" charset="0"/>
                        </a:rPr>
                        <a:t> Uddin </a:t>
                      </a:r>
                      <a:r>
                        <a:rPr lang="en-IN" sz="1400" b="1" dirty="0" err="1" smtClean="0">
                          <a:latin typeface="Century Gothic" panose="020B0502020202020204" pitchFamily="34" charset="0"/>
                        </a:rPr>
                        <a:t>Talukder</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a:latin typeface="Century Gothic" panose="020B0502020202020204" pitchFamily="34" charset="0"/>
                      </a:endParaRPr>
                    </a:p>
                  </a:txBody>
                  <a:tcPr/>
                </a:tc>
                <a:extLst>
                  <a:ext uri="{0D108BD9-81ED-4DB2-BD59-A6C34878D82A}">
                    <a16:rowId xmlns:a16="http://schemas.microsoft.com/office/drawing/2014/main" val="2027114393"/>
                  </a:ext>
                </a:extLst>
              </a:tr>
              <a:tr h="918937">
                <a:tc>
                  <a:txBody>
                    <a:bodyPr/>
                    <a:lstStyle/>
                    <a:p>
                      <a:pPr algn="ctr"/>
                      <a:r>
                        <a:rPr lang="en-US" sz="1400" b="1" dirty="0" smtClean="0">
                          <a:latin typeface="Century Gothic" panose="020B0502020202020204" pitchFamily="34" charset="0"/>
                        </a:rPr>
                        <a:t>3.</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Automatic Water Supply System for Plants by using Wireless Sensor Network</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2017</a:t>
                      </a:r>
                      <a:endParaRPr lang="en-IN" sz="1400" b="1" dirty="0">
                        <a:latin typeface="Century Gothic" panose="020B0502020202020204" pitchFamily="34" charset="0"/>
                      </a:endParaRPr>
                    </a:p>
                  </a:txBody>
                  <a:tcPr/>
                </a:tc>
                <a:tc>
                  <a:txBody>
                    <a:bodyPr/>
                    <a:lstStyle/>
                    <a:p>
                      <a:r>
                        <a:rPr lang="en-IN" sz="1400" b="1" dirty="0" smtClean="0">
                          <a:latin typeface="Century Gothic" panose="020B0502020202020204" pitchFamily="34" charset="0"/>
                        </a:rPr>
                        <a:t>Santhosh </a:t>
                      </a:r>
                      <a:r>
                        <a:rPr lang="en-IN" sz="1400" b="1" dirty="0" err="1" smtClean="0">
                          <a:latin typeface="Century Gothic" panose="020B0502020202020204" pitchFamily="34" charset="0"/>
                        </a:rPr>
                        <a:t>Hebbar</a:t>
                      </a:r>
                      <a:r>
                        <a:rPr lang="en-IN" sz="1400" b="1" dirty="0" smtClean="0">
                          <a:latin typeface="Century Gothic" panose="020B0502020202020204" pitchFamily="34" charset="0"/>
                        </a:rPr>
                        <a:t>,</a:t>
                      </a:r>
                      <a:r>
                        <a:rPr lang="en-IN" sz="1400" b="1" baseline="0" dirty="0" smtClean="0">
                          <a:latin typeface="Century Gothic" panose="020B0502020202020204" pitchFamily="34" charset="0"/>
                        </a:rPr>
                        <a:t> </a:t>
                      </a:r>
                      <a:r>
                        <a:rPr lang="en-IN" sz="1400" b="1" dirty="0" err="1" smtClean="0">
                          <a:latin typeface="Century Gothic" panose="020B0502020202020204" pitchFamily="34" charset="0"/>
                        </a:rPr>
                        <a:t>Golla</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Vara</a:t>
                      </a:r>
                      <a:r>
                        <a:rPr lang="en-IN" sz="1400" b="1" dirty="0" smtClean="0">
                          <a:latin typeface="Century Gothic" panose="020B0502020202020204" pitchFamily="34" charset="0"/>
                        </a:rPr>
                        <a:t> Prasad</a:t>
                      </a:r>
                      <a:endParaRPr lang="en-IN" sz="1400" b="1" dirty="0">
                        <a:latin typeface="Century Gothic" panose="020B0502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smtClean="0">
                        <a:latin typeface="Century Gothic" panose="020B0502020202020204" pitchFamily="34" charset="0"/>
                      </a:endParaRPr>
                    </a:p>
                    <a:p>
                      <a:pPr algn="ctr"/>
                      <a:endParaRPr lang="en-IN" sz="1400" b="1" dirty="0">
                        <a:latin typeface="Century Gothic" panose="020B0502020202020204" pitchFamily="34" charset="0"/>
                      </a:endParaRPr>
                    </a:p>
                  </a:txBody>
                  <a:tcPr/>
                </a:tc>
                <a:extLst>
                  <a:ext uri="{0D108BD9-81ED-4DB2-BD59-A6C34878D82A}">
                    <a16:rowId xmlns:a16="http://schemas.microsoft.com/office/drawing/2014/main" val="3031085519"/>
                  </a:ext>
                </a:extLst>
              </a:tr>
              <a:tr h="1126439">
                <a:tc>
                  <a:txBody>
                    <a:bodyPr/>
                    <a:lstStyle/>
                    <a:p>
                      <a:pPr algn="ctr"/>
                      <a:r>
                        <a:rPr lang="en-US" sz="1400" b="1" dirty="0" smtClean="0">
                          <a:latin typeface="Century Gothic" panose="020B0502020202020204" pitchFamily="34" charset="0"/>
                        </a:rPr>
                        <a:t>4.</a:t>
                      </a:r>
                      <a:endParaRPr lang="en-IN" sz="1400" b="1" dirty="0">
                        <a:latin typeface="Century Gothic" panose="020B0502020202020204" pitchFamily="34" charset="0"/>
                      </a:endParaRPr>
                    </a:p>
                  </a:txBody>
                  <a:tcPr/>
                </a:tc>
                <a:tc>
                  <a:txBody>
                    <a:bodyPr/>
                    <a:lstStyle/>
                    <a:p>
                      <a:r>
                        <a:rPr lang="en-US" sz="1400" b="1" dirty="0" smtClean="0">
                          <a:latin typeface="Century Gothic" panose="020B0502020202020204" pitchFamily="34" charset="0"/>
                        </a:rPr>
                        <a:t>DESIGNING A CENTRAL CONTROL UNIT AND SOIL MOISTURE SENSOR BASED IRRIGATION WATER PUMP SYSTEM</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2013</a:t>
                      </a:r>
                      <a:endParaRPr lang="en-IN" sz="1400" b="1" dirty="0">
                        <a:latin typeface="Century Gothic" panose="020B0502020202020204" pitchFamily="34" charset="0"/>
                      </a:endParaRPr>
                    </a:p>
                  </a:txBody>
                  <a:tcPr/>
                </a:tc>
                <a:tc>
                  <a:txBody>
                    <a:bodyPr/>
                    <a:lstStyle/>
                    <a:p>
                      <a:r>
                        <a:rPr lang="en-IN" sz="1400" b="1" dirty="0" err="1" smtClean="0">
                          <a:latin typeface="Century Gothic" panose="020B0502020202020204" pitchFamily="34" charset="0"/>
                        </a:rPr>
                        <a:t>Pulkit</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Hanswal</a:t>
                      </a:r>
                      <a:r>
                        <a:rPr lang="en-IN" sz="1400" b="1" dirty="0" smtClean="0">
                          <a:latin typeface="Century Gothic" panose="020B0502020202020204" pitchFamily="34" charset="0"/>
                        </a:rPr>
                        <a:t>, </a:t>
                      </a:r>
                      <a:r>
                        <a:rPr lang="en-IN" sz="1400" b="1" dirty="0" err="1" smtClean="0">
                          <a:latin typeface="Century Gothic" panose="020B0502020202020204" pitchFamily="34" charset="0"/>
                        </a:rPr>
                        <a:t>Ojaswi</a:t>
                      </a:r>
                      <a:r>
                        <a:rPr lang="en-IN" sz="1400" b="1" dirty="0" smtClean="0">
                          <a:latin typeface="Century Gothic" panose="020B0502020202020204" pitchFamily="34" charset="0"/>
                        </a:rPr>
                        <a:t> Dale, </a:t>
                      </a:r>
                      <a:r>
                        <a:rPr lang="en-IN" sz="1400" b="1" dirty="0" err="1" smtClean="0">
                          <a:latin typeface="Century Gothic" panose="020B0502020202020204" pitchFamily="34" charset="0"/>
                        </a:rPr>
                        <a:t>Deepika</a:t>
                      </a:r>
                      <a:r>
                        <a:rPr lang="en-IN" sz="1400" b="1" dirty="0" smtClean="0">
                          <a:latin typeface="Century Gothic" panose="020B0502020202020204" pitchFamily="34" charset="0"/>
                        </a:rPr>
                        <a:t> Gupta, R. N. Yadav MANIT</a:t>
                      </a:r>
                      <a:endParaRPr lang="en-IN" sz="1400" b="1" dirty="0">
                        <a:latin typeface="Century Gothic" panose="020B0502020202020204" pitchFamily="34" charset="0"/>
                      </a:endParaRPr>
                    </a:p>
                  </a:txBody>
                  <a:tcPr/>
                </a:tc>
                <a:tc>
                  <a:txBody>
                    <a:bodyPr/>
                    <a:lstStyle/>
                    <a:p>
                      <a:pPr algn="ctr"/>
                      <a:r>
                        <a:rPr lang="en-US" sz="1400" b="1" dirty="0" smtClean="0">
                          <a:latin typeface="Century Gothic" panose="020B0502020202020204" pitchFamily="34" charset="0"/>
                        </a:rPr>
                        <a:t>Embedded</a:t>
                      </a:r>
                      <a:r>
                        <a:rPr lang="en-US" sz="1400" b="1" baseline="0" dirty="0" smtClean="0">
                          <a:latin typeface="Century Gothic" panose="020B0502020202020204" pitchFamily="34" charset="0"/>
                        </a:rPr>
                        <a:t> System</a:t>
                      </a:r>
                      <a:endParaRPr lang="en-IN" sz="1400" b="1" dirty="0">
                        <a:latin typeface="Century Gothic" panose="020B0502020202020204" pitchFamily="34" charset="0"/>
                      </a:endParaRPr>
                    </a:p>
                  </a:txBody>
                  <a:tcPr/>
                </a:tc>
                <a:extLst>
                  <a:ext uri="{0D108BD9-81ED-4DB2-BD59-A6C34878D82A}">
                    <a16:rowId xmlns:a16="http://schemas.microsoft.com/office/drawing/2014/main" val="3596987170"/>
                  </a:ext>
                </a:extLst>
              </a:tr>
            </a:tbl>
          </a:graphicData>
        </a:graphic>
      </p:graphicFrame>
    </p:spTree>
    <p:extLst>
      <p:ext uri="{BB962C8B-B14F-4D97-AF65-F5344CB8AC3E}">
        <p14:creationId xmlns:p14="http://schemas.microsoft.com/office/powerpoint/2010/main" val="378537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A1AC7-E84D-43F1-B8ED-0FE89E3E60DA}"/>
              </a:ext>
            </a:extLst>
          </p:cNvPr>
          <p:cNvSpPr txBox="1"/>
          <p:nvPr/>
        </p:nvSpPr>
        <p:spPr>
          <a:xfrm>
            <a:off x="3479346" y="226542"/>
            <a:ext cx="4053568" cy="707886"/>
          </a:xfrm>
          <a:prstGeom prst="rect">
            <a:avLst/>
          </a:prstGeom>
          <a:noFill/>
        </p:spPr>
        <p:txBody>
          <a:bodyPr wrap="square">
            <a:spAutoFit/>
          </a:bodyPr>
          <a:lstStyle/>
          <a:p>
            <a:r>
              <a:rPr lang="en-IN" sz="4000" b="1" dirty="0" smtClean="0"/>
              <a:t>BLOCK DIAGRAM </a:t>
            </a:r>
            <a:endParaRPr lang="en-IN" sz="4000" b="1" dirty="0"/>
          </a:p>
        </p:txBody>
      </p:sp>
      <p:pic>
        <p:nvPicPr>
          <p:cNvPr id="4" name="Picture 3" descr="C:\Users\Ayman Attar\Desktop\Mini Project KSE\Blockdiagram 2.PNG"/>
          <p:cNvPicPr/>
          <p:nvPr/>
        </p:nvPicPr>
        <p:blipFill>
          <a:blip r:embed="rId2">
            <a:extLst>
              <a:ext uri="{28A0092B-C50C-407E-A947-70E740481C1C}">
                <a14:useLocalDpi xmlns:a14="http://schemas.microsoft.com/office/drawing/2010/main" val="0"/>
              </a:ext>
            </a:extLst>
          </a:blip>
          <a:srcRect/>
          <a:stretch>
            <a:fillRect/>
          </a:stretch>
        </p:blipFill>
        <p:spPr bwMode="auto">
          <a:xfrm>
            <a:off x="2228760" y="1215978"/>
            <a:ext cx="7028452" cy="4766810"/>
          </a:xfrm>
          <a:prstGeom prst="rect">
            <a:avLst/>
          </a:prstGeom>
          <a:noFill/>
          <a:ln>
            <a:solidFill>
              <a:schemeClr val="tx1"/>
            </a:solidFill>
          </a:ln>
        </p:spPr>
      </p:pic>
    </p:spTree>
    <p:extLst>
      <p:ext uri="{BB962C8B-B14F-4D97-AF65-F5344CB8AC3E}">
        <p14:creationId xmlns:p14="http://schemas.microsoft.com/office/powerpoint/2010/main" val="118040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B74BD-F920-40F5-9BD9-4DD45F5ED5BC}"/>
              </a:ext>
            </a:extLst>
          </p:cNvPr>
          <p:cNvSpPr txBox="1"/>
          <p:nvPr/>
        </p:nvSpPr>
        <p:spPr>
          <a:xfrm>
            <a:off x="1574347" y="2007599"/>
            <a:ext cx="9781630" cy="216982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b="1" dirty="0" smtClean="0">
                <a:latin typeface="Century Gothic" panose="020B0502020202020204" pitchFamily="34" charset="0"/>
              </a:rPr>
              <a:t>Use </a:t>
            </a:r>
            <a:r>
              <a:rPr lang="en-US" b="1" dirty="0">
                <a:latin typeface="Century Gothic" panose="020B0502020202020204" pitchFamily="34" charset="0"/>
              </a:rPr>
              <a:t>of this system will save farmers time and money.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Reduces the </a:t>
            </a:r>
            <a:r>
              <a:rPr lang="en-US" b="1" dirty="0">
                <a:latin typeface="Century Gothic" panose="020B0502020202020204" pitchFamily="34" charset="0"/>
              </a:rPr>
              <a:t>burden of farmers also increases their productivity.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Farmers </a:t>
            </a:r>
            <a:r>
              <a:rPr lang="en-US" b="1" dirty="0">
                <a:latin typeface="Century Gothic" panose="020B0502020202020204" pitchFamily="34" charset="0"/>
              </a:rPr>
              <a:t>can control land moisture from a remote location.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can be easily implemented in the fields. </a:t>
            </a:r>
          </a:p>
          <a:p>
            <a:pPr marL="457200" indent="-457200">
              <a:lnSpc>
                <a:spcPct val="150000"/>
              </a:lnSpc>
              <a:buFont typeface="Arial" panose="020B0604020202020204" pitchFamily="34" charset="0"/>
              <a:buChar char="•"/>
            </a:pPr>
            <a:r>
              <a:rPr lang="en-US" b="1" dirty="0" smtClean="0">
                <a:latin typeface="Century Gothic" panose="020B0502020202020204" pitchFamily="34" charset="0"/>
              </a:rPr>
              <a:t>It </a:t>
            </a:r>
            <a:r>
              <a:rPr lang="en-US" b="1" dirty="0">
                <a:latin typeface="Century Gothic" panose="020B0502020202020204" pitchFamily="34" charset="0"/>
              </a:rPr>
              <a:t>is user friendly.</a:t>
            </a:r>
            <a:endParaRPr lang="en-IN" b="1" dirty="0">
              <a:latin typeface="Century Gothic" panose="020B0502020202020204" pitchFamily="34" charset="0"/>
            </a:endParaRPr>
          </a:p>
        </p:txBody>
      </p:sp>
      <p:sp>
        <p:nvSpPr>
          <p:cNvPr id="2" name="Rectangle 1"/>
          <p:cNvSpPr/>
          <p:nvPr/>
        </p:nvSpPr>
        <p:spPr>
          <a:xfrm>
            <a:off x="4081374" y="266002"/>
            <a:ext cx="3235501" cy="707886"/>
          </a:xfrm>
          <a:prstGeom prst="rect">
            <a:avLst/>
          </a:prstGeom>
        </p:spPr>
        <p:txBody>
          <a:bodyPr wrap="none">
            <a:spAutoFit/>
          </a:bodyPr>
          <a:lstStyle/>
          <a:p>
            <a:r>
              <a:rPr lang="en-US" sz="4000" b="1" dirty="0" smtClean="0"/>
              <a:t>ADVANTAGES</a:t>
            </a:r>
            <a:endParaRPr lang="en-US" sz="4000" b="1" dirty="0"/>
          </a:p>
        </p:txBody>
      </p:sp>
    </p:spTree>
    <p:extLst>
      <p:ext uri="{BB962C8B-B14F-4D97-AF65-F5344CB8AC3E}">
        <p14:creationId xmlns:p14="http://schemas.microsoft.com/office/powerpoint/2010/main" val="1175149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75</TotalTime>
  <Words>706</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Bhagyashri M Kalkure</dc:creator>
  <cp:lastModifiedBy>Ayman Attar</cp:lastModifiedBy>
  <cp:revision>13</cp:revision>
  <dcterms:created xsi:type="dcterms:W3CDTF">2022-04-12T08:27:14Z</dcterms:created>
  <dcterms:modified xsi:type="dcterms:W3CDTF">2022-04-16T10:15:08Z</dcterms:modified>
</cp:coreProperties>
</file>