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  <p:sldMasterId id="2147483737" r:id="rId2"/>
    <p:sldMasterId id="2147483772" r:id="rId3"/>
  </p:sldMasterIdLst>
  <p:notesMasterIdLst>
    <p:notesMasterId r:id="rId13"/>
  </p:notesMasterIdLst>
  <p:sldIdLst>
    <p:sldId id="287" r:id="rId4"/>
    <p:sldId id="352" r:id="rId5"/>
    <p:sldId id="356" r:id="rId6"/>
    <p:sldId id="303" r:id="rId7"/>
    <p:sldId id="310" r:id="rId8"/>
    <p:sldId id="353" r:id="rId9"/>
    <p:sldId id="354" r:id="rId10"/>
    <p:sldId id="355" r:id="rId11"/>
    <p:sldId id="295" r:id="rId12"/>
  </p:sldIdLst>
  <p:sldSz cx="12192000" cy="6858000"/>
  <p:notesSz cx="6799263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CNA" id="{492B4765-2E1C-4049-A614-2FF8FAE55256}">
          <p14:sldIdLst>
            <p14:sldId id="287"/>
            <p14:sldId id="352"/>
            <p14:sldId id="356"/>
            <p14:sldId id="303"/>
            <p14:sldId id="310"/>
            <p14:sldId id="353"/>
            <p14:sldId id="354"/>
            <p14:sldId id="355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0000"/>
    <a:srgbClr val="FFFFFF"/>
    <a:srgbClr val="404040"/>
    <a:srgbClr val="004F8A"/>
    <a:srgbClr val="4499C4"/>
    <a:srgbClr val="DA8E04"/>
    <a:srgbClr val="FBAB1B"/>
    <a:srgbClr val="025E80"/>
    <a:srgbClr val="FF0000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1443" autoAdjust="0"/>
  </p:normalViewPr>
  <p:slideViewPr>
    <p:cSldViewPr>
      <p:cViewPr varScale="1">
        <p:scale>
          <a:sx n="73" d="100"/>
          <a:sy n="73" d="100"/>
        </p:scale>
        <p:origin x="624" y="3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8" cy="496490"/>
          </a:xfrm>
          <a:prstGeom prst="rect">
            <a:avLst/>
          </a:prstGeom>
        </p:spPr>
        <p:txBody>
          <a:bodyPr vert="horz" lIns="95570" tIns="47784" rIns="95570" bIns="47784" rtlCol="0"/>
          <a:lstStyle>
            <a:lvl1pPr algn="l">
              <a:defRPr sz="13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8" cy="496490"/>
          </a:xfrm>
          <a:prstGeom prst="rect">
            <a:avLst/>
          </a:prstGeom>
        </p:spPr>
        <p:txBody>
          <a:bodyPr vert="horz" lIns="95570" tIns="47784" rIns="95570" bIns="47784" rtlCol="0"/>
          <a:lstStyle>
            <a:lvl1pPr algn="r">
              <a:defRPr sz="1300"/>
            </a:lvl1pPr>
          </a:lstStyle>
          <a:p>
            <a:fld id="{0BF04F5E-7FB8-4DC7-9648-B15874F64DE5}" type="datetimeFigureOut">
              <a:rPr lang="en-ZA" smtClean="0"/>
              <a:pPr/>
              <a:t>2021/03/20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8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0" tIns="47784" rIns="95570" bIns="47784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5570" tIns="47784" rIns="95570" bIns="4778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8" cy="496490"/>
          </a:xfrm>
          <a:prstGeom prst="rect">
            <a:avLst/>
          </a:prstGeom>
        </p:spPr>
        <p:txBody>
          <a:bodyPr vert="horz" lIns="95570" tIns="47784" rIns="95570" bIns="47784" rtlCol="0" anchor="b"/>
          <a:lstStyle>
            <a:lvl1pPr algn="l">
              <a:defRPr sz="13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8" cy="496490"/>
          </a:xfrm>
          <a:prstGeom prst="rect">
            <a:avLst/>
          </a:prstGeom>
        </p:spPr>
        <p:txBody>
          <a:bodyPr vert="horz" lIns="95570" tIns="47784" rIns="95570" bIns="47784" rtlCol="0" anchor="b"/>
          <a:lstStyle>
            <a:lvl1pPr algn="r">
              <a:defRPr sz="1300"/>
            </a:lvl1pPr>
          </a:lstStyle>
          <a:p>
            <a:fld id="{3A083BFE-661B-4FD5-919E-24D5EE739A58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65711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https://www.youtube.com/channel/BookMan10</a:t>
            </a:r>
          </a:p>
          <a:p>
            <a:r>
              <a:rPr lang="en-US" dirty="0" smtClean="0"/>
              <a:t>https://www.facebook.com/attaullahshafiq10</a:t>
            </a:r>
          </a:p>
          <a:p>
            <a:r>
              <a:rPr lang="en-US" dirty="0" smtClean="0"/>
              <a:t>https://www.linkedin.com/in/attaullahshafiq10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83BFE-661B-4FD5-919E-24D5EE739A58}" type="slidenum">
              <a:rPr lang="en-ZA" smtClean="0"/>
              <a:pPr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3078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452262"/>
            <a:fld id="{3A083BFE-661B-4FD5-919E-24D5EE739A58}" type="slidenum">
              <a:rPr lang="en-ZA">
                <a:solidFill>
                  <a:prstClr val="black"/>
                </a:solidFill>
                <a:latin typeface="Calibri"/>
              </a:rPr>
              <a:pPr defTabSz="452262"/>
              <a:t>2</a:t>
            </a:fld>
            <a:endParaRPr lang="en-ZA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6274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452262"/>
            <a:fld id="{3A083BFE-661B-4FD5-919E-24D5EE739A58}" type="slidenum">
              <a:rPr lang="en-ZA">
                <a:solidFill>
                  <a:prstClr val="black"/>
                </a:solidFill>
                <a:latin typeface="Calibri"/>
              </a:rPr>
              <a:pPr defTabSz="452262"/>
              <a:t>3</a:t>
            </a:fld>
            <a:endParaRPr lang="en-ZA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4321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452262"/>
            <a:fld id="{3A083BFE-661B-4FD5-919E-24D5EE739A58}" type="slidenum">
              <a:rPr lang="en-ZA">
                <a:solidFill>
                  <a:prstClr val="black"/>
                </a:solidFill>
                <a:latin typeface="Calibri"/>
              </a:rPr>
              <a:pPr defTabSz="452262"/>
              <a:t>4</a:t>
            </a:fld>
            <a:endParaRPr lang="en-ZA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2279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452262"/>
            <a:fld id="{3A083BFE-661B-4FD5-919E-24D5EE739A58}" type="slidenum">
              <a:rPr lang="en-ZA">
                <a:solidFill>
                  <a:prstClr val="black"/>
                </a:solidFill>
                <a:latin typeface="Calibri"/>
              </a:rPr>
              <a:pPr defTabSz="452262"/>
              <a:t>5</a:t>
            </a:fld>
            <a:endParaRPr lang="en-ZA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7060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83BFE-661B-4FD5-919E-24D5EE739A58}" type="slidenum">
              <a:rPr lang="en-ZA" smtClean="0"/>
              <a:pPr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5822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83BFE-661B-4FD5-919E-24D5EE739A58}" type="slidenum">
              <a:rPr lang="en-ZA" smtClean="0"/>
              <a:pPr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2810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1916832"/>
            <a:ext cx="8968085" cy="30243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1916832"/>
            <a:ext cx="3077109" cy="30243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HD-ShadowLong.png">
            <a:extLst>
              <a:ext uri="{FF2B5EF4-FFF2-40B4-BE49-F238E27FC236}">
                <a16:creationId xmlns="" xmlns:a16="http://schemas.microsoft.com/office/drawing/2014/main" id="{CE3F89C3-3668-4DE5-ADD3-7528CFAA87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932542"/>
            <a:ext cx="8968084" cy="440674"/>
          </a:xfrm>
          <a:prstGeom prst="rect">
            <a:avLst/>
          </a:prstGeom>
        </p:spPr>
      </p:pic>
      <p:pic>
        <p:nvPicPr>
          <p:cNvPr id="12" name="Picture 11" descr="HD-ShadowShort.png">
            <a:extLst>
              <a:ext uri="{FF2B5EF4-FFF2-40B4-BE49-F238E27FC236}">
                <a16:creationId xmlns="" xmlns:a16="http://schemas.microsoft.com/office/drawing/2014/main" id="{BCC7CCFE-FE9A-4042-908B-E1B1F5C51C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8" y="4924910"/>
            <a:ext cx="3077105" cy="27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60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7FD-C1ED-4926-9061-09DFF64493B8}" type="datetime1">
              <a:rPr lang="en-ZA" smtClean="0"/>
              <a:pPr/>
              <a:t>2021/03/20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www.ctechacademy.com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4332B37-EC16-4368-AB9B-3780F288B988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5494943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7FD-C1ED-4926-9061-09DFF64493B8}" type="datetime1">
              <a:rPr lang="en-ZA" smtClean="0"/>
              <a:pPr/>
              <a:t>2021/03/20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www.ctechacademy.com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4332B37-EC16-4368-AB9B-3780F288B988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544573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7FD-C1ED-4926-9061-09DFF64493B8}" type="datetime1">
              <a:rPr lang="en-ZA" smtClean="0"/>
              <a:pPr/>
              <a:t>2021/03/20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www.ctechacademy.com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4332B37-EC16-4368-AB9B-3780F288B988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70227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7FD-C1ED-4926-9061-09DFF64493B8}" type="datetime1">
              <a:rPr lang="en-ZA" smtClean="0"/>
              <a:pPr/>
              <a:t>2021/03/20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www.ctechacademy.com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4332B37-EC16-4368-AB9B-3780F288B988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863497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7FD-C1ED-4926-9061-09DFF64493B8}" type="datetime1">
              <a:rPr lang="en-ZA" smtClean="0"/>
              <a:pPr/>
              <a:t>2021/03/20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www.ctechacademy.com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2B37-EC16-4368-AB9B-3780F288B988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8865931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7FD-C1ED-4926-9061-09DFF64493B8}" type="datetime1">
              <a:rPr lang="en-ZA" smtClean="0"/>
              <a:pPr/>
              <a:t>2021/03/20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www.ctechacademy.com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2B37-EC16-4368-AB9B-3780F288B988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6726811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8C3D-F0DF-450F-A98A-24615965EEDC}" type="datetime1">
              <a:rPr lang="en-ZA" smtClean="0"/>
              <a:pPr/>
              <a:t>2021/03/20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www.ctechacademy.com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2B37-EC16-4368-AB9B-3780F288B988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30046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EA6CA23-5BAC-472C-A3F7-2CEAE6251F7A}" type="datetime1">
              <a:rPr lang="en-ZA" smtClean="0"/>
              <a:pPr/>
              <a:t>2021/03/20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ZA"/>
              <a:t>www.ctechacademy.com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4332B37-EC16-4368-AB9B-3780F288B988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52878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for events">
    <p:bg>
      <p:bgPr>
        <a:solidFill>
          <a:srgbClr val="003C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290989"/>
            <a:ext cx="4443717" cy="567011"/>
          </a:xfrm>
          <a:prstGeom prst="rect">
            <a:avLst/>
          </a:prstGeom>
          <a:solidFill>
            <a:srgbClr val="003C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6" y="5158359"/>
            <a:ext cx="6835597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133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6" y="5478355"/>
            <a:ext cx="6835597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6" y="5798351"/>
            <a:ext cx="6835597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5" y="3502101"/>
            <a:ext cx="877698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355" indent="0">
              <a:buNone/>
              <a:defRPr/>
            </a:lvl2pPr>
            <a:lvl3pPr marL="569840" indent="0">
              <a:buNone/>
              <a:defRPr/>
            </a:lvl3pPr>
            <a:lvl4pPr marL="688891" indent="0">
              <a:buNone/>
              <a:defRPr/>
            </a:lvl4pPr>
            <a:lvl5pPr marL="80158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9" y="2740119"/>
            <a:ext cx="8816657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800" b="0" i="0" spc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66" y="447852"/>
            <a:ext cx="2623428" cy="604283"/>
          </a:xfrm>
          <a:prstGeom prst="rect">
            <a:avLst/>
          </a:prstGeom>
        </p:spPr>
      </p:pic>
      <p:sp>
        <p:nvSpPr>
          <p:cNvPr id="10" name="Text Placeholder 40"/>
          <p:cNvSpPr>
            <a:spLocks noGrp="1"/>
          </p:cNvSpPr>
          <p:nvPr>
            <p:ph type="body" sz="quarter" idx="14" hasCustomPrompt="1"/>
          </p:nvPr>
        </p:nvSpPr>
        <p:spPr>
          <a:xfrm>
            <a:off x="620502" y="6298119"/>
            <a:ext cx="6835597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rgbClr val="FFC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NetAcad.com</a:t>
            </a:r>
          </a:p>
        </p:txBody>
      </p:sp>
    </p:spTree>
    <p:extLst>
      <p:ext uri="{BB962C8B-B14F-4D97-AF65-F5344CB8AC3E}">
        <p14:creationId xmlns:p14="http://schemas.microsoft.com/office/powerpoint/2010/main" val="3986383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for events">
    <p:bg>
      <p:bgPr>
        <a:solidFill>
          <a:srgbClr val="003C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11" name="Picture Placeholder 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02" b="7802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 userDrawn="1"/>
          </p:nvSpPr>
          <p:spPr>
            <a:xfrm>
              <a:off x="6820930" y="230659"/>
              <a:ext cx="502508" cy="8237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-1" y="5637341"/>
            <a:ext cx="12192000" cy="1220660"/>
          </a:xfrm>
          <a:prstGeom prst="rect">
            <a:avLst/>
          </a:prstGeom>
          <a:solidFill>
            <a:srgbClr val="011327">
              <a:alpha val="44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97816" y="1741811"/>
            <a:ext cx="5089097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r">
              <a:buNone/>
              <a:defRPr sz="2133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8226856" y="2061807"/>
            <a:ext cx="3760057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r">
              <a:buFontTx/>
              <a:buNone/>
              <a:defRPr lang="en-US" sz="2133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9094573" y="2381803"/>
            <a:ext cx="2892339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r">
              <a:buFontTx/>
              <a:buNone/>
              <a:defRPr lang="en-US" sz="1867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287274" y="5742623"/>
            <a:ext cx="11564229" cy="726736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90000"/>
              </a:lnSpc>
              <a:buFont typeface="Arial" panose="020B0604020202020204" pitchFamily="34" charset="0"/>
              <a:buNone/>
              <a:defRPr sz="4800" b="0" i="0" spc="0" baseline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Title slide with photo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363" y="156731"/>
            <a:ext cx="2438959" cy="561792"/>
          </a:xfrm>
          <a:prstGeom prst="rect">
            <a:avLst/>
          </a:prstGeom>
        </p:spPr>
      </p:pic>
      <p:sp>
        <p:nvSpPr>
          <p:cNvPr id="10" name="Text Placeholder 40"/>
          <p:cNvSpPr>
            <a:spLocks noGrp="1"/>
          </p:cNvSpPr>
          <p:nvPr>
            <p:ph type="body" sz="quarter" idx="14" hasCustomPrompt="1"/>
          </p:nvPr>
        </p:nvSpPr>
        <p:spPr>
          <a:xfrm>
            <a:off x="32948" y="6469358"/>
            <a:ext cx="1936749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rgbClr val="FFC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NetAcad.com</a:t>
            </a:r>
          </a:p>
        </p:txBody>
      </p:sp>
    </p:spTree>
    <p:extLst>
      <p:ext uri="{BB962C8B-B14F-4D97-AF65-F5344CB8AC3E}">
        <p14:creationId xmlns:p14="http://schemas.microsoft.com/office/powerpoint/2010/main" val="265557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32248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733242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ltGray">
          <a:xfrm>
            <a:off x="0" y="131490"/>
            <a:ext cx="10437812" cy="614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10585827" y="131490"/>
            <a:ext cx="1602997" cy="61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0515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7" y="5158359"/>
            <a:ext cx="6908880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133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7" y="5478355"/>
            <a:ext cx="6908880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7" y="5798351"/>
            <a:ext cx="6908880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5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355" indent="0">
              <a:buNone/>
              <a:defRPr/>
            </a:lvl2pPr>
            <a:lvl3pPr marL="569840" indent="0">
              <a:buNone/>
              <a:defRPr/>
            </a:lvl3pPr>
            <a:lvl4pPr marL="688891" indent="0">
              <a:buNone/>
              <a:defRPr/>
            </a:lvl4pPr>
            <a:lvl5pPr marL="80158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8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653" y="157914"/>
            <a:ext cx="2973711" cy="29737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66" y="447852"/>
            <a:ext cx="2623428" cy="6042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4000" contrast="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927" y="-7845"/>
            <a:ext cx="5887308" cy="2573216"/>
          </a:xfrm>
          <a:prstGeom prst="rect">
            <a:avLst/>
          </a:prstGeom>
        </p:spPr>
      </p:pic>
      <p:sp>
        <p:nvSpPr>
          <p:cNvPr id="12" name="Text Placeholder 40"/>
          <p:cNvSpPr>
            <a:spLocks noGrp="1"/>
          </p:cNvSpPr>
          <p:nvPr>
            <p:ph type="body" sz="quarter" idx="14" hasCustomPrompt="1"/>
          </p:nvPr>
        </p:nvSpPr>
        <p:spPr>
          <a:xfrm>
            <a:off x="620502" y="6298119"/>
            <a:ext cx="6835597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NetAcad.com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A612D0A4-CDF1-714F-87E3-B8924EE9F38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446052" y="4323319"/>
            <a:ext cx="2193019" cy="219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479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07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_for ev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011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8024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2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70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89" indent="-533264" algn="l">
              <a:lnSpc>
                <a:spcPct val="90000"/>
              </a:lnSpc>
              <a:defRPr sz="5333" b="0" i="1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632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2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70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89" indent="-533264" algn="l">
              <a:lnSpc>
                <a:spcPct val="90000"/>
              </a:lnSpc>
              <a:defRPr sz="5333" b="0" i="1" spc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4818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2" y="5238664"/>
            <a:ext cx="10852149" cy="653192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3867"/>
              </a:lnSpc>
              <a:spcBef>
                <a:spcPts val="0"/>
              </a:spcBef>
              <a:buNone/>
              <a:defRPr sz="320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0163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" y="3"/>
            <a:ext cx="12401551" cy="3790949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1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29121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47314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1212426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3"/>
            <a:ext cx="11307184" cy="5688861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39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8046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84" indent="-22858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09570" indent="-220122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54" indent="-146043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214652" indent="-228542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443195" indent="-224309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6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6462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2" indent="-156625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85214" indent="-152392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37607" indent="-152392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9999" indent="-152392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842391" indent="-152392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41155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2" indent="-156625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85214" indent="-152392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37607" indent="-152392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9999" indent="-152392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842391" indent="-152392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6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0413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6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1488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08379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711200" y="1797052"/>
            <a:ext cx="10820400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1" y="5530962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2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6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8255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711200" y="1602319"/>
            <a:ext cx="10820400" cy="374438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1" y="5530962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2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6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1594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220244"/>
            <a:ext cx="4882699" cy="39011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2822" indent="-156625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60000"/>
              <a:buFont typeface="Arial"/>
              <a:buChar char="•"/>
              <a:defRPr sz="2667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385214" indent="-152392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60000"/>
              <a:buFont typeface="Arial"/>
              <a:buChar char="•"/>
              <a:defRPr sz="24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37607" indent="-152392">
              <a:buClr>
                <a:schemeClr val="tx2"/>
              </a:buClr>
              <a:buSzPct val="60000"/>
              <a:buFont typeface="Arial"/>
              <a:buChar char="•"/>
              <a:defRPr sz="2133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89999" indent="-152392">
              <a:buClr>
                <a:schemeClr val="tx2"/>
              </a:buClr>
              <a:buSzPct val="60000"/>
              <a:buFont typeface="Arial"/>
              <a:buChar char="•"/>
              <a:defRPr sz="1867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42391" indent="-152392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0" y="455086"/>
            <a:ext cx="4915412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4251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58802" y="2209800"/>
            <a:ext cx="5103284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3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9" y="709083"/>
            <a:ext cx="4734983" cy="5412316"/>
          </a:xfrm>
          <a:prstGeom prst="rect">
            <a:avLst/>
          </a:prstGeom>
        </p:spPr>
        <p:txBody>
          <a:bodyPr lIns="0" rIns="0" anchor="ctr" anchorCtr="0"/>
          <a:lstStyle>
            <a:lvl1pPr marL="226473" indent="-22647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304784" algn="l"/>
              </a:tabLst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411" indent="-22858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09570" indent="-15662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66196" indent="-15662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92669" indent="-150276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464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0" y="680720"/>
            <a:ext cx="5078396" cy="87376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91223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9" y="680720"/>
            <a:ext cx="4734983" cy="5440680"/>
          </a:xfrm>
          <a:prstGeom prst="rect">
            <a:avLst/>
          </a:prstGeom>
        </p:spPr>
        <p:txBody>
          <a:bodyPr lIns="0" rIns="0"/>
          <a:lstStyle>
            <a:lvl1pPr marL="152392" indent="-152392">
              <a:lnSpc>
                <a:spcPct val="100000"/>
              </a:lnSpc>
              <a:buClr>
                <a:schemeClr val="tx1"/>
              </a:buClr>
              <a:buSzPct val="60000"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784" indent="-152392">
              <a:lnSpc>
                <a:spcPct val="100000"/>
              </a:lnSpc>
              <a:buClr>
                <a:schemeClr val="tx1"/>
              </a:buClr>
              <a:buSzPct val="60000"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178" indent="-152392">
              <a:lnSpc>
                <a:spcPct val="100000"/>
              </a:lnSpc>
              <a:buClr>
                <a:schemeClr val="tx1"/>
              </a:buClr>
              <a:buSzPct val="60000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09570" indent="-165092">
              <a:lnSpc>
                <a:spcPct val="100000"/>
              </a:lnSpc>
              <a:buClr>
                <a:schemeClr val="tx1"/>
              </a:buClr>
              <a:buSzPct val="60000"/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66196" indent="-156625">
              <a:lnSpc>
                <a:spcPct val="100000"/>
              </a:lnSpc>
              <a:buClr>
                <a:schemeClr val="tx1"/>
              </a:buClr>
              <a:buSzPct val="60000"/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83690" y="2213124"/>
            <a:ext cx="5078396" cy="3908277"/>
          </a:xfrm>
          <a:prstGeom prst="rect">
            <a:avLst/>
          </a:prstGeom>
        </p:spPr>
        <p:txBody>
          <a:bodyPr/>
          <a:lstStyle>
            <a:lvl1pPr marL="152392" indent="-152392">
              <a:buClr>
                <a:schemeClr val="tx2"/>
              </a:buClr>
              <a:buSzPct val="60000"/>
              <a:defRPr lang="en-US" sz="2667" kern="1200" dirty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304784" indent="-152392">
              <a:buClr>
                <a:schemeClr val="tx2"/>
              </a:buClr>
              <a:buSzPct val="60000"/>
              <a:defRPr sz="26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178" indent="-152392">
              <a:buClr>
                <a:schemeClr val="tx2"/>
              </a:buClr>
              <a:buSzPct val="60000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09570" indent="-165092">
              <a:buClr>
                <a:schemeClr val="tx2"/>
              </a:buClr>
              <a:buSzPct val="60000"/>
              <a:defRPr sz="213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66196" indent="-156625">
              <a:buClr>
                <a:schemeClr val="tx2"/>
              </a:buClr>
              <a:buSzPct val="60000"/>
              <a:defRPr sz="213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94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0" y="2212976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3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5" y="709084"/>
            <a:ext cx="4745567" cy="448646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786035" y="5416469"/>
            <a:ext cx="4745567" cy="700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7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3694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14C8-78BC-467C-BAD3-A8424EE80033}" type="datetime1">
              <a:rPr lang="en-ZA" smtClean="0"/>
              <a:pPr/>
              <a:t>2021/03/20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www.ctechacademy.com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4332B37-EC16-4368-AB9B-3780F288B988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328364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0" y="2212976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3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5" y="709085"/>
            <a:ext cx="4745567" cy="541231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27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0" y="2212976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3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537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0" y="2212976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3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106792" y="0"/>
            <a:ext cx="6085209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859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0" y="2212976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3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5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828836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0" y="2212976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3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6786035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636906" y="6322207"/>
            <a:ext cx="454270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28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69605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5017327" y="2838770"/>
            <a:ext cx="2157349" cy="114609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3350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_for events">
    <p:bg>
      <p:bgPr>
        <a:solidFill>
          <a:srgbClr val="003C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isco Networking Academy_Slides_v2_closing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" y="0"/>
            <a:ext cx="12190815" cy="6858000"/>
          </a:xfrm>
          <a:prstGeom prst="rect">
            <a:avLst/>
          </a:prstGeom>
        </p:spPr>
      </p:pic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5017327" y="2838770"/>
            <a:ext cx="2157349" cy="114609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1872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1909-BB21-4BEE-BF4C-A7DF38B670B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7DE9-7EA1-432F-971F-8F89B0F9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978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0EFA-0F1E-45EF-BFB0-6185AD8E27A8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2BA6-C6CE-4311-A54F-3C4EB693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305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501" y="4696381"/>
            <a:ext cx="1130300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399142"/>
            <a:ext cx="11398403" cy="4134759"/>
          </a:xfrm>
        </p:spPr>
        <p:txBody>
          <a:bodyPr/>
          <a:lstStyle>
            <a:lvl1pPr algn="l" defTabSz="91437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377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/>
              <a:t>Segue Title Here</a:t>
            </a: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12192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10351717" y="6584514"/>
            <a:ext cx="725301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marL="0" algn="l" defTabSz="81436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Confidential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35166" y="6586247"/>
            <a:ext cx="4560687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6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2012 Cisco and/or its affiliates. All rights reserved.</a:t>
            </a: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11611593" y="6580410"/>
            <a:ext cx="255620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6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780663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63CB-38E7-464A-AE12-E9A4C608BB62}" type="datetime1">
              <a:rPr lang="en-ZA" smtClean="0"/>
              <a:pPr/>
              <a:t>2021/03/20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www.ctechacademy.com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2B37-EC16-4368-AB9B-3780F288B988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629945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0EFA-0F1E-45EF-BFB0-6185AD8E27A8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2BA6-C6CE-4311-A54F-3C4EB693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443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for events">
    <p:bg>
      <p:bgPr>
        <a:solidFill>
          <a:srgbClr val="003C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290989"/>
            <a:ext cx="4443717" cy="567011"/>
          </a:xfrm>
          <a:prstGeom prst="rect">
            <a:avLst/>
          </a:prstGeom>
          <a:solidFill>
            <a:srgbClr val="003C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6" y="5158359"/>
            <a:ext cx="6835597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133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6" y="5478355"/>
            <a:ext cx="6835597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6" y="5798351"/>
            <a:ext cx="6835597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5" y="3502101"/>
            <a:ext cx="877698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355" indent="0">
              <a:buNone/>
              <a:defRPr/>
            </a:lvl2pPr>
            <a:lvl3pPr marL="569840" indent="0">
              <a:buNone/>
              <a:defRPr/>
            </a:lvl3pPr>
            <a:lvl4pPr marL="688891" indent="0">
              <a:buNone/>
              <a:defRPr/>
            </a:lvl4pPr>
            <a:lvl5pPr marL="80158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9" y="2740119"/>
            <a:ext cx="8816657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800" b="0" i="0" spc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66" y="447852"/>
            <a:ext cx="2623428" cy="604283"/>
          </a:xfrm>
          <a:prstGeom prst="rect">
            <a:avLst/>
          </a:prstGeom>
        </p:spPr>
      </p:pic>
      <p:sp>
        <p:nvSpPr>
          <p:cNvPr id="10" name="Text Placeholder 40"/>
          <p:cNvSpPr>
            <a:spLocks noGrp="1"/>
          </p:cNvSpPr>
          <p:nvPr>
            <p:ph type="body" sz="quarter" idx="14" hasCustomPrompt="1"/>
          </p:nvPr>
        </p:nvSpPr>
        <p:spPr>
          <a:xfrm>
            <a:off x="620502" y="6298119"/>
            <a:ext cx="6835597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rgbClr val="FFC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NetAcad.com</a:t>
            </a:r>
          </a:p>
        </p:txBody>
      </p:sp>
    </p:spTree>
    <p:extLst>
      <p:ext uri="{BB962C8B-B14F-4D97-AF65-F5344CB8AC3E}">
        <p14:creationId xmlns:p14="http://schemas.microsoft.com/office/powerpoint/2010/main" val="226517795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for events">
    <p:bg>
      <p:bgPr>
        <a:solidFill>
          <a:srgbClr val="003C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11" name="Picture Placeholder 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02" b="7802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 userDrawn="1"/>
          </p:nvSpPr>
          <p:spPr>
            <a:xfrm>
              <a:off x="6820930" y="230659"/>
              <a:ext cx="502508" cy="8237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-1" y="5637341"/>
            <a:ext cx="12192000" cy="1220660"/>
          </a:xfrm>
          <a:prstGeom prst="rect">
            <a:avLst/>
          </a:prstGeom>
          <a:solidFill>
            <a:srgbClr val="011327">
              <a:alpha val="44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97816" y="1741811"/>
            <a:ext cx="5089097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r">
              <a:buNone/>
              <a:defRPr sz="2133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8226856" y="2061807"/>
            <a:ext cx="3760057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r">
              <a:buFontTx/>
              <a:buNone/>
              <a:defRPr lang="en-US" sz="2133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9094573" y="2381803"/>
            <a:ext cx="2892339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r">
              <a:buFontTx/>
              <a:buNone/>
              <a:defRPr lang="en-US" sz="1867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287274" y="5742623"/>
            <a:ext cx="11564229" cy="726736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90000"/>
              </a:lnSpc>
              <a:buFont typeface="Arial" panose="020B0604020202020204" pitchFamily="34" charset="0"/>
              <a:buNone/>
              <a:defRPr sz="4800" b="0" i="0" spc="0" baseline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Title slide with photo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363" y="156731"/>
            <a:ext cx="2438959" cy="561792"/>
          </a:xfrm>
          <a:prstGeom prst="rect">
            <a:avLst/>
          </a:prstGeom>
        </p:spPr>
      </p:pic>
      <p:sp>
        <p:nvSpPr>
          <p:cNvPr id="10" name="Text Placeholder 40"/>
          <p:cNvSpPr>
            <a:spLocks noGrp="1"/>
          </p:cNvSpPr>
          <p:nvPr>
            <p:ph type="body" sz="quarter" idx="14" hasCustomPrompt="1"/>
          </p:nvPr>
        </p:nvSpPr>
        <p:spPr>
          <a:xfrm>
            <a:off x="32948" y="6469358"/>
            <a:ext cx="1936749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rgbClr val="FFC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NetAcad.com</a:t>
            </a:r>
          </a:p>
        </p:txBody>
      </p:sp>
    </p:spTree>
    <p:extLst>
      <p:ext uri="{BB962C8B-B14F-4D97-AF65-F5344CB8AC3E}">
        <p14:creationId xmlns:p14="http://schemas.microsoft.com/office/powerpoint/2010/main" val="36474871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7" y="5158359"/>
            <a:ext cx="6908880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133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7" y="5478355"/>
            <a:ext cx="6908880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7" y="5798351"/>
            <a:ext cx="6908880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5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355" indent="0">
              <a:buNone/>
              <a:defRPr/>
            </a:lvl2pPr>
            <a:lvl3pPr marL="569840" indent="0">
              <a:buNone/>
              <a:defRPr/>
            </a:lvl3pPr>
            <a:lvl4pPr marL="688891" indent="0">
              <a:buNone/>
              <a:defRPr/>
            </a:lvl4pPr>
            <a:lvl5pPr marL="80158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8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653" y="157914"/>
            <a:ext cx="2973711" cy="29737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66" y="447852"/>
            <a:ext cx="2623428" cy="6042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4000" contrast="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927" y="-7845"/>
            <a:ext cx="5887308" cy="2573216"/>
          </a:xfrm>
          <a:prstGeom prst="rect">
            <a:avLst/>
          </a:prstGeom>
        </p:spPr>
      </p:pic>
      <p:sp>
        <p:nvSpPr>
          <p:cNvPr id="12" name="Text Placeholder 40"/>
          <p:cNvSpPr>
            <a:spLocks noGrp="1"/>
          </p:cNvSpPr>
          <p:nvPr>
            <p:ph type="body" sz="quarter" idx="14" hasCustomPrompt="1"/>
          </p:nvPr>
        </p:nvSpPr>
        <p:spPr>
          <a:xfrm>
            <a:off x="620502" y="6298119"/>
            <a:ext cx="6835597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NetAcad.com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A612D0A4-CDF1-714F-87E3-B8924EE9F38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446052" y="4323319"/>
            <a:ext cx="2193019" cy="219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4147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1851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_for ev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4176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0082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2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70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89" indent="-533264" algn="l">
              <a:lnSpc>
                <a:spcPct val="90000"/>
              </a:lnSpc>
              <a:defRPr sz="5333" b="0" i="1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1806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2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70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89" indent="-533264" algn="l">
              <a:lnSpc>
                <a:spcPct val="90000"/>
              </a:lnSpc>
              <a:defRPr sz="5333" b="0" i="1" spc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393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2" y="5238664"/>
            <a:ext cx="10852149" cy="653192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3867"/>
              </a:lnSpc>
              <a:spcBef>
                <a:spcPts val="0"/>
              </a:spcBef>
              <a:buNone/>
              <a:defRPr sz="320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322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6109-630E-4216-AD32-B9D4D1432682}" type="datetime1">
              <a:rPr lang="en-ZA" smtClean="0"/>
              <a:pPr/>
              <a:t>2021/03/20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www.ctechacademy.com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2B37-EC16-4368-AB9B-3780F288B988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98214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" y="3"/>
            <a:ext cx="12401551" cy="3790949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1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633885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559685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1212426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3"/>
            <a:ext cx="11307184" cy="5688861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572183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84" indent="-22858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09570" indent="-220122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54" indent="-146043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214652" indent="-228542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443195" indent="-224309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6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72509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2" indent="-156625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85214" indent="-152392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37607" indent="-152392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9999" indent="-152392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842391" indent="-152392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41155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2" indent="-156625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85214" indent="-152392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37607" indent="-152392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9999" indent="-152392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842391" indent="-152392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6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9199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6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74837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246394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711200" y="1797052"/>
            <a:ext cx="10820400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1" y="5530962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2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6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036008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711200" y="1602319"/>
            <a:ext cx="10820400" cy="374438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1" y="5530962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2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6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572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220244"/>
            <a:ext cx="4882699" cy="39011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2822" indent="-156625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60000"/>
              <a:buFont typeface="Arial"/>
              <a:buChar char="•"/>
              <a:defRPr sz="2667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385214" indent="-152392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60000"/>
              <a:buFont typeface="Arial"/>
              <a:buChar char="•"/>
              <a:defRPr sz="24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37607" indent="-152392">
              <a:buClr>
                <a:schemeClr val="tx2"/>
              </a:buClr>
              <a:buSzPct val="60000"/>
              <a:buFont typeface="Arial"/>
              <a:buChar char="•"/>
              <a:defRPr sz="2133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89999" indent="-152392">
              <a:buClr>
                <a:schemeClr val="tx2"/>
              </a:buClr>
              <a:buSzPct val="60000"/>
              <a:buFont typeface="Arial"/>
              <a:buChar char="•"/>
              <a:defRPr sz="1867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42391" indent="-152392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0" y="455086"/>
            <a:ext cx="4915412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0658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9BA-6AA3-45A8-A767-90FDFC9F513C}" type="datetime1">
              <a:rPr lang="en-ZA" smtClean="0"/>
              <a:pPr/>
              <a:t>2021/03/20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www.ctechacademy.com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2B37-EC16-4368-AB9B-3780F288B988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242222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58802" y="2209800"/>
            <a:ext cx="5103284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3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9" y="709083"/>
            <a:ext cx="4734983" cy="5412316"/>
          </a:xfrm>
          <a:prstGeom prst="rect">
            <a:avLst/>
          </a:prstGeom>
        </p:spPr>
        <p:txBody>
          <a:bodyPr lIns="0" rIns="0" anchor="ctr" anchorCtr="0"/>
          <a:lstStyle>
            <a:lvl1pPr marL="226473" indent="-22647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304784" algn="l"/>
              </a:tabLst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411" indent="-22858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09570" indent="-15662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66196" indent="-15662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92669" indent="-150276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07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0" y="680720"/>
            <a:ext cx="5078396" cy="87376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91223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9" y="680720"/>
            <a:ext cx="4734983" cy="5440680"/>
          </a:xfrm>
          <a:prstGeom prst="rect">
            <a:avLst/>
          </a:prstGeom>
        </p:spPr>
        <p:txBody>
          <a:bodyPr lIns="0" rIns="0"/>
          <a:lstStyle>
            <a:lvl1pPr marL="152392" indent="-152392">
              <a:lnSpc>
                <a:spcPct val="100000"/>
              </a:lnSpc>
              <a:buClr>
                <a:schemeClr val="tx1"/>
              </a:buClr>
              <a:buSzPct val="60000"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04784" indent="-152392">
              <a:lnSpc>
                <a:spcPct val="100000"/>
              </a:lnSpc>
              <a:buClr>
                <a:schemeClr val="tx1"/>
              </a:buClr>
              <a:buSzPct val="60000"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178" indent="-152392">
              <a:lnSpc>
                <a:spcPct val="100000"/>
              </a:lnSpc>
              <a:buClr>
                <a:schemeClr val="tx1"/>
              </a:buClr>
              <a:buSzPct val="60000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09570" indent="-165092">
              <a:lnSpc>
                <a:spcPct val="100000"/>
              </a:lnSpc>
              <a:buClr>
                <a:schemeClr val="tx1"/>
              </a:buClr>
              <a:buSzPct val="60000"/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66196" indent="-156625">
              <a:lnSpc>
                <a:spcPct val="100000"/>
              </a:lnSpc>
              <a:buClr>
                <a:schemeClr val="tx1"/>
              </a:buClr>
              <a:buSzPct val="60000"/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83690" y="2213124"/>
            <a:ext cx="5078396" cy="3908277"/>
          </a:xfrm>
          <a:prstGeom prst="rect">
            <a:avLst/>
          </a:prstGeom>
        </p:spPr>
        <p:txBody>
          <a:bodyPr/>
          <a:lstStyle>
            <a:lvl1pPr marL="152392" indent="-152392">
              <a:buClr>
                <a:schemeClr val="tx2"/>
              </a:buClr>
              <a:buSzPct val="60000"/>
              <a:defRPr lang="en-US" sz="2667" kern="1200" dirty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304784" indent="-152392">
              <a:buClr>
                <a:schemeClr val="tx2"/>
              </a:buClr>
              <a:buSzPct val="60000"/>
              <a:defRPr sz="26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178" indent="-152392">
              <a:buClr>
                <a:schemeClr val="tx2"/>
              </a:buClr>
              <a:buSzPct val="60000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09570" indent="-165092">
              <a:buClr>
                <a:schemeClr val="tx2"/>
              </a:buClr>
              <a:buSzPct val="60000"/>
              <a:defRPr sz="213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66196" indent="-156625">
              <a:buClr>
                <a:schemeClr val="tx2"/>
              </a:buClr>
              <a:buSzPct val="60000"/>
              <a:defRPr sz="213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4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0" y="2212976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3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5" y="709084"/>
            <a:ext cx="4745567" cy="448646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786035" y="5416469"/>
            <a:ext cx="4745567" cy="700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7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18450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0" y="2212976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3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5" y="709085"/>
            <a:ext cx="4745567" cy="541231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7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0" y="2212976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3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6117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0" y="2212976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3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106792" y="0"/>
            <a:ext cx="6085209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68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0" y="2212976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3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5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995812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0" y="2212976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3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6786035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636906" y="6322207"/>
            <a:ext cx="454270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28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7969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5017327" y="2838770"/>
            <a:ext cx="2157349" cy="114609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20035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_for events">
    <p:bg>
      <p:bgPr>
        <a:solidFill>
          <a:srgbClr val="003C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isco Networking Academy_Slides_v2_closing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" y="0"/>
            <a:ext cx="12190815" cy="6858000"/>
          </a:xfrm>
          <a:prstGeom prst="rect">
            <a:avLst/>
          </a:prstGeom>
        </p:spPr>
      </p:pic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5017327" y="2838770"/>
            <a:ext cx="2157349" cy="114609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39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DEFA-EC24-4560-B0FD-C26D18C2049E}" type="datetime1">
              <a:rPr lang="en-ZA" smtClean="0"/>
              <a:pPr/>
              <a:t>2021/03/20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www.ctechacademy.com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2B37-EC16-4368-AB9B-3780F288B988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0740958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1909-BB21-4BEE-BF4C-A7DF38B670B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7DE9-7EA1-432F-971F-8F89B0F9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0355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0EFA-0F1E-45EF-BFB0-6185AD8E27A8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2BA6-C6CE-4311-A54F-3C4EB693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9849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501" y="4696381"/>
            <a:ext cx="1130300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399142"/>
            <a:ext cx="11398403" cy="4134759"/>
          </a:xfrm>
        </p:spPr>
        <p:txBody>
          <a:bodyPr/>
          <a:lstStyle>
            <a:lvl1pPr algn="l" defTabSz="91437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377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/>
              <a:t>Segue Title Here</a:t>
            </a: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12192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10351717" y="6584514"/>
            <a:ext cx="725301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marL="0" algn="l" defTabSz="81436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Confidential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35166" y="6586247"/>
            <a:ext cx="4560687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6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2012 Cisco and/or its affiliates. All rights reserved.</a:t>
            </a: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11611593" y="6580410"/>
            <a:ext cx="255620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6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3774391"/>
      </p:ext>
    </p:extLst>
  </p:cSld>
  <p:clrMapOvr>
    <a:masterClrMapping/>
  </p:clrMapOvr>
  <p:transition>
    <p:wipe dir="r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0EFA-0F1E-45EF-BFB0-6185AD8E27A8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2BA6-C6CE-4311-A54F-3C4EB693A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6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F08A-B422-4AAC-8F6E-7EC99F9218E5}" type="datetime1">
              <a:rPr lang="en-ZA" smtClean="0"/>
              <a:pPr/>
              <a:t>2021/03/20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www.ctechacademy.com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2B37-EC16-4368-AB9B-3780F288B988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2128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26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8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5" Type="http://schemas.openxmlformats.org/officeDocument/2006/relationships/slideLayout" Target="../slideLayouts/slideLayout42.xml"/><Relationship Id="rId3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29" Type="http://schemas.openxmlformats.org/officeDocument/2006/relationships/slideLayout" Target="../slideLayouts/slideLayout46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24" Type="http://schemas.openxmlformats.org/officeDocument/2006/relationships/slideLayout" Target="../slideLayouts/slideLayout41.xml"/><Relationship Id="rId32" Type="http://schemas.openxmlformats.org/officeDocument/2006/relationships/slideLayout" Target="../slideLayouts/slideLayout49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slideLayout" Target="../slideLayouts/slideLayout40.xml"/><Relationship Id="rId28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31" Type="http://schemas.openxmlformats.org/officeDocument/2006/relationships/slideLayout" Target="../slideLayouts/slideLayout48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44.xml"/><Relationship Id="rId30" Type="http://schemas.openxmlformats.org/officeDocument/2006/relationships/slideLayout" Target="../slideLayouts/slideLayout47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34" Type="http://schemas.openxmlformats.org/officeDocument/2006/relationships/theme" Target="../theme/theme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33" Type="http://schemas.openxmlformats.org/officeDocument/2006/relationships/slideLayout" Target="../slideLayouts/slideLayout83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32" Type="http://schemas.openxmlformats.org/officeDocument/2006/relationships/slideLayout" Target="../slideLayouts/slideLayout82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80.xml"/><Relationship Id="rId8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7FD-C1ED-4926-9061-09DFF64493B8}" type="datetime1">
              <a:rPr lang="en-ZA" smtClean="0"/>
              <a:pPr/>
              <a:t>2021/03/20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/>
              <a:t>www.ctechacademy.com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32B37-EC16-4368-AB9B-3780F288B988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57085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6" r:id="rId3"/>
    <p:sldLayoutId id="2147483722" r:id="rId4"/>
    <p:sldLayoutId id="2147483723" r:id="rId5"/>
    <p:sldLayoutId id="2147483724" r:id="rId6"/>
    <p:sldLayoutId id="2147483725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6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14803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  <p:sldLayoutId id="2147483755" r:id="rId18"/>
    <p:sldLayoutId id="2147483756" r:id="rId19"/>
    <p:sldLayoutId id="2147483757" r:id="rId20"/>
    <p:sldLayoutId id="2147483758" r:id="rId21"/>
    <p:sldLayoutId id="2147483759" r:id="rId22"/>
    <p:sldLayoutId id="2147483760" r:id="rId23"/>
    <p:sldLayoutId id="2147483761" r:id="rId24"/>
    <p:sldLayoutId id="2147483762" r:id="rId25"/>
    <p:sldLayoutId id="2147483763" r:id="rId26"/>
    <p:sldLayoutId id="2147483764" r:id="rId27"/>
    <p:sldLayoutId id="2147483765" r:id="rId28"/>
    <p:sldLayoutId id="2147483766" r:id="rId29"/>
    <p:sldLayoutId id="2147483767" r:id="rId30"/>
    <p:sldLayoutId id="2147483769" r:id="rId31"/>
    <p:sldLayoutId id="2147483770" r:id="rId32"/>
    <p:sldLayoutId id="2147483771" r:id="rId33"/>
  </p:sldLayoutIdLst>
  <p:txStyles>
    <p:titleStyle>
      <a:lvl1pPr algn="l" defTabSz="912239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tx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algn="l" defTabSz="912239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39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39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39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70" algn="l" defTabSz="912239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40" algn="l" defTabSz="912239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09" algn="l" defTabSz="912239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278" algn="l" defTabSz="912239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3" indent="-226473" algn="l" defTabSz="912239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43" indent="-287851" algn="l" defTabSz="912239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04" indent="-226473" algn="l" defTabSz="912239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50" indent="-226473" algn="l" defTabSz="912239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196" indent="-226473" algn="l" defTabSz="912239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50" indent="-228582" algn="l" defTabSz="914324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30" indent="-228552" algn="l" defTabSz="914324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133" indent="0" algn="l" defTabSz="914324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8" indent="-228582" algn="l" defTabSz="9143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2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algn="l" defTabSz="91432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4" algn="l" defTabSz="91432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9" algn="l" defTabSz="91432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7" algn="l" defTabSz="91432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3" algn="l" defTabSz="91432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3" algn="l" defTabSz="91432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8" algn="l" defTabSz="91432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6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47561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  <p:sldLayoutId id="2147483790" r:id="rId18"/>
    <p:sldLayoutId id="2147483791" r:id="rId19"/>
    <p:sldLayoutId id="2147483792" r:id="rId20"/>
    <p:sldLayoutId id="2147483793" r:id="rId21"/>
    <p:sldLayoutId id="2147483794" r:id="rId22"/>
    <p:sldLayoutId id="2147483795" r:id="rId23"/>
    <p:sldLayoutId id="2147483796" r:id="rId24"/>
    <p:sldLayoutId id="2147483797" r:id="rId25"/>
    <p:sldLayoutId id="2147483798" r:id="rId26"/>
    <p:sldLayoutId id="2147483799" r:id="rId27"/>
    <p:sldLayoutId id="2147483800" r:id="rId28"/>
    <p:sldLayoutId id="2147483801" r:id="rId29"/>
    <p:sldLayoutId id="2147483802" r:id="rId30"/>
    <p:sldLayoutId id="2147483804" r:id="rId31"/>
    <p:sldLayoutId id="2147483805" r:id="rId32"/>
    <p:sldLayoutId id="2147483806" r:id="rId33"/>
  </p:sldLayoutIdLst>
  <p:txStyles>
    <p:titleStyle>
      <a:lvl1pPr algn="l" defTabSz="912239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tx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algn="l" defTabSz="912239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39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39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39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70" algn="l" defTabSz="912239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40" algn="l" defTabSz="912239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09" algn="l" defTabSz="912239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278" algn="l" defTabSz="912239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3" indent="-226473" algn="l" defTabSz="912239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43" indent="-287851" algn="l" defTabSz="912239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04" indent="-226473" algn="l" defTabSz="912239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50" indent="-226473" algn="l" defTabSz="912239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196" indent="-226473" algn="l" defTabSz="912239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50" indent="-228582" algn="l" defTabSz="914324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30" indent="-228552" algn="l" defTabSz="914324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133" indent="0" algn="l" defTabSz="914324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8" indent="-228582" algn="l" defTabSz="9143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2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algn="l" defTabSz="91432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4" algn="l" defTabSz="91432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9" algn="l" defTabSz="91432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7" algn="l" defTabSz="91432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3" algn="l" defTabSz="91432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3" algn="l" defTabSz="91432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8" algn="l" defTabSz="91432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AD1A311-390B-4EAD-B095-C5EAF7CDBE9C}"/>
              </a:ext>
            </a:extLst>
          </p:cNvPr>
          <p:cNvSpPr/>
          <p:nvPr/>
        </p:nvSpPr>
        <p:spPr>
          <a:xfrm>
            <a:off x="119336" y="2107770"/>
            <a:ext cx="8784976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7200" b="1" dirty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CCNA Curriculum</a:t>
            </a:r>
          </a:p>
          <a:p>
            <a:r>
              <a:rPr lang="en-GB" sz="200" b="1" dirty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GB" sz="200" b="1" dirty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GB" sz="200" b="1" dirty="0">
              <a:solidFill>
                <a:schemeClr val="bg1"/>
              </a:solidFill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sz="200" b="1" dirty="0">
              <a:solidFill>
                <a:schemeClr val="bg1"/>
              </a:solidFill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sz="200" b="1" dirty="0">
              <a:solidFill>
                <a:schemeClr val="bg1"/>
              </a:solidFill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sz="200" b="1" dirty="0">
              <a:solidFill>
                <a:schemeClr val="bg1"/>
              </a:solidFill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sz="200" b="1" dirty="0">
              <a:solidFill>
                <a:schemeClr val="bg1"/>
              </a:solidFill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sz="200" b="1" dirty="0">
              <a:solidFill>
                <a:schemeClr val="bg1"/>
              </a:solidFill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sz="200" b="1" dirty="0">
              <a:solidFill>
                <a:schemeClr val="bg1"/>
              </a:solidFill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sz="200" b="1" dirty="0">
              <a:solidFill>
                <a:schemeClr val="bg1"/>
              </a:solidFill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sz="200" b="1" dirty="0">
              <a:solidFill>
                <a:schemeClr val="bg1"/>
              </a:solidFill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sz="200" b="1" dirty="0">
              <a:solidFill>
                <a:schemeClr val="bg1"/>
              </a:solidFill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160338D-F1DE-495A-ACD6-AFF7B9BB9AC0}"/>
              </a:ext>
            </a:extLst>
          </p:cNvPr>
          <p:cNvSpPr/>
          <p:nvPr/>
        </p:nvSpPr>
        <p:spPr>
          <a:xfrm>
            <a:off x="2279576" y="3952161"/>
            <a:ext cx="27956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HM Attaullah Shafiq (MCT &amp; CCAI)</a:t>
            </a:r>
            <a:endParaRPr lang="en-ZA" sz="20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403" y="1889448"/>
            <a:ext cx="3509597" cy="49685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0CDA976-0666-441C-9D9E-CD6AEE0E33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777" y="116632"/>
            <a:ext cx="1211382" cy="680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71FA471-E3F5-48A1-B43B-41FCF95860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16632"/>
            <a:ext cx="2634243" cy="8024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9432" y="5445224"/>
            <a:ext cx="7662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ＭＳ Ｐゴシック" pitchFamily="34" charset="-128"/>
              </a:rPr>
              <a:t>E</a:t>
            </a:r>
            <a:r>
              <a:rPr lang="en-US" dirty="0" smtClean="0">
                <a:ea typeface="ＭＳ Ｐゴシック" pitchFamily="34" charset="-128"/>
              </a:rPr>
              <a:t>mail: 		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ＭＳ Ｐゴシック" pitchFamily="34" charset="-128"/>
              </a:rPr>
              <a:t>mr_attaullah@hotmail.com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ＭＳ Ｐゴシック" pitchFamily="34" charset="-128"/>
              </a:rPr>
              <a:t>Webpage: 	attaullahshafiq10.github.io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ＭＳ Ｐゴシック" pitchFamily="34" charset="-128"/>
              </a:rPr>
              <a:t>LinkedIn:	www.linkedin.com/in/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ＭＳ Ｐゴシック" pitchFamily="34" charset="-128"/>
              </a:rPr>
              <a:t>attaullahshafiq10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ea typeface="ＭＳ Ｐゴシック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6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B10DE3-0125-43A8-B842-E69F05150C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186" y="-99392"/>
            <a:ext cx="10369152" cy="1080938"/>
          </a:xfrm>
        </p:spPr>
        <p:txBody>
          <a:bodyPr>
            <a:normAutofit/>
          </a:bodyPr>
          <a:lstStyle/>
          <a:p>
            <a:r>
              <a:rPr lang="en-GB" sz="2900" b="1" kern="0" dirty="0" smtClean="0">
                <a:solidFill>
                  <a:prstClr val="whit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CCNA Curriculum</a:t>
            </a:r>
            <a:endParaRPr lang="en-ZA" sz="2900" b="1" dirty="0"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="" xmlns:a16="http://schemas.microsoft.com/office/drawing/2014/main" id="{78CD1274-CCBC-4D64-A134-844D91670F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92" y="6423792"/>
            <a:ext cx="252157" cy="252157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="" xmlns:a16="http://schemas.microsoft.com/office/drawing/2014/main" id="{FCB8164C-0D1D-42AB-A5F4-BB0A1DB575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002" y="6410175"/>
            <a:ext cx="274320" cy="274320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="" xmlns:a16="http://schemas.microsoft.com/office/drawing/2014/main" id="{4D29FE63-0B7F-4F0B-89A4-33A1FD45DE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765" y="6413961"/>
            <a:ext cx="274320" cy="27432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005559" y="1209813"/>
            <a:ext cx="18268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Overview:</a:t>
            </a:r>
          </a:p>
          <a:p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2005559" y="3310333"/>
            <a:ext cx="23109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Components: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86242" y="1652214"/>
            <a:ext cx="7662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a typeface="ＭＳ Ｐゴシック" pitchFamily="34" charset="-128"/>
              </a:rPr>
              <a:t>Designing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a typeface="ＭＳ Ｐゴシック" pitchFamily="34" charset="-128"/>
              </a:rPr>
              <a:t>Securing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a typeface="ＭＳ Ｐゴシック" pitchFamily="34" charset="-128"/>
              </a:rPr>
              <a:t>Operating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itchFamily="34" charset="-128"/>
              </a:rPr>
              <a:t>T</a:t>
            </a:r>
            <a:r>
              <a:rPr lang="en-US" dirty="0" smtClean="0">
                <a:ea typeface="ＭＳ Ｐゴシック" pitchFamily="34" charset="-128"/>
              </a:rPr>
              <a:t>roubleshooting </a:t>
            </a:r>
            <a:r>
              <a:rPr lang="en-US" dirty="0">
                <a:ea typeface="ＭＳ Ｐゴシック" pitchFamily="34" charset="-128"/>
              </a:rPr>
              <a:t>modern computer </a:t>
            </a:r>
            <a:r>
              <a:rPr lang="en-US" dirty="0" smtClean="0">
                <a:ea typeface="ＭＳ Ｐゴシック" pitchFamily="34" charset="-128"/>
              </a:rPr>
              <a:t>networks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itchFamily="34" charset="-128"/>
              </a:rPr>
              <a:t>P</a:t>
            </a:r>
            <a:r>
              <a:rPr lang="en-US" dirty="0" smtClean="0">
                <a:ea typeface="ＭＳ Ｐゴシック" pitchFamily="34" charset="-128"/>
              </a:rPr>
              <a:t>roblem </a:t>
            </a:r>
            <a:r>
              <a:rPr lang="en-US" dirty="0">
                <a:ea typeface="ＭＳ Ｐゴシック" pitchFamily="34" charset="-128"/>
              </a:rPr>
              <a:t>solving and </a:t>
            </a:r>
            <a:r>
              <a:rPr lang="en-US" dirty="0" smtClean="0">
                <a:ea typeface="ＭＳ Ｐゴシック" pitchFamily="34" charset="-128"/>
              </a:rPr>
              <a:t>collaboration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05559" y="3966452"/>
            <a:ext cx="7662875" cy="1959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5" indent="-109725" defTabSz="457189">
              <a:spcBef>
                <a:spcPts val="400"/>
              </a:spcBef>
              <a:buSzPct val="80000"/>
              <a:buFont typeface="Arial"/>
              <a:buChar char="•"/>
            </a:pPr>
            <a:r>
              <a:rPr lang="en-US" dirty="0">
                <a:ea typeface="ＭＳ Ｐゴシック" pitchFamily="34" charset="-128"/>
              </a:rPr>
              <a:t>Series of 3 courses: </a:t>
            </a:r>
          </a:p>
          <a:p>
            <a:pPr marL="257175" indent="-126206" defTabSz="457189">
              <a:spcBef>
                <a:spcPts val="400"/>
              </a:spcBef>
              <a:buSzPct val="80000"/>
              <a:buFont typeface="+mj-lt"/>
              <a:buAutoNum type="arabicPeriod"/>
            </a:pPr>
            <a:r>
              <a:rPr lang="en-US" dirty="0">
                <a:ea typeface="ＭＳ Ｐゴシック" pitchFamily="34" charset="-128"/>
              </a:rPr>
              <a:t>Introduction to Networks (ITN)</a:t>
            </a:r>
          </a:p>
          <a:p>
            <a:pPr marL="257175" indent="-126206" defTabSz="457189">
              <a:spcBef>
                <a:spcPts val="400"/>
              </a:spcBef>
              <a:buSzPct val="80000"/>
              <a:buFont typeface="+mj-lt"/>
              <a:buAutoNum type="arabicPeriod"/>
            </a:pPr>
            <a:r>
              <a:rPr lang="en-US" dirty="0">
                <a:ea typeface="ＭＳ Ｐゴシック" pitchFamily="34" charset="-128"/>
              </a:rPr>
              <a:t>Switching, Routing, and Wireless Essentials (SRWE) </a:t>
            </a:r>
          </a:p>
          <a:p>
            <a:pPr marL="257175" indent="-126206" defTabSz="457189">
              <a:spcBef>
                <a:spcPts val="400"/>
              </a:spcBef>
              <a:buSzPct val="80000"/>
              <a:buFont typeface="+mj-lt"/>
              <a:buAutoNum type="arabicPeriod"/>
            </a:pPr>
            <a:r>
              <a:rPr lang="en-US" dirty="0">
                <a:ea typeface="ＭＳ Ｐゴシック" pitchFamily="34" charset="-128"/>
              </a:rPr>
              <a:t>Enterprise Networking, Security, and Automation (ENSA)</a:t>
            </a:r>
          </a:p>
          <a:p>
            <a:pPr marL="109725" indent="-109725" defTabSz="457189">
              <a:spcBef>
                <a:spcPts val="400"/>
              </a:spcBef>
              <a:buSzPct val="80000"/>
              <a:buFont typeface="Arial"/>
              <a:buChar char="•"/>
            </a:pPr>
            <a:r>
              <a:rPr lang="en-US" dirty="0">
                <a:ea typeface="ＭＳ Ｐゴシック" pitchFamily="34" charset="-128"/>
              </a:rPr>
              <a:t>Hands-on labs and Cisco Packet Tracer </a:t>
            </a:r>
            <a:br>
              <a:rPr lang="en-US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Assessment </a:t>
            </a:r>
            <a:r>
              <a:rPr lang="en-US" dirty="0">
                <a:ea typeface="ＭＳ Ｐゴシック" pitchFamily="34" charset="-128"/>
              </a:rPr>
              <a:t>features to ensure exam security </a:t>
            </a:r>
            <a:r>
              <a:rPr lang="en-US" dirty="0" smtClean="0">
                <a:ea typeface="ＭＳ Ｐゴシック" pitchFamily="34" charset="-128"/>
              </a:rPr>
              <a:t>and </a:t>
            </a:r>
            <a:r>
              <a:rPr lang="en-US" dirty="0">
                <a:ea typeface="ＭＳ Ｐゴシック" pitchFamily="34" charset="-128"/>
              </a:rPr>
              <a:t>integrity</a:t>
            </a:r>
          </a:p>
        </p:txBody>
      </p:sp>
    </p:spTree>
    <p:extLst>
      <p:ext uri="{BB962C8B-B14F-4D97-AF65-F5344CB8AC3E}">
        <p14:creationId xmlns:p14="http://schemas.microsoft.com/office/powerpoint/2010/main" val="304278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B10DE3-0125-43A8-B842-E69F05150C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1344" y="-95752"/>
            <a:ext cx="9613861" cy="1080938"/>
          </a:xfrm>
        </p:spPr>
        <p:txBody>
          <a:bodyPr>
            <a:normAutofit/>
          </a:bodyPr>
          <a:lstStyle/>
          <a:p>
            <a:r>
              <a:rPr lang="en-GB" sz="3200" b="1" kern="0" dirty="0" smtClean="0">
                <a:ln w="10541" cmpd="sng">
                  <a:noFill/>
                  <a:prstDash val="solid"/>
                </a:ln>
                <a:solidFill>
                  <a:srgbClr val="FFFFFF"/>
                </a:solidFill>
                <a:ea typeface="宋体" charset="-122"/>
                <a:cs typeface="Arial" pitchFamily="34" charset="0"/>
              </a:rPr>
              <a:t>CCNA: Introduction to Networks</a:t>
            </a:r>
            <a:endParaRPr lang="en-GB" sz="3200" b="1" kern="0" dirty="0">
              <a:ln w="10541" cmpd="sng">
                <a:noFill/>
                <a:prstDash val="solid"/>
              </a:ln>
              <a:solidFill>
                <a:srgbClr val="FFFFFF"/>
              </a:solidFill>
              <a:ea typeface="宋体" charset="-122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05559" y="1007177"/>
            <a:ext cx="18268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Overview:</a:t>
            </a:r>
          </a:p>
          <a:p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7518853" y="1222938"/>
            <a:ext cx="23109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Components: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86243" y="1422675"/>
            <a:ext cx="46578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ＭＳ Ｐゴシック" pitchFamily="34" charset="-128"/>
              </a:rPr>
              <a:t>Architectures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ＭＳ Ｐゴシック" pitchFamily="34" charset="-128"/>
              </a:rPr>
              <a:t>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ＭＳ Ｐゴシック" pitchFamily="34" charset="-128"/>
              </a:rPr>
              <a:t>Protocols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ＭＳ Ｐゴシック" pitchFamily="34" charset="-128"/>
              </a:rPr>
              <a:t>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ＭＳ Ｐゴシック" pitchFamily="34" charset="-128"/>
              </a:rPr>
              <a:t>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ＭＳ Ｐゴシック" pitchFamily="34" charset="-128"/>
              </a:rPr>
              <a:t>IP addressing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ＭＳ Ｐゴシック" pitchFamily="34" charset="-128"/>
              </a:rPr>
              <a:t>Ethernet </a:t>
            </a:r>
            <a:r>
              <a:rPr lang="en-US" dirty="0">
                <a:latin typeface="Arial" charset="0"/>
                <a:ea typeface="ＭＳ Ｐゴシック" pitchFamily="34" charset="-128"/>
              </a:rPr>
              <a:t>fundamentals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639877" y="1693899"/>
            <a:ext cx="4552123" cy="2995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indent="-114300" fontAlgn="base">
              <a:spcBef>
                <a:spcPts val="400"/>
              </a:spcBef>
              <a:spcAft>
                <a:spcPct val="0"/>
              </a:spcAft>
              <a:buSzPct val="80000"/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pitchFamily="34" charset="-128"/>
              </a:rPr>
              <a:t>17 modules</a:t>
            </a:r>
          </a:p>
          <a:p>
            <a:pPr marL="114300" lvl="0" indent="-114300" fontAlgn="base">
              <a:spcBef>
                <a:spcPts val="400"/>
              </a:spcBef>
              <a:spcAft>
                <a:spcPct val="0"/>
              </a:spcAft>
              <a:buSzPct val="80000"/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pitchFamily="34" charset="-128"/>
              </a:rPr>
              <a:t>24 hands-on labs</a:t>
            </a:r>
          </a:p>
          <a:p>
            <a:pPr marL="114300" indent="-114300">
              <a:spcBef>
                <a:spcPts val="400"/>
              </a:spcBef>
              <a:buSzPct val="80000"/>
              <a:buFont typeface="Arial"/>
              <a:buChar char="•"/>
              <a:defRPr/>
            </a:pPr>
            <a:r>
              <a:rPr lang="en-US" dirty="0">
                <a:ea typeface="ＭＳ Ｐゴシック" pitchFamily="34" charset="-128"/>
              </a:rPr>
              <a:t>31 Cisco Packet Tracer activities</a:t>
            </a:r>
          </a:p>
          <a:p>
            <a:pPr marL="114300" indent="-114300">
              <a:spcBef>
                <a:spcPts val="400"/>
              </a:spcBef>
              <a:buSzPct val="80000"/>
              <a:buFont typeface="Arial"/>
              <a:buChar char="•"/>
              <a:defRPr/>
            </a:pPr>
            <a:r>
              <a:rPr lang="en-US" dirty="0">
                <a:ea typeface="ＭＳ Ｐゴシック" pitchFamily="34" charset="-128"/>
              </a:rPr>
              <a:t>36 videos</a:t>
            </a:r>
            <a:endParaRPr lang="en-US" dirty="0">
              <a:latin typeface="Arial" charset="0"/>
              <a:ea typeface="ＭＳ Ｐゴシック" pitchFamily="34" charset="-128"/>
            </a:endParaRPr>
          </a:p>
          <a:p>
            <a:pPr marL="114300" lvl="0" indent="-114300" fontAlgn="base">
              <a:spcBef>
                <a:spcPts val="400"/>
              </a:spcBef>
              <a:spcAft>
                <a:spcPct val="0"/>
              </a:spcAft>
              <a:buSzPct val="80000"/>
              <a:buFont typeface="Arial"/>
              <a:buChar char="•"/>
              <a:defRPr/>
            </a:pPr>
            <a:r>
              <a:rPr lang="en-US" dirty="0" smtClean="0">
                <a:ea typeface="ＭＳ Ｐゴシック" pitchFamily="34" charset="-128"/>
              </a:rPr>
              <a:t>13</a:t>
            </a:r>
            <a:r>
              <a:rPr lang="en-US" dirty="0" smtClean="0">
                <a:latin typeface="Arial" charset="0"/>
                <a:ea typeface="ＭＳ Ｐゴシック" pitchFamily="34" charset="-128"/>
              </a:rPr>
              <a:t> </a:t>
            </a:r>
            <a:r>
              <a:rPr lang="en-US" dirty="0">
                <a:latin typeface="Arial" charset="0"/>
                <a:ea typeface="ＭＳ Ｐゴシック" pitchFamily="34" charset="-128"/>
              </a:rPr>
              <a:t>interactive activities</a:t>
            </a:r>
          </a:p>
          <a:p>
            <a:pPr marL="114300" lvl="0" indent="-114300" fontAlgn="base">
              <a:spcBef>
                <a:spcPts val="400"/>
              </a:spcBef>
              <a:spcAft>
                <a:spcPct val="0"/>
              </a:spcAft>
              <a:buSzPct val="80000"/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pitchFamily="34" charset="-128"/>
              </a:rPr>
              <a:t>64 CYU quizzes</a:t>
            </a:r>
          </a:p>
          <a:p>
            <a:pPr marL="114300" lvl="0" indent="-114300" fontAlgn="base">
              <a:spcBef>
                <a:spcPts val="400"/>
              </a:spcBef>
              <a:spcAft>
                <a:spcPct val="0"/>
              </a:spcAft>
              <a:buSzPct val="80000"/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pitchFamily="34" charset="-128"/>
              </a:rPr>
              <a:t>17 module exams</a:t>
            </a:r>
          </a:p>
          <a:p>
            <a:pPr marL="114300" lvl="0" indent="-114300" fontAlgn="base">
              <a:spcBef>
                <a:spcPts val="400"/>
              </a:spcBef>
              <a:spcAft>
                <a:spcPct val="0"/>
              </a:spcAft>
              <a:buSzPct val="80000"/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pitchFamily="34" charset="-128"/>
              </a:rPr>
              <a:t>6 module group exams</a:t>
            </a:r>
          </a:p>
          <a:p>
            <a:pPr marL="114300" lvl="0" indent="-114300" fontAlgn="base">
              <a:spcBef>
                <a:spcPts val="400"/>
              </a:spcBef>
              <a:spcAft>
                <a:spcPct val="0"/>
              </a:spcAft>
              <a:buSzPct val="80000"/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pitchFamily="34" charset="-128"/>
              </a:rPr>
              <a:t>1 final exam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609846" y="488868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 defTabSz="685777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rial" charset="0"/>
                <a:ea typeface="ＭＳ Ｐゴシック" charset="0"/>
              </a:rPr>
              <a:t>To build </a:t>
            </a:r>
            <a:r>
              <a:rPr lang="en-US" dirty="0">
                <a:latin typeface="Arial" charset="0"/>
                <a:ea typeface="ＭＳ Ｐゴシック" charset="0"/>
              </a:rPr>
              <a:t>simple local area networks (LAN) </a:t>
            </a:r>
            <a:endParaRPr lang="en-US" dirty="0" smtClean="0">
              <a:latin typeface="Arial" charset="0"/>
              <a:ea typeface="ＭＳ Ｐゴシック" charset="0"/>
            </a:endParaRPr>
          </a:p>
          <a:p>
            <a:pPr marL="285750" lvl="0" indent="-285750" defTabSz="685777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rial" charset="0"/>
                <a:ea typeface="ＭＳ Ｐゴシック" charset="0"/>
              </a:rPr>
              <a:t>Integrate </a:t>
            </a:r>
            <a:r>
              <a:rPr lang="en-US" dirty="0">
                <a:latin typeface="Arial" charset="0"/>
                <a:ea typeface="ＭＳ Ｐゴシック" charset="0"/>
              </a:rPr>
              <a:t>IP addressing </a:t>
            </a:r>
            <a:r>
              <a:rPr lang="en-US" dirty="0" smtClean="0">
                <a:latin typeface="Arial" charset="0"/>
                <a:ea typeface="ＭＳ Ｐゴシック" charset="0"/>
              </a:rPr>
              <a:t>schemes</a:t>
            </a:r>
          </a:p>
          <a:p>
            <a:pPr marL="285750" lvl="0" indent="-285750" defTabSz="685777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F</a:t>
            </a:r>
            <a:r>
              <a:rPr lang="en-US" dirty="0" smtClean="0">
                <a:latin typeface="Arial" charset="0"/>
                <a:ea typeface="ＭＳ Ｐゴシック" charset="0"/>
              </a:rPr>
              <a:t>oundational </a:t>
            </a:r>
            <a:r>
              <a:rPr lang="en-US" dirty="0">
                <a:latin typeface="Arial" charset="0"/>
                <a:ea typeface="ＭＳ Ｐゴシック" charset="0"/>
              </a:rPr>
              <a:t>network </a:t>
            </a:r>
            <a:r>
              <a:rPr lang="en-US" dirty="0" smtClean="0">
                <a:latin typeface="Arial" charset="0"/>
                <a:ea typeface="ＭＳ Ｐゴシック" charset="0"/>
              </a:rPr>
              <a:t>security</a:t>
            </a:r>
          </a:p>
          <a:p>
            <a:pPr marL="285750" lvl="0" indent="-285750" defTabSz="685777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rial" charset="0"/>
                <a:ea typeface="ＭＳ Ｐゴシック" charset="0"/>
              </a:rPr>
              <a:t>Perform </a:t>
            </a:r>
            <a:r>
              <a:rPr lang="en-US" dirty="0">
                <a:latin typeface="Arial" charset="0"/>
                <a:ea typeface="ＭＳ Ｐゴシック" charset="0"/>
              </a:rPr>
              <a:t>basic configurations for routers and switches.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758736" y="4365462"/>
            <a:ext cx="31043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Acknowledgment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7705846" y="4888682"/>
            <a:ext cx="6096000" cy="14619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ea typeface="ＭＳ Ｐゴシック" pitchFamily="34" charset="-128"/>
              </a:rPr>
              <a:t>Certificate </a:t>
            </a:r>
            <a:r>
              <a:rPr lang="en-US" sz="2800" dirty="0">
                <a:ea typeface="ＭＳ Ｐゴシック" pitchFamily="34" charset="-128"/>
              </a:rPr>
              <a:t>of </a:t>
            </a:r>
            <a:r>
              <a:rPr lang="en-US" sz="2800" dirty="0" smtClean="0">
                <a:ea typeface="ＭＳ Ｐゴシック" pitchFamily="34" charset="-128"/>
              </a:rPr>
              <a:t>Completion</a:t>
            </a:r>
          </a:p>
          <a:p>
            <a:pPr marL="457200" lvl="0" indent="-45720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ea typeface="ＭＳ Ｐゴシック" pitchFamily="34" charset="-128"/>
              </a:rPr>
              <a:t>Letter </a:t>
            </a:r>
            <a:r>
              <a:rPr lang="en-US" sz="2800" dirty="0">
                <a:ea typeface="ＭＳ Ｐゴシック" pitchFamily="34" charset="-128"/>
              </a:rPr>
              <a:t>of </a:t>
            </a:r>
            <a:r>
              <a:rPr lang="en-US" sz="2800" dirty="0" smtClean="0">
                <a:ea typeface="ＭＳ Ｐゴシック" pitchFamily="34" charset="-128"/>
              </a:rPr>
              <a:t>Merit</a:t>
            </a:r>
          </a:p>
          <a:p>
            <a:pPr marL="457200" lvl="0" indent="-45720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ea typeface="ＭＳ Ｐゴシック" pitchFamily="34" charset="-128"/>
              </a:rPr>
              <a:t>Digital </a:t>
            </a:r>
            <a:r>
              <a:rPr lang="en-US" sz="2800" dirty="0">
                <a:ea typeface="ＭＳ Ｐゴシック" pitchFamily="34" charset="-128"/>
              </a:rPr>
              <a:t>Badge</a:t>
            </a:r>
          </a:p>
        </p:txBody>
      </p:sp>
    </p:spTree>
    <p:extLst>
      <p:ext uri="{BB962C8B-B14F-4D97-AF65-F5344CB8AC3E}">
        <p14:creationId xmlns:p14="http://schemas.microsoft.com/office/powerpoint/2010/main" val="202048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B10DE3-0125-43A8-B842-E69F05150C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068" y="-99392"/>
            <a:ext cx="10748242" cy="108093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CCNA: Switching, Routing, and Wireless Essentials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5559" y="1007177"/>
            <a:ext cx="18268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Overview:</a:t>
            </a:r>
          </a:p>
          <a:p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7518853" y="1222938"/>
            <a:ext cx="23109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Components: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6242" y="1422675"/>
            <a:ext cx="7662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ＭＳ Ｐゴシック" pitchFamily="34" charset="-128"/>
              </a:rPr>
              <a:t>Switching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ＭＳ Ｐゴシック" pitchFamily="34" charset="-128"/>
              </a:rPr>
              <a:t>Router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ＭＳ Ｐゴシック" pitchFamily="34" charset="-128"/>
              </a:rPr>
              <a:t>Business </a:t>
            </a:r>
            <a:r>
              <a:rPr lang="en-US" dirty="0">
                <a:latin typeface="Arial" charset="0"/>
                <a:ea typeface="ＭＳ Ｐゴシック" pitchFamily="34" charset="-128"/>
              </a:rPr>
              <a:t>networks </a:t>
            </a:r>
            <a:endParaRPr lang="en-US" dirty="0" smtClean="0">
              <a:latin typeface="Arial" charset="0"/>
              <a:ea typeface="ＭＳ Ｐゴシック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ＭＳ Ｐゴシック" pitchFamily="34" charset="-128"/>
              </a:rPr>
              <a:t>Wireless </a:t>
            </a:r>
            <a:r>
              <a:rPr lang="en-US" dirty="0">
                <a:latin typeface="Arial" charset="0"/>
                <a:ea typeface="ＭＳ Ｐゴシック" pitchFamily="34" charset="-128"/>
              </a:rPr>
              <a:t>local area networks (WLAN</a:t>
            </a:r>
            <a:r>
              <a:rPr lang="en-US" dirty="0" smtClean="0">
                <a:latin typeface="Arial" charset="0"/>
                <a:ea typeface="ＭＳ Ｐゴシック" pitchFamily="34" charset="-128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ＭＳ Ｐゴシック" pitchFamily="34" charset="-128"/>
              </a:rPr>
              <a:t>Security </a:t>
            </a:r>
            <a:r>
              <a:rPr lang="en-US" dirty="0">
                <a:latin typeface="Arial" charset="0"/>
                <a:ea typeface="ＭＳ Ｐゴシック" pitchFamily="34" charset="-128"/>
              </a:rPr>
              <a:t>concepts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39877" y="1693899"/>
            <a:ext cx="4552123" cy="2995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indent="-114300" fontAlgn="base">
              <a:spcBef>
                <a:spcPts val="400"/>
              </a:spcBef>
              <a:spcAft>
                <a:spcPct val="0"/>
              </a:spcAft>
              <a:buSzPct val="80000"/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pitchFamily="34" charset="-128"/>
              </a:rPr>
              <a:t>16 </a:t>
            </a:r>
            <a:r>
              <a:rPr lang="en-US" dirty="0" smtClean="0">
                <a:latin typeface="Arial" charset="0"/>
                <a:ea typeface="ＭＳ Ｐゴシック" pitchFamily="34" charset="-128"/>
              </a:rPr>
              <a:t>modules/chapters</a:t>
            </a:r>
            <a:endParaRPr lang="en-US" dirty="0">
              <a:latin typeface="Arial" charset="0"/>
              <a:ea typeface="ＭＳ Ｐゴシック" pitchFamily="34" charset="-128"/>
            </a:endParaRPr>
          </a:p>
          <a:p>
            <a:pPr marL="114300" lvl="0" indent="-114300" fontAlgn="base">
              <a:spcBef>
                <a:spcPts val="400"/>
              </a:spcBef>
              <a:spcAft>
                <a:spcPct val="0"/>
              </a:spcAft>
              <a:buSzPct val="80000"/>
              <a:buFont typeface="Arial"/>
              <a:buChar char="•"/>
              <a:defRPr/>
            </a:pPr>
            <a:r>
              <a:rPr lang="en-US" dirty="0">
                <a:ea typeface="ＭＳ Ｐゴシック" pitchFamily="34" charset="-128"/>
              </a:rPr>
              <a:t>1</a:t>
            </a:r>
            <a:r>
              <a:rPr lang="en-US" dirty="0">
                <a:latin typeface="Arial" charset="0"/>
                <a:ea typeface="ＭＳ Ｐゴシック" pitchFamily="34" charset="-128"/>
              </a:rPr>
              <a:t>4 hands-on labs</a:t>
            </a:r>
          </a:p>
          <a:p>
            <a:pPr marL="114300" indent="-114300">
              <a:spcBef>
                <a:spcPts val="400"/>
              </a:spcBef>
              <a:buSzPct val="80000"/>
              <a:buFont typeface="Arial"/>
              <a:buChar char="•"/>
              <a:defRPr/>
            </a:pPr>
            <a:r>
              <a:rPr lang="en-US" dirty="0">
                <a:ea typeface="ＭＳ Ｐゴシック" pitchFamily="34" charset="-128"/>
              </a:rPr>
              <a:t>31 Cisco Packet Tracer activities</a:t>
            </a:r>
          </a:p>
          <a:p>
            <a:pPr marL="114300" indent="-114300">
              <a:spcBef>
                <a:spcPts val="400"/>
              </a:spcBef>
              <a:buSzPct val="80000"/>
              <a:buFont typeface="Arial"/>
              <a:buChar char="•"/>
              <a:defRPr/>
            </a:pPr>
            <a:r>
              <a:rPr lang="en-US" dirty="0">
                <a:ea typeface="ＭＳ Ｐゴシック" pitchFamily="34" charset="-128"/>
              </a:rPr>
              <a:t>15 videos</a:t>
            </a:r>
            <a:endParaRPr lang="en-US" dirty="0">
              <a:latin typeface="Arial" charset="0"/>
              <a:ea typeface="ＭＳ Ｐゴシック" pitchFamily="34" charset="-128"/>
            </a:endParaRPr>
          </a:p>
          <a:p>
            <a:pPr marL="114300" lvl="0" indent="-114300" fontAlgn="base">
              <a:spcBef>
                <a:spcPts val="400"/>
              </a:spcBef>
              <a:spcAft>
                <a:spcPct val="0"/>
              </a:spcAft>
              <a:buSzPct val="80000"/>
              <a:buFont typeface="Arial"/>
              <a:buChar char="•"/>
              <a:defRPr/>
            </a:pPr>
            <a:r>
              <a:rPr lang="en-US" dirty="0" smtClean="0">
                <a:ea typeface="ＭＳ Ｐゴシック" pitchFamily="34" charset="-128"/>
              </a:rPr>
              <a:t>1</a:t>
            </a:r>
            <a:r>
              <a:rPr lang="en-US" dirty="0" smtClean="0">
                <a:latin typeface="Arial" charset="0"/>
                <a:ea typeface="ＭＳ Ｐゴシック" pitchFamily="34" charset="-128"/>
              </a:rPr>
              <a:t> </a:t>
            </a:r>
            <a:r>
              <a:rPr lang="en-US" dirty="0">
                <a:latin typeface="Arial" charset="0"/>
                <a:ea typeface="ＭＳ Ｐゴシック" pitchFamily="34" charset="-128"/>
              </a:rPr>
              <a:t>interactive activity</a:t>
            </a:r>
          </a:p>
          <a:p>
            <a:pPr marL="114300" lvl="0" indent="-114300" fontAlgn="base">
              <a:spcBef>
                <a:spcPts val="400"/>
              </a:spcBef>
              <a:spcAft>
                <a:spcPct val="0"/>
              </a:spcAft>
              <a:buSzPct val="80000"/>
              <a:buFont typeface="Arial"/>
              <a:buChar char="•"/>
              <a:defRPr/>
            </a:pPr>
            <a:r>
              <a:rPr lang="en-US" dirty="0">
                <a:ea typeface="ＭＳ Ｐゴシック" pitchFamily="34" charset="-128"/>
              </a:rPr>
              <a:t>36</a:t>
            </a:r>
            <a:r>
              <a:rPr lang="en-US" dirty="0">
                <a:latin typeface="Arial" charset="0"/>
                <a:ea typeface="ＭＳ Ｐゴシック" pitchFamily="34" charset="-128"/>
              </a:rPr>
              <a:t> CYU quizzes</a:t>
            </a:r>
          </a:p>
          <a:p>
            <a:pPr marL="114300" lvl="0" indent="-114300" fontAlgn="base">
              <a:spcBef>
                <a:spcPts val="400"/>
              </a:spcBef>
              <a:spcAft>
                <a:spcPct val="0"/>
              </a:spcAft>
              <a:buSzPct val="80000"/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pitchFamily="34" charset="-128"/>
              </a:rPr>
              <a:t>16 module exams</a:t>
            </a:r>
          </a:p>
          <a:p>
            <a:pPr marL="114300" lvl="0" indent="-114300" fontAlgn="base">
              <a:spcBef>
                <a:spcPts val="400"/>
              </a:spcBef>
              <a:spcAft>
                <a:spcPct val="0"/>
              </a:spcAft>
              <a:buSzPct val="80000"/>
              <a:buFont typeface="Arial"/>
              <a:buChar char="•"/>
              <a:defRPr/>
            </a:pPr>
            <a:r>
              <a:rPr lang="en-US" dirty="0">
                <a:ea typeface="ＭＳ Ｐゴシック" pitchFamily="34" charset="-128"/>
              </a:rPr>
              <a:t>5</a:t>
            </a:r>
            <a:r>
              <a:rPr lang="en-US" dirty="0">
                <a:latin typeface="Arial" charset="0"/>
                <a:ea typeface="ＭＳ Ｐゴシック" pitchFamily="34" charset="-128"/>
              </a:rPr>
              <a:t> module group exams</a:t>
            </a:r>
          </a:p>
          <a:p>
            <a:pPr marL="114300" lvl="0" indent="-114300" fontAlgn="base">
              <a:spcBef>
                <a:spcPts val="400"/>
              </a:spcBef>
              <a:spcAft>
                <a:spcPct val="0"/>
              </a:spcAft>
              <a:buSzPct val="80000"/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pitchFamily="34" charset="-128"/>
              </a:rPr>
              <a:t>1 final exam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53523" y="465047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 defTabSz="685777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rial" charset="0"/>
                <a:ea typeface="ＭＳ Ｐゴシック" pitchFamily="34" charset="-128"/>
              </a:rPr>
              <a:t>To learn key </a:t>
            </a:r>
            <a:r>
              <a:rPr lang="en-US" dirty="0">
                <a:latin typeface="Arial" charset="0"/>
                <a:ea typeface="ＭＳ Ｐゴシック" pitchFamily="34" charset="-128"/>
              </a:rPr>
              <a:t>switching and routing </a:t>
            </a:r>
            <a:r>
              <a:rPr lang="en-US" dirty="0" smtClean="0">
                <a:latin typeface="Arial" charset="0"/>
                <a:ea typeface="ＭＳ Ｐゴシック" pitchFamily="34" charset="-128"/>
              </a:rPr>
              <a:t>concepts</a:t>
            </a:r>
          </a:p>
          <a:p>
            <a:pPr marL="285750" lvl="0" indent="-285750" defTabSz="685777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rial" charset="0"/>
                <a:ea typeface="ＭＳ Ｐゴシック" pitchFamily="34" charset="-128"/>
              </a:rPr>
              <a:t>Perform </a:t>
            </a:r>
            <a:r>
              <a:rPr lang="en-US" dirty="0">
                <a:latin typeface="Arial" charset="0"/>
                <a:ea typeface="ＭＳ Ｐゴシック" pitchFamily="34" charset="-128"/>
              </a:rPr>
              <a:t>basic network configuration and troubleshooting, </a:t>
            </a:r>
            <a:r>
              <a:rPr lang="en-US" dirty="0" smtClean="0">
                <a:latin typeface="Arial" charset="0"/>
                <a:ea typeface="ＭＳ Ｐゴシック" pitchFamily="34" charset="-128"/>
              </a:rPr>
              <a:t>Identify </a:t>
            </a:r>
            <a:r>
              <a:rPr lang="en-US" dirty="0">
                <a:latin typeface="Arial" charset="0"/>
                <a:ea typeface="ＭＳ Ｐゴシック" pitchFamily="34" charset="-128"/>
              </a:rPr>
              <a:t>and mitigate LAN security </a:t>
            </a:r>
            <a:r>
              <a:rPr lang="en-US" dirty="0" smtClean="0">
                <a:latin typeface="Arial" charset="0"/>
                <a:ea typeface="ＭＳ Ｐゴシック" pitchFamily="34" charset="-128"/>
              </a:rPr>
              <a:t>threats</a:t>
            </a:r>
          </a:p>
          <a:p>
            <a:pPr marL="285750" lvl="0" indent="-285750" defTabSz="685777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rial" charset="0"/>
                <a:ea typeface="ＭＳ Ｐゴシック" pitchFamily="34" charset="-128"/>
              </a:rPr>
              <a:t>Configure </a:t>
            </a:r>
            <a:r>
              <a:rPr lang="en-US" dirty="0">
                <a:latin typeface="Arial" charset="0"/>
                <a:ea typeface="ＭＳ Ｐゴシック" pitchFamily="34" charset="-128"/>
              </a:rPr>
              <a:t>and secure a basic WLAN.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3523" y="3826853"/>
            <a:ext cx="31043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Acknowledgment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7705846" y="4888682"/>
            <a:ext cx="6096000" cy="14619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ea typeface="ＭＳ Ｐゴシック" pitchFamily="34" charset="-128"/>
              </a:rPr>
              <a:t>Certificate </a:t>
            </a:r>
            <a:r>
              <a:rPr lang="en-US" sz="2800" dirty="0">
                <a:ea typeface="ＭＳ Ｐゴシック" pitchFamily="34" charset="-128"/>
              </a:rPr>
              <a:t>of </a:t>
            </a:r>
            <a:r>
              <a:rPr lang="en-US" sz="2800" dirty="0" smtClean="0">
                <a:ea typeface="ＭＳ Ｐゴシック" pitchFamily="34" charset="-128"/>
              </a:rPr>
              <a:t>Completion</a:t>
            </a:r>
          </a:p>
          <a:p>
            <a:pPr marL="457200" lvl="0" indent="-45720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ea typeface="ＭＳ Ｐゴシック" pitchFamily="34" charset="-128"/>
              </a:rPr>
              <a:t>Letter </a:t>
            </a:r>
            <a:r>
              <a:rPr lang="en-US" sz="2800" dirty="0">
                <a:ea typeface="ＭＳ Ｐゴシック" pitchFamily="34" charset="-128"/>
              </a:rPr>
              <a:t>of </a:t>
            </a:r>
            <a:r>
              <a:rPr lang="en-US" sz="2800" dirty="0" smtClean="0">
                <a:ea typeface="ＭＳ Ｐゴシック" pitchFamily="34" charset="-128"/>
              </a:rPr>
              <a:t>Merit</a:t>
            </a:r>
          </a:p>
          <a:p>
            <a:pPr marL="457200" lvl="0" indent="-45720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ea typeface="ＭＳ Ｐゴシック" pitchFamily="34" charset="-128"/>
              </a:rPr>
              <a:t>Digital </a:t>
            </a:r>
            <a:r>
              <a:rPr lang="en-US" sz="2800" dirty="0">
                <a:ea typeface="ＭＳ Ｐゴシック" pitchFamily="34" charset="-128"/>
              </a:rPr>
              <a:t>Badge</a:t>
            </a:r>
          </a:p>
        </p:txBody>
      </p:sp>
    </p:spTree>
    <p:extLst>
      <p:ext uri="{BB962C8B-B14F-4D97-AF65-F5344CB8AC3E}">
        <p14:creationId xmlns:p14="http://schemas.microsoft.com/office/powerpoint/2010/main" val="73214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B10DE3-0125-43A8-B842-E69F05150C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1344" y="-95752"/>
            <a:ext cx="11089232" cy="10809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CCNA: Enterprise Networking, Security, and Automation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05559" y="1007177"/>
            <a:ext cx="18268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Overview:</a:t>
            </a:r>
          </a:p>
          <a:p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518853" y="1222938"/>
            <a:ext cx="23109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Components: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0612" y="1383171"/>
            <a:ext cx="7662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ＭＳ Ｐゴシック" pitchFamily="34" charset="-128"/>
              </a:rPr>
              <a:t>Securing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ＭＳ Ｐゴシック" pitchFamily="34" charset="-128"/>
              </a:rPr>
              <a:t>Troubleshooting </a:t>
            </a:r>
            <a:r>
              <a:rPr lang="en-US" dirty="0">
                <a:latin typeface="Arial" charset="0"/>
                <a:ea typeface="ＭＳ Ｐゴシック" pitchFamily="34" charset="-128"/>
              </a:rPr>
              <a:t>enterprise networks </a:t>
            </a:r>
            <a:endParaRPr lang="en-US" dirty="0" smtClean="0">
              <a:latin typeface="Arial" charset="0"/>
              <a:ea typeface="ＭＳ Ｐゴシック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ＭＳ Ｐゴシック" pitchFamily="34" charset="-128"/>
              </a:rPr>
              <a:t>Wide </a:t>
            </a:r>
            <a:r>
              <a:rPr lang="en-US" dirty="0">
                <a:latin typeface="Arial" charset="0"/>
                <a:ea typeface="ＭＳ Ｐゴシック" pitchFamily="34" charset="-128"/>
              </a:rPr>
              <a:t>area network (WAN) </a:t>
            </a:r>
            <a:r>
              <a:rPr lang="en-US" dirty="0" smtClean="0">
                <a:latin typeface="Arial" charset="0"/>
                <a:ea typeface="ＭＳ Ｐゴシック" pitchFamily="34" charset="-128"/>
              </a:rPr>
              <a:t>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ＭＳ Ｐゴシック" pitchFamily="34" charset="-128"/>
              </a:rPr>
              <a:t>Quality </a:t>
            </a:r>
            <a:r>
              <a:rPr lang="en-US" dirty="0">
                <a:latin typeface="Arial" charset="0"/>
                <a:ea typeface="ＭＳ Ｐゴシック" pitchFamily="34" charset="-128"/>
              </a:rPr>
              <a:t>of service (QoS) </a:t>
            </a:r>
            <a:r>
              <a:rPr lang="en-US" dirty="0" smtClean="0">
                <a:latin typeface="Arial" charset="0"/>
                <a:ea typeface="ＭＳ Ｐゴシック" pitchFamily="34" charset="-128"/>
              </a:rPr>
              <a:t>mechanisms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ＭＳ Ｐゴシック" pitchFamily="34" charset="-128"/>
              </a:rPr>
              <a:t>Secure </a:t>
            </a:r>
            <a:r>
              <a:rPr lang="en-US" dirty="0">
                <a:latin typeface="Arial" charset="0"/>
                <a:ea typeface="ＭＳ Ｐゴシック" pitchFamily="34" charset="-128"/>
              </a:rPr>
              <a:t>remote </a:t>
            </a:r>
            <a:r>
              <a:rPr lang="en-US" dirty="0" smtClean="0">
                <a:latin typeface="Arial" charset="0"/>
                <a:ea typeface="ＭＳ Ｐゴシック" pitchFamily="34" charset="-128"/>
              </a:rPr>
              <a:t>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ＭＳ Ｐゴシック" pitchFamily="34" charset="-128"/>
              </a:rPr>
              <a:t>Software-defined networking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ＭＳ Ｐゴシック" pitchFamily="34" charset="-128"/>
              </a:rPr>
              <a:t>Virtualization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ＭＳ Ｐゴシック" pitchFamily="34" charset="-128"/>
              </a:rPr>
              <a:t>A</a:t>
            </a:r>
            <a:r>
              <a:rPr lang="en-US" dirty="0" smtClean="0">
                <a:latin typeface="Arial" charset="0"/>
                <a:ea typeface="ＭＳ Ｐゴシック" pitchFamily="34" charset="-128"/>
              </a:rPr>
              <a:t>utomation </a:t>
            </a:r>
            <a:r>
              <a:rPr lang="en-US" dirty="0">
                <a:latin typeface="Arial" charset="0"/>
                <a:ea typeface="ＭＳ Ｐゴシック" pitchFamily="34" charset="-128"/>
              </a:rPr>
              <a:t>concepts supporting network digitization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39877" y="1661538"/>
            <a:ext cx="4552123" cy="3652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indent="-114300" fontAlgn="base">
              <a:spcBef>
                <a:spcPts val="400"/>
              </a:spcBef>
              <a:spcAft>
                <a:spcPct val="0"/>
              </a:spcAft>
              <a:buSzPct val="80000"/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pitchFamily="34" charset="-128"/>
              </a:rPr>
              <a:t>14 modules</a:t>
            </a:r>
          </a:p>
          <a:p>
            <a:pPr marL="114300" lvl="0" indent="-114300" fontAlgn="base">
              <a:spcBef>
                <a:spcPts val="400"/>
              </a:spcBef>
              <a:spcAft>
                <a:spcPct val="0"/>
              </a:spcAft>
              <a:buSzPct val="80000"/>
              <a:buFont typeface="Arial"/>
              <a:buChar char="•"/>
              <a:defRPr/>
            </a:pPr>
            <a:r>
              <a:rPr lang="en-US" dirty="0">
                <a:ea typeface="ＭＳ Ｐゴシック" pitchFamily="34" charset="-128"/>
              </a:rPr>
              <a:t>12</a:t>
            </a:r>
            <a:r>
              <a:rPr lang="en-US" dirty="0">
                <a:latin typeface="Arial" charset="0"/>
                <a:ea typeface="ＭＳ Ｐゴシック" pitchFamily="34" charset="-128"/>
              </a:rPr>
              <a:t> hands-on labs</a:t>
            </a:r>
          </a:p>
          <a:p>
            <a:pPr marL="114300" indent="-114300">
              <a:spcBef>
                <a:spcPts val="400"/>
              </a:spcBef>
              <a:buSzPct val="80000"/>
              <a:buFont typeface="Arial"/>
              <a:buChar char="•"/>
              <a:defRPr/>
            </a:pPr>
            <a:r>
              <a:rPr lang="en-US" dirty="0">
                <a:ea typeface="ＭＳ Ｐゴシック" pitchFamily="34" charset="-128"/>
              </a:rPr>
              <a:t>29 Cisco Packet Tracer activities</a:t>
            </a:r>
          </a:p>
          <a:p>
            <a:pPr marL="114300" indent="-114300">
              <a:spcBef>
                <a:spcPts val="400"/>
              </a:spcBef>
              <a:buSzPct val="80000"/>
              <a:buFont typeface="Arial"/>
              <a:buChar char="•"/>
              <a:defRPr/>
            </a:pPr>
            <a:r>
              <a:rPr lang="en-US" dirty="0">
                <a:ea typeface="ＭＳ Ｐゴシック" pitchFamily="34" charset="-128"/>
              </a:rPr>
              <a:t>32 videos</a:t>
            </a:r>
            <a:endParaRPr lang="en-US" dirty="0">
              <a:latin typeface="Arial" charset="0"/>
              <a:ea typeface="ＭＳ Ｐゴシック" pitchFamily="34" charset="-128"/>
            </a:endParaRPr>
          </a:p>
          <a:p>
            <a:pPr marL="114300" lvl="0" indent="-114300" fontAlgn="base">
              <a:spcBef>
                <a:spcPts val="400"/>
              </a:spcBef>
              <a:spcAft>
                <a:spcPct val="0"/>
              </a:spcAft>
              <a:buSzPct val="80000"/>
              <a:buFont typeface="Arial"/>
              <a:buChar char="•"/>
              <a:defRPr/>
            </a:pPr>
            <a:r>
              <a:rPr lang="en-US" dirty="0" smtClean="0">
                <a:latin typeface="Arial" charset="0"/>
                <a:ea typeface="ＭＳ Ｐゴシック" pitchFamily="34" charset="-128"/>
              </a:rPr>
              <a:t>2 </a:t>
            </a:r>
            <a:r>
              <a:rPr lang="en-US" dirty="0">
                <a:latin typeface="Arial" charset="0"/>
                <a:ea typeface="ＭＳ Ｐゴシック" pitchFamily="34" charset="-128"/>
              </a:rPr>
              <a:t>interactive activities</a:t>
            </a:r>
          </a:p>
          <a:p>
            <a:pPr marL="114300" lvl="0" indent="-114300" fontAlgn="base">
              <a:spcBef>
                <a:spcPts val="400"/>
              </a:spcBef>
              <a:spcAft>
                <a:spcPct val="0"/>
              </a:spcAft>
              <a:buSzPct val="80000"/>
              <a:buFont typeface="Arial"/>
              <a:buChar char="•"/>
              <a:defRPr/>
            </a:pPr>
            <a:r>
              <a:rPr lang="en-US" dirty="0">
                <a:ea typeface="ＭＳ Ｐゴシック" pitchFamily="34" charset="-128"/>
              </a:rPr>
              <a:t>53</a:t>
            </a:r>
            <a:r>
              <a:rPr lang="en-US" dirty="0">
                <a:latin typeface="Arial" charset="0"/>
                <a:ea typeface="ＭＳ Ｐゴシック" pitchFamily="34" charset="-128"/>
              </a:rPr>
              <a:t> CYU quizzes</a:t>
            </a:r>
          </a:p>
          <a:p>
            <a:pPr marL="114300" lvl="0" indent="-114300" fontAlgn="base">
              <a:spcBef>
                <a:spcPts val="400"/>
              </a:spcBef>
              <a:spcAft>
                <a:spcPct val="0"/>
              </a:spcAft>
              <a:buSzPct val="80000"/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pitchFamily="34" charset="-128"/>
              </a:rPr>
              <a:t>14 module exams</a:t>
            </a:r>
          </a:p>
          <a:p>
            <a:pPr marL="114300" lvl="0" indent="-114300" fontAlgn="base">
              <a:spcBef>
                <a:spcPts val="400"/>
              </a:spcBef>
              <a:spcAft>
                <a:spcPct val="0"/>
              </a:spcAft>
              <a:buSzPct val="80000"/>
              <a:buFont typeface="Arial"/>
              <a:buChar char="•"/>
              <a:defRPr/>
            </a:pPr>
            <a:r>
              <a:rPr lang="en-US" dirty="0">
                <a:ea typeface="ＭＳ Ｐゴシック" pitchFamily="34" charset="-128"/>
              </a:rPr>
              <a:t>5</a:t>
            </a:r>
            <a:r>
              <a:rPr lang="en-US" dirty="0">
                <a:latin typeface="Arial" charset="0"/>
                <a:ea typeface="ＭＳ Ｐゴシック" pitchFamily="34" charset="-128"/>
              </a:rPr>
              <a:t> module group exams</a:t>
            </a:r>
          </a:p>
          <a:p>
            <a:pPr marL="114300" lvl="0" indent="-114300" fontAlgn="base">
              <a:spcBef>
                <a:spcPts val="400"/>
              </a:spcBef>
              <a:spcAft>
                <a:spcPct val="0"/>
              </a:spcAft>
              <a:buSzPct val="80000"/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pitchFamily="34" charset="-128"/>
              </a:rPr>
              <a:t>1 final exam</a:t>
            </a:r>
          </a:p>
          <a:p>
            <a:pPr marL="114300" indent="-114300">
              <a:spcBef>
                <a:spcPts val="400"/>
              </a:spcBef>
              <a:buSzPct val="80000"/>
              <a:buFont typeface="Arial"/>
              <a:buChar char="•"/>
              <a:defRPr/>
            </a:pPr>
            <a:r>
              <a:rPr lang="en-US" dirty="0">
                <a:ea typeface="ＭＳ Ｐゴシック" pitchFamily="34" charset="-128"/>
              </a:rPr>
              <a:t>1 practice exam for CCNA certification exam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43877" y="4647138"/>
            <a:ext cx="6096000" cy="22108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 fontAlgn="base">
              <a:spcBef>
                <a:spcPct val="0"/>
              </a:spcBef>
              <a:spcAft>
                <a:spcPts val="7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rial" charset="0"/>
                <a:ea typeface="ＭＳ Ｐゴシック" pitchFamily="34" charset="-128"/>
              </a:rPr>
              <a:t>To configure </a:t>
            </a:r>
            <a:r>
              <a:rPr lang="en-US" dirty="0">
                <a:latin typeface="Arial" charset="0"/>
                <a:ea typeface="ＭＳ Ｐゴシック" pitchFamily="34" charset="-128"/>
              </a:rPr>
              <a:t>and troubleshoot enterprise </a:t>
            </a:r>
            <a:r>
              <a:rPr lang="en-US" dirty="0" smtClean="0">
                <a:latin typeface="Arial" charset="0"/>
                <a:ea typeface="ＭＳ Ｐゴシック" pitchFamily="34" charset="-128"/>
              </a:rPr>
              <a:t>networks</a:t>
            </a:r>
            <a:r>
              <a:rPr lang="en-US" dirty="0">
                <a:latin typeface="Arial" charset="0"/>
                <a:ea typeface="ＭＳ Ｐゴシック" pitchFamily="34" charset="-128"/>
              </a:rPr>
              <a:t/>
            </a:r>
            <a:br>
              <a:rPr lang="en-US" dirty="0">
                <a:latin typeface="Arial" charset="0"/>
                <a:ea typeface="ＭＳ Ｐゴシック" pitchFamily="34" charset="-128"/>
              </a:rPr>
            </a:br>
            <a:r>
              <a:rPr lang="en-US" dirty="0" smtClean="0">
                <a:latin typeface="Arial" charset="0"/>
                <a:ea typeface="ＭＳ Ｐゴシック" pitchFamily="34" charset="-128"/>
              </a:rPr>
              <a:t>Protect </a:t>
            </a:r>
            <a:r>
              <a:rPr lang="en-US" dirty="0">
                <a:latin typeface="Arial" charset="0"/>
                <a:ea typeface="ＭＳ Ｐゴシック" pitchFamily="34" charset="-128"/>
              </a:rPr>
              <a:t>against cybersecurity </a:t>
            </a:r>
            <a:r>
              <a:rPr lang="en-US" dirty="0" smtClean="0">
                <a:latin typeface="Arial" charset="0"/>
                <a:ea typeface="ＭＳ Ｐゴシック" pitchFamily="34" charset="-128"/>
              </a:rPr>
              <a:t>threats</a:t>
            </a:r>
          </a:p>
          <a:p>
            <a:pPr marL="285750" lvl="0" indent="-285750" fontAlgn="base">
              <a:spcBef>
                <a:spcPct val="0"/>
              </a:spcBef>
              <a:spcAft>
                <a:spcPts val="7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" charset="0"/>
                <a:ea typeface="ＭＳ Ｐゴシック" pitchFamily="34" charset="-128"/>
              </a:rPr>
              <a:t>N</a:t>
            </a:r>
            <a:r>
              <a:rPr lang="en-US" dirty="0" smtClean="0">
                <a:latin typeface="Arial" charset="0"/>
                <a:ea typeface="ＭＳ Ｐゴシック" pitchFamily="34" charset="-128"/>
              </a:rPr>
              <a:t>etwork </a:t>
            </a:r>
            <a:r>
              <a:rPr lang="en-US" dirty="0">
                <a:latin typeface="Arial" charset="0"/>
                <a:ea typeface="ＭＳ Ｐゴシック" pitchFamily="34" charset="-128"/>
              </a:rPr>
              <a:t>management tools and </a:t>
            </a:r>
            <a:r>
              <a:rPr lang="en-US" dirty="0" smtClean="0">
                <a:latin typeface="Arial" charset="0"/>
                <a:ea typeface="ＭＳ Ｐゴシック" pitchFamily="34" charset="-128"/>
              </a:rPr>
              <a:t>software-defined networking</a:t>
            </a:r>
          </a:p>
          <a:p>
            <a:pPr marL="285750" lvl="0" indent="-285750" fontAlgn="base">
              <a:spcBef>
                <a:spcPct val="0"/>
              </a:spcBef>
              <a:spcAft>
                <a:spcPts val="7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rial" charset="0"/>
                <a:ea typeface="ＭＳ Ｐゴシック" pitchFamily="34" charset="-128"/>
              </a:rPr>
              <a:t>Controller-based </a:t>
            </a:r>
            <a:r>
              <a:rPr lang="en-US" dirty="0">
                <a:latin typeface="Arial" charset="0"/>
                <a:ea typeface="ＭＳ Ｐゴシック" pitchFamily="34" charset="-128"/>
              </a:rPr>
              <a:t>architectures </a:t>
            </a:r>
            <a:br>
              <a:rPr lang="en-US" dirty="0">
                <a:latin typeface="Arial" charset="0"/>
                <a:ea typeface="ＭＳ Ｐゴシック" pitchFamily="34" charset="-128"/>
              </a:rPr>
            </a:br>
            <a:r>
              <a:rPr lang="en-US" dirty="0" smtClean="0">
                <a:latin typeface="Arial" charset="0"/>
                <a:ea typeface="ＭＳ Ｐゴシック" pitchFamily="34" charset="-128"/>
              </a:rPr>
              <a:t>Application </a:t>
            </a:r>
            <a:r>
              <a:rPr lang="en-US" dirty="0">
                <a:latin typeface="Arial" charset="0"/>
                <a:ea typeface="ＭＳ Ｐゴシック" pitchFamily="34" charset="-128"/>
              </a:rPr>
              <a:t>programming interfaces (APIs) enable network automation.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05921" y="4214423"/>
            <a:ext cx="31043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Acknowledgment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7664309" y="5229200"/>
            <a:ext cx="6096000" cy="14619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ea typeface="ＭＳ Ｐゴシック" pitchFamily="34" charset="-128"/>
              </a:rPr>
              <a:t>Certificate </a:t>
            </a:r>
            <a:r>
              <a:rPr lang="en-US" sz="2800" dirty="0">
                <a:ea typeface="ＭＳ Ｐゴシック" pitchFamily="34" charset="-128"/>
              </a:rPr>
              <a:t>of </a:t>
            </a:r>
            <a:r>
              <a:rPr lang="en-US" sz="2800" dirty="0" smtClean="0">
                <a:ea typeface="ＭＳ Ｐゴシック" pitchFamily="34" charset="-128"/>
              </a:rPr>
              <a:t>Completion</a:t>
            </a:r>
          </a:p>
          <a:p>
            <a:pPr marL="457200" lvl="0" indent="-45720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ea typeface="ＭＳ Ｐゴシック" pitchFamily="34" charset="-128"/>
              </a:rPr>
              <a:t>Letter </a:t>
            </a:r>
            <a:r>
              <a:rPr lang="en-US" sz="2800" dirty="0">
                <a:ea typeface="ＭＳ Ｐゴシック" pitchFamily="34" charset="-128"/>
              </a:rPr>
              <a:t>of </a:t>
            </a:r>
            <a:r>
              <a:rPr lang="en-US" sz="2800" dirty="0" smtClean="0">
                <a:ea typeface="ＭＳ Ｐゴシック" pitchFamily="34" charset="-128"/>
              </a:rPr>
              <a:t>Merit</a:t>
            </a:r>
          </a:p>
          <a:p>
            <a:pPr marL="457200" lvl="0" indent="-45720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ea typeface="ＭＳ Ｐゴシック" pitchFamily="34" charset="-128"/>
              </a:rPr>
              <a:t>Digital </a:t>
            </a:r>
            <a:r>
              <a:rPr lang="en-US" sz="2800" dirty="0">
                <a:ea typeface="ＭＳ Ｐゴシック" pitchFamily="34" charset="-128"/>
              </a:rPr>
              <a:t>Badge</a:t>
            </a:r>
          </a:p>
        </p:txBody>
      </p:sp>
    </p:spTree>
    <p:extLst>
      <p:ext uri="{BB962C8B-B14F-4D97-AF65-F5344CB8AC3E}">
        <p14:creationId xmlns:p14="http://schemas.microsoft.com/office/powerpoint/2010/main" val="152032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8DBCA0D1-D025-4688-AC56-28EFDFE66F10}"/>
              </a:ext>
            </a:extLst>
          </p:cNvPr>
          <p:cNvSpPr txBox="1">
            <a:spLocks/>
          </p:cNvSpPr>
          <p:nvPr/>
        </p:nvSpPr>
        <p:spPr>
          <a:xfrm>
            <a:off x="191344" y="135682"/>
            <a:ext cx="9613861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Roadmap for ITN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01331" y="2110156"/>
            <a:ext cx="6303448" cy="756280"/>
          </a:xfrm>
          <a:prstGeom prst="rect">
            <a:avLst/>
          </a:prstGeom>
          <a:solidFill>
            <a:schemeClr val="bg1">
              <a:lumMod val="20000"/>
              <a:lumOff val="80000"/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6AD5C52-A5A1-5644-902A-1BEC9CBB9BD5}"/>
              </a:ext>
            </a:extLst>
          </p:cNvPr>
          <p:cNvSpPr/>
          <p:nvPr/>
        </p:nvSpPr>
        <p:spPr>
          <a:xfrm>
            <a:off x="2201331" y="3438418"/>
            <a:ext cx="6303448" cy="563948"/>
          </a:xfrm>
          <a:prstGeom prst="rect">
            <a:avLst/>
          </a:prstGeom>
          <a:solidFill>
            <a:schemeClr val="bg1">
              <a:lumMod val="20000"/>
              <a:lumOff val="80000"/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D4A1580-05F9-7445-A3E0-C4B9AC7B28FD}"/>
              </a:ext>
            </a:extLst>
          </p:cNvPr>
          <p:cNvSpPr/>
          <p:nvPr/>
        </p:nvSpPr>
        <p:spPr>
          <a:xfrm>
            <a:off x="2201514" y="4392621"/>
            <a:ext cx="6303448" cy="380688"/>
          </a:xfrm>
          <a:prstGeom prst="rect">
            <a:avLst/>
          </a:prstGeom>
          <a:solidFill>
            <a:schemeClr val="bg1">
              <a:lumMod val="20000"/>
              <a:lumOff val="80000"/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3DBCBAC5-3BCD-374D-981B-B68DD0B55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561145"/>
              </p:ext>
            </p:extLst>
          </p:nvPr>
        </p:nvGraphicFramePr>
        <p:xfrm>
          <a:off x="983432" y="920321"/>
          <a:ext cx="9899594" cy="5901535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1493163">
                  <a:extLst>
                    <a:ext uri="{9D8B030D-6E8A-4147-A177-3AD203B41FA5}">
                      <a16:colId xmlns:a16="http://schemas.microsoft.com/office/drawing/2014/main" xmlns="" val="2533686745"/>
                    </a:ext>
                  </a:extLst>
                </a:gridCol>
                <a:gridCol w="3857917">
                  <a:extLst>
                    <a:ext uri="{9D8B030D-6E8A-4147-A177-3AD203B41FA5}">
                      <a16:colId xmlns:a16="http://schemas.microsoft.com/office/drawing/2014/main" xmlns="" val="2204606780"/>
                    </a:ext>
                  </a:extLst>
                </a:gridCol>
                <a:gridCol w="4548514">
                  <a:extLst>
                    <a:ext uri="{9D8B030D-6E8A-4147-A177-3AD203B41FA5}">
                      <a16:colId xmlns:a16="http://schemas.microsoft.com/office/drawing/2014/main" xmlns="" val="2545310452"/>
                    </a:ext>
                  </a:extLst>
                </a:gridCol>
              </a:tblGrid>
              <a:tr h="325706">
                <a:tc gridSpan="2">
                  <a:txBody>
                    <a:bodyPr/>
                    <a:lstStyle/>
                    <a:p>
                      <a:pPr marL="36830" marR="36830" lvl="0" indent="0" algn="ctr" defTabSz="685777" rtl="0" eaLnBrk="1" fontAlgn="auto" latinLnBrk="0" hangingPunct="1">
                        <a:lnSpc>
                          <a:spcPts val="8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CiscoSansTT" panose="020B0503020201020303" pitchFamily="34" charset="0"/>
                          <a:ea typeface="Times New Roman" panose="02020603050405020304" pitchFamily="18" charset="0"/>
                          <a:cs typeface="CiscoSansTT" panose="020B0503020201020303" pitchFamily="34" charset="0"/>
                        </a:rPr>
                        <a:t>Module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36830" marR="36830" lvl="0" indent="0" algn="l" defTabSz="685777" rtl="0" eaLnBrk="1" fontAlgn="auto" latinLnBrk="0" hangingPunct="1">
                        <a:lnSpc>
                          <a:spcPts val="8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830" marR="36830" algn="ctr">
                        <a:lnSpc>
                          <a:spcPts val="8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CiscoSansTT" panose="020B0503020201020303" pitchFamily="34" charset="0"/>
                          <a:ea typeface="Times New Roman" panose="02020603050405020304" pitchFamily="18" charset="0"/>
                          <a:cs typeface="CiscoSansTT" panose="020B0503020201020303" pitchFamily="34" charset="0"/>
                        </a:rPr>
                        <a:t>Module Group Assessments</a:t>
                      </a: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63664692"/>
                  </a:ext>
                </a:extLst>
              </a:tr>
              <a:tr h="308829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1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Networking Today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91440" algn="l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Basic Network Connectivity and Communications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733101307"/>
                  </a:ext>
                </a:extLst>
              </a:tr>
              <a:tr h="308829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2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Basic Switch and End Device Configuration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068204228"/>
                  </a:ext>
                </a:extLst>
              </a:tr>
              <a:tr h="308829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3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Protocol Models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239872796"/>
                  </a:ext>
                </a:extLst>
              </a:tr>
              <a:tr h="308829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4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Physical Layer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91440" algn="l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Ethernet Concepts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40446268"/>
                  </a:ext>
                </a:extLst>
              </a:tr>
              <a:tr h="318646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5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Number Systems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1512100"/>
                  </a:ext>
                </a:extLst>
              </a:tr>
              <a:tr h="308829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6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 Link Layer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35834933"/>
                  </a:ext>
                </a:extLst>
              </a:tr>
              <a:tr h="308829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7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Ethernet Switching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62866834"/>
                  </a:ext>
                </a:extLst>
              </a:tr>
              <a:tr h="318646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8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Network Layer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91440" algn="l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Communicating Between Networks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99784155"/>
                  </a:ext>
                </a:extLst>
              </a:tr>
              <a:tr h="308829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9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Address Resolution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9205597"/>
                  </a:ext>
                </a:extLst>
              </a:tr>
              <a:tr h="308829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10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Basic Router Configuration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0962794"/>
                  </a:ext>
                </a:extLst>
              </a:tr>
              <a:tr h="308829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11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IPv4 Addressing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91440" algn="l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IP Addressing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90166950"/>
                  </a:ext>
                </a:extLst>
              </a:tr>
              <a:tr h="327751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12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IPv6 Addressing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8139048"/>
                  </a:ext>
                </a:extLst>
              </a:tr>
              <a:tr h="308829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13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ICMP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2888409"/>
                  </a:ext>
                </a:extLst>
              </a:tr>
              <a:tr h="327751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14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Transport Layer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91440" algn="l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Network Application Communications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04593660"/>
                  </a:ext>
                </a:extLst>
              </a:tr>
              <a:tr h="308829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15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Application Layer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4003500"/>
                  </a:ext>
                </a:extLst>
              </a:tr>
              <a:tr h="308829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16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Network Security Fundamentals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91440" algn="l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Building and Securing a Small Network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785091318"/>
                  </a:ext>
                </a:extLst>
              </a:tr>
              <a:tr h="327751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17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Build a Small Network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7526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9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8DBCA0D1-D025-4688-AC56-28EFDFE66F10}"/>
              </a:ext>
            </a:extLst>
          </p:cNvPr>
          <p:cNvSpPr txBox="1">
            <a:spLocks/>
          </p:cNvSpPr>
          <p:nvPr/>
        </p:nvSpPr>
        <p:spPr>
          <a:xfrm>
            <a:off x="191344" y="135682"/>
            <a:ext cx="9613861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Roadmap for </a:t>
            </a:r>
            <a:r>
              <a:rPr lang="en-US" sz="3200" dirty="0" smtClean="0">
                <a:solidFill>
                  <a:schemeClr val="bg1"/>
                </a:solidFill>
              </a:rPr>
              <a:t>SRWE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3DBCBAC5-3BCD-374D-981B-B68DD0B55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80144"/>
              </p:ext>
            </p:extLst>
          </p:nvPr>
        </p:nvGraphicFramePr>
        <p:xfrm>
          <a:off x="1277473" y="874065"/>
          <a:ext cx="10031503" cy="5607417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1626527">
                  <a:extLst>
                    <a:ext uri="{9D8B030D-6E8A-4147-A177-3AD203B41FA5}">
                      <a16:colId xmlns:a16="http://schemas.microsoft.com/office/drawing/2014/main" xmlns="" val="2533686745"/>
                    </a:ext>
                  </a:extLst>
                </a:gridCol>
                <a:gridCol w="4202488">
                  <a:extLst>
                    <a:ext uri="{9D8B030D-6E8A-4147-A177-3AD203B41FA5}">
                      <a16:colId xmlns:a16="http://schemas.microsoft.com/office/drawing/2014/main" xmlns="" val="2204606780"/>
                    </a:ext>
                  </a:extLst>
                </a:gridCol>
                <a:gridCol w="4202488">
                  <a:extLst>
                    <a:ext uri="{9D8B030D-6E8A-4147-A177-3AD203B41FA5}">
                      <a16:colId xmlns:a16="http://schemas.microsoft.com/office/drawing/2014/main" xmlns="" val="452484218"/>
                    </a:ext>
                  </a:extLst>
                </a:gridCol>
              </a:tblGrid>
              <a:tr h="342427">
                <a:tc gridSpan="2">
                  <a:txBody>
                    <a:bodyPr/>
                    <a:lstStyle/>
                    <a:p>
                      <a:pPr marL="36830" marR="36830" lvl="0" indent="0" algn="ctr" defTabSz="685777" rtl="0" eaLnBrk="1" fontAlgn="auto" latinLnBrk="0" hangingPunct="1">
                        <a:lnSpc>
                          <a:spcPts val="8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dirty="0">
                          <a:solidFill>
                            <a:schemeClr val="tx1"/>
                          </a:solidFill>
                          <a:effectLst/>
                          <a:latin typeface="CiscoSansTT" panose="020B0503020201020303" pitchFamily="34" charset="0"/>
                          <a:ea typeface="Times New Roman" panose="02020603050405020304" pitchFamily="18" charset="0"/>
                          <a:cs typeface="CiscoSansTT" panose="020B0503020201020303" pitchFamily="34" charset="0"/>
                        </a:rPr>
                        <a:t>Module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36830" marR="36830" lvl="0" indent="0" algn="l" defTabSz="685777" rtl="0" eaLnBrk="1" fontAlgn="auto" latinLnBrk="0" hangingPunct="1">
                        <a:lnSpc>
                          <a:spcPts val="8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830" marR="36830" lvl="0" indent="0" algn="ctr" defTabSz="685777" rtl="0" eaLnBrk="1" fontAlgn="auto" latinLnBrk="0" hangingPunct="1">
                        <a:lnSpc>
                          <a:spcPts val="8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dirty="0">
                          <a:solidFill>
                            <a:schemeClr val="tx1"/>
                          </a:solidFill>
                          <a:effectLst/>
                          <a:latin typeface="CiscoSansTT" panose="020B0503020201020303" pitchFamily="34" charset="0"/>
                          <a:ea typeface="Times New Roman" panose="02020603050405020304" pitchFamily="18" charset="0"/>
                          <a:cs typeface="CiscoSansTT" panose="020B0503020201020303" pitchFamily="34" charset="0"/>
                        </a:rPr>
                        <a:t>Module Group Assessments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63664692"/>
                  </a:ext>
                </a:extLst>
              </a:tr>
              <a:tr h="324684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1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Basic Device Configuration 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91440" algn="l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Switching Concepts and VLANS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733101307"/>
                  </a:ext>
                </a:extLst>
              </a:tr>
              <a:tr h="324684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2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Switching Concepts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068204228"/>
                  </a:ext>
                </a:extLst>
              </a:tr>
              <a:tr h="324684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3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VLANs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39872796"/>
                  </a:ext>
                </a:extLst>
              </a:tr>
              <a:tr h="334304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4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Inter-VLAN Routing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40446268"/>
                  </a:ext>
                </a:extLst>
              </a:tr>
              <a:tr h="335005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5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STP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91440" marR="0" lvl="0" indent="0" algn="l" defTabSz="68576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iscoSansTT" panose="020B0503020201020303" pitchFamily="34" charset="0"/>
                          <a:ea typeface="+mn-ea"/>
                          <a:cs typeface="CiscoSansTT" panose="020B0503020201020303" pitchFamily="34" charset="0"/>
                        </a:rPr>
                        <a:t>Redundant Networks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821512100"/>
                  </a:ext>
                </a:extLst>
              </a:tr>
              <a:tr h="324684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6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Etherchannel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35834933"/>
                  </a:ext>
                </a:extLst>
              </a:tr>
              <a:tr h="324684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7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DHCPv4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91440" marR="0" lvl="0" indent="0" algn="l" defTabSz="68576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iscoSansTT" panose="020B0503020201020303" pitchFamily="34" charset="0"/>
                          <a:ea typeface="+mn-ea"/>
                          <a:cs typeface="CiscoSansTT" panose="020B0503020201020303" pitchFamily="34" charset="0"/>
                        </a:rPr>
                        <a:t>Available and Reliable Networks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762866834"/>
                  </a:ext>
                </a:extLst>
              </a:tr>
              <a:tr h="335005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8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SLAAC and DHCPv6 Concepts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99784155"/>
                  </a:ext>
                </a:extLst>
              </a:tr>
              <a:tr h="324684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9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FHRP Concepts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49205597"/>
                  </a:ext>
                </a:extLst>
              </a:tr>
              <a:tr h="324684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10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LAN Security Concepts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91440" algn="l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L2 Security and WLANs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510962794"/>
                  </a:ext>
                </a:extLst>
              </a:tr>
              <a:tr h="324684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11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Switch Security Configuration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90166950"/>
                  </a:ext>
                </a:extLst>
              </a:tr>
              <a:tr h="344576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12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WLAN Concepts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058139048"/>
                  </a:ext>
                </a:extLst>
              </a:tr>
              <a:tr h="324684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13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WLAN Configuration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302888409"/>
                  </a:ext>
                </a:extLst>
              </a:tr>
              <a:tr h="344576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14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Routing Concepts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91440" algn="l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Routing Concepts and Configuration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04593660"/>
                  </a:ext>
                </a:extLst>
              </a:tr>
              <a:tr h="324684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15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IP Static Routing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584003500"/>
                  </a:ext>
                </a:extLst>
              </a:tr>
              <a:tr h="324684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16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Troubleshoot Static and Default Routes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785091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2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8DBCA0D1-D025-4688-AC56-28EFDFE66F10}"/>
              </a:ext>
            </a:extLst>
          </p:cNvPr>
          <p:cNvSpPr txBox="1">
            <a:spLocks/>
          </p:cNvSpPr>
          <p:nvPr/>
        </p:nvSpPr>
        <p:spPr>
          <a:xfrm>
            <a:off x="191344" y="135682"/>
            <a:ext cx="9613861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Roadmap for Enterprise Networking, Security, and Automation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3DBCBAC5-3BCD-374D-981B-B68DD0B55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95041"/>
              </p:ext>
            </p:extLst>
          </p:nvPr>
        </p:nvGraphicFramePr>
        <p:xfrm>
          <a:off x="1452282" y="766484"/>
          <a:ext cx="9668437" cy="5862915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1567659">
                  <a:extLst>
                    <a:ext uri="{9D8B030D-6E8A-4147-A177-3AD203B41FA5}">
                      <a16:colId xmlns:a16="http://schemas.microsoft.com/office/drawing/2014/main" xmlns="" val="2533686745"/>
                    </a:ext>
                  </a:extLst>
                </a:gridCol>
                <a:gridCol w="4050389">
                  <a:extLst>
                    <a:ext uri="{9D8B030D-6E8A-4147-A177-3AD203B41FA5}">
                      <a16:colId xmlns:a16="http://schemas.microsoft.com/office/drawing/2014/main" xmlns="" val="2204606780"/>
                    </a:ext>
                  </a:extLst>
                </a:gridCol>
                <a:gridCol w="4050389">
                  <a:extLst>
                    <a:ext uri="{9D8B030D-6E8A-4147-A177-3AD203B41FA5}">
                      <a16:colId xmlns:a16="http://schemas.microsoft.com/office/drawing/2014/main" xmlns="" val="452484218"/>
                    </a:ext>
                  </a:extLst>
                </a:gridCol>
              </a:tblGrid>
              <a:tr h="358029">
                <a:tc gridSpan="2">
                  <a:txBody>
                    <a:bodyPr/>
                    <a:lstStyle/>
                    <a:p>
                      <a:pPr marL="36830" marR="36830" lvl="0" indent="0" algn="ctr" defTabSz="685777" rtl="0" eaLnBrk="1" fontAlgn="auto" latinLnBrk="0" hangingPunct="1">
                        <a:lnSpc>
                          <a:spcPts val="8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dirty="0">
                          <a:solidFill>
                            <a:schemeClr val="tx1"/>
                          </a:solidFill>
                          <a:effectLst/>
                          <a:latin typeface="CiscoSansTT" panose="020B0503020201020303" pitchFamily="34" charset="0"/>
                          <a:ea typeface="Times New Roman" panose="02020603050405020304" pitchFamily="18" charset="0"/>
                          <a:cs typeface="CiscoSansTT" panose="020B0503020201020303" pitchFamily="34" charset="0"/>
                        </a:rPr>
                        <a:t>Module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36830" marR="36830" lvl="0" indent="0" algn="l" defTabSz="685777" rtl="0" eaLnBrk="1" fontAlgn="auto" latinLnBrk="0" hangingPunct="1">
                        <a:lnSpc>
                          <a:spcPts val="8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830" marR="36830" lvl="0" indent="0" algn="ctr" defTabSz="685777" rtl="0" eaLnBrk="1" fontAlgn="auto" latinLnBrk="0" hangingPunct="1">
                        <a:lnSpc>
                          <a:spcPts val="8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dirty="0">
                          <a:solidFill>
                            <a:schemeClr val="tx1"/>
                          </a:solidFill>
                          <a:effectLst/>
                          <a:latin typeface="CiscoSansTT" panose="020B0503020201020303" pitchFamily="34" charset="0"/>
                          <a:ea typeface="Times New Roman" panose="02020603050405020304" pitchFamily="18" charset="0"/>
                          <a:cs typeface="CiscoSansTT" panose="020B0503020201020303" pitchFamily="34" charset="0"/>
                        </a:rPr>
                        <a:t>Module Group Assessments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63664692"/>
                  </a:ext>
                </a:extLst>
              </a:tr>
              <a:tr h="339478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1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Basic Device Configuration 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91440" algn="l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Switching Concepts and VLANS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733101307"/>
                  </a:ext>
                </a:extLst>
              </a:tr>
              <a:tr h="339478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2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Switching Concepts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068204228"/>
                  </a:ext>
                </a:extLst>
              </a:tr>
              <a:tr h="339478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3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VLANs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39872796"/>
                  </a:ext>
                </a:extLst>
              </a:tr>
              <a:tr h="349536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4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Inter-VLAN Routing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40446268"/>
                  </a:ext>
                </a:extLst>
              </a:tr>
              <a:tr h="350269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5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STP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91440" marR="0" lvl="0" indent="0" algn="l" defTabSz="68576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iscoSansTT" panose="020B0503020201020303" pitchFamily="34" charset="0"/>
                          <a:ea typeface="+mn-ea"/>
                          <a:cs typeface="CiscoSansTT" panose="020B0503020201020303" pitchFamily="34" charset="0"/>
                        </a:rPr>
                        <a:t>Redundant Networks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821512100"/>
                  </a:ext>
                </a:extLst>
              </a:tr>
              <a:tr h="339478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6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Etherchannel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35834933"/>
                  </a:ext>
                </a:extLst>
              </a:tr>
              <a:tr h="339478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7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DHCPv4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91440" marR="0" lvl="0" indent="0" algn="l" defTabSz="68576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iscoSansTT" panose="020B0503020201020303" pitchFamily="34" charset="0"/>
                          <a:ea typeface="+mn-ea"/>
                          <a:cs typeface="CiscoSansTT" panose="020B0503020201020303" pitchFamily="34" charset="0"/>
                        </a:rPr>
                        <a:t>Available and Reliable Networks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762866834"/>
                  </a:ext>
                </a:extLst>
              </a:tr>
              <a:tr h="350269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8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SLAAC and DHCPv6 Concepts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99784155"/>
                  </a:ext>
                </a:extLst>
              </a:tr>
              <a:tr h="339478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9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FHRP Concepts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49205597"/>
                  </a:ext>
                </a:extLst>
              </a:tr>
              <a:tr h="339478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10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LAN Security Concepts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91440" algn="l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L2 Security and WLANs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510962794"/>
                  </a:ext>
                </a:extLst>
              </a:tr>
              <a:tr h="339478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11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Switch Security Configuration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90166950"/>
                  </a:ext>
                </a:extLst>
              </a:tr>
              <a:tr h="360277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12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WLAN Concepts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058139048"/>
                  </a:ext>
                </a:extLst>
              </a:tr>
              <a:tr h="339478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13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WLAN Configuration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302888409"/>
                  </a:ext>
                </a:extLst>
              </a:tr>
              <a:tr h="360277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14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Routing Concepts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91440" algn="l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Routing Concepts and Configuration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04593660"/>
                  </a:ext>
                </a:extLst>
              </a:tr>
              <a:tr h="339478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15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IP Static Routing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584003500"/>
                  </a:ext>
                </a:extLst>
              </a:tr>
              <a:tr h="339478">
                <a:tc>
                  <a:txBody>
                    <a:bodyPr/>
                    <a:lstStyle/>
                    <a:p>
                      <a:pPr marL="0" marR="0" indent="-228600" algn="l" defTabSz="685777" rtl="0" eaLnBrk="1" fontAlgn="ctr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708400" algn="l"/>
                          <a:tab pos="4114800" algn="l"/>
                          <a:tab pos="4572000" algn="l"/>
                          <a:tab pos="5029200" algn="l"/>
                        </a:tabLs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16</a:t>
                      </a:r>
                    </a:p>
                  </a:txBody>
                  <a:tcPr marL="83985" marR="8749" marT="8749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Troubleshoot Static and Default Routes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785091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10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AD1A311-390B-4EAD-B095-C5EAF7CDBE9C}"/>
              </a:ext>
            </a:extLst>
          </p:cNvPr>
          <p:cNvSpPr/>
          <p:nvPr/>
        </p:nvSpPr>
        <p:spPr>
          <a:xfrm>
            <a:off x="20340" y="2204864"/>
            <a:ext cx="849694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4400" b="1" dirty="0">
                <a:solidFill>
                  <a:schemeClr val="bg1"/>
                </a:solidFill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Thank You</a:t>
            </a:r>
            <a:endParaRPr lang="en-ZA" sz="2800" b="1" dirty="0">
              <a:solidFill>
                <a:schemeClr val="bg1"/>
              </a:solidFill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85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Custom 1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BFBFBF"/>
      </a:accent1>
      <a:accent2>
        <a:srgbClr val="A5A5A5"/>
      </a:accent2>
      <a:accent3>
        <a:srgbClr val="7F7F7F"/>
      </a:accent3>
      <a:accent4>
        <a:srgbClr val="7F7F7F"/>
      </a:accent4>
      <a:accent5>
        <a:srgbClr val="595959"/>
      </a:accent5>
      <a:accent6>
        <a:srgbClr val="3F3F3F"/>
      </a:accent6>
      <a:hlink>
        <a:srgbClr val="FFFF00"/>
      </a:hlink>
      <a:folHlink>
        <a:srgbClr val="FCE9D0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1_Blue theme 2015 16x9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tAcad-Template-2018" id="{30B35E31-9D7E-1949-A409-2F7D48BD6E7D}" vid="{DB1E9F1F-EACF-9740-A227-8C0508638861}"/>
    </a:ext>
  </a:extLst>
</a:theme>
</file>

<file path=ppt/theme/theme3.xml><?xml version="1.0" encoding="utf-8"?>
<a:theme xmlns:a="http://schemas.openxmlformats.org/drawingml/2006/main" name="2_Blue theme 2015 16x9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tAcad-Template-2018" id="{30B35E31-9D7E-1949-A409-2F7D48BD6E7D}" vid="{DB1E9F1F-EACF-9740-A227-8C050863886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15425</TotalTime>
  <Words>645</Words>
  <Application>Microsoft Office PowerPoint</Application>
  <PresentationFormat>Widescreen</PresentationFormat>
  <Paragraphs>239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ＭＳ Ｐゴシック</vt:lpstr>
      <vt:lpstr>宋体</vt:lpstr>
      <vt:lpstr>Arial</vt:lpstr>
      <vt:lpstr>Calibri</vt:lpstr>
      <vt:lpstr>Cambria</vt:lpstr>
      <vt:lpstr>Ciscolight</vt:lpstr>
      <vt:lpstr>CiscoSans</vt:lpstr>
      <vt:lpstr>CiscoSansTT</vt:lpstr>
      <vt:lpstr>CiscoSansTT ExtraLight</vt:lpstr>
      <vt:lpstr>Times New Roman</vt:lpstr>
      <vt:lpstr>Verdana</vt:lpstr>
      <vt:lpstr>Berlin</vt:lpstr>
      <vt:lpstr>1_Blue theme 2015 16x9</vt:lpstr>
      <vt:lpstr>2_Blue theme 2015 16x9</vt:lpstr>
      <vt:lpstr>PowerPoint Presentation</vt:lpstr>
      <vt:lpstr>CCNA Curriculum</vt:lpstr>
      <vt:lpstr>CCNA: Introduction to Networks</vt:lpstr>
      <vt:lpstr>CCNA: Switching, Routing, and Wireless Essentials</vt:lpstr>
      <vt:lpstr>CCNA: Enterprise Networking, Security, and Automation</vt:lpstr>
      <vt:lpstr>PowerPoint Presentation</vt:lpstr>
      <vt:lpstr>PowerPoint Presentation</vt:lpstr>
      <vt:lpstr>PowerPoint Presentation</vt:lpstr>
      <vt:lpstr>PowerPoint Presentation</vt:lpstr>
    </vt:vector>
  </TitlesOfParts>
  <Manager>..</Manager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waqasulkarim@gmail.com;</dc:title>
  <dc:creator>waqasulkarim@gmail.com</dc:creator>
  <cp:keywords>waqasulkarim@gmail.com</cp:keywords>
  <dc:description>waqas karim</dc:description>
  <cp:lastModifiedBy>Hafiz M Attaullah Shafiq</cp:lastModifiedBy>
  <cp:revision>374</cp:revision>
  <cp:lastPrinted>2020-01-16T14:27:21Z</cp:lastPrinted>
  <dcterms:created xsi:type="dcterms:W3CDTF">2018-07-10T10:11:58Z</dcterms:created>
  <dcterms:modified xsi:type="dcterms:W3CDTF">2021-03-20T15:47:55Z</dcterms:modified>
</cp:coreProperties>
</file>