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4" r:id="rId9"/>
    <p:sldId id="263" r:id="rId10"/>
    <p:sldId id="265" r:id="rId11"/>
    <p:sldId id="266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291" autoAdjust="0"/>
  </p:normalViewPr>
  <p:slideViewPr>
    <p:cSldViewPr snapToGrid="0" snapToObjects="1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CF9B1-8048-49E9-A4C5-615F429880C4}" type="datetimeFigureOut">
              <a:rPr lang="en-PK" smtClean="0"/>
              <a:t>10/04/2021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69EF4-6B18-410E-9077-85C43260BBE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8434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Your answers to these questions help you decide whether to use supervised or unsupervised learning.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69EF4-6B18-410E-9077-85C43260BBE4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4426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69EF4-6B18-410E-9077-85C43260BBE4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768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69EF4-6B18-410E-9077-85C43260BBE4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51190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69EF4-6B18-410E-9077-85C43260BBE4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99671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69EF4-6B18-410E-9077-85C43260BBE4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10275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69EF4-6B18-410E-9077-85C43260BBE4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29815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69EF4-6B18-410E-9077-85C43260BBE4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4647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69EF4-6B18-410E-9077-85C43260BBE4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3473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69EF4-6B18-410E-9077-85C43260BBE4}" type="slidenum">
              <a:rPr lang="en-PK" smtClean="0"/>
              <a:t>11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6340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192506F-C8DA-1344-B692-8A87EF61E8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6028" y="4832350"/>
            <a:ext cx="12533128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6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9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8CE725-940E-456F-9CE4-9D627751EF94}"/>
              </a:ext>
            </a:extLst>
          </p:cNvPr>
          <p:cNvSpPr/>
          <p:nvPr/>
        </p:nvSpPr>
        <p:spPr>
          <a:xfrm>
            <a:off x="1703512" y="798788"/>
            <a:ext cx="878497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300" b="1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Machine Learning-101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EDDE2-D28D-4B51-B670-705C347229CC}"/>
              </a:ext>
            </a:extLst>
          </p:cNvPr>
          <p:cNvSpPr/>
          <p:nvPr/>
        </p:nvSpPr>
        <p:spPr>
          <a:xfrm>
            <a:off x="4164646" y="2729579"/>
            <a:ext cx="35163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000" b="1" dirty="0">
                <a:latin typeface="Cambria" panose="02040503050406030204" pitchFamily="18" charset="0"/>
              </a:rPr>
              <a:t>Hafiz M. Attaullah Shafiq</a:t>
            </a:r>
          </a:p>
          <a:p>
            <a:pPr algn="ctr"/>
            <a:r>
              <a:rPr lang="en-ZA" sz="2000" b="1" dirty="0">
                <a:latin typeface="Cambria" panose="02040503050406030204" pitchFamily="18" charset="0"/>
              </a:rPr>
              <a:t> </a:t>
            </a:r>
            <a:r>
              <a:rPr lang="en-ZA" sz="2000" dirty="0">
                <a:latin typeface="Cambria" panose="02040503050406030204" pitchFamily="18" charset="0"/>
              </a:rPr>
              <a:t>(</a:t>
            </a:r>
            <a:r>
              <a:rPr lang="en-ZA" sz="2000" dirty="0" err="1">
                <a:latin typeface="Cambria" panose="02040503050406030204" pitchFamily="18" charset="0"/>
              </a:rPr>
              <a:t>Deeplearning.Ai</a:t>
            </a:r>
            <a:r>
              <a:rPr lang="en-ZA" sz="2000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04673-B07F-4022-AD5C-46B457B315E9}"/>
              </a:ext>
            </a:extLst>
          </p:cNvPr>
          <p:cNvSpPr txBox="1"/>
          <p:nvPr/>
        </p:nvSpPr>
        <p:spPr>
          <a:xfrm>
            <a:off x="3442075" y="4038455"/>
            <a:ext cx="5307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a typeface="ＭＳ Ｐゴシック" pitchFamily="34" charset="-128"/>
              </a:rPr>
              <a:t>Email: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ＭＳ Ｐゴシック" pitchFamily="34" charset="-128"/>
              </a:rPr>
              <a:t>attaullahshafiq10@gmail.com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ＭＳ Ｐゴシック" pitchFamily="34" charset="-128"/>
              </a:rPr>
              <a:t>Webpage: attaullahshafiq10.github.io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ＭＳ Ｐゴシック" pitchFamily="34" charset="-128"/>
              </a:rPr>
              <a:t>LinkedIn:	www.linkedin.com/in/attaullahshafiq10</a:t>
            </a:r>
          </a:p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630AF46-CED8-4695-95EA-8059C1BD53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59" y="5575180"/>
            <a:ext cx="252157" cy="252157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359E68F-B4EA-49AC-893A-3253F0917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669" y="5561563"/>
            <a:ext cx="274320" cy="27432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F142C34-8409-497D-98CA-2AC90DFE71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2" y="5565349"/>
            <a:ext cx="274320" cy="274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E24A97-2681-4CA2-9366-AC968F1B7718}"/>
              </a:ext>
            </a:extLst>
          </p:cNvPr>
          <p:cNvSpPr txBox="1"/>
          <p:nvPr/>
        </p:nvSpPr>
        <p:spPr>
          <a:xfrm>
            <a:off x="1548142" y="5514057"/>
            <a:ext cx="6316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ＭＳ Ｐゴシック" pitchFamily="34" charset="-128"/>
              </a:rPr>
              <a:t>/attaullahshafiq10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8918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567B0E-AE81-4AF4-A971-EFC5EF6B5A7F}"/>
              </a:ext>
            </a:extLst>
          </p:cNvPr>
          <p:cNvSpPr txBox="1"/>
          <p:nvPr/>
        </p:nvSpPr>
        <p:spPr>
          <a:xfrm>
            <a:off x="919089" y="1063911"/>
            <a:ext cx="1063517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Advantage:</a:t>
            </a:r>
            <a:endParaRPr lang="en-US" sz="20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Many wonderful libraries in machine learning, AI, web development, and optimization.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Number one language for deep learning and machine learning in general.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Open-source and free.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A large community of users across GitHub,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charter"/>
              </a:rPr>
              <a:t>Stackoverflow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, and 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It can be used for other applications besides engineering, unlike MATLAB. For example, GUI (Graphical User Interface) development using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charter"/>
              </a:rPr>
              <a:t>Tkinter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 and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charter"/>
              </a:rPr>
              <a:t>PyQt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Object-oriented 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Easy to learn and user-friendly syntax.</a:t>
            </a:r>
          </a:p>
          <a:p>
            <a:pPr algn="l"/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Disadvantage:</a:t>
            </a:r>
            <a:endParaRPr lang="en-US" sz="20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Lack of good packages for signal processing and communication (still behind for engineering applications).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Steeper learning curve than MATLAB since it is an object-oriented programming(OOP) language and is harder to master.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Requires more time and expertise to setup and install the working environment.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19EB0-F7C4-436E-A1AD-E028450BF415}"/>
              </a:ext>
            </a:extLst>
          </p:cNvPr>
          <p:cNvSpPr txBox="1"/>
          <p:nvPr/>
        </p:nvSpPr>
        <p:spPr>
          <a:xfrm>
            <a:off x="1164102" y="188128"/>
            <a:ext cx="6267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292929"/>
                </a:solidFill>
                <a:effectLst/>
                <a:latin typeface="sohne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3500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11991A-8ECD-4146-A056-84589EDF96D0}"/>
              </a:ext>
            </a:extLst>
          </p:cNvPr>
          <p:cNvSpPr txBox="1"/>
          <p:nvPr/>
        </p:nvSpPr>
        <p:spPr>
          <a:xfrm>
            <a:off x="787791" y="1465279"/>
            <a:ext cx="84300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Advantage: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So many wonderful libraries in statistics and machine learning.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Open-source and free.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Number one language for time series analysis, causal inference, and PGM.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 large community of researchers, especially in academia.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Ability to create web applications, for example, through the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Shiney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app.</a:t>
            </a: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Disadvantage: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Slower compared to Python and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Matlab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More limited scope in terms of applications compared to Python. (Cannot be used for game development or cannot be as a backend for web developments)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Not object-oriented language.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Lack of good packages for signal processing and communication (still behind for engineering applications).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Smaller user communities compared to Python.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Harder and not user-friendly compared to Python and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Matlab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78930-0213-41D3-B83B-5FC6FD4FDCF1}"/>
              </a:ext>
            </a:extLst>
          </p:cNvPr>
          <p:cNvSpPr txBox="1"/>
          <p:nvPr/>
        </p:nvSpPr>
        <p:spPr>
          <a:xfrm>
            <a:off x="1111348" y="207442"/>
            <a:ext cx="62671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b="1" i="0" dirty="0">
                <a:solidFill>
                  <a:srgbClr val="292929"/>
                </a:solidFill>
                <a:effectLst/>
                <a:latin typeface="sohne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88020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75B412-5277-4F64-9AE2-8AFC7D024355}"/>
              </a:ext>
            </a:extLst>
          </p:cNvPr>
          <p:cNvSpPr txBox="1"/>
          <p:nvPr/>
        </p:nvSpPr>
        <p:spPr>
          <a:xfrm>
            <a:off x="573577" y="328938"/>
            <a:ext cx="91190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A foundation to build a machine learning knowledge and skills</a:t>
            </a:r>
            <a:endParaRPr lang="en-PK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1CFD0-1C42-4FC2-AD23-91A5B445520F}"/>
              </a:ext>
            </a:extLst>
          </p:cNvPr>
          <p:cNvSpPr txBox="1"/>
          <p:nvPr/>
        </p:nvSpPr>
        <p:spPr>
          <a:xfrm>
            <a:off x="2169622" y="1696970"/>
            <a:ext cx="626779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Ensemble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Neural Nets and 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Reinforcement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639D0-4620-4DC3-A4C9-D07A96FBF7D9}"/>
              </a:ext>
            </a:extLst>
          </p:cNvPr>
          <p:cNvSpPr txBox="1"/>
          <p:nvPr/>
        </p:nvSpPr>
        <p:spPr>
          <a:xfrm>
            <a:off x="6557553" y="5628305"/>
            <a:ext cx="6270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https://github.com/attaullahshafiq10/ML-101</a:t>
            </a:r>
          </a:p>
        </p:txBody>
      </p:sp>
    </p:spTree>
    <p:extLst>
      <p:ext uri="{BB962C8B-B14F-4D97-AF65-F5344CB8AC3E}">
        <p14:creationId xmlns:p14="http://schemas.microsoft.com/office/powerpoint/2010/main" val="358521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1705C9-D3F5-44BA-ACA5-333D00964B7D}"/>
              </a:ext>
            </a:extLst>
          </p:cNvPr>
          <p:cNvSpPr txBox="1"/>
          <p:nvPr/>
        </p:nvSpPr>
        <p:spPr>
          <a:xfrm>
            <a:off x="1420586" y="1686569"/>
            <a:ext cx="9715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sz="3600" dirty="0"/>
              <a:t>https://github.com/attaullahshafiq10/ML-101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A56AD-928B-4959-A53B-AD3815826A5B}"/>
              </a:ext>
            </a:extLst>
          </p:cNvPr>
          <p:cNvSpPr txBox="1"/>
          <p:nvPr/>
        </p:nvSpPr>
        <p:spPr>
          <a:xfrm>
            <a:off x="947056" y="613335"/>
            <a:ext cx="76581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Examples &amp; Resources….!</a:t>
            </a:r>
            <a:endParaRPr lang="en-PK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011D5-700B-4237-A315-B4D9EFC8C560}"/>
              </a:ext>
            </a:extLst>
          </p:cNvPr>
          <p:cNvSpPr txBox="1"/>
          <p:nvPr/>
        </p:nvSpPr>
        <p:spPr>
          <a:xfrm>
            <a:off x="1420586" y="4201935"/>
            <a:ext cx="8218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sz="3600" dirty="0"/>
              <a:t>https://forms.gle/sMsuAYrcA3aBb7wA7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703B7-8834-4BA8-B4F4-F3F705A0839C}"/>
              </a:ext>
            </a:extLst>
          </p:cNvPr>
          <p:cNvSpPr txBox="1"/>
          <p:nvPr/>
        </p:nvSpPr>
        <p:spPr>
          <a:xfrm>
            <a:off x="947056" y="3054183"/>
            <a:ext cx="76581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Feedback form: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106072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057CE-6BA4-46F8-BE81-E0E4423F79B0}"/>
              </a:ext>
            </a:extLst>
          </p:cNvPr>
          <p:cNvSpPr txBox="1"/>
          <p:nvPr/>
        </p:nvSpPr>
        <p:spPr>
          <a:xfrm>
            <a:off x="2625970" y="1969477"/>
            <a:ext cx="797169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sz="6600" b="1" dirty="0"/>
              <a:t>Essential Tools </a:t>
            </a:r>
            <a:r>
              <a:rPr lang="en-PK" sz="6600" dirty="0"/>
              <a:t>for</a:t>
            </a:r>
            <a:r>
              <a:rPr lang="en-PK" sz="6600" b="1" dirty="0"/>
              <a:t>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42914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812389-A1D4-44E2-9927-4E78A43AA600}"/>
              </a:ext>
            </a:extLst>
          </p:cNvPr>
          <p:cNvSpPr txBox="1"/>
          <p:nvPr/>
        </p:nvSpPr>
        <p:spPr>
          <a:xfrm>
            <a:off x="603737" y="565611"/>
            <a:ext cx="8573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Questions to Consider Before You Start…!</a:t>
            </a:r>
            <a:endParaRPr lang="en-PK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10C7-ED1E-4352-9083-598319192269}"/>
              </a:ext>
            </a:extLst>
          </p:cNvPr>
          <p:cNvSpPr txBox="1"/>
          <p:nvPr/>
        </p:nvSpPr>
        <p:spPr>
          <a:xfrm>
            <a:off x="2016369" y="2090172"/>
            <a:ext cx="76493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Every machine learning workflow begins with three questions: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•  What kind of data are you working with?</a:t>
            </a:r>
          </a:p>
          <a:p>
            <a:pPr marL="0" indent="0">
              <a:buNone/>
            </a:pPr>
            <a:r>
              <a:rPr lang="en-US" sz="2800" dirty="0"/>
              <a:t>•  What insights do you want to get from it? </a:t>
            </a:r>
          </a:p>
          <a:p>
            <a:pPr marL="0" indent="0">
              <a:buNone/>
            </a:pPr>
            <a:r>
              <a:rPr lang="en-US" sz="2800" dirty="0"/>
              <a:t>•  How and where will those insights be applied?</a:t>
            </a:r>
          </a:p>
        </p:txBody>
      </p:sp>
    </p:spTree>
    <p:extLst>
      <p:ext uri="{BB962C8B-B14F-4D97-AF65-F5344CB8AC3E}">
        <p14:creationId xmlns:p14="http://schemas.microsoft.com/office/powerpoint/2010/main" val="387294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B4A89D-F97B-4333-B333-4F7D7CB56DFC}"/>
              </a:ext>
            </a:extLst>
          </p:cNvPr>
          <p:cNvSpPr txBox="1"/>
          <p:nvPr/>
        </p:nvSpPr>
        <p:spPr>
          <a:xfrm>
            <a:off x="2299961" y="1694608"/>
            <a:ext cx="817407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sz="3200" dirty="0"/>
              <a:t>Data processing capabilities</a:t>
            </a:r>
            <a:r>
              <a:rPr lang="en-US" sz="3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sz="3200" dirty="0"/>
              <a:t>Specialized machine learning</a:t>
            </a:r>
            <a:r>
              <a:rPr lang="en-US" sz="3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sz="3200" dirty="0"/>
              <a:t>Programmatic workflows</a:t>
            </a:r>
            <a:r>
              <a:rPr lang="en-US" sz="3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sz="3200" dirty="0"/>
              <a:t>Tools for scaling the machine learning workflow</a:t>
            </a:r>
            <a:r>
              <a:rPr lang="en-US" sz="3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sz="3200" dirty="0"/>
              <a:t>Automatic code generation</a:t>
            </a:r>
            <a:r>
              <a:rPr lang="en-US" sz="3200" dirty="0"/>
              <a:t> </a:t>
            </a:r>
            <a:r>
              <a:rPr lang="en-PK" sz="3200" dirty="0"/>
              <a:t>tools for rapidly deploying your analytics 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</a:t>
            </a:r>
            <a:r>
              <a:rPr lang="en-PK" sz="3200" dirty="0"/>
              <a:t>o embedded targets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88F7B-32D0-4F70-86E4-EDD6B795D8DB}"/>
              </a:ext>
            </a:extLst>
          </p:cNvPr>
          <p:cNvSpPr txBox="1"/>
          <p:nvPr/>
        </p:nvSpPr>
        <p:spPr>
          <a:xfrm>
            <a:off x="603737" y="565611"/>
            <a:ext cx="68662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Essential things for a ML tool</a:t>
            </a:r>
            <a:endParaRPr lang="en-PK" sz="3600" b="1" dirty="0"/>
          </a:p>
        </p:txBody>
      </p:sp>
    </p:spTree>
    <p:extLst>
      <p:ext uri="{BB962C8B-B14F-4D97-AF65-F5344CB8AC3E}">
        <p14:creationId xmlns:p14="http://schemas.microsoft.com/office/powerpoint/2010/main" val="218679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B7D602-BEFA-4856-AD3E-84C67953A587}"/>
              </a:ext>
            </a:extLst>
          </p:cNvPr>
          <p:cNvSpPr txBox="1"/>
          <p:nvPr/>
        </p:nvSpPr>
        <p:spPr>
          <a:xfrm>
            <a:off x="989215" y="428827"/>
            <a:ext cx="70907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600" b="1" dirty="0">
                <a:solidFill>
                  <a:srgbClr val="222222"/>
                </a:solidFill>
                <a:effectLst/>
                <a:latin typeface="Helvetica Neue"/>
              </a:rPr>
              <a:t>Machine Learning Tools &amp; Languages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C3FFF6-D6F2-48E2-9266-F3E4DE04E1B4}"/>
              </a:ext>
            </a:extLst>
          </p:cNvPr>
          <p:cNvSpPr txBox="1">
            <a:spLocks/>
          </p:cNvSpPr>
          <p:nvPr/>
        </p:nvSpPr>
        <p:spPr>
          <a:xfrm>
            <a:off x="1734711" y="2273069"/>
            <a:ext cx="6345260" cy="353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MATLAB</a:t>
            </a:r>
          </a:p>
          <a:p>
            <a:r>
              <a:rPr lang="en-MY" dirty="0"/>
              <a:t>Python</a:t>
            </a:r>
          </a:p>
          <a:p>
            <a:r>
              <a:rPr lang="en-MY" dirty="0"/>
              <a:t>R </a:t>
            </a:r>
          </a:p>
          <a:p>
            <a:pPr algn="l" fontAlgn="base"/>
            <a:r>
              <a:rPr lang="en-US" dirty="0">
                <a:solidFill>
                  <a:srgbClr val="222222"/>
                </a:solidFill>
                <a:effectLst/>
              </a:rPr>
              <a:t>Java-family/C-family</a:t>
            </a:r>
          </a:p>
          <a:p>
            <a:r>
              <a:rPr lang="en-US" dirty="0"/>
              <a:t>Jupyter notebook</a:t>
            </a:r>
          </a:p>
          <a:p>
            <a:r>
              <a:rPr lang="en-MY" dirty="0"/>
              <a:t>Other concerns</a:t>
            </a:r>
          </a:p>
        </p:txBody>
      </p:sp>
    </p:spTree>
    <p:extLst>
      <p:ext uri="{BB962C8B-B14F-4D97-AF65-F5344CB8AC3E}">
        <p14:creationId xmlns:p14="http://schemas.microsoft.com/office/powerpoint/2010/main" val="199647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B6A9C4-F144-4AA9-AFFF-31CC3B4A80A6}"/>
              </a:ext>
            </a:extLst>
          </p:cNvPr>
          <p:cNvSpPr txBox="1"/>
          <p:nvPr/>
        </p:nvSpPr>
        <p:spPr>
          <a:xfrm>
            <a:off x="2788986" y="735150"/>
            <a:ext cx="79951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7200" b="1" dirty="0">
                <a:solidFill>
                  <a:srgbClr val="222222"/>
                </a:solidFill>
                <a:effectLst/>
                <a:latin typeface="Helvetica Neue"/>
              </a:rPr>
              <a:t>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F2D72-5FB8-4E4A-BF4D-88D5C1055C70}"/>
              </a:ext>
            </a:extLst>
          </p:cNvPr>
          <p:cNvSpPr txBox="1"/>
          <p:nvPr/>
        </p:nvSpPr>
        <p:spPr>
          <a:xfrm>
            <a:off x="2608944" y="2354106"/>
            <a:ext cx="62629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4000" dirty="0"/>
              <a:t>MATLAB???</a:t>
            </a:r>
          </a:p>
          <a:p>
            <a:r>
              <a:rPr lang="en-MY" sz="4000" dirty="0"/>
              <a:t>Python???</a:t>
            </a:r>
          </a:p>
          <a:p>
            <a:r>
              <a:rPr lang="en-MY" sz="4000" dirty="0"/>
              <a:t>R ???</a:t>
            </a:r>
          </a:p>
        </p:txBody>
      </p:sp>
    </p:spTree>
    <p:extLst>
      <p:ext uri="{BB962C8B-B14F-4D97-AF65-F5344CB8AC3E}">
        <p14:creationId xmlns:p14="http://schemas.microsoft.com/office/powerpoint/2010/main" val="235089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D996DE-E6E6-49E1-9C71-8A73A65C80C4}"/>
              </a:ext>
            </a:extLst>
          </p:cNvPr>
          <p:cNvSpPr txBox="1"/>
          <p:nvPr/>
        </p:nvSpPr>
        <p:spPr>
          <a:xfrm>
            <a:off x="2024743" y="1228397"/>
            <a:ext cx="893172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Helvetica Neue"/>
              </a:rPr>
              <a:t>Data input, output, preprocessing and postprocessing - </a:t>
            </a:r>
            <a:r>
              <a:rPr lang="en-US" sz="2800" b="1" dirty="0">
                <a:effectLst/>
                <a:latin typeface="Helvetica Neue"/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Helvetica Neue"/>
              </a:rPr>
              <a:t>Pre-built algorithms – </a:t>
            </a:r>
            <a:r>
              <a:rPr lang="en-US" sz="2800" b="1" dirty="0">
                <a:effectLst/>
                <a:latin typeface="Helvetica Neue"/>
              </a:rPr>
              <a:t>R,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Helvetica Neue"/>
              </a:rPr>
              <a:t>Novel algorithms - </a:t>
            </a:r>
            <a:r>
              <a:rPr lang="en-US" sz="2800" b="1" dirty="0">
                <a:effectLst/>
                <a:latin typeface="Helvetica Neue"/>
              </a:rPr>
              <a:t>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Helvetica Neue"/>
              </a:rPr>
              <a:t>Plotting - </a:t>
            </a:r>
            <a:r>
              <a:rPr lang="en-US" sz="2800" b="1" dirty="0">
                <a:effectLst/>
                <a:latin typeface="Helvetica Neue"/>
              </a:rPr>
              <a:t>Python, MATLAB, R</a:t>
            </a:r>
            <a:endParaRPr lang="en-US" sz="2800" b="1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Helvetica Neue"/>
              </a:rPr>
              <a:t>Exploration – </a:t>
            </a:r>
            <a:r>
              <a:rPr lang="en-US" sz="2800" b="1" dirty="0">
                <a:effectLst/>
                <a:latin typeface="Helvetica Neue"/>
              </a:rPr>
              <a:t>Python, MATLAB, R</a:t>
            </a:r>
            <a:endParaRPr lang="en-US" sz="2800" b="1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Helvetica Neue"/>
              </a:rPr>
              <a:t>Teaching - </a:t>
            </a:r>
            <a:r>
              <a:rPr lang="en-US" sz="2800" b="1" dirty="0">
                <a:effectLst/>
                <a:latin typeface="Helvetica Neue"/>
              </a:rPr>
              <a:t>MATLAB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Helvetica Neue"/>
              </a:rPr>
              <a:t>Sharing and dissemination - </a:t>
            </a:r>
            <a:r>
              <a:rPr lang="en-US" sz="2800" b="1" dirty="0">
                <a:effectLst/>
                <a:latin typeface="Helvetica Neue"/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Helvetica Neue"/>
              </a:rPr>
              <a:t>Performance - </a:t>
            </a:r>
            <a:r>
              <a:rPr lang="en-US" sz="2800" b="1" dirty="0">
                <a:effectLst/>
                <a:latin typeface="Helvetica Neue"/>
              </a:rPr>
              <a:t>????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49349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ADDB20-215F-4C60-95EC-99398D1AC88C}"/>
              </a:ext>
            </a:extLst>
          </p:cNvPr>
          <p:cNvSpPr txBox="1"/>
          <p:nvPr/>
        </p:nvSpPr>
        <p:spPr>
          <a:xfrm>
            <a:off x="2599006" y="2418944"/>
            <a:ext cx="63902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>
                <a:solidFill>
                  <a:srgbClr val="292929"/>
                </a:solidFill>
                <a:effectLst/>
                <a:latin typeface="sohne"/>
              </a:rPr>
              <a:t>Pros and Cons of Each Language for ML</a:t>
            </a:r>
          </a:p>
        </p:txBody>
      </p:sp>
    </p:spTree>
    <p:extLst>
      <p:ext uri="{BB962C8B-B14F-4D97-AF65-F5344CB8AC3E}">
        <p14:creationId xmlns:p14="http://schemas.microsoft.com/office/powerpoint/2010/main" val="360578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B71213-EE11-4BF9-B3D4-BC68497C5945}"/>
              </a:ext>
            </a:extLst>
          </p:cNvPr>
          <p:cNvSpPr txBox="1"/>
          <p:nvPr/>
        </p:nvSpPr>
        <p:spPr>
          <a:xfrm>
            <a:off x="474785" y="211371"/>
            <a:ext cx="62671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b="1" i="0" dirty="0">
                <a:solidFill>
                  <a:srgbClr val="292929"/>
                </a:solidFill>
                <a:effectLst/>
                <a:latin typeface="sohne"/>
              </a:rPr>
              <a:t>MATLAB</a:t>
            </a:r>
            <a:endParaRPr lang="en-US" sz="4400" b="0" i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9699F9-D4E9-4FE9-B621-A209411DEB75}"/>
              </a:ext>
            </a:extLst>
          </p:cNvPr>
          <p:cNvSpPr txBox="1"/>
          <p:nvPr/>
        </p:nvSpPr>
        <p:spPr>
          <a:xfrm>
            <a:off x="928469" y="1365533"/>
            <a:ext cx="1069144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Advantage:</a:t>
            </a:r>
            <a:endParaRPr lang="en-US" sz="20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Many wonderful libraries and the number one choice in signal processing, communication system, and control theory.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Simulink: One of the best toolboxes in MATLAB is used extensively in control and dynamical system applications.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Lots of available and robust packages for optimization, control, and numerical analysis.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Nice toolbox for graphical work (Lets you plot beautiful looking graphs) and inherent support for matrix and vector manipulation.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Easy to learn and has a user-friendly interface.</a:t>
            </a:r>
          </a:p>
          <a:p>
            <a:pPr algn="l"/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Disadvantage:</a:t>
            </a:r>
            <a:endParaRPr lang="en-US" sz="20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Proprietary and not free or open-source, which makes it very hard for collaboration.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Lack of good packages and libraries for machine learning, AI, time series analysis, and causal inference.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Limited in terms of functionality: cannot be used for web development and app design.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Not object-oriented 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Smaller user community compared to Python.</a:t>
            </a:r>
          </a:p>
        </p:txBody>
      </p:sp>
    </p:spTree>
    <p:extLst>
      <p:ext uri="{BB962C8B-B14F-4D97-AF65-F5344CB8AC3E}">
        <p14:creationId xmlns:p14="http://schemas.microsoft.com/office/powerpoint/2010/main" val="18812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704</Words>
  <Application>Microsoft Office PowerPoint</Application>
  <PresentationFormat>Widescreen</PresentationFormat>
  <Paragraphs>107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charter</vt:lpstr>
      <vt:lpstr>Helvetica Neue</vt:lpstr>
      <vt:lpstr>sohne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Wesley</dc:creator>
  <cp:lastModifiedBy>Hafiz Muhammad Attaullah</cp:lastModifiedBy>
  <cp:revision>52</cp:revision>
  <dcterms:created xsi:type="dcterms:W3CDTF">2020-11-10T18:33:20Z</dcterms:created>
  <dcterms:modified xsi:type="dcterms:W3CDTF">2021-04-10T14:40:20Z</dcterms:modified>
</cp:coreProperties>
</file>