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21"/>
  </p:notesMasterIdLst>
  <p:sldIdLst>
    <p:sldId id="256" r:id="rId2"/>
    <p:sldId id="257" r:id="rId3"/>
    <p:sldId id="258" r:id="rId4"/>
    <p:sldId id="259" r:id="rId5"/>
    <p:sldId id="260" r:id="rId6"/>
    <p:sldId id="262" r:id="rId7"/>
    <p:sldId id="274" r:id="rId8"/>
    <p:sldId id="275" r:id="rId9"/>
    <p:sldId id="276" r:id="rId10"/>
    <p:sldId id="277" r:id="rId11"/>
    <p:sldId id="270" r:id="rId12"/>
    <p:sldId id="271" r:id="rId13"/>
    <p:sldId id="272" r:id="rId14"/>
    <p:sldId id="263" r:id="rId15"/>
    <p:sldId id="264" r:id="rId16"/>
    <p:sldId id="273" r:id="rId17"/>
    <p:sldId id="265" r:id="rId18"/>
    <p:sldId id="266"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21" autoAdjust="0"/>
    <p:restoredTop sz="88330" autoAdjust="0"/>
  </p:normalViewPr>
  <p:slideViewPr>
    <p:cSldViewPr snapToGrid="0">
      <p:cViewPr varScale="1">
        <p:scale>
          <a:sx n="66" d="100"/>
          <a:sy n="66" d="100"/>
        </p:scale>
        <p:origin x="14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E10D1-A779-443F-B99D-FCDBA1317383}" type="datetimeFigureOut">
              <a:rPr lang="en-MY" smtClean="0"/>
              <a:t>5/2/2021</a:t>
            </a:fld>
            <a:endParaRPr lang="en-MY"/>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6F27A-64F8-4103-8BE5-E5330D221052}" type="slidenum">
              <a:rPr lang="en-MY" smtClean="0"/>
              <a:t>‹#›</a:t>
            </a:fld>
            <a:endParaRPr lang="en-MY"/>
          </a:p>
        </p:txBody>
      </p:sp>
    </p:spTree>
    <p:extLst>
      <p:ext uri="{BB962C8B-B14F-4D97-AF65-F5344CB8AC3E}">
        <p14:creationId xmlns:p14="http://schemas.microsoft.com/office/powerpoint/2010/main" val="2810646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mathworks.com/help/comm/ref/beranalyzer-app.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Video</a:t>
            </a:r>
            <a:r>
              <a:rPr lang="en-US" baseline="0" smtClean="0"/>
              <a:t> link:</a:t>
            </a:r>
            <a:endParaRPr lang="en-US"/>
          </a:p>
        </p:txBody>
      </p:sp>
      <p:sp>
        <p:nvSpPr>
          <p:cNvPr id="4" name="Slide Number Placeholder 3"/>
          <p:cNvSpPr>
            <a:spLocks noGrp="1"/>
          </p:cNvSpPr>
          <p:nvPr>
            <p:ph type="sldNum" sz="quarter" idx="10"/>
          </p:nvPr>
        </p:nvSpPr>
        <p:spPr/>
        <p:txBody>
          <a:bodyPr/>
          <a:lstStyle/>
          <a:p>
            <a:fld id="{6FA6F27A-64F8-4103-8BE5-E5330D221052}" type="slidenum">
              <a:rPr lang="en-MY" smtClean="0"/>
              <a:t>1</a:t>
            </a:fld>
            <a:endParaRPr lang="en-MY"/>
          </a:p>
        </p:txBody>
      </p:sp>
    </p:spTree>
    <p:extLst>
      <p:ext uri="{BB962C8B-B14F-4D97-AF65-F5344CB8AC3E}">
        <p14:creationId xmlns:p14="http://schemas.microsoft.com/office/powerpoint/2010/main" val="2235064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Additive white Gaussian noise is a basic noise model used in information theory to mimic the effect of many random processes that occur in nature. The modifiers denote specific characteristics: Additive because it is added to any noise that might be intrinsic to the information system.</a:t>
            </a:r>
            <a:endParaRPr lang="en-US" dirty="0"/>
          </a:p>
        </p:txBody>
      </p:sp>
      <p:sp>
        <p:nvSpPr>
          <p:cNvPr id="4" name="Slide Number Placeholder 3"/>
          <p:cNvSpPr>
            <a:spLocks noGrp="1"/>
          </p:cNvSpPr>
          <p:nvPr>
            <p:ph type="sldNum" sz="quarter" idx="10"/>
          </p:nvPr>
        </p:nvSpPr>
        <p:spPr/>
        <p:txBody>
          <a:bodyPr/>
          <a:lstStyle/>
          <a:p>
            <a:fld id="{6FA6F27A-64F8-4103-8BE5-E5330D221052}" type="slidenum">
              <a:rPr lang="en-MY" smtClean="0"/>
              <a:t>7</a:t>
            </a:fld>
            <a:endParaRPr lang="en-MY"/>
          </a:p>
        </p:txBody>
      </p:sp>
    </p:spTree>
    <p:extLst>
      <p:ext uri="{BB962C8B-B14F-4D97-AF65-F5344CB8AC3E}">
        <p14:creationId xmlns:p14="http://schemas.microsoft.com/office/powerpoint/2010/main" val="3191041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Typical quantities used to describe the relative power of noise in an AWGN channel include;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Signal-to-noise ratio (SNR) per sample. SNR is the actual input parameter to the </a:t>
            </a:r>
            <a:r>
              <a:rPr lang="en-US" sz="1200" b="0" i="0" kern="1200" dirty="0" err="1" smtClean="0">
                <a:solidFill>
                  <a:schemeClr val="tx1"/>
                </a:solidFill>
                <a:effectLst/>
                <a:latin typeface="+mn-lt"/>
                <a:ea typeface="+mn-ea"/>
                <a:cs typeface="+mn-cs"/>
              </a:rPr>
              <a:t>awgn</a:t>
            </a:r>
            <a:r>
              <a:rPr lang="en-US" sz="1200" b="0" i="0" kern="1200" dirty="0" smtClean="0">
                <a:solidFill>
                  <a:schemeClr val="tx1"/>
                </a:solidFill>
                <a:effectLst/>
                <a:latin typeface="+mn-lt"/>
                <a:ea typeface="+mn-ea"/>
                <a:cs typeface="+mn-cs"/>
              </a:rPr>
              <a:t> function.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Ratio of bit energy to noise power spectral density (EbN0). This quantity is used by </a:t>
            </a:r>
            <a:r>
              <a:rPr lang="en-US" sz="1200" b="0" i="0" u="none" strike="noStrike" kern="1200" dirty="0" smtClean="0">
                <a:solidFill>
                  <a:schemeClr val="tx1"/>
                </a:solidFill>
                <a:effectLst/>
                <a:latin typeface="+mn-lt"/>
                <a:ea typeface="+mn-ea"/>
                <a:cs typeface="+mn-cs"/>
                <a:hlinkClick r:id="rId3"/>
              </a:rPr>
              <a:t>BER Analyzer</a:t>
            </a:r>
            <a:r>
              <a:rPr lang="en-US" sz="1200" b="0" i="0" kern="1200" dirty="0" smtClean="0">
                <a:solidFill>
                  <a:schemeClr val="tx1"/>
                </a:solidFill>
                <a:effectLst/>
                <a:latin typeface="+mn-lt"/>
                <a:ea typeface="+mn-ea"/>
                <a:cs typeface="+mn-cs"/>
              </a:rPr>
              <a:t> Tool and performance evaluation functions in this toolbox.</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Ratio of symbol energy to noise power spectral density (EsN0)</a:t>
            </a:r>
          </a:p>
        </p:txBody>
      </p:sp>
      <p:sp>
        <p:nvSpPr>
          <p:cNvPr id="4" name="Slide Number Placeholder 3"/>
          <p:cNvSpPr>
            <a:spLocks noGrp="1"/>
          </p:cNvSpPr>
          <p:nvPr>
            <p:ph type="sldNum" sz="quarter" idx="10"/>
          </p:nvPr>
        </p:nvSpPr>
        <p:spPr/>
        <p:txBody>
          <a:bodyPr/>
          <a:lstStyle/>
          <a:p>
            <a:fld id="{6FA6F27A-64F8-4103-8BE5-E5330D221052}" type="slidenum">
              <a:rPr lang="en-MY" smtClean="0"/>
              <a:t>8</a:t>
            </a:fld>
            <a:endParaRPr lang="en-MY"/>
          </a:p>
        </p:txBody>
      </p:sp>
    </p:spTree>
    <p:extLst>
      <p:ext uri="{BB962C8B-B14F-4D97-AF65-F5344CB8AC3E}">
        <p14:creationId xmlns:p14="http://schemas.microsoft.com/office/powerpoint/2010/main" val="2633602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Bit error rate is a key parameter used to assess the performance of the systems which transmits digital data from one location to another. There is a probability that errors can be introduced into the network as data is transmitted over a data link. As a result, the performance of the system needs to be assessed, and BER provides an ideal way to achieve that.</a:t>
            </a:r>
            <a:endParaRPr lang="en-US" dirty="0"/>
          </a:p>
        </p:txBody>
      </p:sp>
      <p:sp>
        <p:nvSpPr>
          <p:cNvPr id="4" name="Slide Number Placeholder 3"/>
          <p:cNvSpPr>
            <a:spLocks noGrp="1"/>
          </p:cNvSpPr>
          <p:nvPr>
            <p:ph type="sldNum" sz="quarter" idx="10"/>
          </p:nvPr>
        </p:nvSpPr>
        <p:spPr/>
        <p:txBody>
          <a:bodyPr/>
          <a:lstStyle/>
          <a:p>
            <a:fld id="{6FA6F27A-64F8-4103-8BE5-E5330D221052}" type="slidenum">
              <a:rPr lang="en-MY" smtClean="0"/>
              <a:t>9</a:t>
            </a:fld>
            <a:endParaRPr lang="en-MY"/>
          </a:p>
        </p:txBody>
      </p:sp>
    </p:spTree>
    <p:extLst>
      <p:ext uri="{BB962C8B-B14F-4D97-AF65-F5344CB8AC3E}">
        <p14:creationId xmlns:p14="http://schemas.microsoft.com/office/powerpoint/2010/main" val="435746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Digital Modulation</a:t>
            </a:r>
            <a:r>
              <a:rPr lang="en-US" sz="1200" b="0" i="0" kern="1200" dirty="0" smtClean="0">
                <a:solidFill>
                  <a:schemeClr val="tx1"/>
                </a:solidFill>
                <a:effectLst/>
                <a:latin typeface="+mn-lt"/>
                <a:ea typeface="+mn-ea"/>
                <a:cs typeface="+mn-cs"/>
              </a:rPr>
              <a:t> and is a generic name for </a:t>
            </a:r>
            <a:r>
              <a:rPr lang="en-US" sz="1200" b="1" i="0" kern="1200" dirty="0" smtClean="0">
                <a:solidFill>
                  <a:schemeClr val="tx1"/>
                </a:solidFill>
                <a:effectLst/>
                <a:latin typeface="+mn-lt"/>
                <a:ea typeface="+mn-ea"/>
                <a:cs typeface="+mn-cs"/>
              </a:rPr>
              <a:t>modulation</a:t>
            </a:r>
            <a:r>
              <a:rPr lang="en-US" sz="1200" b="0" i="0" kern="1200" dirty="0" smtClean="0">
                <a:solidFill>
                  <a:schemeClr val="tx1"/>
                </a:solidFill>
                <a:effectLst/>
                <a:latin typeface="+mn-lt"/>
                <a:ea typeface="+mn-ea"/>
                <a:cs typeface="+mn-cs"/>
              </a:rPr>
              <a:t> techniques that uses discrete signals to modulate a carrier wave.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Easy and simple type of digital modulation is Amplitude Shift Keying (ASK). The digital input is NRZ unipolar. Amplitude in ASK carrier is multiplied by high amplitude for binary "1," or low amplitude for binary "0.“</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 frequency shift keying (FSK), the carrier frequency is shifted between two discrete values, one representing binary "1" and representing binary "0," but the amplitude of the carrier does not change. FSK in its simple form is BFSK.</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 phase shift keying (PSK), the carrier phase is modulated in order to represent the binary values. The carrier phase shifts via the optical bipolar signal between 0 and ÿ. The Binary states "1" and "0" are represented by the digital signal's positive and negative polarity</a:t>
            </a:r>
            <a:endParaRPr lang="en-US" dirty="0"/>
          </a:p>
        </p:txBody>
      </p:sp>
      <p:sp>
        <p:nvSpPr>
          <p:cNvPr id="4" name="Slide Number Placeholder 3"/>
          <p:cNvSpPr>
            <a:spLocks noGrp="1"/>
          </p:cNvSpPr>
          <p:nvPr>
            <p:ph type="sldNum" sz="quarter" idx="10"/>
          </p:nvPr>
        </p:nvSpPr>
        <p:spPr/>
        <p:txBody>
          <a:bodyPr/>
          <a:lstStyle/>
          <a:p>
            <a:fld id="{6FA6F27A-64F8-4103-8BE5-E5330D221052}" type="slidenum">
              <a:rPr lang="en-MY" smtClean="0"/>
              <a:t>10</a:t>
            </a:fld>
            <a:endParaRPr lang="en-MY"/>
          </a:p>
        </p:txBody>
      </p:sp>
    </p:spTree>
    <p:extLst>
      <p:ext uri="{BB962C8B-B14F-4D97-AF65-F5344CB8AC3E}">
        <p14:creationId xmlns:p14="http://schemas.microsoft.com/office/powerpoint/2010/main" val="404458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Binary Phase Shift Keying (</a:t>
            </a:r>
            <a:r>
              <a:rPr lang="en-US" sz="1200" b="1" i="0" kern="1200" dirty="0" smtClean="0">
                <a:solidFill>
                  <a:schemeClr val="tx1"/>
                </a:solidFill>
                <a:effectLst/>
                <a:latin typeface="+mn-lt"/>
                <a:ea typeface="+mn-ea"/>
                <a:cs typeface="+mn-cs"/>
              </a:rPr>
              <a:t>BPSK</a:t>
            </a:r>
            <a:r>
              <a:rPr lang="en-US" sz="1200" b="0" i="0" kern="1200" dirty="0" smtClean="0">
                <a:solidFill>
                  <a:schemeClr val="tx1"/>
                </a:solidFill>
                <a:effectLst/>
                <a:latin typeface="+mn-lt"/>
                <a:ea typeface="+mn-ea"/>
                <a:cs typeface="+mn-cs"/>
              </a:rPr>
              <a:t>) is a two phase modulation scheme, where the 0's and 1's in a binary message are represented by two different phase states in the carrier signal: for binary 1 and. for binary 0.</a:t>
            </a:r>
            <a:endParaRPr lang="en-US" dirty="0"/>
          </a:p>
        </p:txBody>
      </p:sp>
      <p:sp>
        <p:nvSpPr>
          <p:cNvPr id="4" name="Slide Number Placeholder 3"/>
          <p:cNvSpPr>
            <a:spLocks noGrp="1"/>
          </p:cNvSpPr>
          <p:nvPr>
            <p:ph type="sldNum" sz="quarter" idx="10"/>
          </p:nvPr>
        </p:nvSpPr>
        <p:spPr/>
        <p:txBody>
          <a:bodyPr/>
          <a:lstStyle/>
          <a:p>
            <a:fld id="{6FA6F27A-64F8-4103-8BE5-E5330D221052}" type="slidenum">
              <a:rPr lang="en-MY" smtClean="0"/>
              <a:t>11</a:t>
            </a:fld>
            <a:endParaRPr lang="en-MY"/>
          </a:p>
        </p:txBody>
      </p:sp>
    </p:spTree>
    <p:extLst>
      <p:ext uri="{BB962C8B-B14F-4D97-AF65-F5344CB8AC3E}">
        <p14:creationId xmlns:p14="http://schemas.microsoft.com/office/powerpoint/2010/main" val="2656053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8668E5C-CFCE-4AAB-A12B-E2EBF03B6EEF}" type="datetime1">
              <a:rPr lang="en-US" smtClean="0"/>
              <a:t>2/5/2021</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418551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76935E-2BEE-44E2-92B7-A34FB0F01EFD}" type="datetime1">
              <a:rPr lang="en-US" smtClean="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6349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4C80C-37F7-4543-94A5-AF7E61C2CC20}" type="datetime1">
              <a:rPr lang="en-US" smtClean="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79147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BB428-F009-4E0F-B513-919E79466460}" type="datetime1">
              <a:rPr lang="en-US" smtClean="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19273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83A52-8ECE-45DA-8599-338CA32C77E8}" type="datetime1">
              <a:rPr lang="en-US" smtClean="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66955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B2B7B17-5D7C-4CA2-864A-C770D418DA2C}" type="datetime1">
              <a:rPr lang="en-US" smtClean="0"/>
              <a:t>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97689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2FB1EBF-B4E9-46D9-B8D7-0ADF98F3B07A}" type="datetime1">
              <a:rPr lang="en-US" smtClean="0"/>
              <a:t>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74351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1F1AA615-CCAD-4CF0-AED9-927DA0987A29}" type="datetime1">
              <a:rPr lang="en-US" smtClean="0"/>
              <a:t>2/5/2021</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084918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D6484F-518F-4D6E-B217-1C655D69786D}" type="datetime1">
              <a:rPr lang="en-US" smtClean="0"/>
              <a:t>2/5/2021</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93820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8FA560-F972-4608-817C-3CC811FAB413}" type="datetime1">
              <a:rPr lang="en-US" smtClean="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95575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92593F-B8BC-4675-9AC8-F054547024D8}" type="datetime1">
              <a:rPr lang="en-US" smtClean="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67029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3239D3-7633-4E15-8038-0059EF1DF5B0}" type="datetime1">
              <a:rPr lang="en-US" smtClean="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311888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87EE05-62C2-4852-9631-7B766E02617C}" type="datetime1">
              <a:rPr lang="en-US" smtClean="0"/>
              <a:t>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7131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4BC8A5-D37D-48A8-9481-5589E9D67450}" type="datetime1">
              <a:rPr lang="en-US" smtClean="0"/>
              <a:t>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44595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D41FB337-956A-440A-9E71-0BE62D0C7A0C}" type="datetime1">
              <a:rPr lang="en-US" smtClean="0"/>
              <a:t>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20418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86F78D-92E6-4299-BA36-1A7E8E10101F}" type="datetime1">
              <a:rPr lang="en-US" smtClean="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400130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43B299-DF91-40E3-B086-B7568BB5F191}" type="datetime1">
              <a:rPr lang="en-US" smtClean="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867E5644-1E61-4311-A31E-84CB9C7AA8A9}" type="slidenum">
              <a:rPr lang="en-US" smtClean="0"/>
              <a:t>‹#›</a:t>
            </a:fld>
            <a:endParaRPr lang="en-US" dirty="0"/>
          </a:p>
        </p:txBody>
      </p:sp>
    </p:spTree>
    <p:extLst>
      <p:ext uri="{BB962C8B-B14F-4D97-AF65-F5344CB8AC3E}">
        <p14:creationId xmlns:p14="http://schemas.microsoft.com/office/powerpoint/2010/main" val="53801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464555FA-D776-40FD-9954-26854CD90ACE}" type="datetime1">
              <a:rPr lang="en-US" smtClean="0"/>
              <a:t>2/5/2021</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dirty="0"/>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8766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hf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8813" y="1426809"/>
            <a:ext cx="5917679" cy="1424580"/>
          </a:xfrm>
        </p:spPr>
        <p:txBody>
          <a:bodyPr/>
          <a:lstStyle/>
          <a:p>
            <a:pPr algn="ctr"/>
            <a:r>
              <a:rPr lang="en-MY" sz="3200" b="1" dirty="0" smtClean="0"/>
              <a:t>MATLAB based research for diff: type’s digital modulation on BER &amp; AWGN channels</a:t>
            </a:r>
            <a:r>
              <a:rPr lang="en-US" sz="3200" b="1" dirty="0" smtClean="0"/>
              <a:t> </a:t>
            </a:r>
            <a:endParaRPr lang="en-MY" sz="3200" b="1" dirty="0"/>
          </a:p>
        </p:txBody>
      </p:sp>
      <p:sp>
        <p:nvSpPr>
          <p:cNvPr id="3" name="Subtitle 2"/>
          <p:cNvSpPr>
            <a:spLocks noGrp="1"/>
          </p:cNvSpPr>
          <p:nvPr>
            <p:ph type="subTitle" idx="1"/>
          </p:nvPr>
        </p:nvSpPr>
        <p:spPr>
          <a:xfrm>
            <a:off x="1594707" y="3032739"/>
            <a:ext cx="5917679" cy="980670"/>
          </a:xfrm>
        </p:spPr>
        <p:txBody>
          <a:bodyPr>
            <a:normAutofit fontScale="70000" lnSpcReduction="20000"/>
          </a:bodyPr>
          <a:lstStyle/>
          <a:p>
            <a:pPr algn="ctr"/>
            <a:r>
              <a:rPr lang="en-MY" dirty="0" smtClean="0"/>
              <a:t>by</a:t>
            </a:r>
          </a:p>
          <a:p>
            <a:pPr algn="ctr"/>
            <a:r>
              <a:rPr lang="en-MY" sz="4100" dirty="0" smtClean="0"/>
              <a:t>Hafiz Muhammad </a:t>
            </a:r>
            <a:r>
              <a:rPr lang="en-MY" sz="4100" dirty="0" smtClean="0"/>
              <a:t>Attaullah</a:t>
            </a:r>
            <a:endParaRPr lang="en-MY" sz="4100" dirty="0"/>
          </a:p>
        </p:txBody>
      </p:sp>
      <p:pic>
        <p:nvPicPr>
          <p:cNvPr id="5" name="Picture 4"/>
          <p:cNvPicPr>
            <a:picLocks noChangeAspect="1"/>
          </p:cNvPicPr>
          <p:nvPr/>
        </p:nvPicPr>
        <p:blipFill>
          <a:blip r:embed="rId3"/>
          <a:stretch>
            <a:fillRect/>
          </a:stretch>
        </p:blipFill>
        <p:spPr>
          <a:xfrm>
            <a:off x="97177" y="132693"/>
            <a:ext cx="3336246" cy="1112766"/>
          </a:xfrm>
          <a:prstGeom prst="rect">
            <a:avLst/>
          </a:prstGeom>
        </p:spPr>
      </p:pic>
      <p:sp>
        <p:nvSpPr>
          <p:cNvPr id="7" name="Subtitle 2"/>
          <p:cNvSpPr txBox="1">
            <a:spLocks/>
          </p:cNvSpPr>
          <p:nvPr/>
        </p:nvSpPr>
        <p:spPr>
          <a:xfrm>
            <a:off x="1749567" y="5206729"/>
            <a:ext cx="6720357" cy="569320"/>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ctr"/>
            <a:r>
              <a:rPr lang="en-MY" dirty="0" smtClean="0">
                <a:solidFill>
                  <a:schemeClr val="bg1"/>
                </a:solidFill>
              </a:rPr>
              <a:t>Faculty of Engineering &amp; Technology, </a:t>
            </a:r>
          </a:p>
          <a:p>
            <a:pPr algn="ctr"/>
            <a:r>
              <a:rPr lang="en-MY" dirty="0" smtClean="0">
                <a:solidFill>
                  <a:schemeClr val="bg1"/>
                </a:solidFill>
              </a:rPr>
              <a:t>University of Sindh, </a:t>
            </a:r>
            <a:r>
              <a:rPr lang="en-MY" dirty="0" err="1" smtClean="0">
                <a:solidFill>
                  <a:schemeClr val="bg1"/>
                </a:solidFill>
              </a:rPr>
              <a:t>Jamshoro</a:t>
            </a:r>
            <a:endParaRPr lang="en-MY" dirty="0" smtClean="0">
              <a:solidFill>
                <a:schemeClr val="bg1"/>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t>1</a:t>
            </a:fld>
            <a:endParaRPr lang="en-US" dirty="0"/>
          </a:p>
        </p:txBody>
      </p:sp>
      <p:sp>
        <p:nvSpPr>
          <p:cNvPr id="8" name="Subtitle 2"/>
          <p:cNvSpPr txBox="1">
            <a:spLocks/>
          </p:cNvSpPr>
          <p:nvPr/>
        </p:nvSpPr>
        <p:spPr>
          <a:xfrm>
            <a:off x="1353913" y="4325409"/>
            <a:ext cx="6720357" cy="569320"/>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ctr"/>
            <a:r>
              <a:rPr lang="en-MY" dirty="0" err="1" smtClean="0">
                <a:solidFill>
                  <a:schemeClr val="bg1"/>
                </a:solidFill>
              </a:rPr>
              <a:t>Github</a:t>
            </a:r>
            <a:r>
              <a:rPr lang="en-MY" dirty="0" smtClean="0">
                <a:solidFill>
                  <a:schemeClr val="bg1"/>
                </a:solidFill>
              </a:rPr>
              <a:t> Repo.</a:t>
            </a:r>
          </a:p>
          <a:p>
            <a:pPr algn="ctr"/>
            <a:r>
              <a:rPr lang="en-MY" dirty="0" smtClean="0">
                <a:solidFill>
                  <a:schemeClr val="bg1"/>
                </a:solidFill>
              </a:rPr>
              <a:t>https</a:t>
            </a:r>
            <a:r>
              <a:rPr lang="en-MY" dirty="0">
                <a:solidFill>
                  <a:schemeClr val="bg1"/>
                </a:solidFill>
              </a:rPr>
              <a:t>://github.com/attaullahshafiq10/digi-com</a:t>
            </a:r>
            <a:endParaRPr lang="en-MY" dirty="0" smtClean="0">
              <a:solidFill>
                <a:schemeClr val="bg1"/>
              </a:solidFill>
            </a:endParaRPr>
          </a:p>
        </p:txBody>
      </p:sp>
    </p:spTree>
    <p:extLst>
      <p:ext uri="{BB962C8B-B14F-4D97-AF65-F5344CB8AC3E}">
        <p14:creationId xmlns:p14="http://schemas.microsoft.com/office/powerpoint/2010/main" val="3426085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Modulation</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588" y="2138012"/>
            <a:ext cx="9004374" cy="4572754"/>
          </a:xfrm>
        </p:spPr>
      </p:pic>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55858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812646" cy="709865"/>
          </a:xfrm>
        </p:spPr>
        <p:txBody>
          <a:bodyPr/>
          <a:lstStyle/>
          <a:p>
            <a:r>
              <a:rPr lang="en-US" dirty="0" smtClean="0"/>
              <a:t>Simulink Model</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dirty="0"/>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25718" y="2268331"/>
            <a:ext cx="7829640" cy="3424131"/>
          </a:xfrm>
          <a:prstGeom prst="rect">
            <a:avLst/>
          </a:prstGeom>
        </p:spPr>
      </p:pic>
      <p:sp>
        <p:nvSpPr>
          <p:cNvPr id="6" name="Rectangle 5"/>
          <p:cNvSpPr/>
          <p:nvPr/>
        </p:nvSpPr>
        <p:spPr>
          <a:xfrm>
            <a:off x="3300106" y="5323130"/>
            <a:ext cx="2710999" cy="369332"/>
          </a:xfrm>
          <a:prstGeom prst="rect">
            <a:avLst/>
          </a:prstGeom>
        </p:spPr>
        <p:txBody>
          <a:bodyPr wrap="none">
            <a:spAutoFit/>
          </a:bodyPr>
          <a:lstStyle/>
          <a:p>
            <a:r>
              <a:rPr lang="en-US" dirty="0" smtClean="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Simulink Model for BPSK</a:t>
            </a:r>
            <a:endParaRPr lang="en-US" dirty="0"/>
          </a:p>
        </p:txBody>
      </p:sp>
    </p:spTree>
    <p:extLst>
      <p:ext uri="{BB962C8B-B14F-4D97-AF65-F5344CB8AC3E}">
        <p14:creationId xmlns:p14="http://schemas.microsoft.com/office/powerpoint/2010/main" val="3748395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
        <p:nvSpPr>
          <p:cNvPr id="6" name="Title 1"/>
          <p:cNvSpPr>
            <a:spLocks noGrp="1"/>
          </p:cNvSpPr>
          <p:nvPr>
            <p:ph type="title"/>
          </p:nvPr>
        </p:nvSpPr>
        <p:spPr>
          <a:xfrm>
            <a:off x="865970" y="927098"/>
            <a:ext cx="6812646" cy="709865"/>
          </a:xfrm>
        </p:spPr>
        <p:txBody>
          <a:bodyPr/>
          <a:lstStyle/>
          <a:p>
            <a:r>
              <a:rPr lang="en-US" dirty="0"/>
              <a:t>Simulink Model</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159097" y="2474392"/>
            <a:ext cx="6735651" cy="3063523"/>
          </a:xfrm>
          <a:prstGeom prst="rect">
            <a:avLst/>
          </a:prstGeom>
        </p:spPr>
      </p:pic>
      <p:sp>
        <p:nvSpPr>
          <p:cNvPr id="8" name="Rectangle 7"/>
          <p:cNvSpPr/>
          <p:nvPr/>
        </p:nvSpPr>
        <p:spPr>
          <a:xfrm>
            <a:off x="2862291" y="5743977"/>
            <a:ext cx="2820003" cy="369332"/>
          </a:xfrm>
          <a:prstGeom prst="rect">
            <a:avLst/>
          </a:prstGeom>
        </p:spPr>
        <p:txBody>
          <a:bodyPr wrap="none">
            <a:spAutoFit/>
          </a:bodyPr>
          <a:lstStyle/>
          <a:p>
            <a:r>
              <a:rPr lang="en-US" dirty="0" smtClean="0">
                <a:latin typeface="Times New Roman" panose="02020603050405020304" pitchFamily="18" charset="0"/>
                <a:ea typeface="Calibri" panose="020F0502020204030204" pitchFamily="34" charset="0"/>
              </a:rPr>
              <a:t>Simulink </a:t>
            </a:r>
            <a:r>
              <a:rPr lang="en-US" dirty="0">
                <a:latin typeface="Times New Roman" panose="02020603050405020304" pitchFamily="18" charset="0"/>
                <a:ea typeface="Calibri" panose="020F0502020204030204" pitchFamily="34" charset="0"/>
              </a:rPr>
              <a:t>Model for DBPSK</a:t>
            </a:r>
            <a:endParaRPr lang="en-US" dirty="0"/>
          </a:p>
        </p:txBody>
      </p:sp>
    </p:spTree>
    <p:extLst>
      <p:ext uri="{BB962C8B-B14F-4D97-AF65-F5344CB8AC3E}">
        <p14:creationId xmlns:p14="http://schemas.microsoft.com/office/powerpoint/2010/main" val="2137047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82386" y="2268331"/>
            <a:ext cx="7091884" cy="4000765"/>
          </a:xfrm>
          <a:prstGeom prst="rect">
            <a:avLst/>
          </a:prstGeom>
        </p:spPr>
      </p:pic>
      <p:sp>
        <p:nvSpPr>
          <p:cNvPr id="6" name="Title 1"/>
          <p:cNvSpPr>
            <a:spLocks noGrp="1"/>
          </p:cNvSpPr>
          <p:nvPr>
            <p:ph type="title"/>
          </p:nvPr>
        </p:nvSpPr>
        <p:spPr>
          <a:xfrm>
            <a:off x="865970" y="927098"/>
            <a:ext cx="6812646" cy="709865"/>
          </a:xfrm>
        </p:spPr>
        <p:txBody>
          <a:bodyPr/>
          <a:lstStyle/>
          <a:p>
            <a:r>
              <a:rPr lang="en-US" dirty="0"/>
              <a:t>Simulink Model</a:t>
            </a:r>
          </a:p>
        </p:txBody>
      </p:sp>
      <p:sp>
        <p:nvSpPr>
          <p:cNvPr id="7" name="Rectangle 6"/>
          <p:cNvSpPr/>
          <p:nvPr/>
        </p:nvSpPr>
        <p:spPr>
          <a:xfrm>
            <a:off x="1899633" y="5899764"/>
            <a:ext cx="5882013" cy="369332"/>
          </a:xfrm>
          <a:prstGeom prst="rect">
            <a:avLst/>
          </a:prstGeom>
        </p:spPr>
        <p:txBody>
          <a:bodyPr wrap="square">
            <a:spAutoFit/>
          </a:bodyPr>
          <a:lstStyle/>
          <a:p>
            <a:r>
              <a:rPr lang="en-US" dirty="0" smtClean="0">
                <a:latin typeface="Times New Roman" panose="02020603050405020304" pitchFamily="18" charset="0"/>
                <a:ea typeface="Calibri" panose="020F0502020204030204" pitchFamily="34" charset="0"/>
              </a:rPr>
              <a:t>QPSK </a:t>
            </a:r>
            <a:r>
              <a:rPr lang="en-US" dirty="0">
                <a:latin typeface="Times New Roman" panose="02020603050405020304" pitchFamily="18" charset="0"/>
                <a:ea typeface="Calibri" panose="020F0502020204030204" pitchFamily="34" charset="0"/>
              </a:rPr>
              <a:t>Modulation and Demodulation Simulink Model</a:t>
            </a:r>
            <a:endParaRPr lang="en-US" dirty="0"/>
          </a:p>
        </p:txBody>
      </p:sp>
    </p:spTree>
    <p:extLst>
      <p:ext uri="{BB962C8B-B14F-4D97-AF65-F5344CB8AC3E}">
        <p14:creationId xmlns:p14="http://schemas.microsoft.com/office/powerpoint/2010/main" val="3999415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665130" cy="709865"/>
          </a:xfrm>
        </p:spPr>
        <p:txBody>
          <a:bodyPr/>
          <a:lstStyle/>
          <a:p>
            <a:r>
              <a:rPr lang="en-MY" dirty="0" smtClean="0"/>
              <a:t>Design and Development Methodology</a:t>
            </a:r>
            <a:endParaRPr lang="en-MY" dirty="0"/>
          </a:p>
        </p:txBody>
      </p:sp>
      <p:sp>
        <p:nvSpPr>
          <p:cNvPr id="3" name="Content Placeholder 2"/>
          <p:cNvSpPr>
            <a:spLocks noGrp="1"/>
          </p:cNvSpPr>
          <p:nvPr>
            <p:ph idx="1"/>
          </p:nvPr>
        </p:nvSpPr>
        <p:spPr/>
        <p:txBody>
          <a:bodyPr/>
          <a:lstStyle/>
          <a:p>
            <a:pPr algn="just"/>
            <a:r>
              <a:rPr lang="en-US" dirty="0"/>
              <a:t>MATLAB simulation model consists of transmitter, channel and receiver. The AWGN channel is used between transmitter and receiver. At the transmitter end data is generated by Bernoulli data generator. Bernoulli data generator generates data with probability a zero 0.5 and sample time one second. The bit error rate (BER) of different types of digital modulation can be calculated through Monte Carlo simulations using MATLAB Simulink file.</a:t>
            </a:r>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3461335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Final </a:t>
            </a:r>
            <a:r>
              <a:rPr lang="en-MY" dirty="0" smtClean="0"/>
              <a:t>Results</a:t>
            </a:r>
            <a:endParaRPr lang="en-MY" dirty="0"/>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69383" y="2278754"/>
            <a:ext cx="8295067" cy="4579245"/>
          </a:xfrm>
          <a:prstGeom prst="rect">
            <a:avLst/>
          </a:prstGeom>
        </p:spPr>
      </p:pic>
    </p:spTree>
    <p:extLst>
      <p:ext uri="{BB962C8B-B14F-4D97-AF65-F5344CB8AC3E}">
        <p14:creationId xmlns:p14="http://schemas.microsoft.com/office/powerpoint/2010/main" val="2288408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081042" y="2924607"/>
            <a:ext cx="6993228" cy="3553465"/>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499531" y="2304177"/>
            <a:ext cx="4513095"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rPr>
              <a:t>Bit Error Rate for 100000 bits transmission.</a:t>
            </a:r>
            <a:endParaRPr lang="en-US" dirty="0"/>
          </a:p>
        </p:txBody>
      </p:sp>
    </p:spTree>
    <p:extLst>
      <p:ext uri="{BB962C8B-B14F-4D97-AF65-F5344CB8AC3E}">
        <p14:creationId xmlns:p14="http://schemas.microsoft.com/office/powerpoint/2010/main" val="4105143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Conclusion</a:t>
            </a:r>
            <a:endParaRPr lang="en-MY" dirty="0"/>
          </a:p>
        </p:txBody>
      </p:sp>
      <p:sp>
        <p:nvSpPr>
          <p:cNvPr id="3" name="Content Placeholder 2"/>
          <p:cNvSpPr>
            <a:spLocks noGrp="1"/>
          </p:cNvSpPr>
          <p:nvPr>
            <p:ph idx="1"/>
          </p:nvPr>
        </p:nvSpPr>
        <p:spPr>
          <a:xfrm>
            <a:off x="864382" y="2682382"/>
            <a:ext cx="7605542" cy="3602507"/>
          </a:xfrm>
        </p:spPr>
        <p:txBody>
          <a:bodyPr/>
          <a:lstStyle/>
          <a:p>
            <a:pPr algn="just"/>
            <a:r>
              <a:rPr lang="en-US" dirty="0"/>
              <a:t>In this report; three basic types of modulation was discussed. A number of modulation schemes such as BPSK, QPSK, DBPSK, and QAM have been consider for MATLAB simulation purposes. </a:t>
            </a:r>
          </a:p>
          <a:p>
            <a:pPr algn="just"/>
            <a:r>
              <a:rPr lang="en-US" dirty="0"/>
              <a:t>Their BER have been evaluated using MATLAB Monte Carlo simulation tool for additive white Gaussian noise channel and also some MATLAB coding. We have concluded from the above figures depending on bit error rate that BPSK is the most effective modulation schemes in a practical communication system.</a:t>
            </a:r>
          </a:p>
          <a:p>
            <a:endParaRPr lang="en-MY" dirty="0"/>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554207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References</a:t>
            </a:r>
          </a:p>
        </p:txBody>
      </p:sp>
      <p:sp>
        <p:nvSpPr>
          <p:cNvPr id="3" name="Content Placeholder 2"/>
          <p:cNvSpPr>
            <a:spLocks noGrp="1"/>
          </p:cNvSpPr>
          <p:nvPr>
            <p:ph idx="1"/>
          </p:nvPr>
        </p:nvSpPr>
        <p:spPr>
          <a:xfrm>
            <a:off x="865970" y="2205864"/>
            <a:ext cx="7815979" cy="4285087"/>
          </a:xfrm>
        </p:spPr>
        <p:txBody>
          <a:bodyPr>
            <a:noAutofit/>
          </a:bodyPr>
          <a:lstStyle/>
          <a:p>
            <a:r>
              <a:rPr lang="en-US" sz="1200" dirty="0" smtClean="0"/>
              <a:t>[</a:t>
            </a:r>
            <a:r>
              <a:rPr lang="en-US" sz="1200" dirty="0"/>
              <a:t>1] Tang, Y. and </a:t>
            </a:r>
            <a:r>
              <a:rPr lang="en-US" sz="1200" dirty="0" err="1"/>
              <a:t>Lv</a:t>
            </a:r>
            <a:r>
              <a:rPr lang="en-US" sz="1200" dirty="0"/>
              <a:t>, X.L., 2011, September. Research on the modulation and demodulation of BPSK and BDPSK simulator based on </a:t>
            </a:r>
            <a:r>
              <a:rPr lang="en-US" sz="1200" dirty="0" err="1"/>
              <a:t>Matlab</a:t>
            </a:r>
            <a:r>
              <a:rPr lang="en-US" sz="1200" dirty="0"/>
              <a:t>. In 2011 International Conference on Electrical and Control Engineering (pp. 1239-1241). IEEE.</a:t>
            </a:r>
          </a:p>
          <a:p>
            <a:r>
              <a:rPr lang="en-US" sz="1200" dirty="0"/>
              <a:t>[2] </a:t>
            </a:r>
            <a:r>
              <a:rPr lang="en-US" sz="1200" dirty="0" err="1"/>
              <a:t>Ndujiuba</a:t>
            </a:r>
            <a:r>
              <a:rPr lang="en-US" sz="1200" dirty="0"/>
              <a:t>, C.U., Oni, O. and </a:t>
            </a:r>
            <a:r>
              <a:rPr lang="en-US" sz="1200" dirty="0" err="1"/>
              <a:t>Ibhaze</a:t>
            </a:r>
            <a:r>
              <a:rPr lang="en-US" sz="1200" dirty="0"/>
              <a:t>, A.E., 2015. Comparative analysis of digital modulation techniques in LTE 4G systems. Journal of Wireless Networking and Communications, 5(2), pp.60-66.</a:t>
            </a:r>
          </a:p>
          <a:p>
            <a:r>
              <a:rPr lang="en-US" sz="1200" dirty="0"/>
              <a:t>[3] </a:t>
            </a:r>
            <a:r>
              <a:rPr lang="en-US" sz="1200" dirty="0" err="1"/>
              <a:t>Sadeque</a:t>
            </a:r>
            <a:r>
              <a:rPr lang="en-US" sz="1200" dirty="0"/>
              <a:t>, G., 2015. Bit Error Rate (BER) Comparison of AWGN Channels for Different Type’s Digital Modulation Using MATLAB Simulink. American Scientific Research Journal for Engineering, Technology, and Sciences (ASRJETS), 13(1), pp.61-71</a:t>
            </a:r>
          </a:p>
          <a:p>
            <a:r>
              <a:rPr lang="en-US" sz="1200" dirty="0"/>
              <a:t>[4] </a:t>
            </a:r>
            <a:r>
              <a:rPr lang="en-US" sz="1200" dirty="0" err="1"/>
              <a:t>Manhas</a:t>
            </a:r>
            <a:r>
              <a:rPr lang="en-US" sz="1200" dirty="0"/>
              <a:t>, P. and </a:t>
            </a:r>
            <a:r>
              <a:rPr lang="en-US" sz="1200" dirty="0" err="1"/>
              <a:t>Soni</a:t>
            </a:r>
            <a:r>
              <a:rPr lang="en-US" sz="1200" dirty="0"/>
              <a:t>, M.K., 2015. BER analysis of BPSK, QPSK &amp; QAM based OFDM system using </a:t>
            </a:r>
            <a:r>
              <a:rPr lang="en-US" sz="1200" dirty="0" err="1"/>
              <a:t>simulink</a:t>
            </a:r>
            <a:r>
              <a:rPr lang="en-US" sz="1200" dirty="0"/>
              <a:t>. International Journal of Electrical and Electronics Engineers, 7(02).</a:t>
            </a:r>
          </a:p>
          <a:p>
            <a:r>
              <a:rPr lang="en-US" sz="1200" dirty="0"/>
              <a:t>[5] </a:t>
            </a:r>
            <a:r>
              <a:rPr lang="en-US" sz="1200" dirty="0" err="1"/>
              <a:t>Sadinov</a:t>
            </a:r>
            <a:r>
              <a:rPr lang="en-US" sz="1200" dirty="0"/>
              <a:t>, S.M., 2017, May. Simulation study of M-ARY QAM modulation techniques using </a:t>
            </a:r>
            <a:r>
              <a:rPr lang="en-US" sz="1200" dirty="0" err="1"/>
              <a:t>Matlab</a:t>
            </a:r>
            <a:r>
              <a:rPr lang="en-US" sz="1200" dirty="0"/>
              <a:t>/Simulink. In 2017 40th International Convention on Information and Communication Technology, Electronics and Microelectronics (MIPRO) (pp. 547-554). IEEE.</a:t>
            </a:r>
          </a:p>
          <a:p>
            <a:r>
              <a:rPr lang="en-US" sz="1200" dirty="0"/>
              <a:t>[6] </a:t>
            </a:r>
            <a:r>
              <a:rPr lang="en-US" sz="1200" dirty="0" err="1"/>
              <a:t>Sulankivi</a:t>
            </a:r>
            <a:r>
              <a:rPr lang="en-US" sz="1200" dirty="0"/>
              <a:t>, K., 2004. Benefits of centralized digital information management in </a:t>
            </a:r>
            <a:r>
              <a:rPr lang="en-US" sz="1200" dirty="0" err="1"/>
              <a:t>multipartner</a:t>
            </a:r>
            <a:r>
              <a:rPr lang="en-US" sz="1200" dirty="0"/>
              <a:t> projects. Journal of Information Technology in Construction (</a:t>
            </a:r>
            <a:r>
              <a:rPr lang="en-US" sz="1200" dirty="0" err="1"/>
              <a:t>ITcon</a:t>
            </a:r>
            <a:r>
              <a:rPr lang="en-US" sz="1200" dirty="0"/>
              <a:t>), 9(3), pp.35-63.</a:t>
            </a:r>
          </a:p>
          <a:p>
            <a:r>
              <a:rPr lang="en-US" sz="1200" dirty="0"/>
              <a:t>[7] </a:t>
            </a:r>
            <a:r>
              <a:rPr lang="en-US" sz="1200" dirty="0" err="1"/>
              <a:t>Madon</a:t>
            </a:r>
            <a:r>
              <a:rPr lang="en-US" sz="1200" dirty="0"/>
              <a:t>, S., </a:t>
            </a:r>
            <a:r>
              <a:rPr lang="en-US" sz="1200" dirty="0" err="1"/>
              <a:t>Reinhard</a:t>
            </a:r>
            <a:r>
              <a:rPr lang="en-US" sz="1200" dirty="0"/>
              <a:t>, N., </a:t>
            </a:r>
            <a:r>
              <a:rPr lang="en-US" sz="1200" dirty="0" err="1"/>
              <a:t>Roode</a:t>
            </a:r>
            <a:r>
              <a:rPr lang="en-US" sz="1200" dirty="0"/>
              <a:t>, D. and </a:t>
            </a:r>
            <a:r>
              <a:rPr lang="en-US" sz="1200" dirty="0" err="1"/>
              <a:t>Walsham</a:t>
            </a:r>
            <a:r>
              <a:rPr lang="en-US" sz="1200" dirty="0"/>
              <a:t>, G., 2009. Digital inclusion projects in developing countries: Processes of institutionalization. Information technology for development, 15(2), pp.95-107.</a:t>
            </a:r>
          </a:p>
          <a:p>
            <a:endParaRPr lang="en-MY" sz="1200" dirty="0"/>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3396055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2111" y="2965718"/>
            <a:ext cx="6345260" cy="3530600"/>
          </a:xfrm>
        </p:spPr>
        <p:txBody>
          <a:bodyPr>
            <a:normAutofit/>
          </a:bodyPr>
          <a:lstStyle/>
          <a:p>
            <a:pPr marL="0" indent="0" algn="ctr">
              <a:buNone/>
            </a:pPr>
            <a:r>
              <a:rPr lang="en-MY" sz="8800" b="1" dirty="0" smtClean="0">
                <a:solidFill>
                  <a:schemeClr val="accent1">
                    <a:lumMod val="75000"/>
                  </a:schemeClr>
                </a:solidFill>
              </a:rPr>
              <a:t>Thank You</a:t>
            </a:r>
            <a:endParaRPr lang="en-MY" sz="8800" dirty="0"/>
          </a:p>
          <a:p>
            <a:endParaRPr lang="en-MY" sz="1200" dirty="0"/>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141382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Contents </a:t>
            </a:r>
            <a:endParaRPr lang="en-MY" dirty="0"/>
          </a:p>
        </p:txBody>
      </p:sp>
      <p:sp>
        <p:nvSpPr>
          <p:cNvPr id="3" name="Content Placeholder 2"/>
          <p:cNvSpPr>
            <a:spLocks noGrp="1"/>
          </p:cNvSpPr>
          <p:nvPr>
            <p:ph idx="1"/>
          </p:nvPr>
        </p:nvSpPr>
        <p:spPr>
          <a:xfrm>
            <a:off x="864382" y="2133601"/>
            <a:ext cx="6814234" cy="4605866"/>
          </a:xfrm>
        </p:spPr>
        <p:txBody>
          <a:bodyPr>
            <a:normAutofit fontScale="92500" lnSpcReduction="20000"/>
          </a:bodyPr>
          <a:lstStyle/>
          <a:p>
            <a:r>
              <a:rPr lang="en-MY" dirty="0" smtClean="0"/>
              <a:t>Abstract</a:t>
            </a:r>
          </a:p>
          <a:p>
            <a:r>
              <a:rPr lang="en-MY" dirty="0" smtClean="0"/>
              <a:t>Introduction</a:t>
            </a:r>
          </a:p>
          <a:p>
            <a:r>
              <a:rPr lang="en-MY" dirty="0" smtClean="0"/>
              <a:t>Motivation </a:t>
            </a:r>
            <a:r>
              <a:rPr lang="en-MY" dirty="0"/>
              <a:t>and Need</a:t>
            </a:r>
          </a:p>
          <a:p>
            <a:r>
              <a:rPr lang="en-MY" dirty="0"/>
              <a:t>Aims and Objectives</a:t>
            </a:r>
          </a:p>
          <a:p>
            <a:r>
              <a:rPr lang="en-MY" dirty="0" smtClean="0"/>
              <a:t>Tools and Technologies</a:t>
            </a:r>
          </a:p>
          <a:p>
            <a:r>
              <a:rPr lang="en-MY" dirty="0" smtClean="0"/>
              <a:t>AWGN Channel &amp; BER</a:t>
            </a:r>
          </a:p>
          <a:p>
            <a:r>
              <a:rPr lang="en-MY" dirty="0" smtClean="0"/>
              <a:t>Digital Modulation</a:t>
            </a:r>
          </a:p>
          <a:p>
            <a:r>
              <a:rPr lang="en-MY" smtClean="0"/>
              <a:t>Simulink Model</a:t>
            </a:r>
            <a:endParaRPr lang="en-MY" dirty="0" smtClean="0"/>
          </a:p>
          <a:p>
            <a:r>
              <a:rPr lang="en-MY" dirty="0" smtClean="0"/>
              <a:t>Development Methodology</a:t>
            </a:r>
          </a:p>
          <a:p>
            <a:r>
              <a:rPr lang="en-MY" dirty="0" smtClean="0"/>
              <a:t>Final Results</a:t>
            </a:r>
          </a:p>
          <a:p>
            <a:r>
              <a:rPr lang="en-MY" dirty="0" smtClean="0"/>
              <a:t>Table</a:t>
            </a:r>
          </a:p>
          <a:p>
            <a:r>
              <a:rPr lang="en-MY" dirty="0" smtClean="0"/>
              <a:t>Conclusion</a:t>
            </a:r>
          </a:p>
          <a:p>
            <a:r>
              <a:rPr lang="en-MY" dirty="0" smtClean="0"/>
              <a:t>References. </a:t>
            </a:r>
          </a:p>
          <a:p>
            <a:endParaRPr lang="en-MY" dirty="0"/>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4017411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Abstract</a:t>
            </a:r>
            <a:endParaRPr lang="en-MY" dirty="0"/>
          </a:p>
        </p:txBody>
      </p:sp>
      <p:sp>
        <p:nvSpPr>
          <p:cNvPr id="3" name="Content Placeholder 2"/>
          <p:cNvSpPr>
            <a:spLocks noGrp="1"/>
          </p:cNvSpPr>
          <p:nvPr>
            <p:ph idx="1"/>
          </p:nvPr>
        </p:nvSpPr>
        <p:spPr/>
        <p:txBody>
          <a:bodyPr/>
          <a:lstStyle/>
          <a:p>
            <a:pPr algn="just"/>
            <a:r>
              <a:rPr lang="en-US" dirty="0" smtClean="0"/>
              <a:t>In this report we introduce </a:t>
            </a:r>
            <a:r>
              <a:rPr lang="en-US" dirty="0"/>
              <a:t>three basic types of digital modulation techniques, followed by an evaluation of the receiver's bit rate performance characteristics using the MATLAB Simulink Model for FSK, PSK and QAM modulation techniques</a:t>
            </a:r>
            <a:r>
              <a:rPr lang="en-US" dirty="0" smtClean="0"/>
              <a:t>.</a:t>
            </a:r>
          </a:p>
          <a:p>
            <a:pPr algn="just"/>
            <a:r>
              <a:rPr lang="en-US" dirty="0" smtClean="0"/>
              <a:t>In </a:t>
            </a:r>
            <a:r>
              <a:rPr lang="en-US" dirty="0"/>
              <a:t>this report, the AWGN channel is used between transmitter and receiver. We focuses on the characterization and the design of analog signal waveforms that carry digital information and compares their performance on an AWGN channel.</a:t>
            </a:r>
            <a:endParaRPr lang="en-MY"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472919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Motivation and </a:t>
            </a:r>
            <a:r>
              <a:rPr lang="en-MY" dirty="0" smtClean="0"/>
              <a:t>Need</a:t>
            </a:r>
            <a:endParaRPr lang="en-MY" dirty="0"/>
          </a:p>
        </p:txBody>
      </p:sp>
      <p:sp>
        <p:nvSpPr>
          <p:cNvPr id="3" name="Content Placeholder 2"/>
          <p:cNvSpPr>
            <a:spLocks noGrp="1"/>
          </p:cNvSpPr>
          <p:nvPr>
            <p:ph idx="1"/>
          </p:nvPr>
        </p:nvSpPr>
        <p:spPr/>
        <p:txBody>
          <a:bodyPr>
            <a:normAutofit lnSpcReduction="10000"/>
          </a:bodyPr>
          <a:lstStyle/>
          <a:p>
            <a:r>
              <a:rPr lang="en-US" dirty="0"/>
              <a:t>In the recent times for fast growing wireless technologies, the performance of the transmitting and receiving systems is very important</a:t>
            </a:r>
            <a:r>
              <a:rPr lang="en-US" dirty="0" smtClean="0"/>
              <a:t>.</a:t>
            </a:r>
          </a:p>
          <a:p>
            <a:pPr algn="just"/>
            <a:r>
              <a:rPr lang="en-US" dirty="0"/>
              <a:t>Digital modulation schemes contribute to the evolution of mobile communications by increasing the capacity, speed as well as the quality of the wireless network. Digital modulation schemes provide more information carrying capacity, better quality communication, data security and RF spectrum sharing to accommodate more services</a:t>
            </a:r>
            <a:r>
              <a:rPr lang="en-US" dirty="0" smtClean="0"/>
              <a:t>.</a:t>
            </a:r>
          </a:p>
          <a:p>
            <a:pPr algn="just"/>
            <a:r>
              <a:rPr lang="en-US" dirty="0" smtClean="0"/>
              <a:t> </a:t>
            </a:r>
            <a:r>
              <a:rPr lang="en-US" dirty="0"/>
              <a:t>So we have to analyze the parameters, component, and structures of the channels. </a:t>
            </a:r>
          </a:p>
          <a:p>
            <a:endParaRPr lang="en-MY"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634476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Aims and </a:t>
            </a:r>
            <a:r>
              <a:rPr lang="en-MY" dirty="0" smtClean="0"/>
              <a:t>Objectives</a:t>
            </a:r>
            <a:endParaRPr lang="en-MY" dirty="0"/>
          </a:p>
        </p:txBody>
      </p:sp>
      <p:sp>
        <p:nvSpPr>
          <p:cNvPr id="3" name="Content Placeholder 2"/>
          <p:cNvSpPr>
            <a:spLocks noGrp="1"/>
          </p:cNvSpPr>
          <p:nvPr>
            <p:ph idx="1"/>
          </p:nvPr>
        </p:nvSpPr>
        <p:spPr/>
        <p:txBody>
          <a:bodyPr/>
          <a:lstStyle/>
          <a:p>
            <a:r>
              <a:rPr lang="en-US" dirty="0"/>
              <a:t>D</a:t>
            </a:r>
            <a:r>
              <a:rPr lang="en-US" dirty="0" smtClean="0"/>
              <a:t>esign </a:t>
            </a:r>
            <a:r>
              <a:rPr lang="en-US" dirty="0"/>
              <a:t>t</a:t>
            </a:r>
            <a:r>
              <a:rPr lang="en-US" dirty="0" smtClean="0"/>
              <a:t>he </a:t>
            </a:r>
            <a:r>
              <a:rPr lang="en-US" dirty="0"/>
              <a:t>analog signal waveforms that carry digital information and compares their performance on an AWGN channel</a:t>
            </a:r>
            <a:r>
              <a:rPr lang="en-US" dirty="0" smtClean="0"/>
              <a:t>.</a:t>
            </a:r>
          </a:p>
          <a:p>
            <a:r>
              <a:rPr lang="en-US" dirty="0"/>
              <a:t>E</a:t>
            </a:r>
            <a:r>
              <a:rPr lang="en-US" dirty="0" smtClean="0"/>
              <a:t>valuated bit </a:t>
            </a:r>
            <a:r>
              <a:rPr lang="en-US" dirty="0"/>
              <a:t>error rate </a:t>
            </a:r>
            <a:r>
              <a:rPr lang="en-US" dirty="0" smtClean="0"/>
              <a:t>performance, </a:t>
            </a:r>
            <a:r>
              <a:rPr lang="en-US" dirty="0"/>
              <a:t>characteristics of </a:t>
            </a:r>
            <a:r>
              <a:rPr lang="en-US" dirty="0" smtClean="0"/>
              <a:t>receiver by </a:t>
            </a:r>
            <a:r>
              <a:rPr lang="en-US" dirty="0"/>
              <a:t>using MATLAB Simulink model for FSK, PSK and QAM modulation </a:t>
            </a:r>
            <a:r>
              <a:rPr lang="en-US" dirty="0" smtClean="0"/>
              <a:t>techniques.</a:t>
            </a:r>
            <a:endParaRPr lang="en-MY" dirty="0"/>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765567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Tools and </a:t>
            </a:r>
            <a:r>
              <a:rPr lang="en-MY" dirty="0" smtClean="0"/>
              <a:t>Technologies</a:t>
            </a:r>
            <a:endParaRPr lang="en-MY" dirty="0"/>
          </a:p>
        </p:txBody>
      </p:sp>
      <p:sp>
        <p:nvSpPr>
          <p:cNvPr id="3" name="Content Placeholder 2"/>
          <p:cNvSpPr>
            <a:spLocks noGrp="1"/>
          </p:cNvSpPr>
          <p:nvPr>
            <p:ph idx="1"/>
          </p:nvPr>
        </p:nvSpPr>
        <p:spPr/>
        <p:txBody>
          <a:bodyPr/>
          <a:lstStyle/>
          <a:p>
            <a:r>
              <a:rPr lang="en-MY" dirty="0" smtClean="0"/>
              <a:t>MATLAB</a:t>
            </a:r>
          </a:p>
          <a:p>
            <a:r>
              <a:rPr lang="en-MY" dirty="0" smtClean="0"/>
              <a:t>Simulink</a:t>
            </a:r>
          </a:p>
          <a:p>
            <a:r>
              <a:rPr lang="en-MY" dirty="0" smtClean="0"/>
              <a:t>Symbolic Math Toolbox</a:t>
            </a:r>
          </a:p>
          <a:p>
            <a:r>
              <a:rPr lang="en-MY" dirty="0" smtClean="0"/>
              <a:t>Modulation Techniques</a:t>
            </a:r>
            <a:endParaRPr lang="en-MY" dirty="0"/>
          </a:p>
        </p:txBody>
      </p:sp>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1682319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AWGN Channel</a:t>
            </a:r>
            <a:endParaRPr lang="en-US" dirty="0"/>
          </a:p>
        </p:txBody>
      </p:sp>
      <p:sp>
        <p:nvSpPr>
          <p:cNvPr id="3" name="Content Placeholder 2"/>
          <p:cNvSpPr>
            <a:spLocks noGrp="1"/>
          </p:cNvSpPr>
          <p:nvPr>
            <p:ph idx="1"/>
          </p:nvPr>
        </p:nvSpPr>
        <p:spPr>
          <a:xfrm>
            <a:off x="864382" y="2344056"/>
            <a:ext cx="7365218" cy="4013201"/>
          </a:xfrm>
        </p:spPr>
        <p:txBody>
          <a:bodyPr>
            <a:normAutofit fontScale="92500" lnSpcReduction="10000"/>
          </a:bodyPr>
          <a:lstStyle/>
          <a:p>
            <a:r>
              <a:rPr lang="en-US" dirty="0"/>
              <a:t>AWGN channel is a channel's simplest model, and is well suited for wired communication. This channel is (LTI) linear and time-invariant.</a:t>
            </a:r>
          </a:p>
          <a:p>
            <a:r>
              <a:rPr lang="en-US" dirty="0"/>
              <a:t>As signal passes through it, AWGN channel adds white Gaussian noise to the signal. The amplitude frequency response of this channel is flat, and phase response for all frequencies is linear. It moves through the modulated signals without any loss of amplitude or phase distortion. So, in such a case, there is no fading but the AWGN introduces the only distortion that exists. The signal (received) is simplified to:</a:t>
            </a:r>
          </a:p>
          <a:p>
            <a:pPr algn="ctr"/>
            <a:r>
              <a:rPr lang="en-US" b="1" dirty="0"/>
              <a:t>𝑟(𝑡)=𝑥(𝑡)+𝑛(𝑡)</a:t>
            </a:r>
            <a:endParaRPr lang="en-US" dirty="0"/>
          </a:p>
          <a:p>
            <a:r>
              <a:rPr lang="en-US" dirty="0"/>
              <a:t>Where n(t) represents the noise, Gaussian distribution has the mean and variance of 0 as the transmitted signal is defined by the noise power and x(t).</a:t>
            </a:r>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386976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AWGN Channel</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5912" y="2576285"/>
            <a:ext cx="4626201" cy="3304429"/>
          </a:xfrm>
          <a:prstGeom prst="rect">
            <a:avLst/>
          </a:prstGeom>
        </p:spPr>
      </p:pic>
    </p:spTree>
    <p:extLst>
      <p:ext uri="{BB962C8B-B14F-4D97-AF65-F5344CB8AC3E}">
        <p14:creationId xmlns:p14="http://schemas.microsoft.com/office/powerpoint/2010/main" val="1642679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Bit Error Rate(BER)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BER is the number of bits with errors divided by the total number of bits transmitted, received or processed over a given time period. That is</a:t>
                </a:r>
                <a:r>
                  <a:rPr lang="en-US" dirty="0" smtClean="0"/>
                  <a:t>:</a:t>
                </a:r>
              </a:p>
              <a:p>
                <a:endParaRPr lang="en-US" dirty="0"/>
              </a:p>
              <a:p>
                <a:pPr marL="0" indent="0">
                  <a:buNone/>
                </a:pPr>
                <a14:m>
                  <m:oMathPara xmlns:m="http://schemas.openxmlformats.org/officeDocument/2006/math">
                    <m:oMathParaPr>
                      <m:jc m:val="center"/>
                    </m:oMathParaPr>
                    <m:oMath xmlns:m="http://schemas.openxmlformats.org/officeDocument/2006/math">
                      <m:r>
                        <a:rPr lang="en-US" sz="2400" b="1" i="1">
                          <a:latin typeface="Cambria Math" panose="02040503050406030204" pitchFamily="18" charset="0"/>
                        </a:rPr>
                        <m:t>𝑩𝑬𝑹</m:t>
                      </m:r>
                      <m:r>
                        <a:rPr lang="en-US" sz="2400" b="1" i="1">
                          <a:latin typeface="Cambria Math" panose="02040503050406030204" pitchFamily="18" charset="0"/>
                        </a:rPr>
                        <m:t>= </m:t>
                      </m:r>
                      <m:f>
                        <m:fPr>
                          <m:ctrlPr>
                            <a:rPr lang="en-US" sz="2400" b="1" i="1">
                              <a:latin typeface="Cambria Math" panose="02040503050406030204" pitchFamily="18" charset="0"/>
                            </a:rPr>
                          </m:ctrlPr>
                        </m:fPr>
                        <m:num>
                          <m:r>
                            <a:rPr lang="en-US" sz="2400" b="1" i="1">
                              <a:latin typeface="Cambria Math" panose="02040503050406030204" pitchFamily="18" charset="0"/>
                            </a:rPr>
                            <m:t>𝑵𝒐</m:t>
                          </m:r>
                          <m:r>
                            <a:rPr lang="en-US" sz="2400" b="1" i="1">
                              <a:latin typeface="Cambria Math" panose="02040503050406030204" pitchFamily="18" charset="0"/>
                            </a:rPr>
                            <m:t>. </m:t>
                          </m:r>
                          <m:r>
                            <a:rPr lang="en-US" sz="2400" b="1" i="1">
                              <a:latin typeface="Cambria Math" panose="02040503050406030204" pitchFamily="18" charset="0"/>
                            </a:rPr>
                            <m:t>𝒐𝒇</m:t>
                          </m:r>
                          <m:r>
                            <a:rPr lang="en-US" sz="2400" b="1" i="1">
                              <a:latin typeface="Cambria Math" panose="02040503050406030204" pitchFamily="18" charset="0"/>
                            </a:rPr>
                            <m:t> </m:t>
                          </m:r>
                          <m:r>
                            <a:rPr lang="en-US" sz="2400" b="1" i="1">
                              <a:latin typeface="Cambria Math" panose="02040503050406030204" pitchFamily="18" charset="0"/>
                            </a:rPr>
                            <m:t>𝒃𝒊𝒕𝒔</m:t>
                          </m:r>
                          <m:r>
                            <a:rPr lang="en-US" sz="2400" b="1" i="1">
                              <a:latin typeface="Cambria Math" panose="02040503050406030204" pitchFamily="18" charset="0"/>
                            </a:rPr>
                            <m:t> </m:t>
                          </m:r>
                          <m:r>
                            <a:rPr lang="en-US" sz="2400" b="1" i="1">
                              <a:latin typeface="Cambria Math" panose="02040503050406030204" pitchFamily="18" charset="0"/>
                            </a:rPr>
                            <m:t>𝒘𝒊𝒕𝒉</m:t>
                          </m:r>
                          <m:r>
                            <a:rPr lang="en-US" sz="2400" b="1" i="1">
                              <a:latin typeface="Cambria Math" panose="02040503050406030204" pitchFamily="18" charset="0"/>
                            </a:rPr>
                            <m:t> </m:t>
                          </m:r>
                          <m:r>
                            <a:rPr lang="en-US" sz="2400" b="1" i="1">
                              <a:latin typeface="Cambria Math" panose="02040503050406030204" pitchFamily="18" charset="0"/>
                            </a:rPr>
                            <m:t>𝒆𝒓𝒓𝒐𝒓𝒔</m:t>
                          </m:r>
                        </m:num>
                        <m:den>
                          <m:r>
                            <a:rPr lang="en-US" sz="2400" b="1" i="1">
                              <a:latin typeface="Cambria Math" panose="02040503050406030204" pitchFamily="18" charset="0"/>
                            </a:rPr>
                            <m:t>𝑻𝒐𝒕𝒂𝒍</m:t>
                          </m:r>
                          <m:r>
                            <a:rPr lang="en-US" sz="2400" b="1" i="1">
                              <a:latin typeface="Cambria Math" panose="02040503050406030204" pitchFamily="18" charset="0"/>
                            </a:rPr>
                            <m:t> </m:t>
                          </m:r>
                          <m:r>
                            <a:rPr lang="en-US" sz="2400" b="1" i="1">
                              <a:latin typeface="Cambria Math" panose="02040503050406030204" pitchFamily="18" charset="0"/>
                            </a:rPr>
                            <m:t>𝒏𝒖𝒎𝒃𝒆𝒓</m:t>
                          </m:r>
                          <m:r>
                            <a:rPr lang="en-US" sz="2400" b="1" i="1">
                              <a:latin typeface="Cambria Math" panose="02040503050406030204" pitchFamily="18" charset="0"/>
                            </a:rPr>
                            <m:t> </m:t>
                          </m:r>
                          <m:r>
                            <a:rPr lang="en-US" sz="2400" b="1" i="1">
                              <a:latin typeface="Cambria Math" panose="02040503050406030204" pitchFamily="18" charset="0"/>
                            </a:rPr>
                            <m:t>𝒐𝒇</m:t>
                          </m:r>
                          <m:r>
                            <a:rPr lang="en-US" sz="2400" b="1" i="1">
                              <a:latin typeface="Cambria Math" panose="02040503050406030204" pitchFamily="18" charset="0"/>
                            </a:rPr>
                            <m:t> </m:t>
                          </m:r>
                          <m:r>
                            <a:rPr lang="en-US" sz="2400" b="1" i="1">
                              <a:latin typeface="Cambria Math" panose="02040503050406030204" pitchFamily="18" charset="0"/>
                            </a:rPr>
                            <m:t>𝒃𝒊𝒕𝒔</m:t>
                          </m:r>
                          <m:r>
                            <a:rPr lang="en-US" sz="2400" b="1" i="1">
                              <a:latin typeface="Cambria Math" panose="02040503050406030204" pitchFamily="18" charset="0"/>
                            </a:rPr>
                            <m:t> </m:t>
                          </m:r>
                          <m:r>
                            <a:rPr lang="en-US" sz="2400" b="1" i="1">
                              <a:latin typeface="Cambria Math" panose="02040503050406030204" pitchFamily="18" charset="0"/>
                            </a:rPr>
                            <m:t>𝒔𝒆𝒏𝒕</m:t>
                          </m:r>
                        </m:den>
                      </m:f>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288" t="-86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2961541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248</TotalTime>
  <Words>1187</Words>
  <Application>Microsoft Office PowerPoint</Application>
  <PresentationFormat>On-screen Show (4:3)</PresentationFormat>
  <Paragraphs>107</Paragraphs>
  <Slides>19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 Math</vt:lpstr>
      <vt:lpstr>Century Gothic</vt:lpstr>
      <vt:lpstr>Times New Roman</vt:lpstr>
      <vt:lpstr>Wingdings 3</vt:lpstr>
      <vt:lpstr>Ion Boardroom</vt:lpstr>
      <vt:lpstr>MATLAB based research for diff: type’s digital modulation on BER &amp; AWGN channels </vt:lpstr>
      <vt:lpstr>Contents </vt:lpstr>
      <vt:lpstr>Abstract</vt:lpstr>
      <vt:lpstr>Motivation and Need</vt:lpstr>
      <vt:lpstr>Aims and Objectives</vt:lpstr>
      <vt:lpstr>Tools and Technologies</vt:lpstr>
      <vt:lpstr>AWGN Channel</vt:lpstr>
      <vt:lpstr>AWGN Channel</vt:lpstr>
      <vt:lpstr>Bit Error Rate(BER)</vt:lpstr>
      <vt:lpstr>Digital Modulation</vt:lpstr>
      <vt:lpstr>Simulink Model</vt:lpstr>
      <vt:lpstr>Simulink Model</vt:lpstr>
      <vt:lpstr>Simulink Model</vt:lpstr>
      <vt:lpstr>Design and Development Methodology</vt:lpstr>
      <vt:lpstr>Final Results</vt:lpstr>
      <vt:lpstr>Table</vt:lpstr>
      <vt:lpstr>Conclusion</vt:lpstr>
      <vt:lpstr>References</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Dr. Zeeshan Bhatti</dc:creator>
  <cp:lastModifiedBy>Hafiz M Attaullah Shafiq</cp:lastModifiedBy>
  <cp:revision>50</cp:revision>
  <dcterms:created xsi:type="dcterms:W3CDTF">2016-01-21T07:31:52Z</dcterms:created>
  <dcterms:modified xsi:type="dcterms:W3CDTF">2021-02-05T15:38:22Z</dcterms:modified>
</cp:coreProperties>
</file>