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handoutMasterIdLst>
    <p:handoutMasterId r:id="rId65"/>
  </p:handoutMasterIdLst>
  <p:sldIdLst>
    <p:sldId id="539" r:id="rId5"/>
    <p:sldId id="402" r:id="rId6"/>
    <p:sldId id="357" r:id="rId7"/>
    <p:sldId id="332" r:id="rId8"/>
    <p:sldId id="301" r:id="rId9"/>
    <p:sldId id="302" r:id="rId10"/>
    <p:sldId id="303" r:id="rId11"/>
    <p:sldId id="342" r:id="rId12"/>
    <p:sldId id="540" r:id="rId13"/>
    <p:sldId id="553" r:id="rId14"/>
    <p:sldId id="392" r:id="rId15"/>
    <p:sldId id="331" r:id="rId16"/>
    <p:sldId id="388" r:id="rId17"/>
    <p:sldId id="390" r:id="rId18"/>
    <p:sldId id="473" r:id="rId19"/>
    <p:sldId id="389" r:id="rId20"/>
    <p:sldId id="404" r:id="rId21"/>
    <p:sldId id="323" r:id="rId22"/>
    <p:sldId id="324" r:id="rId23"/>
    <p:sldId id="546" r:id="rId24"/>
    <p:sldId id="547" r:id="rId25"/>
    <p:sldId id="337" r:id="rId26"/>
    <p:sldId id="341" r:id="rId27"/>
    <p:sldId id="542" r:id="rId28"/>
    <p:sldId id="544" r:id="rId29"/>
    <p:sldId id="541" r:id="rId30"/>
    <p:sldId id="344" r:id="rId31"/>
    <p:sldId id="352" r:id="rId32"/>
    <p:sldId id="406" r:id="rId33"/>
    <p:sldId id="543" r:id="rId34"/>
    <p:sldId id="345" r:id="rId35"/>
    <p:sldId id="545" r:id="rId36"/>
    <p:sldId id="405" r:id="rId37"/>
    <p:sldId id="346" r:id="rId38"/>
    <p:sldId id="382" r:id="rId39"/>
    <p:sldId id="359" r:id="rId40"/>
    <p:sldId id="407" r:id="rId41"/>
    <p:sldId id="350" r:id="rId42"/>
    <p:sldId id="548" r:id="rId43"/>
    <p:sldId id="569" r:id="rId44"/>
    <p:sldId id="549" r:id="rId45"/>
    <p:sldId id="551" r:id="rId46"/>
    <p:sldId id="552" r:id="rId47"/>
    <p:sldId id="550" r:id="rId48"/>
    <p:sldId id="554" r:id="rId49"/>
    <p:sldId id="555" r:id="rId50"/>
    <p:sldId id="556" r:id="rId51"/>
    <p:sldId id="557" r:id="rId52"/>
    <p:sldId id="567" r:id="rId53"/>
    <p:sldId id="568" r:id="rId54"/>
    <p:sldId id="558" r:id="rId55"/>
    <p:sldId id="559" r:id="rId56"/>
    <p:sldId id="560" r:id="rId57"/>
    <p:sldId id="561" r:id="rId58"/>
    <p:sldId id="562" r:id="rId59"/>
    <p:sldId id="563" r:id="rId60"/>
    <p:sldId id="564" r:id="rId61"/>
    <p:sldId id="565" r:id="rId62"/>
    <p:sldId id="566" r:id="rId63"/>
  </p:sldIdLst>
  <p:sldSz cx="9144000" cy="6858000" type="screen4x3"/>
  <p:notesSz cx="6997700" cy="9271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er" initials="P"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E"/>
    <a:srgbClr val="808080"/>
    <a:srgbClr val="8B00CC"/>
    <a:srgbClr val="FF006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5" autoAdjust="0"/>
    <p:restoredTop sz="92985" autoAdjust="0"/>
  </p:normalViewPr>
  <p:slideViewPr>
    <p:cSldViewPr snapToObjects="1" showGuides="1">
      <p:cViewPr varScale="1">
        <p:scale>
          <a:sx n="104" d="100"/>
          <a:sy n="104" d="100"/>
        </p:scale>
        <p:origin x="-824" y="-104"/>
      </p:cViewPr>
      <p:guideLst>
        <p:guide orient="horz" pos="326"/>
        <p:guide orient="horz" pos="3741"/>
        <p:guide orient="horz" pos="3984"/>
        <p:guide orient="horz" pos="4163"/>
        <p:guide orient="horz" pos="1092"/>
        <p:guide orient="horz" pos="1297"/>
        <p:guide pos="2807"/>
        <p:guide pos="5611"/>
        <p:guide pos="2954"/>
        <p:guide pos="5401"/>
        <p:guide pos="150"/>
        <p:guide pos="225"/>
        <p:guide pos="5548"/>
        <p:guide pos="355"/>
      </p:guideLst>
    </p:cSldViewPr>
  </p:slideViewPr>
  <p:notesTextViewPr>
    <p:cViewPr>
      <p:scale>
        <a:sx n="1" d="1"/>
        <a:sy n="1" d="1"/>
      </p:scale>
      <p:origin x="0" y="0"/>
    </p:cViewPr>
  </p:notesTextViewPr>
  <p:sorterViewPr>
    <p:cViewPr>
      <p:scale>
        <a:sx n="98" d="100"/>
        <a:sy n="98" d="100"/>
      </p:scale>
      <p:origin x="0" y="0"/>
    </p:cViewPr>
  </p:sorterViewPr>
  <p:notesViewPr>
    <p:cSldViewPr snapToObjects="1">
      <p:cViewPr varScale="1">
        <p:scale>
          <a:sx n="69" d="100"/>
          <a:sy n="69" d="100"/>
        </p:scale>
        <p:origin x="-2760" y="-96"/>
      </p:cViewPr>
      <p:guideLst>
        <p:guide orient="horz" pos="2920"/>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tags" Target="tags/tag1.xml"/><Relationship Id="rId68" Type="http://schemas.openxmlformats.org/officeDocument/2006/relationships/commentAuthors" Target="commentAuthors.xml"/><Relationship Id="rId69" Type="http://schemas.openxmlformats.org/officeDocument/2006/relationships/presProps" Target="pres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9A99406D-497E-2445-91F7-491366E169F4}" type="datetimeFigureOut">
              <a:rPr lang="en-US" smtClean="0"/>
              <a:t>1/4/14</a:t>
            </a:fld>
            <a:endParaRPr lang="en-US"/>
          </a:p>
        </p:txBody>
      </p:sp>
      <p:sp>
        <p:nvSpPr>
          <p:cNvPr id="4" name="Footer Placeholder 3"/>
          <p:cNvSpPr>
            <a:spLocks noGrp="1"/>
          </p:cNvSpPr>
          <p:nvPr>
            <p:ph type="ftr" sz="quarter" idx="2"/>
          </p:nvPr>
        </p:nvSpPr>
        <p:spPr>
          <a:xfrm>
            <a:off x="0" y="8805863"/>
            <a:ext cx="30321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3988" y="8805863"/>
            <a:ext cx="3032125" cy="463550"/>
          </a:xfrm>
          <a:prstGeom prst="rect">
            <a:avLst/>
          </a:prstGeom>
        </p:spPr>
        <p:txBody>
          <a:bodyPr vert="horz" lIns="91440" tIns="45720" rIns="91440" bIns="45720" rtlCol="0" anchor="b"/>
          <a:lstStyle>
            <a:lvl1pPr algn="r">
              <a:defRPr sz="1200"/>
            </a:lvl1pPr>
          </a:lstStyle>
          <a:p>
            <a:fld id="{86314F48-7D05-5540-8D62-67CE7EB2E982}" type="slidenum">
              <a:rPr lang="en-US" smtClean="0"/>
              <a:t>‹#›</a:t>
            </a:fld>
            <a:endParaRPr lang="en-US"/>
          </a:p>
        </p:txBody>
      </p:sp>
    </p:spTree>
    <p:extLst>
      <p:ext uri="{BB962C8B-B14F-4D97-AF65-F5344CB8AC3E}">
        <p14:creationId xmlns:p14="http://schemas.microsoft.com/office/powerpoint/2010/main" val="16570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355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63744" y="0"/>
            <a:ext cx="3032337" cy="463550"/>
          </a:xfrm>
          <a:prstGeom prst="rect">
            <a:avLst/>
          </a:prstGeom>
        </p:spPr>
        <p:txBody>
          <a:bodyPr vert="horz" lIns="92309" tIns="46154" rIns="92309" bIns="46154" rtlCol="0"/>
          <a:lstStyle>
            <a:lvl1pPr algn="r">
              <a:defRPr sz="1200"/>
            </a:lvl1pPr>
          </a:lstStyle>
          <a:p>
            <a:fld id="{C3B58700-9FA2-48CE-AC88-D71D45EB490A}" type="datetimeFigureOut">
              <a:rPr lang="en-US" smtClean="0"/>
              <a:pPr/>
              <a:t>1/4/14</a:t>
            </a:fld>
            <a:endParaRPr lang="en-US"/>
          </a:p>
        </p:txBody>
      </p:sp>
      <p:sp>
        <p:nvSpPr>
          <p:cNvPr id="4" name="Slide Image Placeholder 3"/>
          <p:cNvSpPr>
            <a:spLocks noGrp="1" noRot="1" noChangeAspect="1"/>
          </p:cNvSpPr>
          <p:nvPr>
            <p:ph type="sldImg" idx="2"/>
          </p:nvPr>
        </p:nvSpPr>
        <p:spPr>
          <a:xfrm>
            <a:off x="1181100" y="696913"/>
            <a:ext cx="4635500" cy="34766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9770" y="4403725"/>
            <a:ext cx="5598160" cy="417195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41"/>
            <a:ext cx="3032337" cy="46355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05841"/>
            <a:ext cx="3032337" cy="463550"/>
          </a:xfrm>
          <a:prstGeom prst="rect">
            <a:avLst/>
          </a:prstGeom>
        </p:spPr>
        <p:txBody>
          <a:bodyPr vert="horz" lIns="92309" tIns="46154" rIns="92309" bIns="46154"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88010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24</a:t>
            </a:fld>
            <a:endParaRPr lang="en-US"/>
          </a:p>
        </p:txBody>
      </p:sp>
    </p:spTree>
    <p:extLst>
      <p:ext uri="{BB962C8B-B14F-4D97-AF65-F5344CB8AC3E}">
        <p14:creationId xmlns:p14="http://schemas.microsoft.com/office/powerpoint/2010/main" val="228688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you can see from the JSON response we have received the </a:t>
            </a:r>
            <a:r>
              <a:rPr lang="en-US" baseline="0" dirty="0" err="1" smtClean="0"/>
              <a:t>access_token</a:t>
            </a:r>
            <a:r>
              <a:rPr lang="en-US" baseline="0" dirty="0" smtClean="0"/>
              <a:t>.  Tokens currently have no expiry date but this may change in the future.  You can access our </a:t>
            </a:r>
            <a:r>
              <a:rPr lang="en-US" baseline="0" dirty="0" err="1" smtClean="0"/>
              <a:t>Oauth</a:t>
            </a:r>
            <a:r>
              <a:rPr lang="en-US" baseline="0" dirty="0" smtClean="0"/>
              <a:t> document on the developer portal.</a:t>
            </a:r>
          </a:p>
          <a:p>
            <a:endParaRPr lang="en-US" baseline="0" dirty="0" smtClean="0"/>
          </a:p>
          <a:p>
            <a:r>
              <a:rPr lang="en-US" baseline="0" dirty="0" smtClean="0"/>
              <a:t>We are now going to try Lab 2 – Obtaining an Access Token.   Please open this up and we’ll get started.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33</a:t>
            </a:fld>
            <a:endParaRPr lang="en-US"/>
          </a:p>
        </p:txBody>
      </p:sp>
    </p:spTree>
    <p:extLst>
      <p:ext uri="{BB962C8B-B14F-4D97-AF65-F5344CB8AC3E}">
        <p14:creationId xmlns:p14="http://schemas.microsoft.com/office/powerpoint/2010/main" val="878723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a:p>
        </p:txBody>
      </p:sp>
    </p:spTree>
    <p:extLst>
      <p:ext uri="{BB962C8B-B14F-4D97-AF65-F5344CB8AC3E}">
        <p14:creationId xmlns:p14="http://schemas.microsoft.com/office/powerpoint/2010/main" val="87872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424870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a great intro Michael.</a:t>
            </a:r>
            <a:r>
              <a:rPr lang="en-US" baseline="0" dirty="0" smtClean="0"/>
              <a:t> In this segment we are going run through a few Speech labs but first we must get authorized. In order for you to use the APIs your application must be authorized.  APIs that do not pass sensitive personal information implement “no consent” authorization.  APIs that do pass sensitive personal information also require user consent.</a:t>
            </a:r>
          </a:p>
          <a:p>
            <a:endParaRPr lang="en-US" baseline="0" dirty="0" smtClean="0"/>
          </a:p>
          <a:p>
            <a:r>
              <a:rPr lang="en-US" baseline="0" dirty="0" err="1" smtClean="0"/>
              <a:t>OAuth</a:t>
            </a:r>
            <a:r>
              <a:rPr lang="en-US" baseline="0" dirty="0" smtClean="0"/>
              <a:t> version 13.</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a:p>
        </p:txBody>
      </p:sp>
    </p:spTree>
    <p:extLst>
      <p:ext uri="{BB962C8B-B14F-4D97-AF65-F5344CB8AC3E}">
        <p14:creationId xmlns:p14="http://schemas.microsoft.com/office/powerpoint/2010/main" val="458997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we’ll be touching on Speech and In-App Messaging.  Speech does not pass sensitive personal information so does not require user </a:t>
            </a:r>
            <a:r>
              <a:rPr lang="en-US" baseline="0" dirty="0" err="1" smtClean="0"/>
              <a:t>connsent</a:t>
            </a:r>
            <a:r>
              <a:rPr lang="en-US" baseline="0" dirty="0" smtClean="0"/>
              <a:t>.  In-App Messaging does so it requires user consent.</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extLst>
      <p:ext uri="{BB962C8B-B14F-4D97-AF65-F5344CB8AC3E}">
        <p14:creationId xmlns:p14="http://schemas.microsoft.com/office/powerpoint/2010/main" val="234719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Richard will cover</a:t>
            </a:r>
            <a:r>
              <a:rPr lang="en-US" baseline="0" dirty="0" smtClean="0"/>
              <a:t> user consent in the In-App Messaging labs.  No-consent authorization is quite simple.  We pass our app key and our app secret to the AT&amp;T </a:t>
            </a:r>
            <a:r>
              <a:rPr lang="en-US" baseline="0" dirty="0" err="1" smtClean="0"/>
              <a:t>Oauth</a:t>
            </a:r>
            <a:r>
              <a:rPr lang="en-US" baseline="0" dirty="0" smtClean="0"/>
              <a:t> API and receive an access token.  We use this token in subsequent API calls.</a:t>
            </a: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a:p>
        </p:txBody>
      </p:sp>
    </p:spTree>
    <p:extLst>
      <p:ext uri="{BB962C8B-B14F-4D97-AF65-F5344CB8AC3E}">
        <p14:creationId xmlns:p14="http://schemas.microsoft.com/office/powerpoint/2010/main" val="2286886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228688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you can see from the JSON response we have received the </a:t>
            </a:r>
            <a:r>
              <a:rPr lang="en-US" baseline="0" dirty="0" err="1" smtClean="0"/>
              <a:t>access_token</a:t>
            </a:r>
            <a:r>
              <a:rPr lang="en-US" baseline="0" dirty="0" smtClean="0"/>
              <a:t>.  Tokens currently have no expiry date but this may change in the future.  You can access our </a:t>
            </a:r>
            <a:r>
              <a:rPr lang="en-US" baseline="0" dirty="0" err="1" smtClean="0"/>
              <a:t>Oauth</a:t>
            </a:r>
            <a:r>
              <a:rPr lang="en-US" baseline="0" dirty="0" smtClean="0"/>
              <a:t> document on the developer portal.</a:t>
            </a:r>
          </a:p>
          <a:p>
            <a:endParaRPr lang="en-US" baseline="0" dirty="0" smtClean="0"/>
          </a:p>
          <a:p>
            <a:r>
              <a:rPr lang="en-US" baseline="0" dirty="0" smtClean="0"/>
              <a:t>We are now going to try Lab 2 – Obtaining an Access Token.   Please open this up and we’ll get started.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a:p>
        </p:txBody>
      </p:sp>
    </p:spTree>
    <p:extLst>
      <p:ext uri="{BB962C8B-B14F-4D97-AF65-F5344CB8AC3E}">
        <p14:creationId xmlns:p14="http://schemas.microsoft.com/office/powerpoint/2010/main" val="878723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you can see from the JSON response we have received the </a:t>
            </a:r>
            <a:r>
              <a:rPr lang="en-US" baseline="0" dirty="0" err="1" smtClean="0"/>
              <a:t>access_token</a:t>
            </a:r>
            <a:r>
              <a:rPr lang="en-US" baseline="0" dirty="0" smtClean="0"/>
              <a:t>.  Tokens currently have no expiry date but this may change in the future.  You can access our </a:t>
            </a:r>
            <a:r>
              <a:rPr lang="en-US" baseline="0" dirty="0" err="1" smtClean="0"/>
              <a:t>Oauth</a:t>
            </a:r>
            <a:r>
              <a:rPr lang="en-US" baseline="0" dirty="0" smtClean="0"/>
              <a:t> document on the developer portal.</a:t>
            </a:r>
          </a:p>
          <a:p>
            <a:endParaRPr lang="en-US" baseline="0" dirty="0" smtClean="0"/>
          </a:p>
          <a:p>
            <a:r>
              <a:rPr lang="en-US" baseline="0" dirty="0" smtClean="0"/>
              <a:t>We are now going to try Lab 2 – Obtaining an Access Token.   Please open this up and we’ll get started.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extLst>
      <p:ext uri="{BB962C8B-B14F-4D97-AF65-F5344CB8AC3E}">
        <p14:creationId xmlns:p14="http://schemas.microsoft.com/office/powerpoint/2010/main" val="878723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a:p>
        </p:txBody>
      </p:sp>
    </p:spTree>
    <p:extLst>
      <p:ext uri="{BB962C8B-B14F-4D97-AF65-F5344CB8AC3E}">
        <p14:creationId xmlns:p14="http://schemas.microsoft.com/office/powerpoint/2010/main" val="87872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with Logo)">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568311" y="6465713"/>
            <a:ext cx="5760472"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5123" name="Picture 3" descr="\\psf\Host\Volumes\johbee\Documents\01_Freelance_Design\INTERBRAND\AT&amp;T\2011_Internal_Templates\exports\Titles_headerLogo3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3201"/>
          <a:stretch/>
        </p:blipFill>
        <p:spPr bwMode="auto">
          <a:xfrm>
            <a:off x="8197327" y="0"/>
            <a:ext cx="946673" cy="88697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a:spLocks noGrp="1"/>
          </p:cNvSpPr>
          <p:nvPr>
            <p:ph type="subTitle" idx="1"/>
          </p:nvPr>
        </p:nvSpPr>
        <p:spPr>
          <a:xfrm>
            <a:off x="563563" y="3526778"/>
            <a:ext cx="8010525" cy="1879918"/>
          </a:xfrm>
        </p:spPr>
        <p:txBody>
          <a:bodyPr>
            <a:noAutofit/>
          </a:bodyPr>
          <a:lstStyle>
            <a:lvl1pPr marL="0" indent="0" algn="l">
              <a:lnSpc>
                <a:spcPct val="110000"/>
              </a:lnSpc>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1"/>
          <p:cNvSpPr>
            <a:spLocks noGrp="1"/>
          </p:cNvSpPr>
          <p:nvPr>
            <p:ph type="ctrTitle"/>
          </p:nvPr>
        </p:nvSpPr>
        <p:spPr>
          <a:xfrm>
            <a:off x="563563" y="2862930"/>
            <a:ext cx="8010525" cy="682822"/>
          </a:xfrm>
        </p:spPr>
        <p:txBody>
          <a:bodyPr anchor="b" anchorCtr="0">
            <a:normAutofit/>
          </a:bodyPr>
          <a:lstStyle>
            <a:lvl1pPr>
              <a:lnSpc>
                <a:spcPct val="110000"/>
              </a:lnSpc>
              <a:spcAft>
                <a:spcPts val="800"/>
              </a:spcAft>
              <a:defRPr sz="2900" b="0"/>
            </a:lvl1pPr>
          </a:lstStyle>
          <a:p>
            <a:r>
              <a:rPr lang="en-US" smtClean="0"/>
              <a:t>Click to edit Master title style</a:t>
            </a:r>
            <a:endParaRPr lang="en-US" dirty="0"/>
          </a:p>
        </p:txBody>
      </p:sp>
    </p:spTree>
    <p:extLst>
      <p:ext uri="{BB962C8B-B14F-4D97-AF65-F5344CB8AC3E}">
        <p14:creationId xmlns:p14="http://schemas.microsoft.com/office/powerpoint/2010/main" val="280323982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mple Divider - Green">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8"/>
          <p:cNvSpPr>
            <a:spLocks noGrp="1"/>
          </p:cNvSpPr>
          <p:nvPr>
            <p:ph type="body" sz="quarter" idx="12"/>
          </p:nvPr>
        </p:nvSpPr>
        <p:spPr>
          <a:xfrm>
            <a:off x="563228" y="3557205"/>
            <a:ext cx="7989887" cy="1154645"/>
          </a:xfrm>
        </p:spPr>
        <p:txBody>
          <a:bodyPr/>
          <a:lstStyle>
            <a:lvl1pPr>
              <a:lnSpc>
                <a:spcPct val="100000"/>
              </a:lnSpc>
              <a:defRPr b="0">
                <a:solidFill>
                  <a:schemeClr val="bg1"/>
                </a:solidFill>
              </a:defRPr>
            </a:lvl1pPr>
          </a:lstStyle>
          <a:p>
            <a:pPr lvl="0"/>
            <a:r>
              <a:rPr lang="en-US" smtClean="0"/>
              <a:t>Click to edit Master text styles</a:t>
            </a:r>
          </a:p>
        </p:txBody>
      </p:sp>
      <p:sp>
        <p:nvSpPr>
          <p:cNvPr id="13" name="Title 1"/>
          <p:cNvSpPr>
            <a:spLocks noGrp="1"/>
          </p:cNvSpPr>
          <p:nvPr>
            <p:ph type="title"/>
          </p:nvPr>
        </p:nvSpPr>
        <p:spPr>
          <a:xfrm>
            <a:off x="563563" y="2259450"/>
            <a:ext cx="7989552" cy="1190625"/>
          </a:xfrm>
        </p:spPr>
        <p:txBody>
          <a:bodyPr anchor="b" anchorCtr="0">
            <a:noAutofit/>
          </a:bodyPr>
          <a:lstStyle>
            <a:lvl1pPr>
              <a:lnSpc>
                <a:spcPct val="90000"/>
              </a:lnSpc>
              <a:defRPr sz="2900">
                <a:solidFill>
                  <a:schemeClr val="bg1"/>
                </a:solidFill>
              </a:defRPr>
            </a:lvl1pPr>
          </a:lstStyle>
          <a:p>
            <a:r>
              <a:rPr lang="en-US" smtClean="0"/>
              <a:t>Click to edit Master title style</a:t>
            </a:r>
            <a:endParaRPr lang="en-US" dirty="0"/>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2069447310"/>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ressive Divider - Orang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2"/>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psf\Host\Volumes\johbee\Documents\01_Freelance_Design\INTERBRAND\AT&amp;T\2011_Internal_Templates\exports\dividerCircle300.png"/>
          <p:cNvPicPr>
            <a:picLocks noChangeAspect="1" noChangeArrowheads="1"/>
          </p:cNvPicPr>
          <p:nvPr userDrawn="1"/>
        </p:nvPicPr>
        <p:blipFill>
          <a:blip r:embed="rId2" cstate="print"/>
          <a:srcRect/>
          <a:stretch>
            <a:fillRect/>
          </a:stretch>
        </p:blipFill>
        <p:spPr bwMode="auto">
          <a:xfrm>
            <a:off x="0" y="0"/>
            <a:ext cx="7101854" cy="4276353"/>
          </a:xfrm>
          <a:prstGeom prst="rect">
            <a:avLst/>
          </a:prstGeom>
          <a:noFill/>
        </p:spPr>
      </p:pic>
      <p:sp>
        <p:nvSpPr>
          <p:cNvPr id="2" name="Title 1"/>
          <p:cNvSpPr>
            <a:spLocks noGrp="1"/>
          </p:cNvSpPr>
          <p:nvPr userDrawn="1">
            <p:ph type="title"/>
          </p:nvPr>
        </p:nvSpPr>
        <p:spPr>
          <a:xfrm>
            <a:off x="563563" y="1419541"/>
            <a:ext cx="5498048" cy="1376102"/>
          </a:xfrm>
        </p:spPr>
        <p:txBody>
          <a:bodyPr>
            <a:normAutofit/>
          </a:bodyPr>
          <a:lstStyle>
            <a:lvl1pPr>
              <a:lnSpc>
                <a:spcPct val="90000"/>
              </a:lnSpc>
              <a:defRPr sz="2900">
                <a:solidFill>
                  <a:schemeClr val="accent1"/>
                </a:solidFill>
              </a:defRPr>
            </a:lvl1pPr>
          </a:lstStyle>
          <a:p>
            <a:r>
              <a:rPr lang="en-US" smtClean="0"/>
              <a:t>Click to edit Master title style</a:t>
            </a:r>
            <a:endParaRPr lang="en-US" dirty="0"/>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987326501"/>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pressive Divider - Blu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6"/>
              </a:gs>
              <a:gs pos="100000">
                <a:schemeClr val="accent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psf\Host\Volumes\johbee\Documents\01_Freelance_Design\INTERBRAND\AT&amp;T\2011_Internal_Templates\exports\dividerCircle300.png"/>
          <p:cNvPicPr>
            <a:picLocks noChangeAspect="1" noChangeArrowheads="1"/>
          </p:cNvPicPr>
          <p:nvPr userDrawn="1"/>
        </p:nvPicPr>
        <p:blipFill>
          <a:blip r:embed="rId2" cstate="print"/>
          <a:srcRect/>
          <a:stretch>
            <a:fillRect/>
          </a:stretch>
        </p:blipFill>
        <p:spPr bwMode="auto">
          <a:xfrm>
            <a:off x="0" y="0"/>
            <a:ext cx="7101854" cy="4276353"/>
          </a:xfrm>
          <a:prstGeom prst="rect">
            <a:avLst/>
          </a:prstGeom>
          <a:noFill/>
        </p:spPr>
      </p:pic>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10" name="Title 1"/>
          <p:cNvSpPr>
            <a:spLocks noGrp="1"/>
          </p:cNvSpPr>
          <p:nvPr>
            <p:ph type="title"/>
          </p:nvPr>
        </p:nvSpPr>
        <p:spPr>
          <a:xfrm>
            <a:off x="563563" y="1419541"/>
            <a:ext cx="5498048" cy="1376102"/>
          </a:xfrm>
        </p:spPr>
        <p:txBody>
          <a:bodyPr>
            <a:normAutofit/>
          </a:bodyPr>
          <a:lstStyle>
            <a:lvl1pPr>
              <a:lnSpc>
                <a:spcPct val="90000"/>
              </a:lnSpc>
              <a:defRPr sz="290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706825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pressive Divider - Green">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4"/>
              </a:gs>
              <a:gs pos="100000">
                <a:schemeClr val="accent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sf\Host\Volumes\johbee\Documents\01_Freelance_Design\INTERBRAND\AT&amp;T\2011_Internal_Templates\exports\dividerCircle300.png"/>
          <p:cNvPicPr>
            <a:picLocks noChangeAspect="1" noChangeArrowheads="1"/>
          </p:cNvPicPr>
          <p:nvPr userDrawn="1"/>
        </p:nvPicPr>
        <p:blipFill>
          <a:blip r:embed="rId2" cstate="print"/>
          <a:srcRect/>
          <a:stretch>
            <a:fillRect/>
          </a:stretch>
        </p:blipFill>
        <p:spPr bwMode="auto">
          <a:xfrm>
            <a:off x="0" y="0"/>
            <a:ext cx="7101854" cy="4276353"/>
          </a:xfrm>
          <a:prstGeom prst="rect">
            <a:avLst/>
          </a:prstGeom>
          <a:noFill/>
        </p:spPr>
      </p:pic>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10" name="Title 1"/>
          <p:cNvSpPr>
            <a:spLocks noGrp="1"/>
          </p:cNvSpPr>
          <p:nvPr>
            <p:ph type="title"/>
          </p:nvPr>
        </p:nvSpPr>
        <p:spPr>
          <a:xfrm>
            <a:off x="563563" y="1419541"/>
            <a:ext cx="5498048" cy="1376102"/>
          </a:xfrm>
        </p:spPr>
        <p:txBody>
          <a:bodyPr>
            <a:normAutofit/>
          </a:bodyPr>
          <a:lstStyle>
            <a:lvl1pPr>
              <a:lnSpc>
                <a:spcPct val="90000"/>
              </a:lnSpc>
              <a:defRPr sz="2900">
                <a:solidFill>
                  <a:schemeClr val="accent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847131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03" y="1809365"/>
            <a:ext cx="7989553" cy="4129473"/>
          </a:xfrm>
        </p:spPr>
        <p:txBody>
          <a:bodyPr/>
          <a:lstStyle>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53703" y="517525"/>
            <a:ext cx="8001000" cy="914400"/>
          </a:xfrm>
        </p:spPr>
        <p:txBody>
          <a:bodyPr/>
          <a:lstStyle/>
          <a:p>
            <a:r>
              <a:rPr lang="en-US" smtClean="0"/>
              <a:t>Click to edit Master title style</a:t>
            </a:r>
            <a:endParaRPr lang="en-CA" dirty="0"/>
          </a:p>
        </p:txBody>
      </p:sp>
    </p:spTree>
    <p:extLst>
      <p:ext uri="{BB962C8B-B14F-4D97-AF65-F5344CB8AC3E}">
        <p14:creationId xmlns:p14="http://schemas.microsoft.com/office/powerpoint/2010/main" val="350323793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over Gray">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1733550"/>
            <a:ext cx="8450262" cy="4205288"/>
          </a:xfrm>
          <a:prstGeom prst="roundRect">
            <a:avLst>
              <a:gd name="adj" fmla="val 2400"/>
            </a:avLst>
          </a:prstGeom>
          <a:solidFill>
            <a:srgbClr val="ECECEE"/>
          </a:solidFill>
        </p:spPr>
        <p:txBody>
          <a:bodyPr lIns="182880" tIns="45720" rIns="18288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Click to edit Master title style</a:t>
            </a:r>
            <a:endParaRPr lang="en-CA" dirty="0"/>
          </a:p>
        </p:txBody>
      </p:sp>
    </p:spTree>
    <p:extLst>
      <p:ext uri="{BB962C8B-B14F-4D97-AF65-F5344CB8AC3E}">
        <p14:creationId xmlns:p14="http://schemas.microsoft.com/office/powerpoint/2010/main" val="166162466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2-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63563" y="1819309"/>
            <a:ext cx="3886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914400" y="6254496"/>
            <a:ext cx="5774036" cy="293816"/>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2"/>
          </p:nvPr>
        </p:nvSpPr>
        <p:spPr>
          <a:xfrm>
            <a:off x="4689476" y="1819308"/>
            <a:ext cx="3886200" cy="4119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688875"/>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63563" y="517525"/>
            <a:ext cx="8001000" cy="914400"/>
          </a:xfrm>
        </p:spPr>
        <p:txBody>
          <a:bodyPr/>
          <a:lstStyle/>
          <a:p>
            <a:r>
              <a:rPr lang="en-US" smtClean="0"/>
              <a:t>Click to edit Master title style</a:t>
            </a:r>
            <a:endParaRPr lang="en-US" dirty="0"/>
          </a:p>
        </p:txBody>
      </p:sp>
      <p:sp>
        <p:nvSpPr>
          <p:cNvPr id="7" name="Footer Placeholder 6"/>
          <p:cNvSpPr>
            <a:spLocks noGrp="1"/>
          </p:cNvSpPr>
          <p:nvPr>
            <p:ph type="ftr" sz="quarter" idx="10"/>
          </p:nvPr>
        </p:nvSpPr>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563563" y="1818447"/>
            <a:ext cx="3880040" cy="41203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3"/>
          </p:nvPr>
        </p:nvSpPr>
        <p:spPr>
          <a:xfrm>
            <a:off x="4689475" y="1733550"/>
            <a:ext cx="3875088" cy="4205288"/>
          </a:xfrm>
          <a:prstGeom prst="roundRect">
            <a:avLst>
              <a:gd name="adj" fmla="val 2400"/>
            </a:avLst>
          </a:prstGeom>
          <a:solidFill>
            <a:srgbClr val="ECECEE"/>
          </a:solidFill>
        </p:spPr>
        <p:txBody>
          <a:bodyPr lIns="182880" tIns="54864" rIns="18288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68887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Left Image">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Click to edit Master title style</a:t>
            </a:r>
            <a:endParaRPr lang="en-CA"/>
          </a:p>
        </p:txBody>
      </p:sp>
      <p:sp>
        <p:nvSpPr>
          <p:cNvPr id="10" name="Content Placeholder 2"/>
          <p:cNvSpPr>
            <a:spLocks noGrp="1"/>
          </p:cNvSpPr>
          <p:nvPr>
            <p:ph idx="13"/>
          </p:nvPr>
        </p:nvSpPr>
        <p:spPr>
          <a:xfrm>
            <a:off x="4689476" y="1808946"/>
            <a:ext cx="3878262" cy="4129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4"/>
          </p:nvPr>
        </p:nvSpPr>
        <p:spPr>
          <a:xfrm>
            <a:off x="565151" y="1733549"/>
            <a:ext cx="3890962" cy="4205287"/>
          </a:xfrm>
          <a:prstGeom prst="roundRect">
            <a:avLst>
              <a:gd name="adj" fmla="val 2400"/>
            </a:avLst>
          </a:prstGeom>
          <a:solidFill>
            <a:srgbClr val="ECECEE"/>
          </a:solidFill>
        </p:spPr>
        <p:txBody>
          <a:bodyPr lIns="182880" tIns="54864" rIns="18288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688875"/>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ull-Width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238125" y="1733551"/>
            <a:ext cx="8669338" cy="4875212"/>
          </a:xfrm>
          <a:prstGeom prst="roundRect">
            <a:avLst>
              <a:gd name="adj" fmla="val 2516"/>
            </a:avLst>
          </a:prstGeom>
          <a:solidFill>
            <a:srgbClr val="ECECEE"/>
          </a:solidFill>
          <a:ln>
            <a:noFill/>
          </a:ln>
        </p:spPr>
        <p:txBody>
          <a:bodyPr anchor="ctr" anchorCtr="0"/>
          <a:lstStyle>
            <a:lvl1pPr algn="ctr">
              <a:defRPr/>
            </a:lvl1pPr>
          </a:lstStyle>
          <a:p>
            <a:r>
              <a:rPr lang="en-US" dirty="0" smtClean="0"/>
              <a:t>Click icon to</a:t>
            </a:r>
            <a:br>
              <a:rPr lang="en-US" dirty="0" smtClean="0"/>
            </a:br>
            <a:r>
              <a:rPr lang="en-US" dirty="0" smtClean="0"/>
              <a:t/>
            </a:r>
            <a:br>
              <a:rPr lang="en-US" dirty="0" smtClean="0"/>
            </a:br>
            <a:r>
              <a:rPr lang="en-US" dirty="0" smtClean="0"/>
              <a:t>add picture</a:t>
            </a:r>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63563" y="517525"/>
            <a:ext cx="8001000" cy="914400"/>
          </a:xfrm>
        </p:spPr>
        <p:txBody>
          <a:bodyPr/>
          <a:lstStyle/>
          <a:p>
            <a:r>
              <a:rPr lang="en-US" smtClean="0"/>
              <a:t>Click to edit Master title style</a:t>
            </a:r>
            <a:endParaRPr lang="en-CA" dirty="0"/>
          </a:p>
        </p:txBody>
      </p:sp>
      <p:sp>
        <p:nvSpPr>
          <p:cNvPr id="10" name="Slide Number Placeholder 7"/>
          <p:cNvSpPr>
            <a:spLocks noGrp="1"/>
          </p:cNvSpPr>
          <p:nvPr>
            <p:ph type="sldNum" sz="quarter" idx="11"/>
          </p:nvPr>
        </p:nvSpPr>
        <p:spPr>
          <a:xfrm>
            <a:off x="327126" y="6100649"/>
            <a:ext cx="336833" cy="365125"/>
          </a:xfrm>
        </p:spPr>
        <p:txBody>
          <a:bodyPr/>
          <a:lstStyle/>
          <a:p>
            <a:fld id="{5BD36294-2849-48A8-8531-5354CF3095D2}" type="slidenum">
              <a:rPr lang="en-US" smtClean="0"/>
              <a:pPr/>
              <a:t>‹#›</a:t>
            </a:fld>
            <a:endParaRPr lang="en-US" dirty="0"/>
          </a:p>
        </p:txBody>
      </p:sp>
      <p:sp>
        <p:nvSpPr>
          <p:cNvPr id="6"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253502421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ogo w Tag)">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568311" y="6465713"/>
            <a:ext cx="5760472" cy="303846"/>
          </a:xfrm>
        </p:spPr>
        <p:txBody>
          <a:bodyPr/>
          <a:lstStyle/>
          <a:p>
            <a:r>
              <a:rPr lang="en-US" dirty="0" smtClean="0"/>
              <a:t>© 2013 AT&amp;T Intellectual Property. All rights reserved. AT&amp;T and the AT&amp;T logo are trademarks of AT&amp;T Intellectual Property.</a:t>
            </a:r>
            <a:endParaRPr lang="en-US" dirty="0"/>
          </a:p>
        </p:txBody>
      </p:sp>
      <p:sp>
        <p:nvSpPr>
          <p:cNvPr id="7" name="Subtitle 2"/>
          <p:cNvSpPr>
            <a:spLocks noGrp="1"/>
          </p:cNvSpPr>
          <p:nvPr>
            <p:ph type="subTitle" idx="1"/>
          </p:nvPr>
        </p:nvSpPr>
        <p:spPr>
          <a:xfrm>
            <a:off x="563563" y="3526778"/>
            <a:ext cx="8010525" cy="1879918"/>
          </a:xfrm>
        </p:spPr>
        <p:txBody>
          <a:bodyPr>
            <a:noAutofit/>
          </a:bodyPr>
          <a:lstStyle>
            <a:lvl1pPr marL="0" indent="0" algn="l">
              <a:lnSpc>
                <a:spcPct val="110000"/>
              </a:lnSpc>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1"/>
          <p:cNvSpPr>
            <a:spLocks noGrp="1"/>
          </p:cNvSpPr>
          <p:nvPr>
            <p:ph type="ctrTitle"/>
          </p:nvPr>
        </p:nvSpPr>
        <p:spPr>
          <a:xfrm>
            <a:off x="563563" y="2862930"/>
            <a:ext cx="8010525" cy="682822"/>
          </a:xfrm>
        </p:spPr>
        <p:txBody>
          <a:bodyPr anchor="b" anchorCtr="0">
            <a:normAutofit/>
          </a:bodyPr>
          <a:lstStyle>
            <a:lvl1pPr>
              <a:lnSpc>
                <a:spcPct val="110000"/>
              </a:lnSpc>
              <a:spcAft>
                <a:spcPts val="800"/>
              </a:spcAft>
              <a:defRPr sz="2900" b="0"/>
            </a:lvl1pPr>
          </a:lstStyle>
          <a:p>
            <a:r>
              <a:rPr lang="en-US" smtClean="0"/>
              <a:t>Click to edit Master title style</a:t>
            </a:r>
            <a:endParaRPr lang="en-US" dirty="0"/>
          </a:p>
        </p:txBody>
      </p:sp>
      <p:pic>
        <p:nvPicPr>
          <p:cNvPr id="6" name="Picture 3" descr="\\psf\Host\Volumes\johbee\Documents\01_Freelance_Design\INTERBRAND\AT&amp;T\2011_Internal_Templates\exports\Titles_header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71483" y="0"/>
            <a:ext cx="2572517" cy="88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239826"/>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s">
    <p:spTree>
      <p:nvGrpSpPr>
        <p:cNvPr id="1" name=""/>
        <p:cNvGrpSpPr/>
        <p:nvPr/>
      </p:nvGrpSpPr>
      <p:grpSpPr>
        <a:xfrm>
          <a:off x="0" y="0"/>
          <a:ext cx="0" cy="0"/>
          <a:chOff x="0" y="0"/>
          <a:chExt cx="0" cy="0"/>
        </a:xfrm>
      </p:grpSpPr>
      <p:sp>
        <p:nvSpPr>
          <p:cNvPr id="12" name="Rounded Rectangle 11"/>
          <p:cNvSpPr/>
          <p:nvPr userDrawn="1"/>
        </p:nvSpPr>
        <p:spPr>
          <a:xfrm>
            <a:off x="6089450" y="1723454"/>
            <a:ext cx="2718000" cy="4215384"/>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ounded Rectangle 9"/>
          <p:cNvSpPr/>
          <p:nvPr userDrawn="1"/>
        </p:nvSpPr>
        <p:spPr>
          <a:xfrm>
            <a:off x="357188" y="1723454"/>
            <a:ext cx="2718000" cy="4215384"/>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3223319" y="1723454"/>
            <a:ext cx="2718000" cy="4215384"/>
          </a:xfrm>
          <a:prstGeom prst="roundRect">
            <a:avLst>
              <a:gd name="adj" fmla="val 3288"/>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63563" y="517525"/>
            <a:ext cx="8001000" cy="914400"/>
          </a:xfrm>
        </p:spPr>
        <p:txBody>
          <a:bodyPr/>
          <a:lstStyle/>
          <a:p>
            <a:r>
              <a:rPr lang="en-US" smtClean="0"/>
              <a:t>Click to edit Master title style</a:t>
            </a:r>
            <a:endParaRPr lang="en-CA" dirty="0"/>
          </a:p>
        </p:txBody>
      </p:sp>
      <p:sp>
        <p:nvSpPr>
          <p:cNvPr id="13" name="Footer Placeholder 5"/>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14" name="Slide Number Placeholder 7"/>
          <p:cNvSpPr>
            <a:spLocks noGrp="1"/>
          </p:cNvSpPr>
          <p:nvPr>
            <p:ph type="sldNum" sz="quarter" idx="11"/>
          </p:nvPr>
        </p:nvSpPr>
        <p:spPr>
          <a:xfrm>
            <a:off x="327126" y="6100649"/>
            <a:ext cx="336833" cy="365125"/>
          </a:xfrm>
        </p:spPr>
        <p:txBody>
          <a:bodyPr/>
          <a:lstStyle/>
          <a:p>
            <a:fld id="{5BD36294-2849-48A8-8531-5354CF3095D2}" type="slidenum">
              <a:rPr lang="en-US" smtClean="0"/>
              <a:pPr/>
              <a:t>‹#›</a:t>
            </a:fld>
            <a:endParaRPr lang="en-US" dirty="0"/>
          </a:p>
        </p:txBody>
      </p:sp>
      <p:sp>
        <p:nvSpPr>
          <p:cNvPr id="4" name="Text Placeholder 3"/>
          <p:cNvSpPr>
            <a:spLocks noGrp="1"/>
          </p:cNvSpPr>
          <p:nvPr>
            <p:ph type="body" sz="quarter" idx="12" hasCustomPrompt="1"/>
          </p:nvPr>
        </p:nvSpPr>
        <p:spPr>
          <a:xfrm>
            <a:off x="563563" y="1979695"/>
            <a:ext cx="2323080" cy="802777"/>
          </a:xfrm>
        </p:spPr>
        <p:txBody>
          <a:bodyPr>
            <a:normAutofit/>
          </a:bodyPr>
          <a:lstStyle>
            <a:lvl1pPr algn="l">
              <a:lnSpc>
                <a:spcPct val="85000"/>
              </a:lnSpc>
              <a:defRPr sz="2800" b="0" i="1" baseline="0">
                <a:solidFill>
                  <a:schemeClr val="bg1"/>
                </a:solidFill>
              </a:defRPr>
            </a:lvl1pPr>
          </a:lstStyle>
          <a:p>
            <a:pPr lvl="0"/>
            <a:r>
              <a:rPr lang="en-US" dirty="0" smtClean="0"/>
              <a:t>Edit text style</a:t>
            </a:r>
          </a:p>
        </p:txBody>
      </p:sp>
      <p:sp>
        <p:nvSpPr>
          <p:cNvPr id="15" name="Text Placeholder 3"/>
          <p:cNvSpPr>
            <a:spLocks noGrp="1"/>
          </p:cNvSpPr>
          <p:nvPr>
            <p:ph type="body" sz="quarter" idx="13" hasCustomPrompt="1"/>
          </p:nvPr>
        </p:nvSpPr>
        <p:spPr>
          <a:xfrm>
            <a:off x="3430553" y="1979695"/>
            <a:ext cx="2322576"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6" name="Text Placeholder 3"/>
          <p:cNvSpPr>
            <a:spLocks noGrp="1"/>
          </p:cNvSpPr>
          <p:nvPr>
            <p:ph type="body" sz="quarter" idx="14" hasCustomPrompt="1"/>
          </p:nvPr>
        </p:nvSpPr>
        <p:spPr>
          <a:xfrm>
            <a:off x="6280330" y="1979695"/>
            <a:ext cx="2322576"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7" name="Text Placeholder 3"/>
          <p:cNvSpPr>
            <a:spLocks noGrp="1"/>
          </p:cNvSpPr>
          <p:nvPr>
            <p:ph type="body" sz="quarter" idx="15" hasCustomPrompt="1"/>
          </p:nvPr>
        </p:nvSpPr>
        <p:spPr>
          <a:xfrm>
            <a:off x="563563" y="2837562"/>
            <a:ext cx="2323080" cy="2927922"/>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8" name="Text Placeholder 3"/>
          <p:cNvSpPr>
            <a:spLocks noGrp="1"/>
          </p:cNvSpPr>
          <p:nvPr>
            <p:ph type="body" sz="quarter" idx="16" hasCustomPrompt="1"/>
          </p:nvPr>
        </p:nvSpPr>
        <p:spPr>
          <a:xfrm>
            <a:off x="3430553" y="2837560"/>
            <a:ext cx="2322576"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9" name="Text Placeholder 3"/>
          <p:cNvSpPr>
            <a:spLocks noGrp="1"/>
          </p:cNvSpPr>
          <p:nvPr>
            <p:ph type="body" sz="quarter" idx="17" hasCustomPrompt="1"/>
          </p:nvPr>
        </p:nvSpPr>
        <p:spPr>
          <a:xfrm>
            <a:off x="6280330" y="2837561"/>
            <a:ext cx="2318296"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Tree>
    <p:extLst>
      <p:ext uri="{BB962C8B-B14F-4D97-AF65-F5344CB8AC3E}">
        <p14:creationId xmlns:p14="http://schemas.microsoft.com/office/powerpoint/2010/main" val="3123455113"/>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Progression">
    <p:spTree>
      <p:nvGrpSpPr>
        <p:cNvPr id="1" name=""/>
        <p:cNvGrpSpPr/>
        <p:nvPr/>
      </p:nvGrpSpPr>
      <p:grpSpPr>
        <a:xfrm>
          <a:off x="0" y="0"/>
          <a:ext cx="0" cy="0"/>
          <a:chOff x="0" y="0"/>
          <a:chExt cx="0" cy="0"/>
        </a:xfrm>
      </p:grpSpPr>
      <p:sp>
        <p:nvSpPr>
          <p:cNvPr id="12" name="Rounded Rectangle 11"/>
          <p:cNvSpPr/>
          <p:nvPr userDrawn="1"/>
        </p:nvSpPr>
        <p:spPr>
          <a:xfrm>
            <a:off x="6089450" y="1725612"/>
            <a:ext cx="2718000" cy="4215384"/>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ounded Rectangle 9"/>
          <p:cNvSpPr/>
          <p:nvPr userDrawn="1"/>
        </p:nvSpPr>
        <p:spPr>
          <a:xfrm>
            <a:off x="357188" y="1725612"/>
            <a:ext cx="2715768" cy="4213226"/>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3222203" y="1725612"/>
            <a:ext cx="2718000" cy="4215384"/>
          </a:xfrm>
          <a:prstGeom prst="roundRect">
            <a:avLst>
              <a:gd name="adj" fmla="val 3288"/>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63563" y="517525"/>
            <a:ext cx="8001000" cy="914400"/>
          </a:xfrm>
        </p:spPr>
        <p:txBody>
          <a:bodyPr/>
          <a:lstStyle/>
          <a:p>
            <a:r>
              <a:rPr lang="en-US" smtClean="0"/>
              <a:t>Click to edit Master title style</a:t>
            </a:r>
            <a:endParaRPr lang="en-CA" dirty="0"/>
          </a:p>
        </p:txBody>
      </p:sp>
      <p:sp>
        <p:nvSpPr>
          <p:cNvPr id="13" name="Footer Placeholder 5"/>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14" name="Slide Number Placeholder 7"/>
          <p:cNvSpPr>
            <a:spLocks noGrp="1"/>
          </p:cNvSpPr>
          <p:nvPr>
            <p:ph type="sldNum" sz="quarter" idx="11"/>
          </p:nvPr>
        </p:nvSpPr>
        <p:spPr>
          <a:xfrm>
            <a:off x="327126" y="6100649"/>
            <a:ext cx="336833" cy="365125"/>
          </a:xfrm>
        </p:spPr>
        <p:txBody>
          <a:bodyPr/>
          <a:lstStyle/>
          <a:p>
            <a:fld id="{5BD36294-2849-48A8-8531-5354CF3095D2}" type="slidenum">
              <a:rPr lang="en-US" smtClean="0"/>
              <a:pPr/>
              <a:t>‹#›</a:t>
            </a:fld>
            <a:endParaRPr lang="en-US" dirty="0"/>
          </a:p>
        </p:txBody>
      </p:sp>
      <p:sp>
        <p:nvSpPr>
          <p:cNvPr id="4" name="Text Placeholder 3"/>
          <p:cNvSpPr>
            <a:spLocks noGrp="1"/>
          </p:cNvSpPr>
          <p:nvPr>
            <p:ph type="body" sz="quarter" idx="12" hasCustomPrompt="1"/>
          </p:nvPr>
        </p:nvSpPr>
        <p:spPr>
          <a:xfrm>
            <a:off x="710751" y="1979695"/>
            <a:ext cx="1980506" cy="802777"/>
          </a:xfrm>
        </p:spPr>
        <p:txBody>
          <a:bodyPr>
            <a:normAutofit/>
          </a:bodyPr>
          <a:lstStyle>
            <a:lvl1pPr algn="l">
              <a:lnSpc>
                <a:spcPct val="85000"/>
              </a:lnSpc>
              <a:defRPr sz="2800" b="0" i="1" baseline="0">
                <a:solidFill>
                  <a:schemeClr val="bg1"/>
                </a:solidFill>
              </a:defRPr>
            </a:lvl1pPr>
          </a:lstStyle>
          <a:p>
            <a:pPr lvl="0"/>
            <a:r>
              <a:rPr lang="en-US" dirty="0" smtClean="0"/>
              <a:t>Edit text style</a:t>
            </a:r>
          </a:p>
        </p:txBody>
      </p:sp>
      <p:sp>
        <p:nvSpPr>
          <p:cNvPr id="15" name="Text Placeholder 3"/>
          <p:cNvSpPr>
            <a:spLocks noGrp="1"/>
          </p:cNvSpPr>
          <p:nvPr>
            <p:ph type="body" sz="quarter" idx="13" hasCustomPrompt="1"/>
          </p:nvPr>
        </p:nvSpPr>
        <p:spPr>
          <a:xfrm>
            <a:off x="3589702" y="1979695"/>
            <a:ext cx="1983377"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6" name="Text Placeholder 3"/>
          <p:cNvSpPr>
            <a:spLocks noGrp="1"/>
          </p:cNvSpPr>
          <p:nvPr>
            <p:ph type="body" sz="quarter" idx="14" hasCustomPrompt="1"/>
          </p:nvPr>
        </p:nvSpPr>
        <p:spPr>
          <a:xfrm>
            <a:off x="6434650" y="1979695"/>
            <a:ext cx="1984248"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7" name="Text Placeholder 3"/>
          <p:cNvSpPr>
            <a:spLocks noGrp="1"/>
          </p:cNvSpPr>
          <p:nvPr>
            <p:ph type="body" sz="quarter" idx="15" hasCustomPrompt="1"/>
          </p:nvPr>
        </p:nvSpPr>
        <p:spPr>
          <a:xfrm>
            <a:off x="710751" y="2837561"/>
            <a:ext cx="1980506" cy="2927922"/>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8" name="Text Placeholder 3"/>
          <p:cNvSpPr>
            <a:spLocks noGrp="1"/>
          </p:cNvSpPr>
          <p:nvPr>
            <p:ph type="body" sz="quarter" idx="16" hasCustomPrompt="1"/>
          </p:nvPr>
        </p:nvSpPr>
        <p:spPr>
          <a:xfrm>
            <a:off x="3589702" y="2837560"/>
            <a:ext cx="1983377"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9" name="Text Placeholder 3"/>
          <p:cNvSpPr>
            <a:spLocks noGrp="1"/>
          </p:cNvSpPr>
          <p:nvPr>
            <p:ph type="body" sz="quarter" idx="17" hasCustomPrompt="1"/>
          </p:nvPr>
        </p:nvSpPr>
        <p:spPr>
          <a:xfrm>
            <a:off x="6434650" y="2837561"/>
            <a:ext cx="1984248"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pic>
        <p:nvPicPr>
          <p:cNvPr id="20" name="Picture 19" descr="ATT_PPT_template_2013-3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22409" y="3310590"/>
            <a:ext cx="1019313" cy="1019313"/>
          </a:xfrm>
          <a:prstGeom prst="rect">
            <a:avLst/>
          </a:prstGeom>
        </p:spPr>
      </p:pic>
      <p:pic>
        <p:nvPicPr>
          <p:cNvPr id="21" name="Picture 20" descr="ATT_PPT_template_2013-3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5076" y="3310590"/>
            <a:ext cx="1019313" cy="1019313"/>
          </a:xfrm>
          <a:prstGeom prst="rect">
            <a:avLst/>
          </a:prstGeom>
        </p:spPr>
      </p:pic>
    </p:spTree>
    <p:extLst>
      <p:ext uri="{BB962C8B-B14F-4D97-AF65-F5344CB8AC3E}">
        <p14:creationId xmlns:p14="http://schemas.microsoft.com/office/powerpoint/2010/main" val="2039387799"/>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3 Column Exhibit">
    <p:spTree>
      <p:nvGrpSpPr>
        <p:cNvPr id="1" name=""/>
        <p:cNvGrpSpPr/>
        <p:nvPr/>
      </p:nvGrpSpPr>
      <p:grpSpPr>
        <a:xfrm>
          <a:off x="0" y="0"/>
          <a:ext cx="0" cy="0"/>
          <a:chOff x="0" y="0"/>
          <a:chExt cx="0" cy="0"/>
        </a:xfrm>
      </p:grpSpPr>
      <p:sp>
        <p:nvSpPr>
          <p:cNvPr id="15" name="Content Placeholder 11"/>
          <p:cNvSpPr>
            <a:spLocks noGrp="1"/>
          </p:cNvSpPr>
          <p:nvPr>
            <p:ph sz="quarter" idx="14"/>
          </p:nvPr>
        </p:nvSpPr>
        <p:spPr>
          <a:xfrm>
            <a:off x="3325475" y="2252586"/>
            <a:ext cx="2475084" cy="3675888"/>
          </a:xfrm>
          <a:prstGeom prst="roundRect">
            <a:avLst>
              <a:gd name="adj" fmla="val 4677"/>
            </a:avLst>
          </a:prstGeom>
          <a:solidFill>
            <a:srgbClr val="ECECEE"/>
          </a:solidFill>
        </p:spPr>
        <p:txBody>
          <a:bodyPr lIns="91440" tIns="512064" rIns="91440"/>
          <a:lstStyle>
            <a:lvl1pPr>
              <a:lnSpc>
                <a:spcPct val="110000"/>
              </a:lnSpc>
              <a:spcBef>
                <a:spcPts val="700"/>
              </a:spcBef>
              <a:spcAft>
                <a:spcPts val="0"/>
              </a:spcAft>
              <a:defRPr sz="1400" b="0"/>
            </a:lvl1pPr>
            <a:lvl2pPr marL="168275" indent="-168275">
              <a:lnSpc>
                <a:spcPct val="110000"/>
              </a:lnSpc>
              <a:spcAft>
                <a:spcPts val="0"/>
              </a:spcAft>
              <a:buFont typeface="Arial" pitchFamily="34" charset="0"/>
              <a:buChar char="•"/>
              <a:defRPr sz="1400"/>
            </a:lvl2pPr>
            <a:lvl3pPr marL="342900" indent="-168275">
              <a:buFont typeface="BentonSansF Book" pitchFamily="50" charset="0"/>
              <a:buChar char="–"/>
              <a:defRPr sz="1400"/>
            </a:lvl3p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1"/>
          <p:cNvSpPr>
            <a:spLocks noGrp="1"/>
          </p:cNvSpPr>
          <p:nvPr>
            <p:ph sz="quarter" idx="15"/>
          </p:nvPr>
        </p:nvSpPr>
        <p:spPr>
          <a:xfrm>
            <a:off x="6087387" y="2252586"/>
            <a:ext cx="2475084" cy="3675888"/>
          </a:xfrm>
          <a:prstGeom prst="roundRect">
            <a:avLst>
              <a:gd name="adj" fmla="val 4677"/>
            </a:avLst>
          </a:prstGeom>
          <a:solidFill>
            <a:srgbClr val="ECECEE"/>
          </a:solidFill>
        </p:spPr>
        <p:txBody>
          <a:bodyPr lIns="91440" tIns="512064" rIns="91440"/>
          <a:lstStyle>
            <a:lvl1pPr>
              <a:lnSpc>
                <a:spcPct val="110000"/>
              </a:lnSpc>
              <a:spcBef>
                <a:spcPts val="700"/>
              </a:spcBef>
              <a:spcAft>
                <a:spcPts val="0"/>
              </a:spcAft>
              <a:defRPr sz="1400" b="0"/>
            </a:lvl1pPr>
            <a:lvl2pPr marL="168275" indent="-168275">
              <a:lnSpc>
                <a:spcPct val="110000"/>
              </a:lnSpc>
              <a:spcAft>
                <a:spcPts val="0"/>
              </a:spcAft>
              <a:buFont typeface="Arial" pitchFamily="34" charset="0"/>
              <a:buChar char="•"/>
              <a:defRPr sz="1400"/>
            </a:lvl2pPr>
            <a:lvl3pPr marL="342900" indent="-168275">
              <a:buFont typeface="BentonSansF Book" pitchFamily="50" charset="0"/>
              <a:buChar char="–"/>
              <a:defRPr sz="1400"/>
            </a:lvl3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2"/>
          </p:nvPr>
        </p:nvSpPr>
        <p:spPr>
          <a:xfrm>
            <a:off x="563563" y="2252586"/>
            <a:ext cx="2475084" cy="3675888"/>
          </a:xfrm>
          <a:prstGeom prst="roundRect">
            <a:avLst>
              <a:gd name="adj" fmla="val 4677"/>
            </a:avLst>
          </a:prstGeom>
          <a:solidFill>
            <a:srgbClr val="ECECEE"/>
          </a:solidFill>
        </p:spPr>
        <p:txBody>
          <a:bodyPr lIns="91440" tIns="512064" rIns="91440"/>
          <a:lstStyle>
            <a:lvl1pPr>
              <a:lnSpc>
                <a:spcPct val="110000"/>
              </a:lnSpc>
              <a:spcBef>
                <a:spcPts val="700"/>
              </a:spcBef>
              <a:spcAft>
                <a:spcPts val="0"/>
              </a:spcAft>
              <a:defRPr sz="1400" b="0"/>
            </a:lvl1pPr>
            <a:lvl2pPr marL="168275" indent="-168275">
              <a:lnSpc>
                <a:spcPct val="110000"/>
              </a:lnSpc>
              <a:spcAft>
                <a:spcPts val="0"/>
              </a:spcAft>
              <a:buFont typeface="Arial" pitchFamily="34" charset="0"/>
              <a:buChar char="•"/>
              <a:defRPr sz="1400"/>
            </a:lvl2pPr>
            <a:lvl3pPr marL="342900" indent="-168275">
              <a:buFont typeface="BentonSansF Book" pitchFamily="50" charset="0"/>
              <a:buChar char="–"/>
              <a:defRPr sz="1400"/>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a:xfrm>
            <a:off x="563563" y="517525"/>
            <a:ext cx="7998908" cy="914400"/>
          </a:xfrm>
        </p:spPr>
        <p:txBody>
          <a:bodyPr/>
          <a:lstStyle/>
          <a:p>
            <a:r>
              <a:rPr lang="en-US" smtClean="0"/>
              <a:t>Click to edit Master title style</a:t>
            </a:r>
            <a:endParaRPr lang="en-CA" dirty="0"/>
          </a:p>
        </p:txBody>
      </p:sp>
      <p:sp>
        <p:nvSpPr>
          <p:cNvPr id="5" name="Text Placeholder 4"/>
          <p:cNvSpPr>
            <a:spLocks noGrp="1"/>
          </p:cNvSpPr>
          <p:nvPr>
            <p:ph type="body" sz="quarter" idx="18"/>
          </p:nvPr>
        </p:nvSpPr>
        <p:spPr>
          <a:xfrm>
            <a:off x="563563" y="1821096"/>
            <a:ext cx="7998908" cy="323137"/>
          </a:xfrm>
        </p:spPr>
        <p:txBody>
          <a:bodyPr/>
          <a:lstStyle/>
          <a:p>
            <a:pPr lvl="0"/>
            <a:r>
              <a:rPr lang="en-US" smtClean="0"/>
              <a:t>Click to edit Master text styles</a:t>
            </a:r>
          </a:p>
        </p:txBody>
      </p:sp>
      <p:sp>
        <p:nvSpPr>
          <p:cNvPr id="17" name="Text Placeholder 16"/>
          <p:cNvSpPr>
            <a:spLocks noGrp="1"/>
          </p:cNvSpPr>
          <p:nvPr>
            <p:ph type="body" sz="quarter" idx="19"/>
          </p:nvPr>
        </p:nvSpPr>
        <p:spPr>
          <a:xfrm>
            <a:off x="563057" y="2252587"/>
            <a:ext cx="2475590" cy="431750"/>
          </a:xfrm>
          <a:prstGeom prst="roundRect">
            <a:avLst>
              <a:gd name="adj" fmla="val 26487"/>
            </a:avLst>
          </a:prstGeom>
          <a:gradFill flip="none" rotWithShape="1">
            <a:gsLst>
              <a:gs pos="0">
                <a:schemeClr val="accent1"/>
              </a:gs>
              <a:gs pos="100000">
                <a:schemeClr val="accent2"/>
              </a:gs>
            </a:gsLst>
            <a:lin ang="16200000" scaled="0"/>
            <a:tileRect/>
          </a:gradFill>
        </p:spPr>
        <p:txBody>
          <a:bodyPr anchor="ctr">
            <a:normAutofit/>
          </a:bodyPr>
          <a:lstStyle>
            <a:lvl1pPr algn="ctr">
              <a:defRPr sz="1400">
                <a:solidFill>
                  <a:schemeClr val="bg1"/>
                </a:solidFill>
              </a:defRPr>
            </a:lvl1pPr>
          </a:lstStyle>
          <a:p>
            <a:pPr lvl="0"/>
            <a:r>
              <a:rPr lang="en-US" smtClean="0"/>
              <a:t>Click to edit Master text styles</a:t>
            </a:r>
          </a:p>
        </p:txBody>
      </p:sp>
      <p:sp>
        <p:nvSpPr>
          <p:cNvPr id="21" name="Text Placeholder 16"/>
          <p:cNvSpPr>
            <a:spLocks noGrp="1"/>
          </p:cNvSpPr>
          <p:nvPr>
            <p:ph type="body" sz="quarter" idx="20"/>
          </p:nvPr>
        </p:nvSpPr>
        <p:spPr>
          <a:xfrm>
            <a:off x="3324969" y="2252587"/>
            <a:ext cx="2475590" cy="431750"/>
          </a:xfrm>
          <a:prstGeom prst="roundRect">
            <a:avLst>
              <a:gd name="adj" fmla="val 26487"/>
            </a:avLst>
          </a:prstGeom>
          <a:gradFill flip="none" rotWithShape="1">
            <a:gsLst>
              <a:gs pos="0">
                <a:schemeClr val="accent5"/>
              </a:gs>
              <a:gs pos="100000">
                <a:schemeClr val="accent6"/>
              </a:gs>
            </a:gsLst>
            <a:lin ang="16200000" scaled="0"/>
            <a:tileRect/>
          </a:gradFill>
        </p:spPr>
        <p:txBody>
          <a:bodyPr anchor="ctr">
            <a:normAutofit/>
          </a:bodyPr>
          <a:lstStyle>
            <a:lvl1pPr algn="ctr">
              <a:defRPr sz="1400">
                <a:solidFill>
                  <a:schemeClr val="bg1"/>
                </a:solidFill>
              </a:defRPr>
            </a:lvl1pPr>
          </a:lstStyle>
          <a:p>
            <a:pPr lvl="0"/>
            <a:r>
              <a:rPr lang="en-US" smtClean="0"/>
              <a:t>Click to edit Master text styles</a:t>
            </a:r>
          </a:p>
        </p:txBody>
      </p:sp>
      <p:sp>
        <p:nvSpPr>
          <p:cNvPr id="22" name="Text Placeholder 16"/>
          <p:cNvSpPr>
            <a:spLocks noGrp="1"/>
          </p:cNvSpPr>
          <p:nvPr>
            <p:ph type="body" sz="quarter" idx="21"/>
          </p:nvPr>
        </p:nvSpPr>
        <p:spPr>
          <a:xfrm>
            <a:off x="6086881" y="2252587"/>
            <a:ext cx="2475590" cy="431750"/>
          </a:xfrm>
          <a:prstGeom prst="roundRect">
            <a:avLst>
              <a:gd name="adj" fmla="val 26487"/>
            </a:avLst>
          </a:prstGeom>
          <a:gradFill flip="none" rotWithShape="1">
            <a:gsLst>
              <a:gs pos="0">
                <a:schemeClr val="accent3"/>
              </a:gs>
              <a:gs pos="100000">
                <a:schemeClr val="accent4"/>
              </a:gs>
            </a:gsLst>
            <a:lin ang="16200000" scaled="0"/>
            <a:tileRect/>
          </a:gradFill>
        </p:spPr>
        <p:txBody>
          <a:bodyPr anchor="ctr">
            <a:normAutofit/>
          </a:bodyPr>
          <a:lstStyle>
            <a:lvl1pPr algn="ctr">
              <a:defRPr sz="1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64358705"/>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3563" y="517525"/>
            <a:ext cx="8004175" cy="914400"/>
          </a:xfrm>
        </p:spPr>
        <p:txBody>
          <a:bodyPr/>
          <a:lstStyle/>
          <a:p>
            <a:r>
              <a:rPr lang="en-US" smtClean="0"/>
              <a:t>Click to edit Master title style</a:t>
            </a:r>
            <a:endParaRPr lang="en-US"/>
          </a:p>
        </p:txBody>
      </p:sp>
      <p:sp>
        <p:nvSpPr>
          <p:cNvPr id="6" name="Footer Placeholder 5"/>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1678389785"/>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6" name="Slide Number Placeholder 5"/>
          <p:cNvSpPr>
            <a:spLocks noGrp="1"/>
          </p:cNvSpPr>
          <p:nvPr>
            <p:ph type="sldNum" sz="quarter" idx="11"/>
          </p:nvPr>
        </p:nvSpPr>
        <p:spPr/>
        <p:txBody>
          <a:body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319090940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ressive Title 0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11049"/>
          <a:stretch/>
        </p:blipFill>
        <p:spPr>
          <a:xfrm>
            <a:off x="0" y="0"/>
            <a:ext cx="9144000" cy="6477540"/>
          </a:xfrm>
          <a:prstGeom prst="rect">
            <a:avLst/>
          </a:prstGeom>
        </p:spPr>
      </p:pic>
      <p:sp>
        <p:nvSpPr>
          <p:cNvPr id="7" name="Footer Placeholder 6"/>
          <p:cNvSpPr>
            <a:spLocks noGrp="1"/>
          </p:cNvSpPr>
          <p:nvPr>
            <p:ph type="ftr" sz="quarter" idx="10"/>
          </p:nvPr>
        </p:nvSpPr>
        <p:spPr>
          <a:xfrm>
            <a:off x="568311" y="6465713"/>
            <a:ext cx="5043488"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ctrTitle"/>
          </p:nvPr>
        </p:nvSpPr>
        <p:spPr>
          <a:xfrm>
            <a:off x="563563" y="517524"/>
            <a:ext cx="6516171" cy="1206501"/>
          </a:xfrm>
        </p:spPr>
        <p:txBody>
          <a:bodyPr anchor="b" anchorCtr="0">
            <a:normAutofit/>
          </a:bodyPr>
          <a:lstStyle>
            <a:lvl1pPr>
              <a:lnSpc>
                <a:spcPct val="90000"/>
              </a:lnSpc>
              <a:defRPr sz="2900" b="0">
                <a:solidFill>
                  <a:schemeClr val="bg1"/>
                </a:solidFill>
              </a:defRPr>
            </a:lvl1pPr>
          </a:lstStyle>
          <a:p>
            <a:r>
              <a:rPr lang="en-US" smtClean="0"/>
              <a:t>Click to edit Master title style</a:t>
            </a:r>
            <a:endParaRPr lang="en-US" dirty="0"/>
          </a:p>
        </p:txBody>
      </p:sp>
      <p:sp>
        <p:nvSpPr>
          <p:cNvPr id="9" name="Subtitle 2"/>
          <p:cNvSpPr>
            <a:spLocks noGrp="1"/>
          </p:cNvSpPr>
          <p:nvPr>
            <p:ph type="subTitle" idx="1"/>
          </p:nvPr>
        </p:nvSpPr>
        <p:spPr>
          <a:xfrm>
            <a:off x="563563" y="1794156"/>
            <a:ext cx="6516171" cy="914159"/>
          </a:xfrm>
        </p:spPr>
        <p:txBody>
          <a:bodyPr/>
          <a:lstStyle>
            <a:lvl1pPr marL="0" indent="0" algn="l">
              <a:lnSpc>
                <a:spcPct val="110000"/>
              </a:lnSpc>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6423076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pressive Title 0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
        <p:nvSpPr>
          <p:cNvPr id="7" name="Footer Placeholder 6"/>
          <p:cNvSpPr>
            <a:spLocks noGrp="1"/>
          </p:cNvSpPr>
          <p:nvPr>
            <p:ph type="ftr" sz="quarter" idx="10"/>
          </p:nvPr>
        </p:nvSpPr>
        <p:spPr>
          <a:xfrm>
            <a:off x="568311" y="6465713"/>
            <a:ext cx="4954092"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ctrTitle"/>
          </p:nvPr>
        </p:nvSpPr>
        <p:spPr>
          <a:xfrm>
            <a:off x="563563" y="517525"/>
            <a:ext cx="6516171" cy="1206500"/>
          </a:xfrm>
        </p:spPr>
        <p:txBody>
          <a:bodyPr anchor="b" anchorCtr="0">
            <a:normAutofit/>
          </a:bodyPr>
          <a:lstStyle>
            <a:lvl1pPr>
              <a:lnSpc>
                <a:spcPct val="90000"/>
              </a:lnSpc>
              <a:defRPr sz="2900" b="0">
                <a:solidFill>
                  <a:schemeClr val="bg1"/>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563563" y="1795084"/>
            <a:ext cx="6516171" cy="913232"/>
          </a:xfrm>
        </p:spPr>
        <p:txBody>
          <a:bodyPr/>
          <a:lstStyle>
            <a:lvl1pPr marL="0" indent="0" algn="l">
              <a:lnSpc>
                <a:spcPct val="110000"/>
              </a:lnSpc>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2315075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pressive Title 03">
    <p:spTree>
      <p:nvGrpSpPr>
        <p:cNvPr id="1" name=""/>
        <p:cNvGrpSpPr/>
        <p:nvPr/>
      </p:nvGrpSpPr>
      <p:grpSpPr>
        <a:xfrm>
          <a:off x="0" y="0"/>
          <a:ext cx="0" cy="0"/>
          <a:chOff x="0" y="0"/>
          <a:chExt cx="0" cy="0"/>
        </a:xfrm>
      </p:grpSpPr>
      <p:pic>
        <p:nvPicPr>
          <p:cNvPr id="4" name="Picture 3" descr="att_new_slide_2-0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
        <p:nvSpPr>
          <p:cNvPr id="7" name="Footer Placeholder 6"/>
          <p:cNvSpPr>
            <a:spLocks noGrp="1"/>
          </p:cNvSpPr>
          <p:nvPr>
            <p:ph type="ftr" sz="quarter" idx="10"/>
          </p:nvPr>
        </p:nvSpPr>
        <p:spPr>
          <a:xfrm>
            <a:off x="568311" y="6465713"/>
            <a:ext cx="4840695"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563563" y="517525"/>
            <a:ext cx="6516171" cy="1206500"/>
          </a:xfrm>
        </p:spPr>
        <p:txBody>
          <a:bodyPr anchor="b" anchorCtr="0">
            <a:normAutofit/>
          </a:bodyPr>
          <a:lstStyle>
            <a:lvl1pPr>
              <a:lnSpc>
                <a:spcPct val="90000"/>
              </a:lnSpc>
              <a:defRPr sz="2900" b="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563563" y="1795084"/>
            <a:ext cx="6516171" cy="913232"/>
          </a:xfrm>
        </p:spPr>
        <p:txBody>
          <a:bodyPr/>
          <a:lstStyle>
            <a:lvl1pPr marL="0" indent="0" algn="l">
              <a:lnSpc>
                <a:spcPct val="110000"/>
              </a:lnSpc>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323703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Expressive Title 04">
    <p:spTree>
      <p:nvGrpSpPr>
        <p:cNvPr id="1" name=""/>
        <p:cNvGrpSpPr/>
        <p:nvPr/>
      </p:nvGrpSpPr>
      <p:grpSpPr>
        <a:xfrm>
          <a:off x="0" y="0"/>
          <a:ext cx="0" cy="0"/>
          <a:chOff x="0" y="0"/>
          <a:chExt cx="0" cy="0"/>
        </a:xfrm>
      </p:grpSpPr>
      <p:sp>
        <p:nvSpPr>
          <p:cNvPr id="2" name="Title 1"/>
          <p:cNvSpPr>
            <a:spLocks noGrp="1"/>
          </p:cNvSpPr>
          <p:nvPr>
            <p:ph type="ctrTitle"/>
          </p:nvPr>
        </p:nvSpPr>
        <p:spPr>
          <a:xfrm>
            <a:off x="563563" y="4465206"/>
            <a:ext cx="6025700" cy="608601"/>
          </a:xfrm>
        </p:spPr>
        <p:txBody>
          <a:bodyPr anchor="b" anchorCtr="0">
            <a:normAutofit/>
          </a:bodyPr>
          <a:lstStyle>
            <a:lvl1pPr>
              <a:lnSpc>
                <a:spcPct val="90000"/>
              </a:lnSpc>
              <a:defRPr sz="2900" b="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63563" y="5166655"/>
            <a:ext cx="6020952" cy="764232"/>
          </a:xfrm>
        </p:spPr>
        <p:txBody>
          <a:bodyPr/>
          <a:lstStyle>
            <a:lvl1pPr marL="0" indent="0" algn="l">
              <a:lnSpc>
                <a:spcPct val="110000"/>
              </a:lnSpc>
              <a:buNone/>
              <a:defRPr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6"/>
          <p:cNvSpPr>
            <a:spLocks noGrp="1"/>
          </p:cNvSpPr>
          <p:nvPr>
            <p:ph type="ftr" sz="quarter" idx="10"/>
          </p:nvPr>
        </p:nvSpPr>
        <p:spPr>
          <a:xfrm>
            <a:off x="568311" y="6465713"/>
            <a:ext cx="5043487"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TT_PPT_template_2013-2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7357382" cy="4480261"/>
          </a:xfrm>
          <a:prstGeom prst="rect">
            <a:avLst/>
          </a:prstGeom>
        </p:spPr>
      </p:pic>
    </p:spTree>
    <p:extLst>
      <p:ext uri="{BB962C8B-B14F-4D97-AF65-F5344CB8AC3E}">
        <p14:creationId xmlns:p14="http://schemas.microsoft.com/office/powerpoint/2010/main" val="11954025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Expressive Title 05">
    <p:spTree>
      <p:nvGrpSpPr>
        <p:cNvPr id="1" name=""/>
        <p:cNvGrpSpPr/>
        <p:nvPr/>
      </p:nvGrpSpPr>
      <p:grpSpPr>
        <a:xfrm>
          <a:off x="0" y="0"/>
          <a:ext cx="0" cy="0"/>
          <a:chOff x="0" y="0"/>
          <a:chExt cx="0" cy="0"/>
        </a:xfrm>
      </p:grpSpPr>
      <p:sp>
        <p:nvSpPr>
          <p:cNvPr id="2" name="Title 1"/>
          <p:cNvSpPr>
            <a:spLocks noGrp="1"/>
          </p:cNvSpPr>
          <p:nvPr>
            <p:ph type="ctrTitle"/>
          </p:nvPr>
        </p:nvSpPr>
        <p:spPr>
          <a:xfrm>
            <a:off x="563563" y="4466807"/>
            <a:ext cx="6025700" cy="608601"/>
          </a:xfrm>
        </p:spPr>
        <p:txBody>
          <a:bodyPr anchor="b" anchorCtr="0">
            <a:normAutofit/>
          </a:bodyPr>
          <a:lstStyle>
            <a:lvl1pPr>
              <a:lnSpc>
                <a:spcPct val="90000"/>
              </a:lnSpc>
              <a:defRPr sz="2900" b="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63563" y="5168256"/>
            <a:ext cx="6025700" cy="770582"/>
          </a:xfrm>
        </p:spPr>
        <p:txBody>
          <a:bodyPr/>
          <a:lstStyle>
            <a:lvl1pPr marL="0" indent="0" algn="l">
              <a:lnSpc>
                <a:spcPct val="110000"/>
              </a:lnSpc>
              <a:buNone/>
              <a:defRPr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6"/>
          <p:cNvSpPr>
            <a:spLocks noGrp="1"/>
          </p:cNvSpPr>
          <p:nvPr>
            <p:ph type="ftr" sz="quarter" idx="10"/>
          </p:nvPr>
        </p:nvSpPr>
        <p:spPr>
          <a:xfrm>
            <a:off x="568311" y="6465713"/>
            <a:ext cx="5043487"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5" name="Picture 4" descr="ATT_PPT_template_2013-2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676" y="0"/>
            <a:ext cx="7357382" cy="4535122"/>
          </a:xfrm>
          <a:prstGeom prst="rect">
            <a:avLst/>
          </a:prstGeom>
        </p:spPr>
      </p:pic>
      <p:pic>
        <p:nvPicPr>
          <p:cNvPr id="11" name="Picture 3" descr="\\psf\Host\Volumes\johbee\Documents\01_Freelance_Design\INTERBRAND\AT&amp;T\2011_Internal_Templates\exports\Titles_headerLogo300.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3201"/>
          <a:stretch/>
        </p:blipFill>
        <p:spPr bwMode="auto">
          <a:xfrm>
            <a:off x="8197327" y="0"/>
            <a:ext cx="946673" cy="88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20990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Divider - Orang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userDrawn="1">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8"/>
          <p:cNvSpPr>
            <a:spLocks noGrp="1"/>
          </p:cNvSpPr>
          <p:nvPr>
            <p:ph type="body" sz="quarter" idx="12"/>
          </p:nvPr>
        </p:nvSpPr>
        <p:spPr>
          <a:xfrm>
            <a:off x="563228" y="3557205"/>
            <a:ext cx="7989887" cy="1154645"/>
          </a:xfrm>
        </p:spPr>
        <p:txBody>
          <a:bodyPr/>
          <a:lstStyle>
            <a:lvl1pPr>
              <a:lnSpc>
                <a:spcPct val="100000"/>
              </a:lnSpc>
              <a:defRPr b="0">
                <a:solidFill>
                  <a:schemeClr val="bg1"/>
                </a:solidFill>
              </a:defRPr>
            </a:lvl1pPr>
          </a:lstStyle>
          <a:p>
            <a:pPr lvl="0"/>
            <a:r>
              <a:rPr lang="en-US" smtClean="0"/>
              <a:t>Click to edit Master text styles</a:t>
            </a:r>
          </a:p>
        </p:txBody>
      </p:sp>
      <p:sp>
        <p:nvSpPr>
          <p:cNvPr id="11" name="Title 1"/>
          <p:cNvSpPr>
            <a:spLocks noGrp="1"/>
          </p:cNvSpPr>
          <p:nvPr>
            <p:ph type="title"/>
          </p:nvPr>
        </p:nvSpPr>
        <p:spPr>
          <a:xfrm>
            <a:off x="563563" y="2259450"/>
            <a:ext cx="7989552" cy="1190625"/>
          </a:xfrm>
        </p:spPr>
        <p:txBody>
          <a:bodyPr anchor="b" anchorCtr="0">
            <a:noAutofit/>
          </a:bodyPr>
          <a:lstStyle>
            <a:lvl1pPr>
              <a:lnSpc>
                <a:spcPct val="90000"/>
              </a:lnSpc>
              <a:defRPr sz="29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2993234"/>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Divider - Blu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9" name="Text Placeholder 8"/>
          <p:cNvSpPr>
            <a:spLocks noGrp="1"/>
          </p:cNvSpPr>
          <p:nvPr>
            <p:ph type="body" sz="quarter" idx="12"/>
          </p:nvPr>
        </p:nvSpPr>
        <p:spPr>
          <a:xfrm>
            <a:off x="563228" y="3557205"/>
            <a:ext cx="8010859" cy="1154645"/>
          </a:xfrm>
        </p:spPr>
        <p:txBody>
          <a:bodyPr/>
          <a:lstStyle>
            <a:lvl1pPr>
              <a:lnSpc>
                <a:spcPct val="100000"/>
              </a:lnSpc>
              <a:defRPr b="0">
                <a:solidFill>
                  <a:schemeClr val="bg1"/>
                </a:solidFill>
              </a:defRPr>
            </a:lvl1pPr>
          </a:lstStyle>
          <a:p>
            <a:pPr lvl="0"/>
            <a:r>
              <a:rPr lang="en-US" smtClean="0"/>
              <a:t>Click to edit Master text styles</a:t>
            </a:r>
          </a:p>
        </p:txBody>
      </p:sp>
      <p:sp>
        <p:nvSpPr>
          <p:cNvPr id="10" name="Title 1"/>
          <p:cNvSpPr>
            <a:spLocks noGrp="1"/>
          </p:cNvSpPr>
          <p:nvPr>
            <p:ph type="title"/>
          </p:nvPr>
        </p:nvSpPr>
        <p:spPr>
          <a:xfrm>
            <a:off x="563563" y="2259450"/>
            <a:ext cx="8010525" cy="1190625"/>
          </a:xfrm>
        </p:spPr>
        <p:txBody>
          <a:bodyPr anchor="b" anchorCtr="0">
            <a:noAutofit/>
          </a:bodyPr>
          <a:lstStyle>
            <a:lvl1pPr>
              <a:lnSpc>
                <a:spcPct val="90000"/>
              </a:lnSpc>
              <a:defRPr sz="29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0996127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3563" y="517525"/>
            <a:ext cx="8004175" cy="9144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3563" y="1815050"/>
            <a:ext cx="7999412" cy="4123787"/>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914400" y="6254496"/>
            <a:ext cx="5774036" cy="293817"/>
          </a:xfrm>
          <a:prstGeom prst="rect">
            <a:avLst/>
          </a:prstGeom>
        </p:spPr>
        <p:txBody>
          <a:bodyPr vert="horz" lIns="0" tIns="0" rIns="0" bIns="0" rtlCol="0" anchor="t" anchorCtr="0"/>
          <a:lstStyle>
            <a:lvl1pPr algn="l">
              <a:defRPr sz="600">
                <a:solidFill>
                  <a:schemeClr val="bg2"/>
                </a:solidFill>
              </a:defRPr>
            </a:lvl1pPr>
          </a:lstStyle>
          <a:p>
            <a:r>
              <a:rPr lang="en-US" dirty="0" smtClean="0"/>
              <a:t>© 2013 AT&amp;T Intellectual Property. All rights reserved. AT&amp;T and the AT&amp;T logo are trademarks of AT&amp;T Intellectual Property.</a:t>
            </a:r>
            <a:endParaRPr lang="en-US" dirty="0"/>
          </a:p>
        </p:txBody>
      </p:sp>
      <p:sp>
        <p:nvSpPr>
          <p:cNvPr id="6" name="Slide Number Placeholder 5"/>
          <p:cNvSpPr>
            <a:spLocks noGrp="1"/>
          </p:cNvSpPr>
          <p:nvPr>
            <p:ph type="sldNum" sz="quarter" idx="4"/>
          </p:nvPr>
        </p:nvSpPr>
        <p:spPr>
          <a:xfrm>
            <a:off x="327126" y="6100649"/>
            <a:ext cx="336833" cy="365125"/>
          </a:xfrm>
          <a:prstGeom prst="rect">
            <a:avLst/>
          </a:prstGeom>
        </p:spPr>
        <p:txBody>
          <a:bodyPr vert="horz" lIns="91440" tIns="45720" rIns="91440" bIns="45720" rtlCol="0" anchor="ctr"/>
          <a:lstStyle>
            <a:lvl1pPr algn="l">
              <a:defRPr sz="800" b="1">
                <a:solidFill>
                  <a:schemeClr val="bg2"/>
                </a:solidFill>
              </a:defRPr>
            </a:lvl1p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75" r:id="rId1"/>
    <p:sldLayoutId id="2147483683" r:id="rId2"/>
    <p:sldLayoutId id="2147483658" r:id="rId3"/>
    <p:sldLayoutId id="2147483673" r:id="rId4"/>
    <p:sldLayoutId id="2147483679" r:id="rId5"/>
    <p:sldLayoutId id="2147483678" r:id="rId6"/>
    <p:sldLayoutId id="2147483656" r:id="rId7"/>
    <p:sldLayoutId id="2147483667" r:id="rId8"/>
    <p:sldLayoutId id="2147483666" r:id="rId9"/>
    <p:sldLayoutId id="2147483665" r:id="rId10"/>
    <p:sldLayoutId id="2147483663" r:id="rId11"/>
    <p:sldLayoutId id="2147483662" r:id="rId12"/>
    <p:sldLayoutId id="2147483661" r:id="rId13"/>
    <p:sldLayoutId id="2147483670" r:id="rId14"/>
    <p:sldLayoutId id="2147483668" r:id="rId15"/>
    <p:sldLayoutId id="2147483664" r:id="rId16"/>
    <p:sldLayoutId id="2147483671" r:id="rId17"/>
    <p:sldLayoutId id="2147483672" r:id="rId18"/>
    <p:sldLayoutId id="2147483669" r:id="rId19"/>
    <p:sldLayoutId id="2147483676" r:id="rId20"/>
    <p:sldLayoutId id="2147483681" r:id="rId21"/>
    <p:sldLayoutId id="2147483650" r:id="rId22"/>
    <p:sldLayoutId id="2147483654" r:id="rId23"/>
    <p:sldLayoutId id="2147483655" r:id="rId24"/>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2800" b="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0"/>
        </a:spcBef>
        <a:spcAft>
          <a:spcPts val="800"/>
        </a:spcAft>
        <a:buFont typeface="Arial" pitchFamily="34" charset="0"/>
        <a:buNone/>
        <a:defRPr sz="20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itchFamily="34" charset="0"/>
        <a:buNone/>
        <a:defRPr sz="2000" kern="1200">
          <a:solidFill>
            <a:schemeClr val="bg2"/>
          </a:solidFill>
          <a:latin typeface="+mn-lt"/>
          <a:ea typeface="+mn-ea"/>
          <a:cs typeface="+mn-cs"/>
        </a:defRPr>
      </a:lvl2pPr>
      <a:lvl3pPr marL="228600" indent="-228600" algn="l" defTabSz="914400" rtl="0" eaLnBrk="1" latinLnBrk="0" hangingPunct="1">
        <a:lnSpc>
          <a:spcPct val="100000"/>
        </a:lnSpc>
        <a:spcBef>
          <a:spcPts val="0"/>
        </a:spcBef>
        <a:spcAft>
          <a:spcPts val="400"/>
        </a:spcAft>
        <a:buSzPct val="80000"/>
        <a:buFont typeface="Arial" pitchFamily="34" charset="0"/>
        <a:buChar char="•"/>
        <a:defRPr sz="2000" kern="1200">
          <a:solidFill>
            <a:schemeClr val="bg2"/>
          </a:solidFill>
          <a:latin typeface="+mn-lt"/>
          <a:ea typeface="+mn-ea"/>
          <a:cs typeface="+mn-cs"/>
        </a:defRPr>
      </a:lvl3pPr>
      <a:lvl4pPr marL="458788" indent="-228600" algn="l" defTabSz="914400" rtl="0" eaLnBrk="1" latinLnBrk="0" hangingPunct="1">
        <a:lnSpc>
          <a:spcPct val="100000"/>
        </a:lnSpc>
        <a:spcBef>
          <a:spcPts val="0"/>
        </a:spcBef>
        <a:spcAft>
          <a:spcPts val="400"/>
        </a:spcAft>
        <a:buSzPct val="80000"/>
        <a:buFont typeface="Arial" pitchFamily="34" charset="0"/>
        <a:buChar char="–"/>
        <a:defRPr sz="1800" kern="1200">
          <a:solidFill>
            <a:schemeClr val="bg2"/>
          </a:solidFill>
          <a:latin typeface="+mn-lt"/>
          <a:ea typeface="+mn-ea"/>
          <a:cs typeface="+mn-cs"/>
        </a:defRPr>
      </a:lvl4pPr>
      <a:lvl5pPr marL="688975" indent="-228600" algn="l" defTabSz="914400" rtl="0" eaLnBrk="1" latinLnBrk="0" hangingPunct="1">
        <a:lnSpc>
          <a:spcPct val="100000"/>
        </a:lnSpc>
        <a:spcBef>
          <a:spcPts val="0"/>
        </a:spcBef>
        <a:spcAft>
          <a:spcPts val="400"/>
        </a:spcAft>
        <a:buSzPct val="80000"/>
        <a:buFont typeface="Arial" pitchFamily="34" charset="0"/>
        <a:buChar char="•"/>
        <a:defRPr sz="1600" kern="1200">
          <a:solidFill>
            <a:schemeClr val="bg2"/>
          </a:solidFill>
          <a:latin typeface="+mn-lt"/>
          <a:ea typeface="+mn-ea"/>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6.png"/><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9.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Up Next - Messaging APIs</a:t>
            </a:r>
            <a:endParaRPr lang="en-US" dirty="0"/>
          </a:p>
        </p:txBody>
      </p:sp>
      <p:sp>
        <p:nvSpPr>
          <p:cNvPr id="7" name="Subtitle 6"/>
          <p:cNvSpPr>
            <a:spLocks noGrp="1"/>
          </p:cNvSpPr>
          <p:nvPr>
            <p:ph type="subTitle" idx="1"/>
          </p:nvPr>
        </p:nvSpPr>
        <p:spPr/>
        <p:txBody>
          <a:bodyPr>
            <a:normAutofit/>
          </a:bodyPr>
          <a:lstStyle/>
          <a:p>
            <a:r>
              <a:rPr lang="en-US" dirty="0" smtClean="0"/>
              <a:t>Richard Harrington</a:t>
            </a:r>
            <a:endParaRPr lang="en-US" dirty="0"/>
          </a:p>
        </p:txBody>
      </p:sp>
      <p:sp>
        <p:nvSpPr>
          <p:cNvPr id="2" name="Footer Placeholder 1"/>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3" name="Slide Number Placeholder 2"/>
          <p:cNvSpPr>
            <a:spLocks noGrp="1"/>
          </p:cNvSpPr>
          <p:nvPr>
            <p:ph type="sldNum" sz="quarter" idx="4294967295"/>
          </p:nvPr>
        </p:nvSpPr>
        <p:spPr>
          <a:xfrm>
            <a:off x="0" y="6100763"/>
            <a:ext cx="336550" cy="365125"/>
          </a:xfrm>
        </p:spPr>
        <p:txBody>
          <a:bodyPr/>
          <a:lstStyle/>
          <a:p>
            <a:fld id="{5BD36294-2849-48A8-8531-5354CF3095D2}" type="slidenum">
              <a:rPr lang="en-US" smtClean="0"/>
              <a:pPr/>
              <a:t>1</a:t>
            </a:fld>
            <a:endParaRPr lang="en-US" dirty="0"/>
          </a:p>
        </p:txBody>
      </p:sp>
    </p:spTree>
    <p:extLst>
      <p:ext uri="{BB962C8B-B14F-4D97-AF65-F5344CB8AC3E}">
        <p14:creationId xmlns:p14="http://schemas.microsoft.com/office/powerpoint/2010/main" val="25241160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Auth</a:t>
            </a:r>
            <a:r>
              <a:rPr lang="en-US" dirty="0" smtClean="0"/>
              <a:t> Code vs. Client Credentials</a:t>
            </a:r>
            <a:endParaRPr lang="en-US" dirty="0"/>
          </a:p>
        </p:txBody>
      </p:sp>
      <p:sp>
        <p:nvSpPr>
          <p:cNvPr id="7" name="Content Placeholder 6"/>
          <p:cNvSpPr>
            <a:spLocks noGrp="1"/>
          </p:cNvSpPr>
          <p:nvPr>
            <p:ph idx="1"/>
          </p:nvPr>
        </p:nvSpPr>
        <p:spPr/>
        <p:txBody>
          <a:bodyPr/>
          <a:lstStyle/>
          <a:p>
            <a:r>
              <a:rPr lang="en-US" u="sng" dirty="0" err="1" smtClean="0"/>
              <a:t>Auth</a:t>
            </a:r>
            <a:r>
              <a:rPr lang="en-US" u="sng" dirty="0" smtClean="0"/>
              <a:t> Code</a:t>
            </a:r>
          </a:p>
          <a:p>
            <a:pPr marL="342900" indent="-342900">
              <a:buFont typeface="Arial"/>
              <a:buChar char="•"/>
            </a:pPr>
            <a:r>
              <a:rPr lang="en-US" dirty="0" smtClean="0"/>
              <a:t>Access Token for each Subscriber</a:t>
            </a:r>
          </a:p>
          <a:p>
            <a:pPr marL="342900" indent="-342900">
              <a:buFont typeface="Arial"/>
              <a:buChar char="•"/>
            </a:pPr>
            <a:r>
              <a:rPr lang="en-US" dirty="0" smtClean="0"/>
              <a:t>Requires Consent</a:t>
            </a:r>
          </a:p>
          <a:p>
            <a:pPr marL="342900" indent="-342900">
              <a:buFont typeface="Arial"/>
              <a:buChar char="•"/>
            </a:pPr>
            <a:r>
              <a:rPr lang="en-US" dirty="0" smtClean="0"/>
              <a:t>Subscriber can revoke access</a:t>
            </a:r>
            <a:endParaRPr lang="en-US" dirty="0"/>
          </a:p>
        </p:txBody>
      </p:sp>
      <p:sp>
        <p:nvSpPr>
          <p:cNvPr id="5" name="Footer Placeholder 4"/>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10</a:t>
            </a:fld>
            <a:endParaRPr lang="en-US" dirty="0"/>
          </a:p>
        </p:txBody>
      </p:sp>
      <p:sp>
        <p:nvSpPr>
          <p:cNvPr id="8" name="Content Placeholder 7"/>
          <p:cNvSpPr>
            <a:spLocks noGrp="1"/>
          </p:cNvSpPr>
          <p:nvPr>
            <p:ph idx="12"/>
          </p:nvPr>
        </p:nvSpPr>
        <p:spPr/>
        <p:txBody>
          <a:bodyPr/>
          <a:lstStyle/>
          <a:p>
            <a:r>
              <a:rPr lang="en-US" u="sng" dirty="0" smtClean="0"/>
              <a:t>Client Credentials</a:t>
            </a:r>
          </a:p>
          <a:p>
            <a:pPr marL="342900" indent="-342900">
              <a:buFont typeface="Arial"/>
              <a:buChar char="•"/>
            </a:pPr>
            <a:r>
              <a:rPr lang="en-US" dirty="0" smtClean="0"/>
              <a:t>Access Token per Application</a:t>
            </a:r>
          </a:p>
          <a:p>
            <a:pPr marL="342900" indent="-342900">
              <a:buFont typeface="Arial"/>
              <a:buChar char="•"/>
            </a:pPr>
            <a:r>
              <a:rPr lang="en-US" dirty="0" smtClean="0"/>
              <a:t>No Consent</a:t>
            </a:r>
            <a:endParaRPr lang="en-US" dirty="0"/>
          </a:p>
        </p:txBody>
      </p:sp>
    </p:spTree>
    <p:extLst>
      <p:ext uri="{BB962C8B-B14F-4D97-AF65-F5344CB8AC3E}">
        <p14:creationId xmlns:p14="http://schemas.microsoft.com/office/powerpoint/2010/main" val="1885471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SMS</a:t>
            </a:r>
            <a:endParaRPr lang="en-US" dirty="0"/>
          </a:p>
        </p:txBody>
      </p:sp>
      <p:sp>
        <p:nvSpPr>
          <p:cNvPr id="8" name="Subtitle 7"/>
          <p:cNvSpPr>
            <a:spLocks noGrp="1"/>
          </p:cNvSpPr>
          <p:nvPr>
            <p:ph type="subTitle" idx="1"/>
          </p:nvPr>
        </p:nvSpPr>
        <p:spPr/>
        <p:txBody>
          <a:bodyPr/>
          <a:lstStyle/>
          <a:p>
            <a:endParaRPr lang="en-US"/>
          </a:p>
        </p:txBody>
      </p:sp>
      <p:sp>
        <p:nvSpPr>
          <p:cNvPr id="2" name="Footer Placeholder 1"/>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3" name="Slide Number Placeholder 2"/>
          <p:cNvSpPr>
            <a:spLocks noGrp="1"/>
          </p:cNvSpPr>
          <p:nvPr>
            <p:ph type="sldNum" sz="quarter" idx="4294967295"/>
          </p:nvPr>
        </p:nvSpPr>
        <p:spPr>
          <a:xfrm>
            <a:off x="0" y="6100763"/>
            <a:ext cx="336550" cy="365125"/>
          </a:xfrm>
        </p:spPr>
        <p:txBody>
          <a:bodyPr/>
          <a:lstStyle/>
          <a:p>
            <a:fld id="{5BD36294-2849-48A8-8531-5354CF3095D2}" type="slidenum">
              <a:rPr lang="en-US" smtClean="0"/>
              <a:pPr/>
              <a:t>11</a:t>
            </a:fld>
            <a:endParaRPr lang="en-US" dirty="0"/>
          </a:p>
        </p:txBody>
      </p:sp>
    </p:spTree>
    <p:extLst>
      <p:ext uri="{BB962C8B-B14F-4D97-AF65-F5344CB8AC3E}">
        <p14:creationId xmlns:p14="http://schemas.microsoft.com/office/powerpoint/2010/main" val="1468153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6"/>
          <p:cNvSpPr>
            <a:spLocks noGrp="1"/>
          </p:cNvSpPr>
          <p:nvPr>
            <p:ph type="body" sz="quarter" idx="12"/>
          </p:nvPr>
        </p:nvSpPr>
        <p:spPr/>
        <p:txBody>
          <a:bodyPr/>
          <a:lstStyle/>
          <a:p>
            <a:r>
              <a:rPr lang="en-US" dirty="0" smtClean="0"/>
              <a:t>Using </a:t>
            </a:r>
            <a:r>
              <a:rPr lang="en-US" dirty="0" err="1" smtClean="0"/>
              <a:t>OAuth</a:t>
            </a:r>
            <a:r>
              <a:rPr lang="en-US" dirty="0" smtClean="0"/>
              <a:t> for the SMS API</a:t>
            </a:r>
            <a:endParaRPr lang="en-US" dirty="0"/>
          </a:p>
        </p:txBody>
      </p:sp>
      <p:sp>
        <p:nvSpPr>
          <p:cNvPr id="23" name="Title 5"/>
          <p:cNvSpPr>
            <a:spLocks noGrp="1"/>
          </p:cNvSpPr>
          <p:nvPr>
            <p:ph type="title"/>
          </p:nvPr>
        </p:nvSpPr>
        <p:spPr/>
        <p:txBody>
          <a:bodyPr/>
          <a:lstStyle/>
          <a:p>
            <a:r>
              <a:rPr lang="en-US" dirty="0" smtClean="0"/>
              <a:t>Messaging Lab </a:t>
            </a:r>
            <a:r>
              <a:rPr lang="en-US" dirty="0"/>
              <a:t>Exercise </a:t>
            </a:r>
            <a:r>
              <a:rPr lang="en-US" dirty="0" smtClean="0"/>
              <a:t>1: Authorization</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12</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29619301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5"/>
          <p:cNvSpPr>
            <a:spLocks noGrp="1"/>
          </p:cNvSpPr>
          <p:nvPr>
            <p:ph idx="1"/>
          </p:nvPr>
        </p:nvSpPr>
        <p:spPr>
          <a:xfrm>
            <a:off x="553703" y="1066800"/>
            <a:ext cx="7989553" cy="4800600"/>
          </a:xfrm>
        </p:spPr>
        <p:txBody>
          <a:bodyPr>
            <a:normAutofit/>
          </a:bodyPr>
          <a:lstStyle/>
          <a:p>
            <a:r>
              <a:rPr lang="en-US" sz="1800" dirty="0" smtClean="0">
                <a:latin typeface="Courier New" pitchFamily="49" charset="0"/>
                <a:cs typeface="Courier New" pitchFamily="49" charset="0"/>
              </a:rPr>
              <a:t>POST </a:t>
            </a:r>
            <a:r>
              <a:rPr lang="en-US" sz="1800" dirty="0">
                <a:latin typeface="Courier New" pitchFamily="49" charset="0"/>
                <a:cs typeface="Courier New" pitchFamily="49" charset="0"/>
              </a:rPr>
              <a:t>/oauth/token HTTP/1.1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Host</a:t>
            </a:r>
            <a:r>
              <a:rPr lang="en-US" sz="1800" dirty="0">
                <a:latin typeface="Courier New" pitchFamily="49" charset="0"/>
                <a:cs typeface="Courier New" pitchFamily="49" charset="0"/>
              </a:rPr>
              <a:t>: api.att.com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Content-Type</a:t>
            </a:r>
            <a:r>
              <a:rPr lang="en-US" sz="1800" dirty="0">
                <a:latin typeface="Courier New" pitchFamily="49" charset="0"/>
                <a:cs typeface="Courier New" pitchFamily="49" charset="0"/>
              </a:rPr>
              <a:t>: application/x-www-form-</a:t>
            </a:r>
            <a:r>
              <a:rPr lang="en-US" sz="1800" dirty="0" err="1">
                <a:latin typeface="Courier New" pitchFamily="49" charset="0"/>
                <a:cs typeface="Courier New" pitchFamily="49" charset="0"/>
              </a:rPr>
              <a:t>urlencoded</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Accept</a:t>
            </a:r>
            <a:r>
              <a:rPr lang="en-US" sz="1800" dirty="0">
                <a:latin typeface="Courier New" pitchFamily="49" charset="0"/>
                <a:cs typeface="Courier New" pitchFamily="49" charset="0"/>
              </a:rPr>
              <a:t>: application/</a:t>
            </a:r>
            <a:r>
              <a:rPr lang="en-US" sz="1800" dirty="0" err="1">
                <a:latin typeface="Courier New" pitchFamily="49" charset="0"/>
                <a:cs typeface="Courier New" pitchFamily="49" charset="0"/>
              </a:rPr>
              <a:t>json</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User-Agent</a:t>
            </a:r>
            <a:r>
              <a:rPr lang="en-US" sz="1800" dirty="0">
                <a:latin typeface="Courier New" pitchFamily="49" charset="0"/>
                <a:cs typeface="Courier New" pitchFamily="49" charset="0"/>
              </a:rPr>
              <a:t>: Test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Content-Length</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129</a:t>
            </a:r>
          </a:p>
          <a:p>
            <a:pPr>
              <a:lnSpc>
                <a:spcPct val="120000"/>
              </a:lnSpc>
              <a:spcAft>
                <a:spcPts val="0"/>
              </a:spcAft>
            </a:pPr>
            <a:r>
              <a:rPr lang="en-US" sz="1800" dirty="0" err="1" smtClean="0">
                <a:latin typeface="Courier New" pitchFamily="49" charset="0"/>
                <a:cs typeface="Courier New" pitchFamily="49" charset="0"/>
              </a:rPr>
              <a:t>client_id</a:t>
            </a:r>
            <a:r>
              <a:rPr lang="en-US" sz="1800" dirty="0" smtClean="0">
                <a:latin typeface="Courier New" pitchFamily="49" charset="0"/>
                <a:cs typeface="Courier New" pitchFamily="49" charset="0"/>
              </a:rPr>
              <a:t>=ABCDEF0123456789ABCDEF0123456789&amp;</a:t>
            </a:r>
          </a:p>
          <a:p>
            <a:pPr>
              <a:lnSpc>
                <a:spcPct val="120000"/>
              </a:lnSpc>
              <a:spcAft>
                <a:spcPts val="0"/>
              </a:spcAft>
            </a:pPr>
            <a:r>
              <a:rPr lang="en-US" sz="1800" dirty="0" err="1" smtClean="0">
                <a:latin typeface="Courier New" pitchFamily="49" charset="0"/>
                <a:cs typeface="Courier New" pitchFamily="49" charset="0"/>
              </a:rPr>
              <a:t>client_secret</a:t>
            </a:r>
            <a:r>
              <a:rPr lang="en-US" sz="1800" dirty="0" smtClean="0">
                <a:latin typeface="Courier New" pitchFamily="49" charset="0"/>
                <a:cs typeface="Courier New" pitchFamily="49" charset="0"/>
              </a:rPr>
              <a:t>=ABCDEF0123456789&amp;</a:t>
            </a:r>
          </a:p>
          <a:p>
            <a:pPr>
              <a:lnSpc>
                <a:spcPct val="120000"/>
              </a:lnSpc>
              <a:spcAft>
                <a:spcPts val="0"/>
              </a:spcAft>
            </a:pPr>
            <a:r>
              <a:rPr lang="en-US" sz="1800" dirty="0" err="1" smtClean="0">
                <a:latin typeface="Courier New" pitchFamily="49" charset="0"/>
                <a:cs typeface="Courier New" pitchFamily="49" charset="0"/>
              </a:rPr>
              <a:t>grant_type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client_credentials</a:t>
            </a:r>
            <a:r>
              <a:rPr lang="en-US" sz="1800" dirty="0" smtClean="0">
                <a:latin typeface="Courier New" pitchFamily="49" charset="0"/>
                <a:cs typeface="Courier New" pitchFamily="49" charset="0"/>
              </a:rPr>
              <a:t>&amp;</a:t>
            </a:r>
          </a:p>
          <a:p>
            <a:pPr>
              <a:lnSpc>
                <a:spcPct val="120000"/>
              </a:lnSpc>
              <a:spcAft>
                <a:spcPts val="0"/>
              </a:spcAft>
            </a:pPr>
            <a:r>
              <a:rPr lang="en-US" sz="1800" dirty="0" smtClean="0">
                <a:latin typeface="Courier New" pitchFamily="49" charset="0"/>
                <a:cs typeface="Courier New" pitchFamily="49" charset="0"/>
              </a:rPr>
              <a:t>scope=SMS,MMS,SPEECH,STTC,TTS</a:t>
            </a:r>
            <a:endParaRPr lang="en-US" sz="1800" dirty="0">
              <a:latin typeface="Courier New" pitchFamily="49" charset="0"/>
              <a:cs typeface="Courier New" pitchFamily="49" charset="0"/>
            </a:endParaRPr>
          </a:p>
          <a:p>
            <a:endParaRPr lang="en-US" dirty="0" smtClean="0"/>
          </a:p>
          <a:p>
            <a:endParaRPr lang="en-US" dirty="0" smtClean="0"/>
          </a:p>
          <a:p>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13</a:t>
            </a:fld>
            <a:endParaRPr lang="en-US" dirty="0"/>
          </a:p>
        </p:txBody>
      </p:sp>
      <p:sp>
        <p:nvSpPr>
          <p:cNvPr id="5" name="Title 4"/>
          <p:cNvSpPr>
            <a:spLocks noGrp="1"/>
          </p:cNvSpPr>
          <p:nvPr>
            <p:ph type="title"/>
          </p:nvPr>
        </p:nvSpPr>
        <p:spPr>
          <a:xfrm>
            <a:off x="553703" y="304800"/>
            <a:ext cx="8001000" cy="914400"/>
          </a:xfrm>
        </p:spPr>
        <p:txBody>
          <a:bodyPr/>
          <a:lstStyle/>
          <a:p>
            <a:r>
              <a:rPr lang="en-US" dirty="0" smtClean="0"/>
              <a:t>Getting a Client Credentials Access Token</a:t>
            </a:r>
            <a:endParaRPr lang="en-US" dirty="0"/>
          </a:p>
        </p:txBody>
      </p:sp>
    </p:spTree>
    <p:extLst>
      <p:ext uri="{BB962C8B-B14F-4D97-AF65-F5344CB8AC3E}">
        <p14:creationId xmlns:p14="http://schemas.microsoft.com/office/powerpoint/2010/main" val="37001432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mph" presetSubtype="0" fill="hold" nodeType="clickEffect">
                                  <p:stCondLst>
                                    <p:cond delay="0"/>
                                  </p:stCondLst>
                                  <p:childTnLst>
                                    <p:animClr clrSpc="hsl" dir="cw">
                                      <p:cBhvr override="childStyle">
                                        <p:cTn id="6" dur="500" fill="hold"/>
                                        <p:tgtEl>
                                          <p:spTgt spid="24">
                                            <p:txEl>
                                              <p:pRg st="0" end="0"/>
                                            </p:txEl>
                                          </p:spTgt>
                                        </p:tgtEl>
                                        <p:attrNameLst>
                                          <p:attrName>style.color</p:attrName>
                                        </p:attrNameLst>
                                      </p:cBhvr>
                                      <p:by>
                                        <p:hsl h="10842353" s="0" l="0"/>
                                      </p:by>
                                    </p:animClr>
                                    <p:animClr clrSpc="hsl" dir="cw">
                                      <p:cBhvr>
                                        <p:cTn id="7" dur="500" fill="hold"/>
                                        <p:tgtEl>
                                          <p:spTgt spid="24">
                                            <p:txEl>
                                              <p:pRg st="0" end="0"/>
                                            </p:txEl>
                                          </p:spTgt>
                                        </p:tgtEl>
                                        <p:attrNameLst>
                                          <p:attrName>fillcolor</p:attrName>
                                        </p:attrNameLst>
                                      </p:cBhvr>
                                      <p:by>
                                        <p:hsl h="10842353" s="0" l="0"/>
                                      </p:by>
                                    </p:animClr>
                                    <p:animClr clrSpc="hsl" dir="cw">
                                      <p:cBhvr>
                                        <p:cTn id="8" dur="500" fill="hold"/>
                                        <p:tgtEl>
                                          <p:spTgt spid="24">
                                            <p:txEl>
                                              <p:pRg st="0" end="0"/>
                                            </p:txEl>
                                          </p:spTgt>
                                        </p:tgtEl>
                                        <p:attrNameLst>
                                          <p:attrName>stroke.color</p:attrName>
                                        </p:attrNameLst>
                                      </p:cBhvr>
                                      <p:by>
                                        <p:hsl h="10842353" s="0" l="0"/>
                                      </p:by>
                                    </p:animClr>
                                    <p:set>
                                      <p:cBhvr>
                                        <p:cTn id="9" dur="500" fill="hold"/>
                                        <p:tgtEl>
                                          <p:spTgt spid="2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24">
                                            <p:txEl>
                                              <p:pRg st="2" end="2"/>
                                            </p:txEl>
                                          </p:spTgt>
                                        </p:tgtEl>
                                        <p:attrNameLst>
                                          <p:attrName>r</p:attrName>
                                        </p:attrNameLst>
                                      </p:cBhvr>
                                    </p:animRot>
                                    <p:animRot by="-240000">
                                      <p:cBhvr>
                                        <p:cTn id="14" dur="200" fill="hold">
                                          <p:stCondLst>
                                            <p:cond delay="200"/>
                                          </p:stCondLst>
                                        </p:cTn>
                                        <p:tgtEl>
                                          <p:spTgt spid="24">
                                            <p:txEl>
                                              <p:pRg st="2" end="2"/>
                                            </p:txEl>
                                          </p:spTgt>
                                        </p:tgtEl>
                                        <p:attrNameLst>
                                          <p:attrName>r</p:attrName>
                                        </p:attrNameLst>
                                      </p:cBhvr>
                                    </p:animRot>
                                    <p:animRot by="240000">
                                      <p:cBhvr>
                                        <p:cTn id="15" dur="200" fill="hold">
                                          <p:stCondLst>
                                            <p:cond delay="400"/>
                                          </p:stCondLst>
                                        </p:cTn>
                                        <p:tgtEl>
                                          <p:spTgt spid="24">
                                            <p:txEl>
                                              <p:pRg st="2" end="2"/>
                                            </p:txEl>
                                          </p:spTgt>
                                        </p:tgtEl>
                                        <p:attrNameLst>
                                          <p:attrName>r</p:attrName>
                                        </p:attrNameLst>
                                      </p:cBhvr>
                                    </p:animRot>
                                    <p:animRot by="-240000">
                                      <p:cBhvr>
                                        <p:cTn id="16" dur="200" fill="hold">
                                          <p:stCondLst>
                                            <p:cond delay="600"/>
                                          </p:stCondLst>
                                        </p:cTn>
                                        <p:tgtEl>
                                          <p:spTgt spid="24">
                                            <p:txEl>
                                              <p:pRg st="2" end="2"/>
                                            </p:txEl>
                                          </p:spTgt>
                                        </p:tgtEl>
                                        <p:attrNameLst>
                                          <p:attrName>r</p:attrName>
                                        </p:attrNameLst>
                                      </p:cBhvr>
                                    </p:animRot>
                                    <p:animRot by="120000">
                                      <p:cBhvr>
                                        <p:cTn id="17" dur="200" fill="hold">
                                          <p:stCondLst>
                                            <p:cond delay="800"/>
                                          </p:stCondLst>
                                        </p:cTn>
                                        <p:tgtEl>
                                          <p:spTgt spid="24">
                                            <p:txEl>
                                              <p:pRg st="2" end="2"/>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nodeType="clickEffect">
                                  <p:stCondLst>
                                    <p:cond delay="0"/>
                                  </p:stCondLst>
                                  <p:childTnLst>
                                    <p:animRot by="120000">
                                      <p:cBhvr>
                                        <p:cTn id="21" dur="100" fill="hold">
                                          <p:stCondLst>
                                            <p:cond delay="0"/>
                                          </p:stCondLst>
                                        </p:cTn>
                                        <p:tgtEl>
                                          <p:spTgt spid="24">
                                            <p:txEl>
                                              <p:pRg st="3" end="3"/>
                                            </p:txEl>
                                          </p:spTgt>
                                        </p:tgtEl>
                                        <p:attrNameLst>
                                          <p:attrName>r</p:attrName>
                                        </p:attrNameLst>
                                      </p:cBhvr>
                                    </p:animRot>
                                    <p:animRot by="-240000">
                                      <p:cBhvr>
                                        <p:cTn id="22" dur="200" fill="hold">
                                          <p:stCondLst>
                                            <p:cond delay="200"/>
                                          </p:stCondLst>
                                        </p:cTn>
                                        <p:tgtEl>
                                          <p:spTgt spid="24">
                                            <p:txEl>
                                              <p:pRg st="3" end="3"/>
                                            </p:txEl>
                                          </p:spTgt>
                                        </p:tgtEl>
                                        <p:attrNameLst>
                                          <p:attrName>r</p:attrName>
                                        </p:attrNameLst>
                                      </p:cBhvr>
                                    </p:animRot>
                                    <p:animRot by="240000">
                                      <p:cBhvr>
                                        <p:cTn id="23" dur="200" fill="hold">
                                          <p:stCondLst>
                                            <p:cond delay="400"/>
                                          </p:stCondLst>
                                        </p:cTn>
                                        <p:tgtEl>
                                          <p:spTgt spid="24">
                                            <p:txEl>
                                              <p:pRg st="3" end="3"/>
                                            </p:txEl>
                                          </p:spTgt>
                                        </p:tgtEl>
                                        <p:attrNameLst>
                                          <p:attrName>r</p:attrName>
                                        </p:attrNameLst>
                                      </p:cBhvr>
                                    </p:animRot>
                                    <p:animRot by="-240000">
                                      <p:cBhvr>
                                        <p:cTn id="24" dur="200" fill="hold">
                                          <p:stCondLst>
                                            <p:cond delay="600"/>
                                          </p:stCondLst>
                                        </p:cTn>
                                        <p:tgtEl>
                                          <p:spTgt spid="24">
                                            <p:txEl>
                                              <p:pRg st="3" end="3"/>
                                            </p:txEl>
                                          </p:spTgt>
                                        </p:tgtEl>
                                        <p:attrNameLst>
                                          <p:attrName>r</p:attrName>
                                        </p:attrNameLst>
                                      </p:cBhvr>
                                    </p:animRot>
                                    <p:animRot by="120000">
                                      <p:cBhvr>
                                        <p:cTn id="25" dur="200" fill="hold">
                                          <p:stCondLst>
                                            <p:cond delay="800"/>
                                          </p:stCondLst>
                                        </p:cTn>
                                        <p:tgtEl>
                                          <p:spTgt spid="24">
                                            <p:txEl>
                                              <p:pRg st="3" end="3"/>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nodeType="clickEffect">
                                  <p:stCondLst>
                                    <p:cond delay="0"/>
                                  </p:stCondLst>
                                  <p:childTnLst>
                                    <p:animRot by="120000">
                                      <p:cBhvr>
                                        <p:cTn id="29" dur="100" fill="hold">
                                          <p:stCondLst>
                                            <p:cond delay="0"/>
                                          </p:stCondLst>
                                        </p:cTn>
                                        <p:tgtEl>
                                          <p:spTgt spid="24">
                                            <p:txEl>
                                              <p:pRg st="6" end="6"/>
                                            </p:txEl>
                                          </p:spTgt>
                                        </p:tgtEl>
                                        <p:attrNameLst>
                                          <p:attrName>r</p:attrName>
                                        </p:attrNameLst>
                                      </p:cBhvr>
                                    </p:animRot>
                                    <p:animRot by="-240000">
                                      <p:cBhvr>
                                        <p:cTn id="30" dur="200" fill="hold">
                                          <p:stCondLst>
                                            <p:cond delay="200"/>
                                          </p:stCondLst>
                                        </p:cTn>
                                        <p:tgtEl>
                                          <p:spTgt spid="24">
                                            <p:txEl>
                                              <p:pRg st="6" end="6"/>
                                            </p:txEl>
                                          </p:spTgt>
                                        </p:tgtEl>
                                        <p:attrNameLst>
                                          <p:attrName>r</p:attrName>
                                        </p:attrNameLst>
                                      </p:cBhvr>
                                    </p:animRot>
                                    <p:animRot by="240000">
                                      <p:cBhvr>
                                        <p:cTn id="31" dur="200" fill="hold">
                                          <p:stCondLst>
                                            <p:cond delay="400"/>
                                          </p:stCondLst>
                                        </p:cTn>
                                        <p:tgtEl>
                                          <p:spTgt spid="24">
                                            <p:txEl>
                                              <p:pRg st="6" end="6"/>
                                            </p:txEl>
                                          </p:spTgt>
                                        </p:tgtEl>
                                        <p:attrNameLst>
                                          <p:attrName>r</p:attrName>
                                        </p:attrNameLst>
                                      </p:cBhvr>
                                    </p:animRot>
                                    <p:animRot by="-240000">
                                      <p:cBhvr>
                                        <p:cTn id="32" dur="200" fill="hold">
                                          <p:stCondLst>
                                            <p:cond delay="600"/>
                                          </p:stCondLst>
                                        </p:cTn>
                                        <p:tgtEl>
                                          <p:spTgt spid="24">
                                            <p:txEl>
                                              <p:pRg st="6" end="6"/>
                                            </p:txEl>
                                          </p:spTgt>
                                        </p:tgtEl>
                                        <p:attrNameLst>
                                          <p:attrName>r</p:attrName>
                                        </p:attrNameLst>
                                      </p:cBhvr>
                                    </p:animRot>
                                    <p:animRot by="120000">
                                      <p:cBhvr>
                                        <p:cTn id="33" dur="200" fill="hold">
                                          <p:stCondLst>
                                            <p:cond delay="800"/>
                                          </p:stCondLst>
                                        </p:cTn>
                                        <p:tgtEl>
                                          <p:spTgt spid="24">
                                            <p:txEl>
                                              <p:pRg st="6" end="6"/>
                                            </p:txEl>
                                          </p:spTgt>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32" presetClass="emph" presetSubtype="0" fill="hold" nodeType="clickEffect">
                                  <p:stCondLst>
                                    <p:cond delay="0"/>
                                  </p:stCondLst>
                                  <p:childTnLst>
                                    <p:animRot by="120000">
                                      <p:cBhvr>
                                        <p:cTn id="37" dur="100" fill="hold">
                                          <p:stCondLst>
                                            <p:cond delay="0"/>
                                          </p:stCondLst>
                                        </p:cTn>
                                        <p:tgtEl>
                                          <p:spTgt spid="24">
                                            <p:txEl>
                                              <p:pRg st="7" end="7"/>
                                            </p:txEl>
                                          </p:spTgt>
                                        </p:tgtEl>
                                        <p:attrNameLst>
                                          <p:attrName>r</p:attrName>
                                        </p:attrNameLst>
                                      </p:cBhvr>
                                    </p:animRot>
                                    <p:animRot by="-240000">
                                      <p:cBhvr>
                                        <p:cTn id="38" dur="200" fill="hold">
                                          <p:stCondLst>
                                            <p:cond delay="200"/>
                                          </p:stCondLst>
                                        </p:cTn>
                                        <p:tgtEl>
                                          <p:spTgt spid="24">
                                            <p:txEl>
                                              <p:pRg st="7" end="7"/>
                                            </p:txEl>
                                          </p:spTgt>
                                        </p:tgtEl>
                                        <p:attrNameLst>
                                          <p:attrName>r</p:attrName>
                                        </p:attrNameLst>
                                      </p:cBhvr>
                                    </p:animRot>
                                    <p:animRot by="240000">
                                      <p:cBhvr>
                                        <p:cTn id="39" dur="200" fill="hold">
                                          <p:stCondLst>
                                            <p:cond delay="400"/>
                                          </p:stCondLst>
                                        </p:cTn>
                                        <p:tgtEl>
                                          <p:spTgt spid="24">
                                            <p:txEl>
                                              <p:pRg st="7" end="7"/>
                                            </p:txEl>
                                          </p:spTgt>
                                        </p:tgtEl>
                                        <p:attrNameLst>
                                          <p:attrName>r</p:attrName>
                                        </p:attrNameLst>
                                      </p:cBhvr>
                                    </p:animRot>
                                    <p:animRot by="-240000">
                                      <p:cBhvr>
                                        <p:cTn id="40" dur="200" fill="hold">
                                          <p:stCondLst>
                                            <p:cond delay="600"/>
                                          </p:stCondLst>
                                        </p:cTn>
                                        <p:tgtEl>
                                          <p:spTgt spid="24">
                                            <p:txEl>
                                              <p:pRg st="7" end="7"/>
                                            </p:txEl>
                                          </p:spTgt>
                                        </p:tgtEl>
                                        <p:attrNameLst>
                                          <p:attrName>r</p:attrName>
                                        </p:attrNameLst>
                                      </p:cBhvr>
                                    </p:animRot>
                                    <p:animRot by="120000">
                                      <p:cBhvr>
                                        <p:cTn id="41" dur="200" fill="hold">
                                          <p:stCondLst>
                                            <p:cond delay="800"/>
                                          </p:stCondLst>
                                        </p:cTn>
                                        <p:tgtEl>
                                          <p:spTgt spid="24">
                                            <p:txEl>
                                              <p:pRg st="7" end="7"/>
                                            </p:txEl>
                                          </p:spTgt>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nodeType="clickEffect">
                                  <p:stCondLst>
                                    <p:cond delay="0"/>
                                  </p:stCondLst>
                                  <p:childTnLst>
                                    <p:animRot by="120000">
                                      <p:cBhvr>
                                        <p:cTn id="45" dur="100" fill="hold">
                                          <p:stCondLst>
                                            <p:cond delay="0"/>
                                          </p:stCondLst>
                                        </p:cTn>
                                        <p:tgtEl>
                                          <p:spTgt spid="24">
                                            <p:txEl>
                                              <p:pRg st="8" end="8"/>
                                            </p:txEl>
                                          </p:spTgt>
                                        </p:tgtEl>
                                        <p:attrNameLst>
                                          <p:attrName>r</p:attrName>
                                        </p:attrNameLst>
                                      </p:cBhvr>
                                    </p:animRot>
                                    <p:animRot by="-240000">
                                      <p:cBhvr>
                                        <p:cTn id="46" dur="200" fill="hold">
                                          <p:stCondLst>
                                            <p:cond delay="200"/>
                                          </p:stCondLst>
                                        </p:cTn>
                                        <p:tgtEl>
                                          <p:spTgt spid="24">
                                            <p:txEl>
                                              <p:pRg st="8" end="8"/>
                                            </p:txEl>
                                          </p:spTgt>
                                        </p:tgtEl>
                                        <p:attrNameLst>
                                          <p:attrName>r</p:attrName>
                                        </p:attrNameLst>
                                      </p:cBhvr>
                                    </p:animRot>
                                    <p:animRot by="240000">
                                      <p:cBhvr>
                                        <p:cTn id="47" dur="200" fill="hold">
                                          <p:stCondLst>
                                            <p:cond delay="400"/>
                                          </p:stCondLst>
                                        </p:cTn>
                                        <p:tgtEl>
                                          <p:spTgt spid="24">
                                            <p:txEl>
                                              <p:pRg st="8" end="8"/>
                                            </p:txEl>
                                          </p:spTgt>
                                        </p:tgtEl>
                                        <p:attrNameLst>
                                          <p:attrName>r</p:attrName>
                                        </p:attrNameLst>
                                      </p:cBhvr>
                                    </p:animRot>
                                    <p:animRot by="-240000">
                                      <p:cBhvr>
                                        <p:cTn id="48" dur="200" fill="hold">
                                          <p:stCondLst>
                                            <p:cond delay="600"/>
                                          </p:stCondLst>
                                        </p:cTn>
                                        <p:tgtEl>
                                          <p:spTgt spid="24">
                                            <p:txEl>
                                              <p:pRg st="8" end="8"/>
                                            </p:txEl>
                                          </p:spTgt>
                                        </p:tgtEl>
                                        <p:attrNameLst>
                                          <p:attrName>r</p:attrName>
                                        </p:attrNameLst>
                                      </p:cBhvr>
                                    </p:animRot>
                                    <p:animRot by="120000">
                                      <p:cBhvr>
                                        <p:cTn id="49" dur="200" fill="hold">
                                          <p:stCondLst>
                                            <p:cond delay="800"/>
                                          </p:stCondLst>
                                        </p:cTn>
                                        <p:tgtEl>
                                          <p:spTgt spid="24">
                                            <p:txEl>
                                              <p:pRg st="8" end="8"/>
                                            </p:txEl>
                                          </p:spTgt>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nodeType="clickEffect">
                                  <p:stCondLst>
                                    <p:cond delay="0"/>
                                  </p:stCondLst>
                                  <p:childTnLst>
                                    <p:animRot by="120000">
                                      <p:cBhvr>
                                        <p:cTn id="53" dur="100" fill="hold">
                                          <p:stCondLst>
                                            <p:cond delay="0"/>
                                          </p:stCondLst>
                                        </p:cTn>
                                        <p:tgtEl>
                                          <p:spTgt spid="24">
                                            <p:txEl>
                                              <p:pRg st="9" end="9"/>
                                            </p:txEl>
                                          </p:spTgt>
                                        </p:tgtEl>
                                        <p:attrNameLst>
                                          <p:attrName>r</p:attrName>
                                        </p:attrNameLst>
                                      </p:cBhvr>
                                    </p:animRot>
                                    <p:animRot by="-240000">
                                      <p:cBhvr>
                                        <p:cTn id="54" dur="200" fill="hold">
                                          <p:stCondLst>
                                            <p:cond delay="200"/>
                                          </p:stCondLst>
                                        </p:cTn>
                                        <p:tgtEl>
                                          <p:spTgt spid="24">
                                            <p:txEl>
                                              <p:pRg st="9" end="9"/>
                                            </p:txEl>
                                          </p:spTgt>
                                        </p:tgtEl>
                                        <p:attrNameLst>
                                          <p:attrName>r</p:attrName>
                                        </p:attrNameLst>
                                      </p:cBhvr>
                                    </p:animRot>
                                    <p:animRot by="240000">
                                      <p:cBhvr>
                                        <p:cTn id="55" dur="200" fill="hold">
                                          <p:stCondLst>
                                            <p:cond delay="400"/>
                                          </p:stCondLst>
                                        </p:cTn>
                                        <p:tgtEl>
                                          <p:spTgt spid="24">
                                            <p:txEl>
                                              <p:pRg st="9" end="9"/>
                                            </p:txEl>
                                          </p:spTgt>
                                        </p:tgtEl>
                                        <p:attrNameLst>
                                          <p:attrName>r</p:attrName>
                                        </p:attrNameLst>
                                      </p:cBhvr>
                                    </p:animRot>
                                    <p:animRot by="-240000">
                                      <p:cBhvr>
                                        <p:cTn id="56" dur="200" fill="hold">
                                          <p:stCondLst>
                                            <p:cond delay="600"/>
                                          </p:stCondLst>
                                        </p:cTn>
                                        <p:tgtEl>
                                          <p:spTgt spid="24">
                                            <p:txEl>
                                              <p:pRg st="9" end="9"/>
                                            </p:txEl>
                                          </p:spTgt>
                                        </p:tgtEl>
                                        <p:attrNameLst>
                                          <p:attrName>r</p:attrName>
                                        </p:attrNameLst>
                                      </p:cBhvr>
                                    </p:animRot>
                                    <p:animRot by="120000">
                                      <p:cBhvr>
                                        <p:cTn id="57" dur="200" fill="hold">
                                          <p:stCondLst>
                                            <p:cond delay="800"/>
                                          </p:stCondLst>
                                        </p:cTn>
                                        <p:tgtEl>
                                          <p:spTgt spid="24">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02925" y="1634706"/>
            <a:ext cx="4698075" cy="319314"/>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5"/>
          <p:cNvSpPr>
            <a:spLocks noGrp="1"/>
          </p:cNvSpPr>
          <p:nvPr>
            <p:ph idx="1"/>
          </p:nvPr>
        </p:nvSpPr>
        <p:spPr>
          <a:xfrm>
            <a:off x="553703" y="974929"/>
            <a:ext cx="7989553" cy="4745578"/>
          </a:xfrm>
        </p:spPr>
        <p:txBody>
          <a:bodyPr>
            <a:normAutofit/>
          </a:bodyPr>
          <a:lstStyle/>
          <a:p>
            <a:r>
              <a:rPr lang="en-US" dirty="0" smtClean="0"/>
              <a:t>Response:</a:t>
            </a:r>
          </a:p>
          <a:p>
            <a:pPr>
              <a:spcAft>
                <a:spcPts val="0"/>
              </a:spcAft>
            </a:pPr>
            <a:r>
              <a:rPr lang="en-US" dirty="0">
                <a:latin typeface="Courier New" pitchFamily="49" charset="0"/>
                <a:cs typeface="Courier New" pitchFamily="49" charset="0"/>
              </a:rPr>
              <a:t>{</a:t>
            </a:r>
          </a:p>
          <a:p>
            <a:pPr>
              <a:spcAft>
                <a:spcPts val="0"/>
              </a:spcAft>
            </a:pPr>
            <a:r>
              <a:rPr lang="en-US" dirty="0">
                <a:latin typeface="Courier New" pitchFamily="49" charset="0"/>
                <a:cs typeface="Courier New" pitchFamily="49" charset="0"/>
              </a:rPr>
              <a:t>  "access_token":"</a:t>
            </a:r>
            <a:r>
              <a:rPr lang="en-US" dirty="0" smtClean="0">
                <a:latin typeface="Courier New" pitchFamily="49" charset="0"/>
                <a:cs typeface="Courier New" pitchFamily="49" charset="0"/>
              </a:rPr>
              <a:t>4a0e9c2b14a0548addb29eb77e06a8b</a:t>
            </a:r>
            <a:r>
              <a:rPr lang="en-US" dirty="0">
                <a:latin typeface="Courier New" pitchFamily="49" charset="0"/>
                <a:cs typeface="Courier New" pitchFamily="49" charset="0"/>
              </a:rPr>
              <a:t>",</a:t>
            </a:r>
          </a:p>
          <a:p>
            <a:pPr>
              <a:spcAft>
                <a:spcPts val="0"/>
              </a:spcAft>
            </a:pPr>
            <a:r>
              <a:rPr lang="en-US" dirty="0">
                <a:latin typeface="Courier New" pitchFamily="49" charset="0"/>
                <a:cs typeface="Courier New" pitchFamily="49" charset="0"/>
              </a:rPr>
              <a:t>  "</a:t>
            </a:r>
            <a:r>
              <a:rPr lang="en-US" dirty="0" err="1">
                <a:latin typeface="Courier New" pitchFamily="49" charset="0"/>
                <a:cs typeface="Courier New" pitchFamily="49" charset="0"/>
              </a:rPr>
              <a:t>token_type":"bearer</a:t>
            </a:r>
            <a:r>
              <a:rPr lang="en-US" dirty="0">
                <a:latin typeface="Courier New" pitchFamily="49" charset="0"/>
                <a:cs typeface="Courier New" pitchFamily="49" charset="0"/>
              </a:rPr>
              <a:t>",</a:t>
            </a:r>
          </a:p>
          <a:p>
            <a:pPr>
              <a:spcAft>
                <a:spcPts val="0"/>
              </a:spcAft>
            </a:pPr>
            <a:r>
              <a:rPr lang="en-US" dirty="0">
                <a:latin typeface="Courier New" pitchFamily="49" charset="0"/>
                <a:cs typeface="Courier New" pitchFamily="49" charset="0"/>
              </a:rPr>
              <a:t>  "expires_in":157679999</a:t>
            </a:r>
            <a:r>
              <a:rPr lang="en-US" dirty="0" smtClean="0">
                <a:latin typeface="Courier New" pitchFamily="49" charset="0"/>
                <a:cs typeface="Courier New" pitchFamily="49" charset="0"/>
              </a:rPr>
              <a:t>,</a:t>
            </a:r>
          </a:p>
          <a:p>
            <a:pPr>
              <a:spcAft>
                <a:spcPts val="0"/>
              </a:spcAft>
            </a:pPr>
            <a:r>
              <a:rPr lang="en-US" dirty="0" smtClean="0">
                <a:latin typeface="Courier New" pitchFamily="49" charset="0"/>
                <a:cs typeface="Courier New" pitchFamily="49" charset="0"/>
              </a:rPr>
              <a:t>  "refresh_token</a:t>
            </a:r>
            <a:r>
              <a:rPr lang="en-US" dirty="0">
                <a:latin typeface="Courier New" pitchFamily="49" charset="0"/>
                <a:cs typeface="Courier New" pitchFamily="49" charset="0"/>
              </a:rPr>
              <a:t>":"</a:t>
            </a:r>
            <a:r>
              <a:rPr lang="en-US" dirty="0" smtClean="0">
                <a:latin typeface="Courier New" pitchFamily="49" charset="0"/>
                <a:cs typeface="Courier New" pitchFamily="49" charset="0"/>
              </a:rPr>
              <a:t>f40caf9ef81261882752186087f60071</a:t>
            </a:r>
            <a:r>
              <a:rPr lang="en-US" dirty="0">
                <a:latin typeface="Courier New" pitchFamily="49" charset="0"/>
                <a:cs typeface="Courier New" pitchFamily="49" charset="0"/>
              </a:rPr>
              <a:t>"</a:t>
            </a:r>
          </a:p>
          <a:p>
            <a:pPr>
              <a:spcAft>
                <a:spcPts val="0"/>
              </a:spcAft>
            </a:pPr>
            <a:r>
              <a:rPr lang="en-US" dirty="0">
                <a:latin typeface="Courier New" pitchFamily="49" charset="0"/>
                <a:cs typeface="Courier New" pitchFamily="49" charset="0"/>
              </a:rPr>
              <a:t>}</a:t>
            </a:r>
          </a:p>
          <a:p>
            <a:endParaRPr lang="en-US" dirty="0" smtClean="0"/>
          </a:p>
          <a:p>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14</a:t>
            </a:fld>
            <a:endParaRPr lang="en-US" dirty="0"/>
          </a:p>
        </p:txBody>
      </p:sp>
      <p:sp>
        <p:nvSpPr>
          <p:cNvPr id="5" name="Title 4"/>
          <p:cNvSpPr>
            <a:spLocks noGrp="1"/>
          </p:cNvSpPr>
          <p:nvPr>
            <p:ph type="title"/>
          </p:nvPr>
        </p:nvSpPr>
        <p:spPr>
          <a:xfrm>
            <a:off x="553703" y="304800"/>
            <a:ext cx="8001000" cy="914400"/>
          </a:xfrm>
        </p:spPr>
        <p:txBody>
          <a:bodyPr/>
          <a:lstStyle/>
          <a:p>
            <a:r>
              <a:rPr lang="en-US" dirty="0" smtClean="0"/>
              <a:t>Example Response</a:t>
            </a:r>
            <a:endParaRPr lang="en-US" dirty="0"/>
          </a:p>
        </p:txBody>
      </p:sp>
      <p:cxnSp>
        <p:nvCxnSpPr>
          <p:cNvPr id="21" name="Straight Arrow Connector 20"/>
          <p:cNvCxnSpPr/>
          <p:nvPr/>
        </p:nvCxnSpPr>
        <p:spPr>
          <a:xfrm flipH="1" flipV="1">
            <a:off x="5334000" y="1954020"/>
            <a:ext cx="838200" cy="1474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42214" y="3429000"/>
            <a:ext cx="1146629" cy="923330"/>
          </a:xfrm>
          <a:prstGeom prst="rect">
            <a:avLst/>
          </a:prstGeom>
          <a:noFill/>
        </p:spPr>
        <p:txBody>
          <a:bodyPr wrap="square" rtlCol="0">
            <a:spAutoFit/>
          </a:bodyPr>
          <a:lstStyle/>
          <a:p>
            <a:r>
              <a:rPr lang="en-US" dirty="0" smtClean="0">
                <a:solidFill>
                  <a:schemeClr val="accent1"/>
                </a:solidFill>
              </a:rPr>
              <a:t>Token to use in API requests</a:t>
            </a:r>
            <a:endParaRPr lang="en-US" dirty="0">
              <a:solidFill>
                <a:schemeClr val="accent1"/>
              </a:solidFill>
            </a:endParaRPr>
          </a:p>
        </p:txBody>
      </p:sp>
      <p:sp>
        <p:nvSpPr>
          <p:cNvPr id="3" name="TextBox 2"/>
          <p:cNvSpPr txBox="1"/>
          <p:nvPr/>
        </p:nvSpPr>
        <p:spPr>
          <a:xfrm>
            <a:off x="771574" y="4427845"/>
            <a:ext cx="7837715" cy="984885"/>
          </a:xfrm>
          <a:prstGeom prst="rect">
            <a:avLst/>
          </a:prstGeom>
          <a:noFill/>
          <a:ln>
            <a:noFill/>
          </a:ln>
        </p:spPr>
        <p:txBody>
          <a:bodyPr wrap="square" rtlCol="0">
            <a:spAutoFit/>
          </a:bodyPr>
          <a:lstStyle/>
          <a:p>
            <a:r>
              <a:rPr lang="en-US" sz="2000" b="1" dirty="0">
                <a:solidFill>
                  <a:schemeClr val="tx2"/>
                </a:solidFill>
              </a:rPr>
              <a:t>Note: </a:t>
            </a:r>
            <a:r>
              <a:rPr lang="en-US" sz="2000" dirty="0">
                <a:solidFill>
                  <a:schemeClr val="tx2"/>
                </a:solidFill>
              </a:rPr>
              <a:t>The </a:t>
            </a:r>
            <a:r>
              <a:rPr lang="en-US" b="1" dirty="0" err="1">
                <a:solidFill>
                  <a:schemeClr val="tx2"/>
                </a:solidFill>
                <a:latin typeface="Courier New" pitchFamily="49" charset="0"/>
                <a:cs typeface="Courier New" pitchFamily="49" charset="0"/>
              </a:rPr>
              <a:t>expires_in</a:t>
            </a:r>
            <a:r>
              <a:rPr lang="en-US" b="1" dirty="0">
                <a:solidFill>
                  <a:schemeClr val="tx2"/>
                </a:solidFill>
                <a:latin typeface="Courier New" pitchFamily="49" charset="0"/>
                <a:cs typeface="Courier New" pitchFamily="49" charset="0"/>
              </a:rPr>
              <a:t> </a:t>
            </a:r>
            <a:r>
              <a:rPr lang="en-US" sz="2000" dirty="0">
                <a:solidFill>
                  <a:schemeClr val="tx2"/>
                </a:solidFill>
              </a:rPr>
              <a:t>value </a:t>
            </a:r>
            <a:r>
              <a:rPr lang="en-US" sz="2000" dirty="0" smtClean="0">
                <a:solidFill>
                  <a:schemeClr val="tx2"/>
                </a:solidFill>
              </a:rPr>
              <a:t>is in seconds. Before the token expires, use the </a:t>
            </a:r>
            <a:r>
              <a:rPr lang="en-US" b="1" dirty="0" err="1">
                <a:solidFill>
                  <a:schemeClr val="tx2"/>
                </a:solidFill>
                <a:latin typeface="Courier New" pitchFamily="49" charset="0"/>
                <a:cs typeface="Courier New" pitchFamily="49" charset="0"/>
              </a:rPr>
              <a:t>refresh_token</a:t>
            </a:r>
            <a:r>
              <a:rPr lang="en-US" sz="2000" dirty="0" smtClean="0">
                <a:solidFill>
                  <a:schemeClr val="tx2"/>
                </a:solidFill>
              </a:rPr>
              <a:t> to obtain a new access token.</a:t>
            </a:r>
            <a:endParaRPr lang="en-US" sz="2000" dirty="0">
              <a:solidFill>
                <a:schemeClr val="tx2"/>
              </a:solidFill>
            </a:endParaRPr>
          </a:p>
          <a:p>
            <a:endParaRPr lang="en-US" dirty="0"/>
          </a:p>
        </p:txBody>
      </p:sp>
    </p:spTree>
    <p:extLst>
      <p:ext uri="{BB962C8B-B14F-4D97-AF65-F5344CB8AC3E}">
        <p14:creationId xmlns:p14="http://schemas.microsoft.com/office/powerpoint/2010/main" val="654027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15</a:t>
            </a:fld>
            <a:endParaRPr lang="en-US" dirty="0"/>
          </a:p>
        </p:txBody>
      </p:sp>
      <p:sp>
        <p:nvSpPr>
          <p:cNvPr id="5" name="Title 4"/>
          <p:cNvSpPr>
            <a:spLocks noGrp="1"/>
          </p:cNvSpPr>
          <p:nvPr>
            <p:ph type="title"/>
          </p:nvPr>
        </p:nvSpPr>
        <p:spPr/>
        <p:txBody>
          <a:bodyPr/>
          <a:lstStyle/>
          <a:p>
            <a:r>
              <a:rPr lang="en-US" dirty="0" smtClean="0"/>
              <a:t>Common Authorization Issues</a:t>
            </a:r>
            <a:endParaRPr lang="en-US" dirty="0"/>
          </a:p>
        </p:txBody>
      </p:sp>
      <p:sp>
        <p:nvSpPr>
          <p:cNvPr id="10" name="Content Placeholder 5"/>
          <p:cNvSpPr>
            <a:spLocks noGrp="1"/>
          </p:cNvSpPr>
          <p:nvPr>
            <p:ph idx="1"/>
          </p:nvPr>
        </p:nvSpPr>
        <p:spPr>
          <a:xfrm>
            <a:off x="553703" y="1219201"/>
            <a:ext cx="8001000" cy="4963878"/>
          </a:xfrm>
        </p:spPr>
        <p:txBody>
          <a:bodyPr>
            <a:normAutofit/>
          </a:bodyPr>
          <a:lstStyle/>
          <a:p>
            <a:r>
              <a:rPr lang="en-US" dirty="0" smtClean="0"/>
              <a:t>Here are common issues that occur when using the AT&amp;T Authorization API.</a:t>
            </a:r>
          </a:p>
          <a:p>
            <a:pPr lvl="2"/>
            <a:r>
              <a:rPr lang="en-US" dirty="0" smtClean="0"/>
              <a:t>Scope</a:t>
            </a:r>
          </a:p>
          <a:p>
            <a:pPr lvl="3"/>
            <a:r>
              <a:rPr lang="en-US" dirty="0" smtClean="0"/>
              <a:t>Scope misspelled</a:t>
            </a:r>
          </a:p>
          <a:p>
            <a:pPr lvl="3"/>
            <a:r>
              <a:rPr lang="en-US" dirty="0" smtClean="0"/>
              <a:t>Scope hasn’t been activated through the Developer Program website</a:t>
            </a:r>
          </a:p>
          <a:p>
            <a:pPr lvl="2"/>
            <a:r>
              <a:rPr lang="en-US" dirty="0" smtClean="0"/>
              <a:t>Redirect URI must be </a:t>
            </a:r>
            <a:r>
              <a:rPr lang="en-US" dirty="0" err="1" smtClean="0"/>
              <a:t>url</a:t>
            </a:r>
            <a:r>
              <a:rPr lang="en-US" dirty="0" smtClean="0"/>
              <a:t>-encoded</a:t>
            </a:r>
          </a:p>
          <a:p>
            <a:pPr lvl="2"/>
            <a:r>
              <a:rPr lang="en-US" dirty="0" err="1" smtClean="0"/>
              <a:t>OAuth</a:t>
            </a:r>
            <a:r>
              <a:rPr lang="en-US" dirty="0" smtClean="0"/>
              <a:t> token expired (currently doesn’t expire)</a:t>
            </a:r>
          </a:p>
          <a:p>
            <a:pPr lvl="2"/>
            <a:r>
              <a:rPr lang="en-US" dirty="0" smtClean="0"/>
              <a:t>Currently, you cannot bypass the end-user consent page</a:t>
            </a:r>
          </a:p>
          <a:p>
            <a:pPr lvl="2"/>
            <a:endParaRPr lang="en-US" dirty="0" smtClean="0"/>
          </a:p>
          <a:p>
            <a:endParaRPr lang="en-US" dirty="0" smtClean="0"/>
          </a:p>
        </p:txBody>
      </p:sp>
    </p:spTree>
    <p:extLst>
      <p:ext uri="{BB962C8B-B14F-4D97-AF65-F5344CB8AC3E}">
        <p14:creationId xmlns:p14="http://schemas.microsoft.com/office/powerpoint/2010/main" val="36443917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a:p>
        </p:txBody>
      </p:sp>
      <p:sp>
        <p:nvSpPr>
          <p:cNvPr id="23" name="Title 5"/>
          <p:cNvSpPr>
            <a:spLocks noGrp="1"/>
          </p:cNvSpPr>
          <p:nvPr>
            <p:ph type="title"/>
          </p:nvPr>
        </p:nvSpPr>
        <p:spPr/>
        <p:txBody>
          <a:bodyPr/>
          <a:lstStyle/>
          <a:p>
            <a:r>
              <a:rPr lang="en-US" dirty="0" smtClean="0"/>
              <a:t>Messaging Lab Exercise 2: SMS API</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16</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2260901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5"/>
          <p:cNvSpPr>
            <a:spLocks noGrp="1"/>
          </p:cNvSpPr>
          <p:nvPr>
            <p:ph idx="1"/>
          </p:nvPr>
        </p:nvSpPr>
        <p:spPr>
          <a:xfrm>
            <a:off x="553703" y="1066800"/>
            <a:ext cx="7989553" cy="4800600"/>
          </a:xfrm>
        </p:spPr>
        <p:txBody>
          <a:bodyPr>
            <a:normAutofit/>
          </a:bodyPr>
          <a:lstStyle/>
          <a:p>
            <a:r>
              <a:rPr lang="en-US" sz="1800" dirty="0" smtClean="0">
                <a:latin typeface="Courier New" pitchFamily="49" charset="0"/>
                <a:cs typeface="Courier New" pitchFamily="49" charset="0"/>
              </a:rPr>
              <a:t>POST </a:t>
            </a:r>
            <a:r>
              <a:rPr lang="en-US" sz="1800" dirty="0">
                <a:latin typeface="Courier New" pitchFamily="49" charset="0"/>
                <a:cs typeface="Courier New" pitchFamily="49" charset="0"/>
              </a:rPr>
              <a:t>/</a:t>
            </a:r>
            <a:r>
              <a:rPr lang="en-US" sz="1800" dirty="0" err="1" smtClean="0">
                <a:latin typeface="Courier New" pitchFamily="49" charset="0"/>
                <a:cs typeface="Courier New" pitchFamily="49" charset="0"/>
              </a:rPr>
              <a:t>oauth</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sms</a:t>
            </a:r>
            <a:r>
              <a:rPr lang="en-US" sz="1800" dirty="0" smtClean="0">
                <a:latin typeface="Courier New" pitchFamily="49" charset="0"/>
                <a:cs typeface="Courier New" pitchFamily="49" charset="0"/>
              </a:rPr>
              <a:t>/v3/messaging/outbox </a:t>
            </a:r>
            <a:r>
              <a:rPr lang="en-US" sz="1800" dirty="0">
                <a:latin typeface="Courier New" pitchFamily="49" charset="0"/>
                <a:cs typeface="Courier New" pitchFamily="49" charset="0"/>
              </a:rPr>
              <a:t>HTTP/1.1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Host</a:t>
            </a:r>
            <a:r>
              <a:rPr lang="en-US" sz="1800" dirty="0">
                <a:latin typeface="Courier New" pitchFamily="49" charset="0"/>
                <a:cs typeface="Courier New" pitchFamily="49" charset="0"/>
              </a:rPr>
              <a:t>: api.att.com </a:t>
            </a:r>
            <a:endParaRPr lang="en-US" sz="1800" dirty="0" smtClean="0">
              <a:latin typeface="Courier New" pitchFamily="49" charset="0"/>
              <a:cs typeface="Courier New" pitchFamily="49" charset="0"/>
            </a:endParaRPr>
          </a:p>
          <a:p>
            <a:pPr>
              <a:lnSpc>
                <a:spcPct val="120000"/>
              </a:lnSpc>
              <a:spcAft>
                <a:spcPts val="0"/>
              </a:spcAft>
            </a:pPr>
            <a:r>
              <a:rPr lang="en-US" sz="1800" dirty="0">
                <a:latin typeface="Courier New" pitchFamily="49" charset="0"/>
                <a:cs typeface="Courier New" pitchFamily="49" charset="0"/>
              </a:rPr>
              <a:t>Accept: application/</a:t>
            </a:r>
            <a:r>
              <a:rPr lang="en-US" sz="1800" dirty="0" err="1">
                <a:latin typeface="Courier New" pitchFamily="49" charset="0"/>
                <a:cs typeface="Courier New" pitchFamily="49" charset="0"/>
              </a:rPr>
              <a:t>json</a:t>
            </a:r>
            <a:r>
              <a:rPr lang="en-US" sz="1800" dirty="0">
                <a:latin typeface="Courier New" pitchFamily="49" charset="0"/>
                <a:cs typeface="Courier New" pitchFamily="49" charset="0"/>
              </a:rPr>
              <a:t> </a:t>
            </a:r>
          </a:p>
          <a:p>
            <a:pPr>
              <a:lnSpc>
                <a:spcPct val="120000"/>
              </a:lnSpc>
              <a:spcAft>
                <a:spcPts val="0"/>
              </a:spcAft>
            </a:pPr>
            <a:r>
              <a:rPr lang="en-US" sz="1800" dirty="0" smtClean="0">
                <a:latin typeface="Courier New" pitchFamily="49" charset="0"/>
                <a:cs typeface="Courier New" pitchFamily="49" charset="0"/>
              </a:rPr>
              <a:t>Content-Type</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application/</a:t>
            </a:r>
            <a:r>
              <a:rPr lang="en-US" sz="1800" dirty="0" err="1" smtClean="0">
                <a:latin typeface="Courier New" pitchFamily="49" charset="0"/>
                <a:cs typeface="Courier New" pitchFamily="49" charset="0"/>
              </a:rPr>
              <a:t>json</a:t>
            </a:r>
            <a:r>
              <a:rPr lang="en-US" sz="1800" dirty="0" smtClean="0">
                <a:latin typeface="Courier New" pitchFamily="49" charset="0"/>
                <a:cs typeface="Courier New" pitchFamily="49" charset="0"/>
              </a:rPr>
              <a:t> </a:t>
            </a:r>
          </a:p>
          <a:p>
            <a:pPr>
              <a:lnSpc>
                <a:spcPct val="120000"/>
              </a:lnSpc>
              <a:spcAft>
                <a:spcPts val="0"/>
              </a:spcAft>
            </a:pPr>
            <a:r>
              <a:rPr lang="en-US" sz="1800" dirty="0" smtClean="0">
                <a:latin typeface="Courier New" pitchFamily="49" charset="0"/>
                <a:cs typeface="Courier New" pitchFamily="49" charset="0"/>
              </a:rPr>
              <a:t>Authorization: Bearer &lt;token&gt;</a:t>
            </a:r>
          </a:p>
          <a:p>
            <a:pPr>
              <a:lnSpc>
                <a:spcPct val="120000"/>
              </a:lnSpc>
              <a:spcAft>
                <a:spcPts val="0"/>
              </a:spcAft>
            </a:pPr>
            <a:r>
              <a:rPr lang="en-US" sz="1800" dirty="0" smtClean="0">
                <a:latin typeface="Courier New" pitchFamily="49" charset="0"/>
                <a:cs typeface="Courier New" pitchFamily="49" charset="0"/>
              </a:rPr>
              <a:t>Content-Length</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129</a:t>
            </a:r>
          </a:p>
          <a:p>
            <a:endParaRPr lang="en-US" dirty="0" smtClean="0"/>
          </a:p>
          <a:p>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outboundSMSRequest</a:t>
            </a:r>
            <a:r>
              <a:rPr lang="en-US" sz="1800" dirty="0">
                <a:latin typeface="Courier New" pitchFamily="49" charset="0"/>
                <a:cs typeface="Courier New" pitchFamily="49" charset="0"/>
              </a:rPr>
              <a:t>": {</a:t>
            </a:r>
          </a:p>
          <a:p>
            <a:r>
              <a:rPr lang="en-US" sz="1800" dirty="0">
                <a:latin typeface="Courier New" pitchFamily="49" charset="0"/>
                <a:cs typeface="Courier New" pitchFamily="49" charset="0"/>
              </a:rPr>
              <a:t>    "address": "</a:t>
            </a:r>
            <a:r>
              <a:rPr lang="en-US" sz="1800" dirty="0" err="1">
                <a:latin typeface="Courier New" pitchFamily="49" charset="0"/>
                <a:cs typeface="Courier New" pitchFamily="49" charset="0"/>
              </a:rPr>
              <a:t>tel</a:t>
            </a:r>
            <a:r>
              <a:rPr lang="en-US" sz="1800" dirty="0">
                <a:latin typeface="Courier New" pitchFamily="49" charset="0"/>
                <a:cs typeface="Courier New" pitchFamily="49" charset="0"/>
              </a:rPr>
              <a:t>:+15555555555",</a:t>
            </a:r>
          </a:p>
          <a:p>
            <a:r>
              <a:rPr lang="en-US" sz="1800" dirty="0">
                <a:latin typeface="Courier New" pitchFamily="49" charset="0"/>
                <a:cs typeface="Courier New" pitchFamily="49" charset="0"/>
              </a:rPr>
              <a:t>    "message": "Hello World"</a:t>
            </a:r>
          </a:p>
          <a:p>
            <a:r>
              <a:rPr lang="en-US" sz="1800" dirty="0">
                <a:latin typeface="Courier New" pitchFamily="49" charset="0"/>
                <a:cs typeface="Courier New" pitchFamily="49" charset="0"/>
              </a:rPr>
              <a:t>  }</a:t>
            </a:r>
          </a:p>
          <a:p>
            <a:r>
              <a:rPr lang="en-US" sz="1800" dirty="0">
                <a:latin typeface="Courier New" pitchFamily="49" charset="0"/>
                <a:cs typeface="Courier New" pitchFamily="49" charset="0"/>
              </a:rPr>
              <a:t>}</a:t>
            </a:r>
          </a:p>
          <a:p>
            <a:endParaRPr lang="en-US" dirty="0" smtClean="0"/>
          </a:p>
          <a:p>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17</a:t>
            </a:fld>
            <a:endParaRPr lang="en-US" dirty="0"/>
          </a:p>
        </p:txBody>
      </p:sp>
      <p:sp>
        <p:nvSpPr>
          <p:cNvPr id="5" name="Title 4"/>
          <p:cNvSpPr>
            <a:spLocks noGrp="1"/>
          </p:cNvSpPr>
          <p:nvPr>
            <p:ph type="title"/>
          </p:nvPr>
        </p:nvSpPr>
        <p:spPr>
          <a:xfrm>
            <a:off x="553703" y="304800"/>
            <a:ext cx="8001000" cy="914400"/>
          </a:xfrm>
        </p:spPr>
        <p:txBody>
          <a:bodyPr/>
          <a:lstStyle/>
          <a:p>
            <a:r>
              <a:rPr lang="en-US" dirty="0" smtClean="0"/>
              <a:t>Sending an SMS</a:t>
            </a:r>
            <a:endParaRPr lang="en-US" dirty="0"/>
          </a:p>
        </p:txBody>
      </p:sp>
    </p:spTree>
    <p:extLst>
      <p:ext uri="{BB962C8B-B14F-4D97-AF65-F5344CB8AC3E}">
        <p14:creationId xmlns:p14="http://schemas.microsoft.com/office/powerpoint/2010/main" val="873954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mph" presetSubtype="0" fill="hold" nodeType="clickEffect">
                                  <p:stCondLst>
                                    <p:cond delay="0"/>
                                  </p:stCondLst>
                                  <p:childTnLst>
                                    <p:animClr clrSpc="hsl" dir="cw">
                                      <p:cBhvr override="childStyle">
                                        <p:cTn id="6" dur="500" fill="hold"/>
                                        <p:tgtEl>
                                          <p:spTgt spid="24">
                                            <p:txEl>
                                              <p:pRg st="0" end="0"/>
                                            </p:txEl>
                                          </p:spTgt>
                                        </p:tgtEl>
                                        <p:attrNameLst>
                                          <p:attrName>style.color</p:attrName>
                                        </p:attrNameLst>
                                      </p:cBhvr>
                                      <p:by>
                                        <p:hsl h="10842353" s="0" l="0"/>
                                      </p:by>
                                    </p:animClr>
                                    <p:animClr clrSpc="hsl" dir="cw">
                                      <p:cBhvr>
                                        <p:cTn id="7" dur="500" fill="hold"/>
                                        <p:tgtEl>
                                          <p:spTgt spid="24">
                                            <p:txEl>
                                              <p:pRg st="0" end="0"/>
                                            </p:txEl>
                                          </p:spTgt>
                                        </p:tgtEl>
                                        <p:attrNameLst>
                                          <p:attrName>fillcolor</p:attrName>
                                        </p:attrNameLst>
                                      </p:cBhvr>
                                      <p:by>
                                        <p:hsl h="10842353" s="0" l="0"/>
                                      </p:by>
                                    </p:animClr>
                                    <p:animClr clrSpc="hsl" dir="cw">
                                      <p:cBhvr>
                                        <p:cTn id="8" dur="500" fill="hold"/>
                                        <p:tgtEl>
                                          <p:spTgt spid="24">
                                            <p:txEl>
                                              <p:pRg st="0" end="0"/>
                                            </p:txEl>
                                          </p:spTgt>
                                        </p:tgtEl>
                                        <p:attrNameLst>
                                          <p:attrName>stroke.color</p:attrName>
                                        </p:attrNameLst>
                                      </p:cBhvr>
                                      <p:by>
                                        <p:hsl h="10842353" s="0" l="0"/>
                                      </p:by>
                                    </p:animClr>
                                    <p:set>
                                      <p:cBhvr>
                                        <p:cTn id="9" dur="500" fill="hold"/>
                                        <p:tgtEl>
                                          <p:spTgt spid="2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24">
                                            <p:txEl>
                                              <p:pRg st="2" end="2"/>
                                            </p:txEl>
                                          </p:spTgt>
                                        </p:tgtEl>
                                        <p:attrNameLst>
                                          <p:attrName>r</p:attrName>
                                        </p:attrNameLst>
                                      </p:cBhvr>
                                    </p:animRot>
                                    <p:animRot by="-240000">
                                      <p:cBhvr>
                                        <p:cTn id="14" dur="200" fill="hold">
                                          <p:stCondLst>
                                            <p:cond delay="200"/>
                                          </p:stCondLst>
                                        </p:cTn>
                                        <p:tgtEl>
                                          <p:spTgt spid="24">
                                            <p:txEl>
                                              <p:pRg st="2" end="2"/>
                                            </p:txEl>
                                          </p:spTgt>
                                        </p:tgtEl>
                                        <p:attrNameLst>
                                          <p:attrName>r</p:attrName>
                                        </p:attrNameLst>
                                      </p:cBhvr>
                                    </p:animRot>
                                    <p:animRot by="240000">
                                      <p:cBhvr>
                                        <p:cTn id="15" dur="200" fill="hold">
                                          <p:stCondLst>
                                            <p:cond delay="400"/>
                                          </p:stCondLst>
                                        </p:cTn>
                                        <p:tgtEl>
                                          <p:spTgt spid="24">
                                            <p:txEl>
                                              <p:pRg st="2" end="2"/>
                                            </p:txEl>
                                          </p:spTgt>
                                        </p:tgtEl>
                                        <p:attrNameLst>
                                          <p:attrName>r</p:attrName>
                                        </p:attrNameLst>
                                      </p:cBhvr>
                                    </p:animRot>
                                    <p:animRot by="-240000">
                                      <p:cBhvr>
                                        <p:cTn id="16" dur="200" fill="hold">
                                          <p:stCondLst>
                                            <p:cond delay="600"/>
                                          </p:stCondLst>
                                        </p:cTn>
                                        <p:tgtEl>
                                          <p:spTgt spid="24">
                                            <p:txEl>
                                              <p:pRg st="2" end="2"/>
                                            </p:txEl>
                                          </p:spTgt>
                                        </p:tgtEl>
                                        <p:attrNameLst>
                                          <p:attrName>r</p:attrName>
                                        </p:attrNameLst>
                                      </p:cBhvr>
                                    </p:animRot>
                                    <p:animRot by="120000">
                                      <p:cBhvr>
                                        <p:cTn id="17" dur="200" fill="hold">
                                          <p:stCondLst>
                                            <p:cond delay="800"/>
                                          </p:stCondLst>
                                        </p:cTn>
                                        <p:tgtEl>
                                          <p:spTgt spid="24">
                                            <p:txEl>
                                              <p:pRg st="2" end="2"/>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nodeType="clickEffect">
                                  <p:stCondLst>
                                    <p:cond delay="0"/>
                                  </p:stCondLst>
                                  <p:childTnLst>
                                    <p:animRot by="120000">
                                      <p:cBhvr>
                                        <p:cTn id="21" dur="100" fill="hold">
                                          <p:stCondLst>
                                            <p:cond delay="0"/>
                                          </p:stCondLst>
                                        </p:cTn>
                                        <p:tgtEl>
                                          <p:spTgt spid="24">
                                            <p:txEl>
                                              <p:pRg st="3" end="3"/>
                                            </p:txEl>
                                          </p:spTgt>
                                        </p:tgtEl>
                                        <p:attrNameLst>
                                          <p:attrName>r</p:attrName>
                                        </p:attrNameLst>
                                      </p:cBhvr>
                                    </p:animRot>
                                    <p:animRot by="-240000">
                                      <p:cBhvr>
                                        <p:cTn id="22" dur="200" fill="hold">
                                          <p:stCondLst>
                                            <p:cond delay="200"/>
                                          </p:stCondLst>
                                        </p:cTn>
                                        <p:tgtEl>
                                          <p:spTgt spid="24">
                                            <p:txEl>
                                              <p:pRg st="3" end="3"/>
                                            </p:txEl>
                                          </p:spTgt>
                                        </p:tgtEl>
                                        <p:attrNameLst>
                                          <p:attrName>r</p:attrName>
                                        </p:attrNameLst>
                                      </p:cBhvr>
                                    </p:animRot>
                                    <p:animRot by="240000">
                                      <p:cBhvr>
                                        <p:cTn id="23" dur="200" fill="hold">
                                          <p:stCondLst>
                                            <p:cond delay="400"/>
                                          </p:stCondLst>
                                        </p:cTn>
                                        <p:tgtEl>
                                          <p:spTgt spid="24">
                                            <p:txEl>
                                              <p:pRg st="3" end="3"/>
                                            </p:txEl>
                                          </p:spTgt>
                                        </p:tgtEl>
                                        <p:attrNameLst>
                                          <p:attrName>r</p:attrName>
                                        </p:attrNameLst>
                                      </p:cBhvr>
                                    </p:animRot>
                                    <p:animRot by="-240000">
                                      <p:cBhvr>
                                        <p:cTn id="24" dur="200" fill="hold">
                                          <p:stCondLst>
                                            <p:cond delay="600"/>
                                          </p:stCondLst>
                                        </p:cTn>
                                        <p:tgtEl>
                                          <p:spTgt spid="24">
                                            <p:txEl>
                                              <p:pRg st="3" end="3"/>
                                            </p:txEl>
                                          </p:spTgt>
                                        </p:tgtEl>
                                        <p:attrNameLst>
                                          <p:attrName>r</p:attrName>
                                        </p:attrNameLst>
                                      </p:cBhvr>
                                    </p:animRot>
                                    <p:animRot by="120000">
                                      <p:cBhvr>
                                        <p:cTn id="25" dur="200" fill="hold">
                                          <p:stCondLst>
                                            <p:cond delay="800"/>
                                          </p:stCondLst>
                                        </p:cTn>
                                        <p:tgtEl>
                                          <p:spTgt spid="24">
                                            <p:txEl>
                                              <p:pRg st="3" end="3"/>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nodeType="clickEffect">
                                  <p:stCondLst>
                                    <p:cond delay="0"/>
                                  </p:stCondLst>
                                  <p:childTnLst>
                                    <p:animRot by="120000">
                                      <p:cBhvr>
                                        <p:cTn id="29" dur="100" fill="hold">
                                          <p:stCondLst>
                                            <p:cond delay="0"/>
                                          </p:stCondLst>
                                        </p:cTn>
                                        <p:tgtEl>
                                          <p:spTgt spid="24">
                                            <p:txEl>
                                              <p:pRg st="4" end="4"/>
                                            </p:txEl>
                                          </p:spTgt>
                                        </p:tgtEl>
                                        <p:attrNameLst>
                                          <p:attrName>r</p:attrName>
                                        </p:attrNameLst>
                                      </p:cBhvr>
                                    </p:animRot>
                                    <p:animRot by="-240000">
                                      <p:cBhvr>
                                        <p:cTn id="30" dur="200" fill="hold">
                                          <p:stCondLst>
                                            <p:cond delay="200"/>
                                          </p:stCondLst>
                                        </p:cTn>
                                        <p:tgtEl>
                                          <p:spTgt spid="24">
                                            <p:txEl>
                                              <p:pRg st="4" end="4"/>
                                            </p:txEl>
                                          </p:spTgt>
                                        </p:tgtEl>
                                        <p:attrNameLst>
                                          <p:attrName>r</p:attrName>
                                        </p:attrNameLst>
                                      </p:cBhvr>
                                    </p:animRot>
                                    <p:animRot by="240000">
                                      <p:cBhvr>
                                        <p:cTn id="31" dur="200" fill="hold">
                                          <p:stCondLst>
                                            <p:cond delay="400"/>
                                          </p:stCondLst>
                                        </p:cTn>
                                        <p:tgtEl>
                                          <p:spTgt spid="24">
                                            <p:txEl>
                                              <p:pRg st="4" end="4"/>
                                            </p:txEl>
                                          </p:spTgt>
                                        </p:tgtEl>
                                        <p:attrNameLst>
                                          <p:attrName>r</p:attrName>
                                        </p:attrNameLst>
                                      </p:cBhvr>
                                    </p:animRot>
                                    <p:animRot by="-240000">
                                      <p:cBhvr>
                                        <p:cTn id="32" dur="200" fill="hold">
                                          <p:stCondLst>
                                            <p:cond delay="600"/>
                                          </p:stCondLst>
                                        </p:cTn>
                                        <p:tgtEl>
                                          <p:spTgt spid="24">
                                            <p:txEl>
                                              <p:pRg st="4" end="4"/>
                                            </p:txEl>
                                          </p:spTgt>
                                        </p:tgtEl>
                                        <p:attrNameLst>
                                          <p:attrName>r</p:attrName>
                                        </p:attrNameLst>
                                      </p:cBhvr>
                                    </p:animRot>
                                    <p:animRot by="120000">
                                      <p:cBhvr>
                                        <p:cTn id="33" dur="200" fill="hold">
                                          <p:stCondLst>
                                            <p:cond delay="800"/>
                                          </p:stCondLst>
                                        </p:cTn>
                                        <p:tgtEl>
                                          <p:spTgt spid="24">
                                            <p:txEl>
                                              <p:pRg st="4" end="4"/>
                                            </p:txEl>
                                          </p:spTgt>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32" presetClass="emph" presetSubtype="0" fill="hold" nodeType="clickEffect">
                                  <p:stCondLst>
                                    <p:cond delay="0"/>
                                  </p:stCondLst>
                                  <p:childTnLst>
                                    <p:animRot by="120000">
                                      <p:cBhvr>
                                        <p:cTn id="37" dur="100" fill="hold">
                                          <p:stCondLst>
                                            <p:cond delay="0"/>
                                          </p:stCondLst>
                                        </p:cTn>
                                        <p:tgtEl>
                                          <p:spTgt spid="24">
                                            <p:txEl>
                                              <p:pRg st="7" end="7"/>
                                            </p:txEl>
                                          </p:spTgt>
                                        </p:tgtEl>
                                        <p:attrNameLst>
                                          <p:attrName>r</p:attrName>
                                        </p:attrNameLst>
                                      </p:cBhvr>
                                    </p:animRot>
                                    <p:animRot by="-240000">
                                      <p:cBhvr>
                                        <p:cTn id="38" dur="200" fill="hold">
                                          <p:stCondLst>
                                            <p:cond delay="200"/>
                                          </p:stCondLst>
                                        </p:cTn>
                                        <p:tgtEl>
                                          <p:spTgt spid="24">
                                            <p:txEl>
                                              <p:pRg st="7" end="7"/>
                                            </p:txEl>
                                          </p:spTgt>
                                        </p:tgtEl>
                                        <p:attrNameLst>
                                          <p:attrName>r</p:attrName>
                                        </p:attrNameLst>
                                      </p:cBhvr>
                                    </p:animRot>
                                    <p:animRot by="240000">
                                      <p:cBhvr>
                                        <p:cTn id="39" dur="200" fill="hold">
                                          <p:stCondLst>
                                            <p:cond delay="400"/>
                                          </p:stCondLst>
                                        </p:cTn>
                                        <p:tgtEl>
                                          <p:spTgt spid="24">
                                            <p:txEl>
                                              <p:pRg st="7" end="7"/>
                                            </p:txEl>
                                          </p:spTgt>
                                        </p:tgtEl>
                                        <p:attrNameLst>
                                          <p:attrName>r</p:attrName>
                                        </p:attrNameLst>
                                      </p:cBhvr>
                                    </p:animRot>
                                    <p:animRot by="-240000">
                                      <p:cBhvr>
                                        <p:cTn id="40" dur="200" fill="hold">
                                          <p:stCondLst>
                                            <p:cond delay="600"/>
                                          </p:stCondLst>
                                        </p:cTn>
                                        <p:tgtEl>
                                          <p:spTgt spid="24">
                                            <p:txEl>
                                              <p:pRg st="7" end="7"/>
                                            </p:txEl>
                                          </p:spTgt>
                                        </p:tgtEl>
                                        <p:attrNameLst>
                                          <p:attrName>r</p:attrName>
                                        </p:attrNameLst>
                                      </p:cBhvr>
                                    </p:animRot>
                                    <p:animRot by="120000">
                                      <p:cBhvr>
                                        <p:cTn id="41" dur="200" fill="hold">
                                          <p:stCondLst>
                                            <p:cond delay="800"/>
                                          </p:stCondLst>
                                        </p:cTn>
                                        <p:tgtEl>
                                          <p:spTgt spid="24">
                                            <p:txEl>
                                              <p:pRg st="7" end="7"/>
                                            </p:txEl>
                                          </p:spTgt>
                                        </p:tgtEl>
                                        <p:attrNameLst>
                                          <p:attrName>r</p:attrName>
                                        </p:attrNameLst>
                                      </p:cBhvr>
                                    </p:animRot>
                                  </p:childTnLst>
                                </p:cTn>
                              </p:par>
                              <p:par>
                                <p:cTn id="42" presetID="32" presetClass="emph" presetSubtype="0" fill="hold" nodeType="withEffect">
                                  <p:stCondLst>
                                    <p:cond delay="0"/>
                                  </p:stCondLst>
                                  <p:childTnLst>
                                    <p:animRot by="120000">
                                      <p:cBhvr>
                                        <p:cTn id="43" dur="100" fill="hold">
                                          <p:stCondLst>
                                            <p:cond delay="0"/>
                                          </p:stCondLst>
                                        </p:cTn>
                                        <p:tgtEl>
                                          <p:spTgt spid="24">
                                            <p:txEl>
                                              <p:pRg st="8" end="8"/>
                                            </p:txEl>
                                          </p:spTgt>
                                        </p:tgtEl>
                                        <p:attrNameLst>
                                          <p:attrName>r</p:attrName>
                                        </p:attrNameLst>
                                      </p:cBhvr>
                                    </p:animRot>
                                    <p:animRot by="-240000">
                                      <p:cBhvr>
                                        <p:cTn id="44" dur="200" fill="hold">
                                          <p:stCondLst>
                                            <p:cond delay="200"/>
                                          </p:stCondLst>
                                        </p:cTn>
                                        <p:tgtEl>
                                          <p:spTgt spid="24">
                                            <p:txEl>
                                              <p:pRg st="8" end="8"/>
                                            </p:txEl>
                                          </p:spTgt>
                                        </p:tgtEl>
                                        <p:attrNameLst>
                                          <p:attrName>r</p:attrName>
                                        </p:attrNameLst>
                                      </p:cBhvr>
                                    </p:animRot>
                                    <p:animRot by="240000">
                                      <p:cBhvr>
                                        <p:cTn id="45" dur="200" fill="hold">
                                          <p:stCondLst>
                                            <p:cond delay="400"/>
                                          </p:stCondLst>
                                        </p:cTn>
                                        <p:tgtEl>
                                          <p:spTgt spid="24">
                                            <p:txEl>
                                              <p:pRg st="8" end="8"/>
                                            </p:txEl>
                                          </p:spTgt>
                                        </p:tgtEl>
                                        <p:attrNameLst>
                                          <p:attrName>r</p:attrName>
                                        </p:attrNameLst>
                                      </p:cBhvr>
                                    </p:animRot>
                                    <p:animRot by="-240000">
                                      <p:cBhvr>
                                        <p:cTn id="46" dur="200" fill="hold">
                                          <p:stCondLst>
                                            <p:cond delay="600"/>
                                          </p:stCondLst>
                                        </p:cTn>
                                        <p:tgtEl>
                                          <p:spTgt spid="24">
                                            <p:txEl>
                                              <p:pRg st="8" end="8"/>
                                            </p:txEl>
                                          </p:spTgt>
                                        </p:tgtEl>
                                        <p:attrNameLst>
                                          <p:attrName>r</p:attrName>
                                        </p:attrNameLst>
                                      </p:cBhvr>
                                    </p:animRot>
                                    <p:animRot by="120000">
                                      <p:cBhvr>
                                        <p:cTn id="47" dur="200" fill="hold">
                                          <p:stCondLst>
                                            <p:cond delay="800"/>
                                          </p:stCondLst>
                                        </p:cTn>
                                        <p:tgtEl>
                                          <p:spTgt spid="24">
                                            <p:txEl>
                                              <p:pRg st="8" end="8"/>
                                            </p:txEl>
                                          </p:spTgt>
                                        </p:tgtEl>
                                        <p:attrNameLst>
                                          <p:attrName>r</p:attrName>
                                        </p:attrNameLst>
                                      </p:cBhvr>
                                    </p:animRot>
                                  </p:childTnLst>
                                </p:cTn>
                              </p:par>
                              <p:par>
                                <p:cTn id="48" presetID="32" presetClass="emph" presetSubtype="0" fill="hold" nodeType="withEffect">
                                  <p:stCondLst>
                                    <p:cond delay="0"/>
                                  </p:stCondLst>
                                  <p:childTnLst>
                                    <p:animRot by="120000">
                                      <p:cBhvr>
                                        <p:cTn id="49" dur="100" fill="hold">
                                          <p:stCondLst>
                                            <p:cond delay="0"/>
                                          </p:stCondLst>
                                        </p:cTn>
                                        <p:tgtEl>
                                          <p:spTgt spid="24">
                                            <p:txEl>
                                              <p:pRg st="9" end="9"/>
                                            </p:txEl>
                                          </p:spTgt>
                                        </p:tgtEl>
                                        <p:attrNameLst>
                                          <p:attrName>r</p:attrName>
                                        </p:attrNameLst>
                                      </p:cBhvr>
                                    </p:animRot>
                                    <p:animRot by="-240000">
                                      <p:cBhvr>
                                        <p:cTn id="50" dur="200" fill="hold">
                                          <p:stCondLst>
                                            <p:cond delay="200"/>
                                          </p:stCondLst>
                                        </p:cTn>
                                        <p:tgtEl>
                                          <p:spTgt spid="24">
                                            <p:txEl>
                                              <p:pRg st="9" end="9"/>
                                            </p:txEl>
                                          </p:spTgt>
                                        </p:tgtEl>
                                        <p:attrNameLst>
                                          <p:attrName>r</p:attrName>
                                        </p:attrNameLst>
                                      </p:cBhvr>
                                    </p:animRot>
                                    <p:animRot by="240000">
                                      <p:cBhvr>
                                        <p:cTn id="51" dur="200" fill="hold">
                                          <p:stCondLst>
                                            <p:cond delay="400"/>
                                          </p:stCondLst>
                                        </p:cTn>
                                        <p:tgtEl>
                                          <p:spTgt spid="24">
                                            <p:txEl>
                                              <p:pRg st="9" end="9"/>
                                            </p:txEl>
                                          </p:spTgt>
                                        </p:tgtEl>
                                        <p:attrNameLst>
                                          <p:attrName>r</p:attrName>
                                        </p:attrNameLst>
                                      </p:cBhvr>
                                    </p:animRot>
                                    <p:animRot by="-240000">
                                      <p:cBhvr>
                                        <p:cTn id="52" dur="200" fill="hold">
                                          <p:stCondLst>
                                            <p:cond delay="600"/>
                                          </p:stCondLst>
                                        </p:cTn>
                                        <p:tgtEl>
                                          <p:spTgt spid="24">
                                            <p:txEl>
                                              <p:pRg st="9" end="9"/>
                                            </p:txEl>
                                          </p:spTgt>
                                        </p:tgtEl>
                                        <p:attrNameLst>
                                          <p:attrName>r</p:attrName>
                                        </p:attrNameLst>
                                      </p:cBhvr>
                                    </p:animRot>
                                    <p:animRot by="120000">
                                      <p:cBhvr>
                                        <p:cTn id="53" dur="200" fill="hold">
                                          <p:stCondLst>
                                            <p:cond delay="800"/>
                                          </p:stCondLst>
                                        </p:cTn>
                                        <p:tgtEl>
                                          <p:spTgt spid="24">
                                            <p:txEl>
                                              <p:pRg st="9" end="9"/>
                                            </p:txEl>
                                          </p:spTgt>
                                        </p:tgtEl>
                                        <p:attrNameLst>
                                          <p:attrName>r</p:attrName>
                                        </p:attrNameLst>
                                      </p:cBhvr>
                                    </p:animRot>
                                  </p:childTnLst>
                                </p:cTn>
                              </p:par>
                              <p:par>
                                <p:cTn id="54" presetID="32" presetClass="emph" presetSubtype="0" fill="hold" nodeType="withEffect">
                                  <p:stCondLst>
                                    <p:cond delay="0"/>
                                  </p:stCondLst>
                                  <p:childTnLst>
                                    <p:animRot by="120000">
                                      <p:cBhvr>
                                        <p:cTn id="55" dur="100" fill="hold">
                                          <p:stCondLst>
                                            <p:cond delay="0"/>
                                          </p:stCondLst>
                                        </p:cTn>
                                        <p:tgtEl>
                                          <p:spTgt spid="24">
                                            <p:txEl>
                                              <p:pRg st="10" end="10"/>
                                            </p:txEl>
                                          </p:spTgt>
                                        </p:tgtEl>
                                        <p:attrNameLst>
                                          <p:attrName>r</p:attrName>
                                        </p:attrNameLst>
                                      </p:cBhvr>
                                    </p:animRot>
                                    <p:animRot by="-240000">
                                      <p:cBhvr>
                                        <p:cTn id="56" dur="200" fill="hold">
                                          <p:stCondLst>
                                            <p:cond delay="200"/>
                                          </p:stCondLst>
                                        </p:cTn>
                                        <p:tgtEl>
                                          <p:spTgt spid="24">
                                            <p:txEl>
                                              <p:pRg st="10" end="10"/>
                                            </p:txEl>
                                          </p:spTgt>
                                        </p:tgtEl>
                                        <p:attrNameLst>
                                          <p:attrName>r</p:attrName>
                                        </p:attrNameLst>
                                      </p:cBhvr>
                                    </p:animRot>
                                    <p:animRot by="240000">
                                      <p:cBhvr>
                                        <p:cTn id="57" dur="200" fill="hold">
                                          <p:stCondLst>
                                            <p:cond delay="400"/>
                                          </p:stCondLst>
                                        </p:cTn>
                                        <p:tgtEl>
                                          <p:spTgt spid="24">
                                            <p:txEl>
                                              <p:pRg st="10" end="10"/>
                                            </p:txEl>
                                          </p:spTgt>
                                        </p:tgtEl>
                                        <p:attrNameLst>
                                          <p:attrName>r</p:attrName>
                                        </p:attrNameLst>
                                      </p:cBhvr>
                                    </p:animRot>
                                    <p:animRot by="-240000">
                                      <p:cBhvr>
                                        <p:cTn id="58" dur="200" fill="hold">
                                          <p:stCondLst>
                                            <p:cond delay="600"/>
                                          </p:stCondLst>
                                        </p:cTn>
                                        <p:tgtEl>
                                          <p:spTgt spid="24">
                                            <p:txEl>
                                              <p:pRg st="10" end="10"/>
                                            </p:txEl>
                                          </p:spTgt>
                                        </p:tgtEl>
                                        <p:attrNameLst>
                                          <p:attrName>r</p:attrName>
                                        </p:attrNameLst>
                                      </p:cBhvr>
                                    </p:animRot>
                                    <p:animRot by="120000">
                                      <p:cBhvr>
                                        <p:cTn id="59" dur="200" fill="hold">
                                          <p:stCondLst>
                                            <p:cond delay="800"/>
                                          </p:stCondLst>
                                        </p:cTn>
                                        <p:tgtEl>
                                          <p:spTgt spid="24">
                                            <p:txEl>
                                              <p:pRg st="10" end="10"/>
                                            </p:txEl>
                                          </p:spTgt>
                                        </p:tgtEl>
                                        <p:attrNameLst>
                                          <p:attrName>r</p:attrName>
                                        </p:attrNameLst>
                                      </p:cBhvr>
                                    </p:animRot>
                                  </p:childTnLst>
                                </p:cTn>
                              </p:par>
                              <p:par>
                                <p:cTn id="60" presetID="32" presetClass="emph" presetSubtype="0" fill="hold" nodeType="withEffect">
                                  <p:stCondLst>
                                    <p:cond delay="0"/>
                                  </p:stCondLst>
                                  <p:childTnLst>
                                    <p:animRot by="120000">
                                      <p:cBhvr>
                                        <p:cTn id="61" dur="100" fill="hold">
                                          <p:stCondLst>
                                            <p:cond delay="0"/>
                                          </p:stCondLst>
                                        </p:cTn>
                                        <p:tgtEl>
                                          <p:spTgt spid="24">
                                            <p:txEl>
                                              <p:pRg st="11" end="11"/>
                                            </p:txEl>
                                          </p:spTgt>
                                        </p:tgtEl>
                                        <p:attrNameLst>
                                          <p:attrName>r</p:attrName>
                                        </p:attrNameLst>
                                      </p:cBhvr>
                                    </p:animRot>
                                    <p:animRot by="-240000">
                                      <p:cBhvr>
                                        <p:cTn id="62" dur="200" fill="hold">
                                          <p:stCondLst>
                                            <p:cond delay="200"/>
                                          </p:stCondLst>
                                        </p:cTn>
                                        <p:tgtEl>
                                          <p:spTgt spid="24">
                                            <p:txEl>
                                              <p:pRg st="11" end="11"/>
                                            </p:txEl>
                                          </p:spTgt>
                                        </p:tgtEl>
                                        <p:attrNameLst>
                                          <p:attrName>r</p:attrName>
                                        </p:attrNameLst>
                                      </p:cBhvr>
                                    </p:animRot>
                                    <p:animRot by="240000">
                                      <p:cBhvr>
                                        <p:cTn id="63" dur="200" fill="hold">
                                          <p:stCondLst>
                                            <p:cond delay="400"/>
                                          </p:stCondLst>
                                        </p:cTn>
                                        <p:tgtEl>
                                          <p:spTgt spid="24">
                                            <p:txEl>
                                              <p:pRg st="11" end="11"/>
                                            </p:txEl>
                                          </p:spTgt>
                                        </p:tgtEl>
                                        <p:attrNameLst>
                                          <p:attrName>r</p:attrName>
                                        </p:attrNameLst>
                                      </p:cBhvr>
                                    </p:animRot>
                                    <p:animRot by="-240000">
                                      <p:cBhvr>
                                        <p:cTn id="64" dur="200" fill="hold">
                                          <p:stCondLst>
                                            <p:cond delay="600"/>
                                          </p:stCondLst>
                                        </p:cTn>
                                        <p:tgtEl>
                                          <p:spTgt spid="24">
                                            <p:txEl>
                                              <p:pRg st="11" end="11"/>
                                            </p:txEl>
                                          </p:spTgt>
                                        </p:tgtEl>
                                        <p:attrNameLst>
                                          <p:attrName>r</p:attrName>
                                        </p:attrNameLst>
                                      </p:cBhvr>
                                    </p:animRot>
                                    <p:animRot by="120000">
                                      <p:cBhvr>
                                        <p:cTn id="65" dur="200" fill="hold">
                                          <p:stCondLst>
                                            <p:cond delay="800"/>
                                          </p:stCondLst>
                                        </p:cTn>
                                        <p:tgtEl>
                                          <p:spTgt spid="24">
                                            <p:txEl>
                                              <p:pRg st="11" end="11"/>
                                            </p:txEl>
                                          </p:spTgt>
                                        </p:tgtEl>
                                        <p:attrNameLst>
                                          <p:attrName>r</p:attrName>
                                        </p:attrNameLst>
                                      </p:cBhvr>
                                    </p:animRot>
                                  </p:childTnLst>
                                </p:cTn>
                              </p:par>
                              <p:par>
                                <p:cTn id="66" presetID="32" presetClass="emph" presetSubtype="0" fill="hold" nodeType="withEffect">
                                  <p:stCondLst>
                                    <p:cond delay="0"/>
                                  </p:stCondLst>
                                  <p:childTnLst>
                                    <p:animRot by="120000">
                                      <p:cBhvr>
                                        <p:cTn id="67" dur="100" fill="hold">
                                          <p:stCondLst>
                                            <p:cond delay="0"/>
                                          </p:stCondLst>
                                        </p:cTn>
                                        <p:tgtEl>
                                          <p:spTgt spid="24">
                                            <p:txEl>
                                              <p:pRg st="12" end="12"/>
                                            </p:txEl>
                                          </p:spTgt>
                                        </p:tgtEl>
                                        <p:attrNameLst>
                                          <p:attrName>r</p:attrName>
                                        </p:attrNameLst>
                                      </p:cBhvr>
                                    </p:animRot>
                                    <p:animRot by="-240000">
                                      <p:cBhvr>
                                        <p:cTn id="68" dur="200" fill="hold">
                                          <p:stCondLst>
                                            <p:cond delay="200"/>
                                          </p:stCondLst>
                                        </p:cTn>
                                        <p:tgtEl>
                                          <p:spTgt spid="24">
                                            <p:txEl>
                                              <p:pRg st="12" end="12"/>
                                            </p:txEl>
                                          </p:spTgt>
                                        </p:tgtEl>
                                        <p:attrNameLst>
                                          <p:attrName>r</p:attrName>
                                        </p:attrNameLst>
                                      </p:cBhvr>
                                    </p:animRot>
                                    <p:animRot by="240000">
                                      <p:cBhvr>
                                        <p:cTn id="69" dur="200" fill="hold">
                                          <p:stCondLst>
                                            <p:cond delay="400"/>
                                          </p:stCondLst>
                                        </p:cTn>
                                        <p:tgtEl>
                                          <p:spTgt spid="24">
                                            <p:txEl>
                                              <p:pRg st="12" end="12"/>
                                            </p:txEl>
                                          </p:spTgt>
                                        </p:tgtEl>
                                        <p:attrNameLst>
                                          <p:attrName>r</p:attrName>
                                        </p:attrNameLst>
                                      </p:cBhvr>
                                    </p:animRot>
                                    <p:animRot by="-240000">
                                      <p:cBhvr>
                                        <p:cTn id="70" dur="200" fill="hold">
                                          <p:stCondLst>
                                            <p:cond delay="600"/>
                                          </p:stCondLst>
                                        </p:cTn>
                                        <p:tgtEl>
                                          <p:spTgt spid="24">
                                            <p:txEl>
                                              <p:pRg st="12" end="12"/>
                                            </p:txEl>
                                          </p:spTgt>
                                        </p:tgtEl>
                                        <p:attrNameLst>
                                          <p:attrName>r</p:attrName>
                                        </p:attrNameLst>
                                      </p:cBhvr>
                                    </p:animRot>
                                    <p:animRot by="120000">
                                      <p:cBhvr>
                                        <p:cTn id="71" dur="200" fill="hold">
                                          <p:stCondLst>
                                            <p:cond delay="800"/>
                                          </p:stCondLst>
                                        </p:cTn>
                                        <p:tgtEl>
                                          <p:spTgt spid="24">
                                            <p:txEl>
                                              <p:pRg st="12" end="1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18</a:t>
            </a:fld>
            <a:endParaRPr lang="en-US" dirty="0"/>
          </a:p>
        </p:txBody>
      </p:sp>
      <p:sp>
        <p:nvSpPr>
          <p:cNvPr id="5" name="Title 4"/>
          <p:cNvSpPr>
            <a:spLocks noGrp="1"/>
          </p:cNvSpPr>
          <p:nvPr>
            <p:ph type="title"/>
          </p:nvPr>
        </p:nvSpPr>
        <p:spPr/>
        <p:txBody>
          <a:bodyPr/>
          <a:lstStyle/>
          <a:p>
            <a:r>
              <a:rPr lang="en-US" dirty="0" smtClean="0"/>
              <a:t>SMS API Response</a:t>
            </a:r>
            <a:endParaRPr lang="en-US" dirty="0"/>
          </a:p>
        </p:txBody>
      </p:sp>
      <p:sp>
        <p:nvSpPr>
          <p:cNvPr id="10" name="Content Placeholder 5"/>
          <p:cNvSpPr>
            <a:spLocks noGrp="1"/>
          </p:cNvSpPr>
          <p:nvPr>
            <p:ph idx="1"/>
          </p:nvPr>
        </p:nvSpPr>
        <p:spPr>
          <a:xfrm>
            <a:off x="553703" y="1615753"/>
            <a:ext cx="8001000" cy="4567325"/>
          </a:xfrm>
        </p:spPr>
        <p:txBody>
          <a:bodyPr>
            <a:normAutofit/>
          </a:bodyPr>
          <a:lstStyle/>
          <a:p>
            <a:r>
              <a:rPr lang="en-US" dirty="0" smtClean="0"/>
              <a:t>Response:</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outboundSMSResponse</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messageId</a:t>
            </a:r>
            <a:r>
              <a:rPr lang="en-US" sz="1600" dirty="0">
                <a:latin typeface="Courier New" pitchFamily="49" charset="0"/>
                <a:cs typeface="Courier New" pitchFamily="49" charset="0"/>
              </a:rPr>
              <a:t>": "SMSa98944bbc8535f4d",</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resourceReference</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resourceURL</a:t>
            </a:r>
            <a:r>
              <a:rPr lang="en-US" sz="1600" dirty="0">
                <a:latin typeface="Courier New" pitchFamily="49" charset="0"/>
                <a:cs typeface="Courier New" pitchFamily="49" charset="0"/>
              </a:rPr>
              <a:t>": "https://</a:t>
            </a:r>
            <a:r>
              <a:rPr lang="en-US" sz="1600" dirty="0" smtClean="0">
                <a:latin typeface="Courier New" pitchFamily="49" charset="0"/>
                <a:cs typeface="Courier New" pitchFamily="49" charset="0"/>
              </a:rPr>
              <a:t>api.att.com/</a:t>
            </a:r>
            <a:r>
              <a:rPr lang="en-US" sz="1600" dirty="0" err="1" smtClean="0">
                <a:latin typeface="Courier New" pitchFamily="49" charset="0"/>
                <a:cs typeface="Courier New" pitchFamily="49" charset="0"/>
              </a:rPr>
              <a:t>sms</a:t>
            </a:r>
            <a:r>
              <a:rPr lang="en-US" sz="1600" dirty="0" smtClean="0">
                <a:latin typeface="Courier New" pitchFamily="49" charset="0"/>
                <a:cs typeface="Courier New" pitchFamily="49" charset="0"/>
              </a:rPr>
              <a:t>/v3/messaging/outbox/SMSa98944bbd8535f4d</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p:txBody>
      </p:sp>
      <p:cxnSp>
        <p:nvCxnSpPr>
          <p:cNvPr id="8" name="Straight Arrow Connector 7"/>
          <p:cNvCxnSpPr>
            <a:stCxn id="9" idx="0"/>
          </p:cNvCxnSpPr>
          <p:nvPr/>
        </p:nvCxnSpPr>
        <p:spPr>
          <a:xfrm flipV="1">
            <a:off x="4153667" y="4066532"/>
            <a:ext cx="0" cy="85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18898" y="4925406"/>
            <a:ext cx="5069538" cy="338554"/>
          </a:xfrm>
          <a:prstGeom prst="rect">
            <a:avLst/>
          </a:prstGeom>
          <a:noFill/>
        </p:spPr>
        <p:txBody>
          <a:bodyPr wrap="square" rtlCol="0">
            <a:spAutoFit/>
          </a:bodyPr>
          <a:lstStyle/>
          <a:p>
            <a:r>
              <a:rPr lang="en-US" sz="1600" dirty="0" smtClean="0">
                <a:solidFill>
                  <a:schemeClr val="accent1"/>
                </a:solidFill>
              </a:rPr>
              <a:t>Use this URL to check message delivery status </a:t>
            </a:r>
            <a:endParaRPr lang="en-US" sz="1600" dirty="0">
              <a:solidFill>
                <a:schemeClr val="accent1"/>
              </a:solidFill>
            </a:endParaRPr>
          </a:p>
        </p:txBody>
      </p:sp>
    </p:spTree>
    <p:extLst>
      <p:ext uri="{BB962C8B-B14F-4D97-AF65-F5344CB8AC3E}">
        <p14:creationId xmlns:p14="http://schemas.microsoft.com/office/powerpoint/2010/main" val="37006509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19</a:t>
            </a:fld>
            <a:endParaRPr lang="en-US" dirty="0"/>
          </a:p>
        </p:txBody>
      </p:sp>
      <p:sp>
        <p:nvSpPr>
          <p:cNvPr id="5" name="Title 4"/>
          <p:cNvSpPr>
            <a:spLocks noGrp="1"/>
          </p:cNvSpPr>
          <p:nvPr>
            <p:ph type="title"/>
          </p:nvPr>
        </p:nvSpPr>
        <p:spPr/>
        <p:txBody>
          <a:bodyPr/>
          <a:lstStyle/>
          <a:p>
            <a:r>
              <a:rPr lang="en-US" dirty="0" smtClean="0"/>
              <a:t>SMS API Response for Checking Status</a:t>
            </a:r>
            <a:endParaRPr lang="en-US" dirty="0"/>
          </a:p>
        </p:txBody>
      </p:sp>
      <p:sp>
        <p:nvSpPr>
          <p:cNvPr id="10" name="Content Placeholder 5"/>
          <p:cNvSpPr>
            <a:spLocks noGrp="1"/>
          </p:cNvSpPr>
          <p:nvPr>
            <p:ph idx="1"/>
          </p:nvPr>
        </p:nvSpPr>
        <p:spPr>
          <a:xfrm>
            <a:off x="553703" y="1615753"/>
            <a:ext cx="8001000" cy="4567325"/>
          </a:xfrm>
        </p:spPr>
        <p:txBody>
          <a:bodyPr>
            <a:normAutofit/>
          </a:bodyPr>
          <a:lstStyle/>
          <a:p>
            <a:r>
              <a:rPr lang="en-US" dirty="0" smtClean="0"/>
              <a:t>Response:</a:t>
            </a:r>
          </a:p>
          <a:p>
            <a:pPr>
              <a:spcAft>
                <a:spcPts val="0"/>
              </a:spcAft>
            </a:pPr>
            <a:r>
              <a:rPr lang="en-US" sz="1600" dirty="0">
                <a:latin typeface="Courier New" pitchFamily="49" charset="0"/>
                <a:cs typeface="Courier New" pitchFamily="49" charset="0"/>
              </a:rPr>
              <a:t>{</a:t>
            </a:r>
          </a:p>
          <a:p>
            <a:pPr>
              <a:spcAft>
                <a:spcPts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DeliveryInfoList</a:t>
            </a:r>
            <a:r>
              <a:rPr lang="en-US" sz="1600" dirty="0">
                <a:latin typeface="Courier New" pitchFamily="49" charset="0"/>
                <a:cs typeface="Courier New" pitchFamily="49" charset="0"/>
              </a:rPr>
              <a:t>": {</a:t>
            </a:r>
          </a:p>
          <a:p>
            <a:pPr>
              <a:spcAft>
                <a:spcPts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DeliveryInfo</a:t>
            </a:r>
            <a:r>
              <a:rPr lang="en-US" sz="1600" dirty="0">
                <a:latin typeface="Courier New" pitchFamily="49" charset="0"/>
                <a:cs typeface="Courier New" pitchFamily="49" charset="0"/>
              </a:rPr>
              <a:t>": [</a:t>
            </a:r>
          </a:p>
          <a:p>
            <a:pPr>
              <a:spcAft>
                <a:spcPts val="0"/>
              </a:spcAft>
            </a:pPr>
            <a:r>
              <a:rPr lang="en-US" sz="1600" dirty="0">
                <a:latin typeface="Courier New" pitchFamily="49" charset="0"/>
                <a:cs typeface="Courier New" pitchFamily="49" charset="0"/>
              </a:rPr>
              <a:t>      {</a:t>
            </a:r>
          </a:p>
          <a:p>
            <a:pPr>
              <a:spcAft>
                <a:spcPts val="0"/>
              </a:spcAft>
            </a:pPr>
            <a:r>
              <a:rPr lang="en-US" sz="1600" dirty="0">
                <a:latin typeface="Courier New" pitchFamily="49" charset="0"/>
                <a:cs typeface="Courier New" pitchFamily="49" charset="0"/>
              </a:rPr>
              <a:t>        "Id": "msg0",</a:t>
            </a:r>
          </a:p>
          <a:p>
            <a:pPr>
              <a:spcAft>
                <a:spcPts val="0"/>
              </a:spcAft>
            </a:pPr>
            <a:r>
              <a:rPr lang="en-US" sz="1600" dirty="0">
                <a:latin typeface="Courier New" pitchFamily="49" charset="0"/>
                <a:cs typeface="Courier New" pitchFamily="49" charset="0"/>
              </a:rPr>
              <a:t>        "Address": "</a:t>
            </a:r>
            <a:r>
              <a:rPr lang="en-US" sz="1600" dirty="0" err="1">
                <a:latin typeface="Courier New" pitchFamily="49" charset="0"/>
                <a:cs typeface="Courier New" pitchFamily="49" charset="0"/>
              </a:rPr>
              <a:t>tel</a:t>
            </a:r>
            <a:r>
              <a:rPr lang="en-US" sz="1600" dirty="0">
                <a:latin typeface="Courier New" pitchFamily="49" charset="0"/>
                <a:cs typeface="Courier New" pitchFamily="49" charset="0"/>
              </a:rPr>
              <a:t>:+15555555",</a:t>
            </a:r>
          </a:p>
          <a:p>
            <a:pPr>
              <a:spcAft>
                <a:spcPts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DeliveryStatus</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DeliveredToTerminal</a:t>
            </a:r>
            <a:r>
              <a:rPr lang="en-US" sz="1600" dirty="0">
                <a:latin typeface="Courier New" pitchFamily="49" charset="0"/>
                <a:cs typeface="Courier New" pitchFamily="49" charset="0"/>
              </a:rPr>
              <a:t>"</a:t>
            </a:r>
          </a:p>
          <a:p>
            <a:pPr>
              <a:spcAft>
                <a:spcPts val="0"/>
              </a:spcAft>
            </a:pPr>
            <a:r>
              <a:rPr lang="en-US" sz="1600" dirty="0">
                <a:latin typeface="Courier New" pitchFamily="49" charset="0"/>
                <a:cs typeface="Courier New" pitchFamily="49" charset="0"/>
              </a:rPr>
              <a:t>      }</a:t>
            </a:r>
          </a:p>
          <a:p>
            <a:pPr>
              <a:spcAft>
                <a:spcPts val="0"/>
              </a:spcAft>
            </a:pPr>
            <a:r>
              <a:rPr lang="en-US" sz="1600" dirty="0">
                <a:latin typeface="Courier New" pitchFamily="49" charset="0"/>
                <a:cs typeface="Courier New" pitchFamily="49" charset="0"/>
              </a:rPr>
              <a:t>    ],</a:t>
            </a:r>
          </a:p>
          <a:p>
            <a:pPr>
              <a:spcAft>
                <a:spcPts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ResourceUrl</a:t>
            </a:r>
            <a:r>
              <a:rPr lang="en-US" sz="1600" dirty="0">
                <a:latin typeface="Courier New" pitchFamily="49" charset="0"/>
                <a:cs typeface="Courier New" pitchFamily="49" charset="0"/>
              </a:rPr>
              <a:t>": "https://api.att.com/</a:t>
            </a:r>
            <a:r>
              <a:rPr lang="en-US" sz="1600" dirty="0" err="1">
                <a:latin typeface="Courier New" pitchFamily="49" charset="0"/>
                <a:cs typeface="Courier New" pitchFamily="49" charset="0"/>
              </a:rPr>
              <a:t>sms</a:t>
            </a:r>
            <a:r>
              <a:rPr lang="en-US" sz="1600" dirty="0">
                <a:latin typeface="Courier New" pitchFamily="49" charset="0"/>
                <a:cs typeface="Courier New" pitchFamily="49" charset="0"/>
              </a:rPr>
              <a:t>/v3/messaging/outbox/SMSa98944bbc8535f4d"</a:t>
            </a:r>
          </a:p>
          <a:p>
            <a:pPr>
              <a:spcAft>
                <a:spcPts val="0"/>
              </a:spcAft>
            </a:pPr>
            <a:r>
              <a:rPr lang="en-US" sz="1600" dirty="0">
                <a:latin typeface="Courier New" pitchFamily="49" charset="0"/>
                <a:cs typeface="Courier New" pitchFamily="49" charset="0"/>
              </a:rPr>
              <a:t>  }</a:t>
            </a:r>
          </a:p>
          <a:p>
            <a:pPr>
              <a:spcAft>
                <a:spcPts val="0"/>
              </a:spcAft>
            </a:pPr>
            <a:r>
              <a:rPr lang="en-US" sz="1600" dirty="0">
                <a:latin typeface="Courier New" pitchFamily="49" charset="0"/>
                <a:cs typeface="Courier New" pitchFamily="49" charset="0"/>
              </a:rPr>
              <a:t>}</a:t>
            </a:r>
          </a:p>
        </p:txBody>
      </p:sp>
    </p:spTree>
    <p:extLst>
      <p:ext uri="{BB962C8B-B14F-4D97-AF65-F5344CB8AC3E}">
        <p14:creationId xmlns:p14="http://schemas.microsoft.com/office/powerpoint/2010/main" val="3219328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53703" y="1306287"/>
            <a:ext cx="7989553" cy="4632552"/>
          </a:xfrm>
        </p:spPr>
        <p:txBody>
          <a:bodyPr>
            <a:normAutofit/>
          </a:bodyPr>
          <a:lstStyle/>
          <a:p>
            <a:pPr marL="342900" indent="-342900">
              <a:buFont typeface="Arial"/>
              <a:buChar char="•"/>
            </a:pPr>
            <a:r>
              <a:rPr lang="en-US" dirty="0" smtClean="0"/>
              <a:t>API Introductions</a:t>
            </a:r>
          </a:p>
          <a:p>
            <a:pPr marL="342900" indent="-342900">
              <a:buFont typeface="Arial"/>
              <a:buChar char="•"/>
            </a:pPr>
            <a:r>
              <a:rPr lang="en-US" dirty="0" smtClean="0"/>
              <a:t>Authentication/Authorization</a:t>
            </a:r>
          </a:p>
          <a:p>
            <a:pPr marL="342900" indent="-342900">
              <a:buFont typeface="Arial"/>
              <a:buChar char="•"/>
            </a:pPr>
            <a:r>
              <a:rPr lang="en-US" dirty="0" smtClean="0"/>
              <a:t>SMS API</a:t>
            </a:r>
          </a:p>
          <a:p>
            <a:pPr marL="342900" indent="-342900">
              <a:buFont typeface="Arial"/>
              <a:buChar char="•"/>
            </a:pPr>
            <a:r>
              <a:rPr lang="en-US" dirty="0" smtClean="0"/>
              <a:t>In App Messaging, v2</a:t>
            </a:r>
          </a:p>
          <a:p>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2</a:t>
            </a:fld>
            <a:endParaRPr lang="en-US" dirty="0"/>
          </a:p>
        </p:txBody>
      </p:sp>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536339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20</a:t>
            </a:fld>
            <a:endParaRPr lang="en-US" dirty="0"/>
          </a:p>
        </p:txBody>
      </p:sp>
      <p:sp>
        <p:nvSpPr>
          <p:cNvPr id="5" name="Title 4"/>
          <p:cNvSpPr>
            <a:spLocks noGrp="1"/>
          </p:cNvSpPr>
          <p:nvPr>
            <p:ph type="title"/>
          </p:nvPr>
        </p:nvSpPr>
        <p:spPr/>
        <p:txBody>
          <a:bodyPr/>
          <a:lstStyle/>
          <a:p>
            <a:r>
              <a:rPr lang="en-US" dirty="0" smtClean="0"/>
              <a:t>Common SMS/MMS API Issues</a:t>
            </a:r>
            <a:endParaRPr lang="en-US" dirty="0"/>
          </a:p>
        </p:txBody>
      </p:sp>
      <p:sp>
        <p:nvSpPr>
          <p:cNvPr id="10" name="Content Placeholder 5"/>
          <p:cNvSpPr>
            <a:spLocks noGrp="1"/>
          </p:cNvSpPr>
          <p:nvPr>
            <p:ph idx="1"/>
          </p:nvPr>
        </p:nvSpPr>
        <p:spPr>
          <a:xfrm>
            <a:off x="553703" y="1219201"/>
            <a:ext cx="8001000" cy="4963878"/>
          </a:xfrm>
        </p:spPr>
        <p:txBody>
          <a:bodyPr>
            <a:normAutofit/>
          </a:bodyPr>
          <a:lstStyle/>
          <a:p>
            <a:r>
              <a:rPr lang="en-US" dirty="0" smtClean="0"/>
              <a:t>Here are common issues that occur when using the AT&amp;T Messaging APIs.</a:t>
            </a:r>
          </a:p>
          <a:p>
            <a:pPr lvl="1"/>
            <a:r>
              <a:rPr lang="en-US" dirty="0" smtClean="0"/>
              <a:t>SMS</a:t>
            </a:r>
          </a:p>
          <a:p>
            <a:pPr lvl="2"/>
            <a:r>
              <a:rPr lang="en-US" dirty="0" smtClean="0"/>
              <a:t>Get SMS does not work for the online </a:t>
            </a:r>
            <a:r>
              <a:rPr lang="en-US" dirty="0" err="1" smtClean="0"/>
              <a:t>shortcode</a:t>
            </a:r>
            <a:r>
              <a:rPr lang="en-US" dirty="0" smtClean="0"/>
              <a:t> that is automatically generated. Need to create an offline </a:t>
            </a:r>
            <a:r>
              <a:rPr lang="en-US" dirty="0" err="1" smtClean="0"/>
              <a:t>shortcode</a:t>
            </a:r>
            <a:r>
              <a:rPr lang="en-US" dirty="0" smtClean="0"/>
              <a:t>.</a:t>
            </a:r>
          </a:p>
          <a:p>
            <a:pPr lvl="2"/>
            <a:r>
              <a:rPr lang="en-US" dirty="0" smtClean="0"/>
              <a:t>Receive SMS requires a listener service that needs to be set up properly</a:t>
            </a:r>
          </a:p>
          <a:p>
            <a:pPr lvl="1"/>
            <a:endParaRPr lang="en-US" dirty="0" smtClean="0"/>
          </a:p>
          <a:p>
            <a:pPr lvl="1"/>
            <a:r>
              <a:rPr lang="en-US" dirty="0" smtClean="0"/>
              <a:t>MMS</a:t>
            </a:r>
          </a:p>
          <a:p>
            <a:pPr lvl="2"/>
            <a:r>
              <a:rPr lang="en-US" dirty="0" smtClean="0"/>
              <a:t>When using the SMIL format, how MMS messages appear on the device will depend on how SMIL is implemented on the device.</a:t>
            </a:r>
          </a:p>
          <a:p>
            <a:pPr lvl="2"/>
            <a:r>
              <a:rPr lang="en-US" dirty="0" smtClean="0"/>
              <a:t>Only 10 messages can be sent at one time.</a:t>
            </a:r>
          </a:p>
          <a:p>
            <a:pPr lvl="2"/>
            <a:endParaRPr lang="en-US" dirty="0" smtClean="0"/>
          </a:p>
          <a:p>
            <a:endParaRPr lang="en-US" dirty="0" smtClean="0"/>
          </a:p>
        </p:txBody>
      </p:sp>
    </p:spTree>
    <p:extLst>
      <p:ext uri="{BB962C8B-B14F-4D97-AF65-F5344CB8AC3E}">
        <p14:creationId xmlns:p14="http://schemas.microsoft.com/office/powerpoint/2010/main" val="20932139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 App Messaging, v2</a:t>
            </a:r>
            <a:endParaRPr lang="en-US" dirty="0"/>
          </a:p>
        </p:txBody>
      </p:sp>
      <p:sp>
        <p:nvSpPr>
          <p:cNvPr id="8" name="Subtitle 7"/>
          <p:cNvSpPr>
            <a:spLocks noGrp="1"/>
          </p:cNvSpPr>
          <p:nvPr>
            <p:ph type="subTitle" idx="1"/>
          </p:nvPr>
        </p:nvSpPr>
        <p:spPr/>
        <p:txBody>
          <a:bodyPr/>
          <a:lstStyle/>
          <a:p>
            <a:endParaRPr lang="en-US"/>
          </a:p>
        </p:txBody>
      </p:sp>
      <p:sp>
        <p:nvSpPr>
          <p:cNvPr id="2" name="Footer Placeholder 1"/>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3" name="Slide Number Placeholder 2"/>
          <p:cNvSpPr>
            <a:spLocks noGrp="1"/>
          </p:cNvSpPr>
          <p:nvPr>
            <p:ph type="sldNum" sz="quarter" idx="4294967295"/>
          </p:nvPr>
        </p:nvSpPr>
        <p:spPr>
          <a:xfrm>
            <a:off x="0" y="6100763"/>
            <a:ext cx="336550" cy="365125"/>
          </a:xfrm>
        </p:spPr>
        <p:txBody>
          <a:bodyPr/>
          <a:lstStyle/>
          <a:p>
            <a:fld id="{5BD36294-2849-48A8-8531-5354CF3095D2}" type="slidenum">
              <a:rPr lang="en-US" smtClean="0"/>
              <a:pPr/>
              <a:t>21</a:t>
            </a:fld>
            <a:endParaRPr lang="en-US" dirty="0"/>
          </a:p>
        </p:txBody>
      </p:sp>
    </p:spTree>
    <p:extLst>
      <p:ext uri="{BB962C8B-B14F-4D97-AF65-F5344CB8AC3E}">
        <p14:creationId xmlns:p14="http://schemas.microsoft.com/office/powerpoint/2010/main" val="17183914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a:p>
        </p:txBody>
      </p:sp>
      <p:sp>
        <p:nvSpPr>
          <p:cNvPr id="23" name="Title 5"/>
          <p:cNvSpPr>
            <a:spLocks noGrp="1"/>
          </p:cNvSpPr>
          <p:nvPr>
            <p:ph type="title"/>
          </p:nvPr>
        </p:nvSpPr>
        <p:spPr/>
        <p:txBody>
          <a:bodyPr/>
          <a:lstStyle/>
          <a:p>
            <a:r>
              <a:rPr lang="en-US" dirty="0" smtClean="0"/>
              <a:t>Messaging Lab Exercise 3: Obtaining an Access Token with User Consent</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22</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39155168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Required when accessing user data or acting on their behalf</a:t>
            </a:r>
          </a:p>
          <a:p>
            <a:pPr lvl="2"/>
            <a:r>
              <a:rPr lang="en-US" dirty="0" smtClean="0"/>
              <a:t>Information about the user’s device</a:t>
            </a:r>
          </a:p>
          <a:p>
            <a:pPr lvl="2"/>
            <a:r>
              <a:rPr lang="en-US" dirty="0" smtClean="0"/>
              <a:t>Sending messages from user’s phone number</a:t>
            </a:r>
          </a:p>
          <a:p>
            <a:pPr lvl="2"/>
            <a:r>
              <a:rPr lang="en-US" dirty="0" smtClean="0"/>
              <a:t>Payment</a:t>
            </a:r>
          </a:p>
          <a:p>
            <a:pPr lvl="2"/>
            <a:endParaRPr lang="en-US" dirty="0" smtClean="0"/>
          </a:p>
          <a:p>
            <a:r>
              <a:rPr lang="en-US" dirty="0" smtClean="0"/>
              <a:t>“Three-legged” OAuth is used, where customer consent is obtained through an AT&amp;T website.</a:t>
            </a:r>
          </a:p>
          <a:p>
            <a:pPr lvl="1"/>
            <a:r>
              <a:rPr lang="en-US" dirty="0" smtClean="0"/>
              <a:t>You specify a website that will be redirected to when the user grants consent.</a:t>
            </a:r>
          </a:p>
          <a:p>
            <a:pPr lvl="1"/>
            <a:r>
              <a:rPr lang="en-US" dirty="0" smtClean="0"/>
              <a:t>For the OAuth call, the </a:t>
            </a:r>
            <a:r>
              <a:rPr lang="en-US" dirty="0" err="1" smtClean="0"/>
              <a:t>grant_type</a:t>
            </a:r>
            <a:r>
              <a:rPr lang="en-US" dirty="0" smtClean="0"/>
              <a:t> parameter is </a:t>
            </a:r>
            <a:r>
              <a:rPr lang="en-US" dirty="0" err="1" smtClean="0"/>
              <a:t>authorization_code</a:t>
            </a:r>
            <a:r>
              <a:rPr lang="en-US" dirty="0" smtClean="0"/>
              <a:t>.</a:t>
            </a:r>
          </a:p>
        </p:txBody>
      </p:sp>
      <p:sp>
        <p:nvSpPr>
          <p:cNvPr id="4" name="Footer Placeholder 3"/>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5" name="Slide Number Placeholder 4"/>
          <p:cNvSpPr>
            <a:spLocks noGrp="1"/>
          </p:cNvSpPr>
          <p:nvPr>
            <p:ph type="sldNum" sz="quarter" idx="11"/>
          </p:nvPr>
        </p:nvSpPr>
        <p:spPr/>
        <p:txBody>
          <a:bodyPr/>
          <a:lstStyle/>
          <a:p>
            <a:fld id="{5BD36294-2849-48A8-8531-5354CF3095D2}" type="slidenum">
              <a:rPr lang="en-US" smtClean="0"/>
              <a:pPr/>
              <a:t>23</a:t>
            </a:fld>
            <a:endParaRPr lang="en-US" dirty="0"/>
          </a:p>
        </p:txBody>
      </p:sp>
      <p:sp>
        <p:nvSpPr>
          <p:cNvPr id="2" name="Title 1"/>
          <p:cNvSpPr>
            <a:spLocks noGrp="1"/>
          </p:cNvSpPr>
          <p:nvPr>
            <p:ph type="title"/>
          </p:nvPr>
        </p:nvSpPr>
        <p:spPr/>
        <p:txBody>
          <a:bodyPr/>
          <a:lstStyle/>
          <a:p>
            <a:r>
              <a:rPr lang="en-US" dirty="0" smtClean="0"/>
              <a:t>Authorization with User Consent</a:t>
            </a:r>
            <a:endParaRPr lang="en-US" dirty="0"/>
          </a:p>
        </p:txBody>
      </p:sp>
    </p:spTree>
    <p:extLst>
      <p:ext uri="{BB962C8B-B14F-4D97-AF65-F5344CB8AC3E}">
        <p14:creationId xmlns:p14="http://schemas.microsoft.com/office/powerpoint/2010/main" val="39481331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Authorization With Consent</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24</a:t>
            </a:fld>
            <a:endParaRPr lang="en-US" dirty="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9" name="Picture 2" descr="\\psf\Host\Volumes\johbee\Documents\01_Freelance_Design\INTERBRAND\AT&amp;T\2011_Internal_Templates\exports\SlideMaster_Logo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8600" y="1431925"/>
            <a:ext cx="2224548" cy="810478"/>
          </a:xfrm>
          <a:prstGeom prst="rect">
            <a:avLst/>
          </a:prstGeom>
          <a:noFill/>
        </p:spPr>
        <p:txBody>
          <a:bodyPr wrap="square" rtlCol="0">
            <a:spAutoFit/>
          </a:bodyPr>
          <a:lstStyle/>
          <a:p>
            <a:pPr>
              <a:spcAft>
                <a:spcPts val="800"/>
              </a:spcAft>
            </a:pPr>
            <a:r>
              <a:rPr lang="en-US" sz="2000" b="1" dirty="0">
                <a:solidFill>
                  <a:schemeClr val="tx2"/>
                </a:solidFill>
              </a:rPr>
              <a:t>Step 1: </a:t>
            </a:r>
          </a:p>
          <a:p>
            <a:pPr marL="0" lvl="2">
              <a:spcAft>
                <a:spcPts val="400"/>
              </a:spcAft>
              <a:buSzPct val="80000"/>
            </a:pPr>
            <a:r>
              <a:rPr lang="en-US" sz="2000" dirty="0">
                <a:solidFill>
                  <a:schemeClr val="bg2"/>
                </a:solidFill>
              </a:rPr>
              <a:t>Obtain </a:t>
            </a:r>
            <a:r>
              <a:rPr lang="en-US" sz="2000" dirty="0" smtClean="0">
                <a:solidFill>
                  <a:schemeClr val="bg2"/>
                </a:solidFill>
              </a:rPr>
              <a:t>consent</a:t>
            </a:r>
            <a:endParaRPr lang="en-US" sz="2000" dirty="0">
              <a:solidFill>
                <a:schemeClr val="bg2"/>
              </a:solidFill>
            </a:endParaRPr>
          </a:p>
        </p:txBody>
      </p:sp>
      <p:sp>
        <p:nvSpPr>
          <p:cNvPr id="12" name="TextBox 11"/>
          <p:cNvSpPr txBox="1"/>
          <p:nvPr/>
        </p:nvSpPr>
        <p:spPr>
          <a:xfrm>
            <a:off x="4138252" y="2794250"/>
            <a:ext cx="3233052" cy="369332"/>
          </a:xfrm>
          <a:prstGeom prst="rect">
            <a:avLst/>
          </a:prstGeom>
          <a:noFill/>
        </p:spPr>
        <p:txBody>
          <a:bodyPr wrap="square" rtlCol="0">
            <a:spAutoFit/>
          </a:bodyPr>
          <a:lstStyle/>
          <a:p>
            <a:pPr algn="ctr"/>
            <a:r>
              <a:rPr lang="en-US" dirty="0" smtClean="0">
                <a:solidFill>
                  <a:schemeClr val="bg2"/>
                </a:solidFill>
              </a:rPr>
              <a:t>Client ID, client secret, and code</a:t>
            </a:r>
            <a:endParaRPr lang="en-US" dirty="0">
              <a:solidFill>
                <a:schemeClr val="bg2"/>
              </a:solidFill>
            </a:endParaRPr>
          </a:p>
        </p:txBody>
      </p:sp>
      <p:sp>
        <p:nvSpPr>
          <p:cNvPr id="20" name="Down Arrow 19"/>
          <p:cNvSpPr/>
          <p:nvPr/>
        </p:nvSpPr>
        <p:spPr>
          <a:xfrm rot="16200000" flipH="1" flipV="1">
            <a:off x="5570864" y="3850582"/>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25" name="Rounded Rectangle 24"/>
          <p:cNvSpPr/>
          <p:nvPr/>
        </p:nvSpPr>
        <p:spPr>
          <a:xfrm>
            <a:off x="2550846" y="4477144"/>
            <a:ext cx="1106754" cy="1362143"/>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Application</a:t>
            </a:r>
            <a:endParaRPr lang="en-US" sz="1400" dirty="0"/>
          </a:p>
        </p:txBody>
      </p:sp>
      <p:sp>
        <p:nvSpPr>
          <p:cNvPr id="26" name="Rounded Rectangle 25"/>
          <p:cNvSpPr/>
          <p:nvPr/>
        </p:nvSpPr>
        <p:spPr>
          <a:xfrm>
            <a:off x="7576459" y="1092095"/>
            <a:ext cx="974578" cy="1445259"/>
          </a:xfrm>
          <a:prstGeom prst="roundRect">
            <a:avLst>
              <a:gd name="adj" fmla="val 3288"/>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Consent Server</a:t>
            </a:r>
            <a:endParaRPr lang="en-US" dirty="0"/>
          </a:p>
        </p:txBody>
      </p:sp>
      <p:sp>
        <p:nvSpPr>
          <p:cNvPr id="27" name="TextBox 26"/>
          <p:cNvSpPr txBox="1"/>
          <p:nvPr/>
        </p:nvSpPr>
        <p:spPr>
          <a:xfrm>
            <a:off x="4647274" y="3910134"/>
            <a:ext cx="2195068" cy="369332"/>
          </a:xfrm>
          <a:prstGeom prst="rect">
            <a:avLst/>
          </a:prstGeom>
          <a:noFill/>
        </p:spPr>
        <p:txBody>
          <a:bodyPr wrap="square" rtlCol="0">
            <a:spAutoFit/>
          </a:bodyPr>
          <a:lstStyle/>
          <a:p>
            <a:pPr algn="ctr"/>
            <a:r>
              <a:rPr lang="en-US" dirty="0" smtClean="0">
                <a:solidFill>
                  <a:schemeClr val="bg2"/>
                </a:solidFill>
              </a:rPr>
              <a:t>Access token</a:t>
            </a:r>
            <a:endParaRPr lang="en-US" dirty="0">
              <a:solidFill>
                <a:schemeClr val="bg2"/>
              </a:solidFill>
            </a:endParaRPr>
          </a:p>
        </p:txBody>
      </p:sp>
      <p:sp>
        <p:nvSpPr>
          <p:cNvPr id="28" name="TextBox 27"/>
          <p:cNvSpPr txBox="1"/>
          <p:nvPr/>
        </p:nvSpPr>
        <p:spPr>
          <a:xfrm>
            <a:off x="4647274" y="4557746"/>
            <a:ext cx="2195068" cy="369332"/>
          </a:xfrm>
          <a:prstGeom prst="rect">
            <a:avLst/>
          </a:prstGeom>
          <a:noFill/>
        </p:spPr>
        <p:txBody>
          <a:bodyPr wrap="square" rtlCol="0">
            <a:spAutoFit/>
          </a:bodyPr>
          <a:lstStyle/>
          <a:p>
            <a:pPr algn="ctr"/>
            <a:r>
              <a:rPr lang="en-US" dirty="0" smtClean="0">
                <a:solidFill>
                  <a:schemeClr val="bg2"/>
                </a:solidFill>
              </a:rPr>
              <a:t>Access token</a:t>
            </a:r>
            <a:endParaRPr lang="en-US" dirty="0">
              <a:solidFill>
                <a:schemeClr val="bg2"/>
              </a:solidFill>
            </a:endParaRPr>
          </a:p>
        </p:txBody>
      </p:sp>
      <p:sp>
        <p:nvSpPr>
          <p:cNvPr id="29" name="TextBox 28"/>
          <p:cNvSpPr txBox="1"/>
          <p:nvPr/>
        </p:nvSpPr>
        <p:spPr>
          <a:xfrm>
            <a:off x="4647274" y="5651022"/>
            <a:ext cx="2195068" cy="369332"/>
          </a:xfrm>
          <a:prstGeom prst="rect">
            <a:avLst/>
          </a:prstGeom>
          <a:noFill/>
        </p:spPr>
        <p:txBody>
          <a:bodyPr wrap="square" rtlCol="0">
            <a:spAutoFit/>
          </a:bodyPr>
          <a:lstStyle/>
          <a:p>
            <a:pPr algn="ctr"/>
            <a:r>
              <a:rPr lang="en-US" dirty="0" smtClean="0">
                <a:solidFill>
                  <a:schemeClr val="bg2"/>
                </a:solidFill>
              </a:rPr>
              <a:t>API  response</a:t>
            </a:r>
            <a:endParaRPr lang="en-US" dirty="0">
              <a:solidFill>
                <a:schemeClr val="bg2"/>
              </a:solidFill>
            </a:endParaRPr>
          </a:p>
        </p:txBody>
      </p:sp>
      <p:sp>
        <p:nvSpPr>
          <p:cNvPr id="30" name="TextBox 29"/>
          <p:cNvSpPr txBox="1"/>
          <p:nvPr/>
        </p:nvSpPr>
        <p:spPr>
          <a:xfrm>
            <a:off x="228600" y="4577069"/>
            <a:ext cx="2224548" cy="1118255"/>
          </a:xfrm>
          <a:prstGeom prst="rect">
            <a:avLst/>
          </a:prstGeom>
          <a:noFill/>
        </p:spPr>
        <p:txBody>
          <a:bodyPr wrap="square" rtlCol="0">
            <a:spAutoFit/>
          </a:bodyPr>
          <a:lstStyle/>
          <a:p>
            <a:pPr>
              <a:spcAft>
                <a:spcPts val="800"/>
              </a:spcAft>
            </a:pPr>
            <a:r>
              <a:rPr lang="en-US" sz="2000" b="1" dirty="0">
                <a:solidFill>
                  <a:schemeClr val="tx2"/>
                </a:solidFill>
              </a:rPr>
              <a:t>Step 3</a:t>
            </a:r>
            <a:r>
              <a:rPr lang="en-US" sz="2000" b="1" dirty="0" smtClean="0">
                <a:solidFill>
                  <a:schemeClr val="tx2"/>
                </a:solidFill>
              </a:rPr>
              <a:t>: </a:t>
            </a:r>
            <a:endParaRPr lang="en-US" sz="2000" b="1" dirty="0">
              <a:solidFill>
                <a:schemeClr val="tx2"/>
              </a:solidFill>
            </a:endParaRPr>
          </a:p>
          <a:p>
            <a:pPr marL="0" lvl="2">
              <a:spcAft>
                <a:spcPts val="400"/>
              </a:spcAft>
              <a:buSzPct val="80000"/>
            </a:pPr>
            <a:r>
              <a:rPr lang="en-US" sz="2000" dirty="0" smtClean="0">
                <a:solidFill>
                  <a:schemeClr val="bg2"/>
                </a:solidFill>
              </a:rPr>
              <a:t>Make an API request</a:t>
            </a:r>
            <a:endParaRPr lang="en-US" sz="2000" dirty="0">
              <a:solidFill>
                <a:schemeClr val="bg2"/>
              </a:solidFill>
            </a:endParaRPr>
          </a:p>
        </p:txBody>
      </p:sp>
      <p:sp>
        <p:nvSpPr>
          <p:cNvPr id="31" name="Rounded Rectangle 30"/>
          <p:cNvSpPr/>
          <p:nvPr/>
        </p:nvSpPr>
        <p:spPr>
          <a:xfrm>
            <a:off x="7576458" y="4477143"/>
            <a:ext cx="988106" cy="1403825"/>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t>API Gateway</a:t>
            </a:r>
            <a:endParaRPr lang="en-US" sz="1600" dirty="0"/>
          </a:p>
        </p:txBody>
      </p:sp>
      <p:sp>
        <p:nvSpPr>
          <p:cNvPr id="21" name="Rounded Rectangle 20"/>
          <p:cNvSpPr/>
          <p:nvPr/>
        </p:nvSpPr>
        <p:spPr>
          <a:xfrm>
            <a:off x="2558106" y="2746692"/>
            <a:ext cx="1106754" cy="1445259"/>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Application</a:t>
            </a:r>
            <a:endParaRPr lang="en-US" sz="1400" dirty="0"/>
          </a:p>
        </p:txBody>
      </p:sp>
      <p:sp>
        <p:nvSpPr>
          <p:cNvPr id="22" name="Down Arrow 21"/>
          <p:cNvSpPr/>
          <p:nvPr/>
        </p:nvSpPr>
        <p:spPr>
          <a:xfrm rot="5400000" flipV="1">
            <a:off x="5592638" y="3436936"/>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23" name="Down Arrow 22"/>
          <p:cNvSpPr/>
          <p:nvPr/>
        </p:nvSpPr>
        <p:spPr>
          <a:xfrm rot="16200000" flipH="1" flipV="1">
            <a:off x="5592638" y="2130676"/>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32" name="Down Arrow 31"/>
          <p:cNvSpPr/>
          <p:nvPr/>
        </p:nvSpPr>
        <p:spPr>
          <a:xfrm rot="5400000" flipV="1">
            <a:off x="5614412" y="1717030"/>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33" name="TextBox 32"/>
          <p:cNvSpPr txBox="1"/>
          <p:nvPr/>
        </p:nvSpPr>
        <p:spPr>
          <a:xfrm>
            <a:off x="228600" y="2910193"/>
            <a:ext cx="1905000" cy="1118255"/>
          </a:xfrm>
          <a:prstGeom prst="rect">
            <a:avLst/>
          </a:prstGeom>
          <a:noFill/>
        </p:spPr>
        <p:txBody>
          <a:bodyPr wrap="square" rtlCol="0">
            <a:spAutoFit/>
          </a:bodyPr>
          <a:lstStyle/>
          <a:p>
            <a:pPr>
              <a:spcAft>
                <a:spcPts val="800"/>
              </a:spcAft>
            </a:pPr>
            <a:r>
              <a:rPr lang="en-US" sz="2000" b="1" dirty="0">
                <a:solidFill>
                  <a:schemeClr val="tx2"/>
                </a:solidFill>
              </a:rPr>
              <a:t>Step </a:t>
            </a:r>
            <a:r>
              <a:rPr lang="en-US" sz="2000" b="1" dirty="0" smtClean="0">
                <a:solidFill>
                  <a:schemeClr val="tx2"/>
                </a:solidFill>
              </a:rPr>
              <a:t>2: </a:t>
            </a:r>
            <a:endParaRPr lang="en-US" sz="2000" b="1" dirty="0">
              <a:solidFill>
                <a:schemeClr val="tx2"/>
              </a:solidFill>
            </a:endParaRPr>
          </a:p>
          <a:p>
            <a:pPr marL="0" lvl="2">
              <a:spcAft>
                <a:spcPts val="400"/>
              </a:spcAft>
              <a:buSzPct val="80000"/>
            </a:pPr>
            <a:r>
              <a:rPr lang="en-US" sz="2000" dirty="0">
                <a:solidFill>
                  <a:schemeClr val="bg2"/>
                </a:solidFill>
              </a:rPr>
              <a:t>Obtain an </a:t>
            </a:r>
            <a:r>
              <a:rPr lang="en-US" sz="2000" dirty="0" smtClean="0">
                <a:solidFill>
                  <a:schemeClr val="bg2"/>
                </a:solidFill>
              </a:rPr>
              <a:t>access token</a:t>
            </a:r>
            <a:endParaRPr lang="en-US" sz="2000" dirty="0">
              <a:solidFill>
                <a:schemeClr val="bg2"/>
              </a:solidFill>
            </a:endParaRPr>
          </a:p>
        </p:txBody>
      </p:sp>
      <p:sp>
        <p:nvSpPr>
          <p:cNvPr id="37" name="Rounded Rectangle 36"/>
          <p:cNvSpPr/>
          <p:nvPr/>
        </p:nvSpPr>
        <p:spPr>
          <a:xfrm>
            <a:off x="2565366" y="1055814"/>
            <a:ext cx="1106754" cy="1445259"/>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Application</a:t>
            </a:r>
            <a:endParaRPr lang="en-US" sz="1400" dirty="0"/>
          </a:p>
        </p:txBody>
      </p:sp>
      <p:sp>
        <p:nvSpPr>
          <p:cNvPr id="38" name="TextBox 37"/>
          <p:cNvSpPr txBox="1"/>
          <p:nvPr/>
        </p:nvSpPr>
        <p:spPr>
          <a:xfrm>
            <a:off x="4145512" y="1074344"/>
            <a:ext cx="3233052" cy="369332"/>
          </a:xfrm>
          <a:prstGeom prst="rect">
            <a:avLst/>
          </a:prstGeom>
          <a:noFill/>
        </p:spPr>
        <p:txBody>
          <a:bodyPr wrap="square" rtlCol="0">
            <a:spAutoFit/>
          </a:bodyPr>
          <a:lstStyle/>
          <a:p>
            <a:pPr algn="ctr"/>
            <a:r>
              <a:rPr lang="en-US" dirty="0" smtClean="0">
                <a:solidFill>
                  <a:schemeClr val="bg2"/>
                </a:solidFill>
              </a:rPr>
              <a:t>Client ID and scope</a:t>
            </a:r>
            <a:endParaRPr lang="en-US" dirty="0">
              <a:solidFill>
                <a:schemeClr val="bg2"/>
              </a:solidFill>
            </a:endParaRPr>
          </a:p>
        </p:txBody>
      </p:sp>
      <p:sp>
        <p:nvSpPr>
          <p:cNvPr id="40" name="TextBox 39"/>
          <p:cNvSpPr txBox="1"/>
          <p:nvPr/>
        </p:nvSpPr>
        <p:spPr>
          <a:xfrm>
            <a:off x="4654534" y="2190228"/>
            <a:ext cx="2195068" cy="369332"/>
          </a:xfrm>
          <a:prstGeom prst="rect">
            <a:avLst/>
          </a:prstGeom>
          <a:noFill/>
        </p:spPr>
        <p:txBody>
          <a:bodyPr wrap="square" rtlCol="0">
            <a:spAutoFit/>
          </a:bodyPr>
          <a:lstStyle/>
          <a:p>
            <a:pPr algn="ctr"/>
            <a:r>
              <a:rPr lang="en-US" dirty="0" smtClean="0">
                <a:solidFill>
                  <a:schemeClr val="bg2"/>
                </a:solidFill>
              </a:rPr>
              <a:t>Authorization code</a:t>
            </a:r>
            <a:endParaRPr lang="en-US" dirty="0">
              <a:solidFill>
                <a:schemeClr val="bg2"/>
              </a:solidFill>
            </a:endParaRPr>
          </a:p>
        </p:txBody>
      </p:sp>
      <p:sp>
        <p:nvSpPr>
          <p:cNvPr id="41" name="Down Arrow 40"/>
          <p:cNvSpPr/>
          <p:nvPr/>
        </p:nvSpPr>
        <p:spPr>
          <a:xfrm rot="16200000" flipH="1" flipV="1">
            <a:off x="5599898" y="410770"/>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42" name="Down Arrow 41"/>
          <p:cNvSpPr/>
          <p:nvPr/>
        </p:nvSpPr>
        <p:spPr>
          <a:xfrm rot="5400000" flipV="1">
            <a:off x="5621672" y="-2876"/>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34" name="Rounded Rectangle 33"/>
          <p:cNvSpPr/>
          <p:nvPr/>
        </p:nvSpPr>
        <p:spPr>
          <a:xfrm>
            <a:off x="7569204" y="2742723"/>
            <a:ext cx="988106" cy="1403825"/>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t>API Gateway</a:t>
            </a:r>
            <a:endParaRPr lang="en-US" sz="1600" dirty="0"/>
          </a:p>
        </p:txBody>
      </p:sp>
    </p:spTree>
    <p:extLst>
      <p:ext uri="{BB962C8B-B14F-4D97-AF65-F5344CB8AC3E}">
        <p14:creationId xmlns:p14="http://schemas.microsoft.com/office/powerpoint/2010/main" val="33212968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800" dirty="0" smtClean="0"/>
              <a:t>Redirect to</a:t>
            </a:r>
            <a:r>
              <a:rPr lang="en-US" sz="2800" dirty="0"/>
              <a:t>:</a:t>
            </a:r>
          </a:p>
          <a:p>
            <a:pPr>
              <a:spcAft>
                <a:spcPts val="200"/>
              </a:spcAft>
            </a:pPr>
            <a:r>
              <a:rPr lang="en-US" sz="2800" b="0" dirty="0">
                <a:latin typeface="Courier New" pitchFamily="49" charset="0"/>
                <a:cs typeface="Courier New" pitchFamily="49" charset="0"/>
              </a:rPr>
              <a:t>https://</a:t>
            </a:r>
            <a:r>
              <a:rPr lang="en-US" sz="2800" b="0" dirty="0" err="1">
                <a:latin typeface="Courier New" pitchFamily="49" charset="0"/>
                <a:cs typeface="Courier New" pitchFamily="49" charset="0"/>
              </a:rPr>
              <a:t>api.att.com</a:t>
            </a:r>
            <a:r>
              <a:rPr lang="en-US" sz="2800" b="0" dirty="0">
                <a:latin typeface="Courier New" pitchFamily="49" charset="0"/>
                <a:cs typeface="Courier New" pitchFamily="49" charset="0"/>
              </a:rPr>
              <a:t>/</a:t>
            </a:r>
            <a:r>
              <a:rPr lang="en-US" sz="2800" b="0" dirty="0" err="1">
                <a:latin typeface="Courier New" pitchFamily="49" charset="0"/>
                <a:cs typeface="Courier New" pitchFamily="49" charset="0"/>
              </a:rPr>
              <a:t>oauth</a:t>
            </a:r>
            <a:r>
              <a:rPr lang="en-US" sz="2800" b="0" dirty="0">
                <a:latin typeface="Courier New" pitchFamily="49" charset="0"/>
                <a:cs typeface="Courier New" pitchFamily="49" charset="0"/>
              </a:rPr>
              <a:t>/authorize?</a:t>
            </a:r>
          </a:p>
          <a:p>
            <a:r>
              <a:rPr lang="en-US" sz="2800" b="0" dirty="0">
                <a:latin typeface="Courier New" pitchFamily="49" charset="0"/>
                <a:cs typeface="Courier New" pitchFamily="49" charset="0"/>
              </a:rPr>
              <a:t>    </a:t>
            </a:r>
            <a:r>
              <a:rPr lang="en-US" sz="2800" b="0" dirty="0" err="1">
                <a:latin typeface="Courier New" pitchFamily="49" charset="0"/>
                <a:cs typeface="Courier New" pitchFamily="49" charset="0"/>
              </a:rPr>
              <a:t>client_id</a:t>
            </a:r>
            <a:r>
              <a:rPr lang="en-US" sz="2800" b="0" dirty="0">
                <a:latin typeface="Courier New" pitchFamily="49" charset="0"/>
                <a:cs typeface="Courier New" pitchFamily="49" charset="0"/>
              </a:rPr>
              <a:t>=&lt;</a:t>
            </a:r>
            <a:r>
              <a:rPr lang="en-US" sz="2800" b="0" dirty="0" err="1">
                <a:latin typeface="Courier New" pitchFamily="49" charset="0"/>
                <a:cs typeface="Courier New" pitchFamily="49" charset="0"/>
              </a:rPr>
              <a:t>appkey</a:t>
            </a:r>
            <a:r>
              <a:rPr lang="en-US" sz="2800" b="0" dirty="0">
                <a:latin typeface="Courier New" pitchFamily="49" charset="0"/>
                <a:cs typeface="Courier New" pitchFamily="49" charset="0"/>
              </a:rPr>
              <a:t>&gt;&amp;scope=&lt;scope&gt;</a:t>
            </a:r>
            <a:endParaRPr lang="en-US" sz="2800" dirty="0"/>
          </a:p>
          <a:p>
            <a:endParaRPr lang="en-US" sz="2800" dirty="0"/>
          </a:p>
        </p:txBody>
      </p:sp>
      <p:sp>
        <p:nvSpPr>
          <p:cNvPr id="5" name="Footer Placeholder 4"/>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25</a:t>
            </a:fld>
            <a:endParaRPr lang="en-US" dirty="0"/>
          </a:p>
        </p:txBody>
      </p:sp>
      <p:sp>
        <p:nvSpPr>
          <p:cNvPr id="6" name="Title 5"/>
          <p:cNvSpPr>
            <a:spLocks noGrp="1"/>
          </p:cNvSpPr>
          <p:nvPr>
            <p:ph type="title"/>
          </p:nvPr>
        </p:nvSpPr>
        <p:spPr/>
        <p:txBody>
          <a:bodyPr/>
          <a:lstStyle/>
          <a:p>
            <a:r>
              <a:rPr lang="en-US" dirty="0" smtClean="0"/>
              <a:t>Step 1: OAuth Redirect</a:t>
            </a:r>
            <a:endParaRPr lang="en-US" dirty="0"/>
          </a:p>
        </p:txBody>
      </p:sp>
    </p:spTree>
    <p:extLst>
      <p:ext uri="{BB962C8B-B14F-4D97-AF65-F5344CB8AC3E}">
        <p14:creationId xmlns:p14="http://schemas.microsoft.com/office/powerpoint/2010/main" val="13542535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 the Authorization Code Redirect URL</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26</a:t>
            </a:fld>
            <a:endParaRPr lang="en-US" dirty="0"/>
          </a:p>
        </p:txBody>
      </p:sp>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pic>
        <p:nvPicPr>
          <p:cNvPr id="9" name="Picture 8"/>
          <p:cNvPicPr>
            <a:picLocks noChangeAspect="1"/>
          </p:cNvPicPr>
          <p:nvPr/>
        </p:nvPicPr>
        <p:blipFill>
          <a:blip r:embed="rId2"/>
          <a:stretch>
            <a:fillRect/>
          </a:stretch>
        </p:blipFill>
        <p:spPr>
          <a:xfrm>
            <a:off x="563563" y="1219201"/>
            <a:ext cx="3654724" cy="4724399"/>
          </a:xfrm>
          <a:prstGeom prst="rect">
            <a:avLst/>
          </a:prstGeom>
          <a:ln>
            <a:solidFill>
              <a:schemeClr val="tx1"/>
            </a:solidFill>
          </a:ln>
          <a:effectLst>
            <a:outerShdw blurRad="50800" dist="38100" dir="2700000" algn="tl" rotWithShape="0">
              <a:srgbClr val="000000">
                <a:alpha val="43000"/>
              </a:srgbClr>
            </a:outerShdw>
          </a:effectLst>
        </p:spPr>
      </p:pic>
      <p:sp>
        <p:nvSpPr>
          <p:cNvPr id="10" name="Left Arrow 9"/>
          <p:cNvSpPr/>
          <p:nvPr/>
        </p:nvSpPr>
        <p:spPr>
          <a:xfrm rot="20336573">
            <a:off x="3865997" y="5175119"/>
            <a:ext cx="1724427" cy="632197"/>
          </a:xfrm>
          <a:prstGeom prst="leftArrow">
            <a:avLst>
              <a:gd name="adj1" fmla="val 38744"/>
              <a:gd name="adj2" fmla="val 39612"/>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 name="Picture 1"/>
          <p:cNvPicPr>
            <a:picLocks noChangeAspect="1"/>
          </p:cNvPicPr>
          <p:nvPr/>
        </p:nvPicPr>
        <p:blipFill>
          <a:blip r:embed="rId3"/>
          <a:stretch>
            <a:fillRect/>
          </a:stretch>
        </p:blipFill>
        <p:spPr>
          <a:xfrm>
            <a:off x="101600" y="2783840"/>
            <a:ext cx="8737600" cy="1788160"/>
          </a:xfrm>
          <a:prstGeom prst="rect">
            <a:avLst/>
          </a:prstGeom>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49975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par>
                                <p:cTn id="12" presetID="9"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Obtaining Consent - On Network</a:t>
            </a:r>
            <a:endParaRPr lang="en-US" dirty="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27</a:t>
            </a:fld>
            <a:endParaRPr lang="en-US" dirty="0"/>
          </a:p>
        </p:txBody>
      </p:sp>
      <p:sp>
        <p:nvSpPr>
          <p:cNvPr id="6" name="Content Placeholder 5"/>
          <p:cNvSpPr>
            <a:spLocks noGrp="1"/>
          </p:cNvSpPr>
          <p:nvPr>
            <p:ph idx="1"/>
          </p:nvPr>
        </p:nvSpPr>
        <p:spPr>
          <a:xfrm>
            <a:off x="563563" y="2670628"/>
            <a:ext cx="3880040" cy="3268209"/>
          </a:xfrm>
        </p:spPr>
        <p:txBody>
          <a:bodyPr>
            <a:normAutofit/>
          </a:bodyPr>
          <a:lstStyle/>
          <a:p>
            <a:r>
              <a:rPr lang="en-US" dirty="0" smtClean="0"/>
              <a:t>If on an AT&amp;T device, a page like this will appear:</a:t>
            </a:r>
          </a:p>
          <a:p>
            <a:pPr lvl="1"/>
            <a:r>
              <a:rPr lang="en-US" dirty="0" smtClean="0"/>
              <a:t>When the user clicks </a:t>
            </a:r>
            <a:r>
              <a:rPr lang="en-US" b="1" dirty="0" smtClean="0"/>
              <a:t>Allow</a:t>
            </a:r>
            <a:r>
              <a:rPr lang="en-US" dirty="0" smtClean="0"/>
              <a:t>, the browser will be redirected to  website that you specified when registering the app.</a:t>
            </a:r>
          </a:p>
          <a:p>
            <a:pPr lvl="1"/>
            <a:r>
              <a:rPr lang="en-US" dirty="0" smtClean="0"/>
              <a:t>The redirect URL will have a parameter called </a:t>
            </a:r>
            <a:r>
              <a:rPr lang="en-US" i="1" dirty="0" smtClean="0"/>
              <a:t>code</a:t>
            </a:r>
            <a:r>
              <a:rPr lang="en-US" dirty="0" smtClean="0"/>
              <a:t> that will have the authorization code.</a:t>
            </a:r>
          </a:p>
        </p:txBody>
      </p:sp>
      <p:sp>
        <p:nvSpPr>
          <p:cNvPr id="8" name="Content Placeholder 5"/>
          <p:cNvSpPr txBox="1">
            <a:spLocks/>
          </p:cNvSpPr>
          <p:nvPr/>
        </p:nvSpPr>
        <p:spPr>
          <a:xfrm>
            <a:off x="563563" y="1170669"/>
            <a:ext cx="5459866" cy="1643210"/>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800"/>
              </a:spcAft>
              <a:buFont typeface="Arial" pitchFamily="34" charset="0"/>
              <a:buNone/>
              <a:defRPr sz="20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itchFamily="34" charset="0"/>
              <a:buNone/>
              <a:defRPr sz="2000" kern="1200">
                <a:solidFill>
                  <a:schemeClr val="bg2"/>
                </a:solidFill>
                <a:latin typeface="+mn-lt"/>
                <a:ea typeface="+mn-ea"/>
                <a:cs typeface="+mn-cs"/>
              </a:defRPr>
            </a:lvl2pPr>
            <a:lvl3pPr marL="228600" indent="-228600" algn="l" defTabSz="914400" rtl="0" eaLnBrk="1" latinLnBrk="0" hangingPunct="1">
              <a:lnSpc>
                <a:spcPct val="100000"/>
              </a:lnSpc>
              <a:spcBef>
                <a:spcPts val="0"/>
              </a:spcBef>
              <a:spcAft>
                <a:spcPts val="400"/>
              </a:spcAft>
              <a:buSzPct val="80000"/>
              <a:buFont typeface="Arial" pitchFamily="34" charset="0"/>
              <a:buChar char="•"/>
              <a:defRPr sz="2000" kern="1200">
                <a:solidFill>
                  <a:schemeClr val="bg2"/>
                </a:solidFill>
                <a:latin typeface="+mn-lt"/>
                <a:ea typeface="+mn-ea"/>
                <a:cs typeface="+mn-cs"/>
              </a:defRPr>
            </a:lvl3pPr>
            <a:lvl4pPr marL="458788" indent="-228600" algn="l" defTabSz="914400" rtl="0" eaLnBrk="1" latinLnBrk="0" hangingPunct="1">
              <a:lnSpc>
                <a:spcPct val="100000"/>
              </a:lnSpc>
              <a:spcBef>
                <a:spcPts val="0"/>
              </a:spcBef>
              <a:spcAft>
                <a:spcPts val="400"/>
              </a:spcAft>
              <a:buSzPct val="80000"/>
              <a:buFont typeface="Arial" pitchFamily="34" charset="0"/>
              <a:buChar char="–"/>
              <a:defRPr sz="1800" kern="1200">
                <a:solidFill>
                  <a:schemeClr val="bg2"/>
                </a:solidFill>
                <a:latin typeface="+mn-lt"/>
                <a:ea typeface="+mn-ea"/>
                <a:cs typeface="+mn-cs"/>
              </a:defRPr>
            </a:lvl4pPr>
            <a:lvl5pPr marL="688975" indent="-228600" algn="l" defTabSz="914400" rtl="0" eaLnBrk="1" latinLnBrk="0" hangingPunct="1">
              <a:lnSpc>
                <a:spcPct val="100000"/>
              </a:lnSpc>
              <a:spcBef>
                <a:spcPts val="0"/>
              </a:spcBef>
              <a:spcAft>
                <a:spcPts val="400"/>
              </a:spcAft>
              <a:buSzPct val="80000"/>
              <a:buFont typeface="Arial" pitchFamily="34" charset="0"/>
              <a:buChar char="•"/>
              <a:defRPr sz="1600" kern="1200">
                <a:solidFill>
                  <a:schemeClr val="bg2"/>
                </a:solidFill>
                <a:latin typeface="+mn-lt"/>
                <a:ea typeface="+mn-ea"/>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cxnSp>
        <p:nvCxnSpPr>
          <p:cNvPr id="9" name="Straight Arrow Connector 8"/>
          <p:cNvCxnSpPr/>
          <p:nvPr/>
        </p:nvCxnSpPr>
        <p:spPr>
          <a:xfrm>
            <a:off x="2191657" y="3147706"/>
            <a:ext cx="38317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rotWithShape="1">
          <a:blip r:embed="rId2">
            <a:extLst>
              <a:ext uri="{28A0092B-C50C-407E-A947-70E740481C1C}">
                <a14:useLocalDpi xmlns:a14="http://schemas.microsoft.com/office/drawing/2010/main" val="0"/>
              </a:ext>
            </a:extLst>
          </a:blip>
          <a:srcRect r="2283"/>
          <a:stretch/>
        </p:blipFill>
        <p:spPr bwMode="auto">
          <a:xfrm>
            <a:off x="6248400" y="1992274"/>
            <a:ext cx="2590800" cy="3385626"/>
          </a:xfrm>
          <a:prstGeom prst="rect">
            <a:avLst/>
          </a:prstGeom>
          <a:noFill/>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9576518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Obtaining Consent - Off Network</a:t>
            </a:r>
            <a:endParaRPr lang="en-US" dirty="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28</a:t>
            </a:fld>
            <a:endParaRPr lang="en-US" dirty="0"/>
          </a:p>
        </p:txBody>
      </p:sp>
      <p:sp>
        <p:nvSpPr>
          <p:cNvPr id="6" name="Content Placeholder 5"/>
          <p:cNvSpPr>
            <a:spLocks noGrp="1"/>
          </p:cNvSpPr>
          <p:nvPr>
            <p:ph idx="1"/>
          </p:nvPr>
        </p:nvSpPr>
        <p:spPr>
          <a:xfrm>
            <a:off x="563563" y="1205875"/>
            <a:ext cx="3880040" cy="3773714"/>
          </a:xfrm>
        </p:spPr>
        <p:txBody>
          <a:bodyPr>
            <a:normAutofit/>
          </a:bodyPr>
          <a:lstStyle/>
          <a:p>
            <a:r>
              <a:rPr lang="en-US" dirty="0" smtClean="0"/>
              <a:t>If not on an AT&amp;T device, a page like this will appear.</a:t>
            </a:r>
          </a:p>
          <a:p>
            <a:endParaRPr lang="en-US" dirty="0"/>
          </a:p>
          <a:p>
            <a:r>
              <a:rPr lang="en-US" dirty="0" smtClean="0"/>
              <a:t>Option 1: Use a phone to sign in</a:t>
            </a:r>
          </a:p>
          <a:p>
            <a:pPr marL="342900" lvl="1" indent="-342900">
              <a:buFont typeface="Arial" pitchFamily="34" charset="0"/>
              <a:buChar char="•"/>
            </a:pPr>
            <a:r>
              <a:rPr lang="en-US" dirty="0" smtClean="0"/>
              <a:t>Using your AT&amp;T device, text the specified word to the </a:t>
            </a:r>
            <a:r>
              <a:rPr lang="en-US" dirty="0" err="1" smtClean="0"/>
              <a:t>shortcode</a:t>
            </a:r>
            <a:r>
              <a:rPr lang="en-US" dirty="0" smtClean="0"/>
              <a:t> listed.</a:t>
            </a:r>
          </a:p>
          <a:p>
            <a:pPr marL="342900" lvl="1" indent="-342900">
              <a:buFont typeface="Arial" pitchFamily="34" charset="0"/>
              <a:buChar char="•"/>
            </a:pPr>
            <a:r>
              <a:rPr lang="en-US" dirty="0" smtClean="0"/>
              <a:t>Once received, the redirection will occur.</a:t>
            </a:r>
          </a:p>
        </p:txBody>
      </p:sp>
      <p:cxnSp>
        <p:nvCxnSpPr>
          <p:cNvPr id="9" name="Straight Arrow Connector 8"/>
          <p:cNvCxnSpPr/>
          <p:nvPr/>
        </p:nvCxnSpPr>
        <p:spPr>
          <a:xfrm>
            <a:off x="2743200" y="1638220"/>
            <a:ext cx="328022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307466" y="1431925"/>
            <a:ext cx="2531734" cy="3673475"/>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385484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752600"/>
            <a:ext cx="2619640" cy="2819400"/>
          </a:xfrm>
          <a:prstGeom prst="rect">
            <a:avLst/>
          </a:prstGeom>
          <a:noFill/>
          <a:ln>
            <a:noFill/>
          </a:ln>
          <a:effectLst>
            <a:outerShdw blurRad="50800" dist="38100" dir="2700000" algn="tl" rotWithShape="0">
              <a:prstClr val="black">
                <a:alpha val="40000"/>
              </a:prstClr>
            </a:outerShdw>
          </a:effectLst>
        </p:spPr>
      </p:pic>
      <p:sp>
        <p:nvSpPr>
          <p:cNvPr id="5" name="Title 4"/>
          <p:cNvSpPr>
            <a:spLocks noGrp="1"/>
          </p:cNvSpPr>
          <p:nvPr>
            <p:ph type="title"/>
          </p:nvPr>
        </p:nvSpPr>
        <p:spPr/>
        <p:txBody>
          <a:bodyPr/>
          <a:lstStyle/>
          <a:p>
            <a:r>
              <a:rPr lang="en-US" dirty="0" smtClean="0"/>
              <a:t>Obtaining Consent - User ID</a:t>
            </a:r>
            <a:endParaRPr lang="en-US" dirty="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29</a:t>
            </a:fld>
            <a:endParaRPr lang="en-US" dirty="0"/>
          </a:p>
        </p:txBody>
      </p:sp>
      <p:sp>
        <p:nvSpPr>
          <p:cNvPr id="6" name="Content Placeholder 5"/>
          <p:cNvSpPr>
            <a:spLocks noGrp="1"/>
          </p:cNvSpPr>
          <p:nvPr>
            <p:ph idx="1"/>
          </p:nvPr>
        </p:nvSpPr>
        <p:spPr>
          <a:xfrm>
            <a:off x="563563" y="1205875"/>
            <a:ext cx="3880040" cy="3773714"/>
          </a:xfrm>
        </p:spPr>
        <p:txBody>
          <a:bodyPr>
            <a:normAutofit/>
          </a:bodyPr>
          <a:lstStyle/>
          <a:p>
            <a:r>
              <a:rPr lang="en-US" dirty="0" smtClean="0"/>
              <a:t>Click the User ID tab to sign in with an AT&amp;T username and password.</a:t>
            </a:r>
          </a:p>
          <a:p>
            <a:endParaRPr lang="en-US" dirty="0"/>
          </a:p>
          <a:p>
            <a:r>
              <a:rPr lang="en-US" dirty="0" smtClean="0"/>
              <a:t>Option 2:</a:t>
            </a:r>
          </a:p>
          <a:p>
            <a:pPr marL="342900" lvl="1" indent="-342900">
              <a:buFont typeface="Arial" pitchFamily="34" charset="0"/>
              <a:buChar char="•"/>
            </a:pPr>
            <a:r>
              <a:rPr lang="en-US" dirty="0" smtClean="0"/>
              <a:t>The user can also give consent through an AT&amp;T username/password</a:t>
            </a:r>
          </a:p>
        </p:txBody>
      </p:sp>
      <p:cxnSp>
        <p:nvCxnSpPr>
          <p:cNvPr id="9" name="Straight Arrow Connector 8"/>
          <p:cNvCxnSpPr/>
          <p:nvPr/>
        </p:nvCxnSpPr>
        <p:spPr>
          <a:xfrm>
            <a:off x="4267200" y="1752600"/>
            <a:ext cx="2895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0665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APIs</a:t>
            </a:r>
            <a:endParaRPr lang="en-US" dirty="0"/>
          </a:p>
        </p:txBody>
      </p:sp>
      <p:sp>
        <p:nvSpPr>
          <p:cNvPr id="3" name="Content Placeholder 2"/>
          <p:cNvSpPr>
            <a:spLocks noGrp="1"/>
          </p:cNvSpPr>
          <p:nvPr>
            <p:ph idx="1"/>
          </p:nvPr>
        </p:nvSpPr>
        <p:spPr>
          <a:xfrm>
            <a:off x="397303" y="2078620"/>
            <a:ext cx="3412697" cy="4114800"/>
          </a:xfrm>
        </p:spPr>
        <p:txBody>
          <a:bodyPr/>
          <a:lstStyle/>
          <a:p>
            <a:r>
              <a:rPr lang="en-US" dirty="0" smtClean="0">
                <a:solidFill>
                  <a:schemeClr val="bg2"/>
                </a:solidFill>
              </a:rPr>
              <a:t>SMS and MMS</a:t>
            </a:r>
            <a:endParaRPr lang="en-US" dirty="0">
              <a:solidFill>
                <a:schemeClr val="bg2"/>
              </a:solidFill>
            </a:endParaRPr>
          </a:p>
          <a:p>
            <a:pPr lvl="2"/>
            <a:r>
              <a:rPr lang="en-US" dirty="0" err="1"/>
              <a:t>S</a:t>
            </a:r>
            <a:r>
              <a:rPr lang="en-US" dirty="0" err="1" smtClean="0"/>
              <a:t>hortcode</a:t>
            </a:r>
            <a:r>
              <a:rPr lang="en-US" dirty="0" smtClean="0"/>
              <a:t> based messaging</a:t>
            </a:r>
          </a:p>
          <a:p>
            <a:pPr lvl="2"/>
            <a:r>
              <a:rPr lang="en-US" dirty="0" smtClean="0"/>
              <a:t>Send text or picture messages to AT&amp;T numbers</a:t>
            </a:r>
            <a:endParaRPr lang="en-US" dirty="0"/>
          </a:p>
          <a:p>
            <a:pPr lvl="2"/>
            <a:r>
              <a:rPr lang="en-US" dirty="0" smtClean="0"/>
              <a:t>Receive messages</a:t>
            </a:r>
          </a:p>
          <a:p>
            <a:pPr lvl="2"/>
            <a:r>
              <a:rPr lang="en-US" dirty="0" smtClean="0"/>
              <a:t>Track message delivery via polling or push notification</a:t>
            </a:r>
          </a:p>
          <a:p>
            <a:pPr lvl="2"/>
            <a:r>
              <a:rPr lang="en-US" dirty="0" smtClean="0"/>
              <a:t>Does not require user consent</a:t>
            </a:r>
          </a:p>
        </p:txBody>
      </p:sp>
      <p:sp>
        <p:nvSpPr>
          <p:cNvPr id="4" name="Footer Placeholder 3"/>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5" name="Slide Number Placeholder 4"/>
          <p:cNvSpPr>
            <a:spLocks noGrp="1"/>
          </p:cNvSpPr>
          <p:nvPr>
            <p:ph type="sldNum" sz="quarter" idx="11"/>
          </p:nvPr>
        </p:nvSpPr>
        <p:spPr/>
        <p:txBody>
          <a:bodyPr/>
          <a:lstStyle/>
          <a:p>
            <a:fld id="{5BD36294-2849-48A8-8531-5354CF3095D2}" type="slidenum">
              <a:rPr lang="en-US" smtClean="0"/>
              <a:pPr/>
              <a:t>3</a:t>
            </a:fld>
            <a:endParaRPr lang="en-US" dirty="0"/>
          </a:p>
        </p:txBody>
      </p:sp>
      <p:sp>
        <p:nvSpPr>
          <p:cNvPr id="16" name="Content Placeholder 15"/>
          <p:cNvSpPr>
            <a:spLocks noGrp="1"/>
          </p:cNvSpPr>
          <p:nvPr>
            <p:ph idx="12"/>
          </p:nvPr>
        </p:nvSpPr>
        <p:spPr>
          <a:xfrm>
            <a:off x="3980161" y="2064393"/>
            <a:ext cx="4689540" cy="4119530"/>
          </a:xfrm>
        </p:spPr>
        <p:txBody>
          <a:bodyPr>
            <a:normAutofit/>
          </a:bodyPr>
          <a:lstStyle/>
          <a:p>
            <a:pPr lvl="1"/>
            <a:r>
              <a:rPr lang="en-US" b="1" dirty="0" smtClean="0"/>
              <a:t>In</a:t>
            </a:r>
            <a:r>
              <a:rPr lang="en-US" b="1" dirty="0"/>
              <a:t> </a:t>
            </a:r>
            <a:r>
              <a:rPr lang="en-US" b="1" dirty="0" smtClean="0"/>
              <a:t>App Messaging</a:t>
            </a:r>
          </a:p>
          <a:p>
            <a:pPr lvl="2"/>
            <a:r>
              <a:rPr lang="en-US" dirty="0"/>
              <a:t>Send to </a:t>
            </a:r>
            <a:r>
              <a:rPr lang="en-US" dirty="0" smtClean="0"/>
              <a:t>mobile number, </a:t>
            </a:r>
            <a:r>
              <a:rPr lang="en-US" dirty="0"/>
              <a:t>e-mail or </a:t>
            </a:r>
            <a:r>
              <a:rPr lang="en-US" dirty="0" err="1" smtClean="0"/>
              <a:t>shortcode</a:t>
            </a:r>
            <a:r>
              <a:rPr lang="en-US" dirty="0" smtClean="0"/>
              <a:t> </a:t>
            </a:r>
            <a:r>
              <a:rPr lang="en-US" dirty="0"/>
              <a:t>from within </a:t>
            </a:r>
            <a:r>
              <a:rPr lang="en-US" dirty="0" smtClean="0"/>
              <a:t>app</a:t>
            </a:r>
          </a:p>
          <a:p>
            <a:pPr lvl="2"/>
            <a:r>
              <a:rPr lang="en-US" dirty="0" smtClean="0"/>
              <a:t>Sends SMS or MMS with single command</a:t>
            </a:r>
          </a:p>
          <a:p>
            <a:pPr lvl="2"/>
            <a:r>
              <a:rPr lang="en-US" dirty="0"/>
              <a:t>Send message to single recipient or </a:t>
            </a:r>
            <a:r>
              <a:rPr lang="en-US" dirty="0" smtClean="0"/>
              <a:t>group</a:t>
            </a:r>
          </a:p>
          <a:p>
            <a:pPr lvl="2"/>
            <a:r>
              <a:rPr lang="en-US" dirty="0" smtClean="0"/>
              <a:t>Message is sent from user’s phone number</a:t>
            </a:r>
          </a:p>
          <a:p>
            <a:pPr lvl="2"/>
            <a:r>
              <a:rPr lang="en-US" dirty="0" smtClean="0"/>
              <a:t>Receive message response in App</a:t>
            </a:r>
          </a:p>
          <a:p>
            <a:pPr lvl="2"/>
            <a:r>
              <a:rPr lang="en-US" dirty="0" smtClean="0"/>
              <a:t>Requires user consent</a:t>
            </a:r>
          </a:p>
          <a:p>
            <a:pPr lvl="2"/>
            <a:r>
              <a:rPr lang="en-US" dirty="0" smtClean="0"/>
              <a:t>Message Notifications</a:t>
            </a:r>
          </a:p>
        </p:txBody>
      </p:sp>
      <p:sp>
        <p:nvSpPr>
          <p:cNvPr id="7" name="Content Placeholder 5"/>
          <p:cNvSpPr txBox="1">
            <a:spLocks/>
          </p:cNvSpPr>
          <p:nvPr/>
        </p:nvSpPr>
        <p:spPr>
          <a:xfrm>
            <a:off x="496551" y="1285343"/>
            <a:ext cx="7989553" cy="47709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800"/>
              </a:spcAft>
              <a:buFont typeface="Arial" pitchFamily="34" charset="0"/>
              <a:buNone/>
              <a:defRPr sz="20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itchFamily="34" charset="0"/>
              <a:buNone/>
              <a:defRPr sz="2000" kern="1200">
                <a:solidFill>
                  <a:schemeClr val="bg2"/>
                </a:solidFill>
                <a:latin typeface="+mn-lt"/>
                <a:ea typeface="+mn-ea"/>
                <a:cs typeface="+mn-cs"/>
              </a:defRPr>
            </a:lvl2pPr>
            <a:lvl3pPr marL="228600" indent="-228600" algn="l" defTabSz="914400" rtl="0" eaLnBrk="1" latinLnBrk="0" hangingPunct="1">
              <a:lnSpc>
                <a:spcPct val="100000"/>
              </a:lnSpc>
              <a:spcBef>
                <a:spcPts val="0"/>
              </a:spcBef>
              <a:spcAft>
                <a:spcPts val="400"/>
              </a:spcAft>
              <a:buSzPct val="80000"/>
              <a:buFont typeface="Arial" pitchFamily="34" charset="0"/>
              <a:buChar char="•"/>
              <a:defRPr sz="2000" kern="1200">
                <a:solidFill>
                  <a:schemeClr val="bg2"/>
                </a:solidFill>
                <a:latin typeface="+mn-lt"/>
                <a:ea typeface="+mn-ea"/>
                <a:cs typeface="+mn-cs"/>
              </a:defRPr>
            </a:lvl3pPr>
            <a:lvl4pPr marL="458788" indent="-228600" algn="l" defTabSz="914400" rtl="0" eaLnBrk="1" latinLnBrk="0" hangingPunct="1">
              <a:lnSpc>
                <a:spcPct val="100000"/>
              </a:lnSpc>
              <a:spcBef>
                <a:spcPts val="0"/>
              </a:spcBef>
              <a:spcAft>
                <a:spcPts val="400"/>
              </a:spcAft>
              <a:buSzPct val="80000"/>
              <a:buFont typeface="Arial" pitchFamily="34" charset="0"/>
              <a:buChar char="–"/>
              <a:defRPr sz="1800" kern="1200">
                <a:solidFill>
                  <a:schemeClr val="bg2"/>
                </a:solidFill>
                <a:latin typeface="+mn-lt"/>
                <a:ea typeface="+mn-ea"/>
                <a:cs typeface="+mn-cs"/>
              </a:defRPr>
            </a:lvl4pPr>
            <a:lvl5pPr marL="688975" indent="-228600" algn="l" defTabSz="914400" rtl="0" eaLnBrk="1" latinLnBrk="0" hangingPunct="1">
              <a:lnSpc>
                <a:spcPct val="100000"/>
              </a:lnSpc>
              <a:spcBef>
                <a:spcPts val="0"/>
              </a:spcBef>
              <a:spcAft>
                <a:spcPts val="400"/>
              </a:spcAft>
              <a:buSzPct val="80000"/>
              <a:buFont typeface="Arial" pitchFamily="34" charset="0"/>
              <a:buChar char="•"/>
              <a:defRPr sz="1600" kern="1200">
                <a:solidFill>
                  <a:schemeClr val="bg2"/>
                </a:solidFill>
                <a:latin typeface="+mn-lt"/>
                <a:ea typeface="+mn-ea"/>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2"/>
                </a:solidFill>
              </a:rPr>
              <a:t>AT&amp;T offers multiple messaging solutions to fit developer needs</a:t>
            </a:r>
          </a:p>
        </p:txBody>
      </p:sp>
      <p:pic>
        <p:nvPicPr>
          <p:cNvPr id="8" name="Picture 4" descr="C:\Users\jp4026\AppData\Local\Microsoft\Windows\Temporary Internet Files\Content.IE5\26BKVFXP\MP90028497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6999" y="5332160"/>
            <a:ext cx="1828800" cy="1216152"/>
          </a:xfrm>
          <a:prstGeom prst="rect">
            <a:avLst/>
          </a:prstGeom>
          <a:noFill/>
          <a:extLst>
            <a:ext uri="{909E8E84-426E-40dd-AFC4-6F175D3DCCD1}">
              <a14:hiddenFill xmlns:a14="http://schemas.microsoft.com/office/drawing/2010/main">
                <a:solidFill>
                  <a:srgbClr val="FFFFFF"/>
                </a:solidFill>
              </a14:hiddenFill>
            </a:ext>
          </a:extLst>
        </p:spPr>
      </p:pic>
      <p:sp>
        <p:nvSpPr>
          <p:cNvPr id="9" name="Cloud Callout 8"/>
          <p:cNvSpPr/>
          <p:nvPr/>
        </p:nvSpPr>
        <p:spPr>
          <a:xfrm>
            <a:off x="4150477" y="3777755"/>
            <a:ext cx="2434287" cy="2243822"/>
          </a:xfrm>
          <a:prstGeom prst="cloudCallout">
            <a:avLst>
              <a:gd name="adj1" fmla="val -53351"/>
              <a:gd name="adj2" fmla="val 35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How do I decide which of these messaging APIs to use for my app?</a:t>
            </a:r>
          </a:p>
        </p:txBody>
      </p:sp>
      <p:sp>
        <p:nvSpPr>
          <p:cNvPr id="10" name="Rounded Rectangle 9"/>
          <p:cNvSpPr/>
          <p:nvPr/>
        </p:nvSpPr>
        <p:spPr>
          <a:xfrm>
            <a:off x="223387" y="1648704"/>
            <a:ext cx="3742399" cy="21290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1"/>
                </a:solidFill>
              </a:rPr>
              <a:t>SMS and MMS</a:t>
            </a:r>
          </a:p>
          <a:p>
            <a:pPr marL="285750" indent="-285750" algn="ctr">
              <a:buFont typeface="Arial"/>
              <a:buChar char="•"/>
            </a:pPr>
            <a:r>
              <a:rPr lang="en-US" sz="3200" dirty="0" smtClean="0">
                <a:solidFill>
                  <a:schemeClr val="accent1"/>
                </a:solidFill>
              </a:rPr>
              <a:t>AT&amp;T specific</a:t>
            </a:r>
          </a:p>
          <a:p>
            <a:pPr marL="285750" indent="-285750" algn="ctr">
              <a:buFont typeface="Arial"/>
              <a:buChar char="•"/>
            </a:pPr>
            <a:r>
              <a:rPr lang="en-US" sz="3200" dirty="0" smtClean="0">
                <a:solidFill>
                  <a:schemeClr val="accent1"/>
                </a:solidFill>
              </a:rPr>
              <a:t>Short code based</a:t>
            </a:r>
            <a:endParaRPr lang="en-US" sz="3200" dirty="0">
              <a:solidFill>
                <a:schemeClr val="accent1"/>
              </a:solidFill>
            </a:endParaRPr>
          </a:p>
        </p:txBody>
      </p:sp>
      <p:sp>
        <p:nvSpPr>
          <p:cNvPr id="11" name="Rounded Rectangle 10"/>
          <p:cNvSpPr/>
          <p:nvPr/>
        </p:nvSpPr>
        <p:spPr>
          <a:xfrm>
            <a:off x="4929006" y="1014084"/>
            <a:ext cx="3519909" cy="212905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1"/>
                </a:solidFill>
              </a:rPr>
              <a:t>In</a:t>
            </a:r>
            <a:r>
              <a:rPr lang="en-US" sz="3200" dirty="0" smtClean="0">
                <a:solidFill>
                  <a:schemeClr val="accent1"/>
                </a:solidFill>
              </a:rPr>
              <a:t> App Messaging</a:t>
            </a:r>
          </a:p>
          <a:p>
            <a:pPr marL="285750" indent="-285750" algn="ctr">
              <a:buFont typeface="Arial"/>
              <a:buChar char="•"/>
            </a:pPr>
            <a:r>
              <a:rPr lang="en-US" sz="3200" dirty="0" smtClean="0">
                <a:solidFill>
                  <a:schemeClr val="accent1"/>
                </a:solidFill>
              </a:rPr>
              <a:t>Cross-carrier </a:t>
            </a:r>
          </a:p>
          <a:p>
            <a:pPr marL="285750" indent="-285750" algn="ctr">
              <a:buFont typeface="Arial"/>
              <a:buChar char="•"/>
            </a:pPr>
            <a:r>
              <a:rPr lang="en-US" sz="3200" dirty="0" smtClean="0">
                <a:solidFill>
                  <a:schemeClr val="accent1"/>
                </a:solidFill>
              </a:rPr>
              <a:t>Mobile identity </a:t>
            </a:r>
            <a:endParaRPr lang="en-US" sz="3200" dirty="0">
              <a:solidFill>
                <a:schemeClr val="accent1"/>
              </a:solidFill>
            </a:endParaRPr>
          </a:p>
        </p:txBody>
      </p:sp>
    </p:spTree>
    <p:extLst>
      <p:ext uri="{BB962C8B-B14F-4D97-AF65-F5344CB8AC3E}">
        <p14:creationId xmlns:p14="http://schemas.microsoft.com/office/powerpoint/2010/main" val="5085574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Setting the OAuth Redirect</a:t>
            </a:r>
            <a:endParaRPr lang="en-US" dirty="0"/>
          </a:p>
        </p:txBody>
      </p:sp>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30</a:t>
            </a:fld>
            <a:endParaRPr lang="en-US" dirty="0"/>
          </a:p>
        </p:txBody>
      </p:sp>
      <p:pic>
        <p:nvPicPr>
          <p:cNvPr id="8" name="Picture 7"/>
          <p:cNvPicPr>
            <a:picLocks noChangeAspect="1"/>
          </p:cNvPicPr>
          <p:nvPr/>
        </p:nvPicPr>
        <p:blipFill>
          <a:blip r:embed="rId2"/>
          <a:stretch>
            <a:fillRect/>
          </a:stretch>
        </p:blipFill>
        <p:spPr>
          <a:xfrm>
            <a:off x="2743200" y="1463334"/>
            <a:ext cx="3352800" cy="4570697"/>
          </a:xfrm>
          <a:prstGeom prst="rect">
            <a:avLst/>
          </a:prstGeom>
          <a:ln>
            <a:solidFill>
              <a:schemeClr val="tx1"/>
            </a:solidFill>
          </a:ln>
          <a:effectLst>
            <a:outerShdw blurRad="50800" dist="38100" dir="2700000" algn="tl" rotWithShape="0">
              <a:srgbClr val="000000">
                <a:alpha val="43000"/>
              </a:srgbClr>
            </a:outerShdw>
          </a:effectLst>
        </p:spPr>
      </p:pic>
      <p:sp>
        <p:nvSpPr>
          <p:cNvPr id="9" name="Left Arrow 8"/>
          <p:cNvSpPr/>
          <p:nvPr/>
        </p:nvSpPr>
        <p:spPr>
          <a:xfrm rot="20336573">
            <a:off x="4627997" y="5260864"/>
            <a:ext cx="1724427" cy="632197"/>
          </a:xfrm>
          <a:prstGeom prst="leftArrow">
            <a:avLst>
              <a:gd name="adj1" fmla="val 38744"/>
              <a:gd name="adj2" fmla="val 39612"/>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185292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87988" y="2718778"/>
            <a:ext cx="4724400" cy="3810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5"/>
          <p:cNvSpPr>
            <a:spLocks noGrp="1"/>
          </p:cNvSpPr>
          <p:nvPr>
            <p:ph idx="1"/>
          </p:nvPr>
        </p:nvSpPr>
        <p:spPr>
          <a:xfrm>
            <a:off x="553703" y="1615753"/>
            <a:ext cx="8000999" cy="1813247"/>
          </a:xfrm>
        </p:spPr>
        <p:txBody>
          <a:bodyPr>
            <a:normAutofit/>
          </a:bodyPr>
          <a:lstStyle/>
          <a:p>
            <a:r>
              <a:rPr lang="en-US" sz="3200" dirty="0" smtClean="0"/>
              <a:t>URL that browser is redirected to:</a:t>
            </a:r>
          </a:p>
          <a:p>
            <a:pPr>
              <a:spcAft>
                <a:spcPts val="0"/>
              </a:spcAft>
            </a:pPr>
            <a:r>
              <a:rPr lang="en-US" sz="2800" b="0" dirty="0">
                <a:latin typeface="Courier New" pitchFamily="49" charset="0"/>
                <a:cs typeface="Courier New" pitchFamily="49" charset="0"/>
              </a:rPr>
              <a:t>http</a:t>
            </a:r>
            <a:r>
              <a:rPr lang="en-US" sz="2800" b="0" dirty="0" smtClean="0">
                <a:latin typeface="Courier New" pitchFamily="49" charset="0"/>
                <a:cs typeface="Courier New" pitchFamily="49" charset="0"/>
              </a:rPr>
              <a:t>://</a:t>
            </a:r>
            <a:r>
              <a:rPr lang="en-US" sz="2800" b="0" dirty="0" err="1" smtClean="0">
                <a:latin typeface="Courier New" pitchFamily="49" charset="0"/>
                <a:cs typeface="Courier New" pitchFamily="49" charset="0"/>
              </a:rPr>
              <a:t>redirect.example.com</a:t>
            </a:r>
            <a:r>
              <a:rPr lang="en-US" sz="2800" b="0" dirty="0" smtClean="0">
                <a:latin typeface="Courier New" pitchFamily="49" charset="0"/>
                <a:cs typeface="Courier New" pitchFamily="49" charset="0"/>
              </a:rPr>
              <a:t>/  code=243gZiyL9bTiUrRDRTMhwb</a:t>
            </a:r>
            <a:endParaRPr lang="en-US" sz="3200" dirty="0"/>
          </a:p>
          <a:p>
            <a:endParaRPr lang="en-US" sz="3200"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31</a:t>
            </a:fld>
            <a:endParaRPr lang="en-US" dirty="0"/>
          </a:p>
        </p:txBody>
      </p:sp>
      <p:sp>
        <p:nvSpPr>
          <p:cNvPr id="5" name="Title 4"/>
          <p:cNvSpPr>
            <a:spLocks noGrp="1"/>
          </p:cNvSpPr>
          <p:nvPr>
            <p:ph type="title"/>
          </p:nvPr>
        </p:nvSpPr>
        <p:spPr/>
        <p:txBody>
          <a:bodyPr/>
          <a:lstStyle/>
          <a:p>
            <a:r>
              <a:rPr lang="en-US" dirty="0" smtClean="0"/>
              <a:t>The Redirect Back</a:t>
            </a:r>
            <a:endParaRPr lang="en-US" dirty="0"/>
          </a:p>
        </p:txBody>
      </p:sp>
      <p:cxnSp>
        <p:nvCxnSpPr>
          <p:cNvPr id="21" name="Straight Arrow Connector 20"/>
          <p:cNvCxnSpPr/>
          <p:nvPr/>
        </p:nvCxnSpPr>
        <p:spPr>
          <a:xfrm flipH="1" flipV="1">
            <a:off x="4267200" y="3099778"/>
            <a:ext cx="2421236" cy="1091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88436" y="3991418"/>
            <a:ext cx="2295907" cy="646331"/>
          </a:xfrm>
          <a:prstGeom prst="rect">
            <a:avLst/>
          </a:prstGeom>
          <a:noFill/>
        </p:spPr>
        <p:txBody>
          <a:bodyPr wrap="square" rtlCol="0">
            <a:spAutoFit/>
          </a:bodyPr>
          <a:lstStyle/>
          <a:p>
            <a:r>
              <a:rPr lang="en-US" dirty="0" smtClean="0">
                <a:solidFill>
                  <a:schemeClr val="accent1"/>
                </a:solidFill>
              </a:rPr>
              <a:t>Code to use in </a:t>
            </a:r>
            <a:r>
              <a:rPr lang="en-US" dirty="0" err="1" smtClean="0">
                <a:solidFill>
                  <a:schemeClr val="accent1"/>
                </a:solidFill>
              </a:rPr>
              <a:t>OAuth</a:t>
            </a:r>
            <a:r>
              <a:rPr lang="en-US" dirty="0" smtClean="0">
                <a:solidFill>
                  <a:schemeClr val="accent1"/>
                </a:solidFill>
              </a:rPr>
              <a:t> token requests</a:t>
            </a:r>
            <a:endParaRPr lang="en-US" dirty="0">
              <a:solidFill>
                <a:schemeClr val="accent1"/>
              </a:solidFill>
            </a:endParaRPr>
          </a:p>
        </p:txBody>
      </p:sp>
    </p:spTree>
    <p:extLst>
      <p:ext uri="{BB962C8B-B14F-4D97-AF65-F5344CB8AC3E}">
        <p14:creationId xmlns:p14="http://schemas.microsoft.com/office/powerpoint/2010/main" val="190690380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buFont typeface="Arial"/>
              <a:buChar char="•"/>
            </a:pPr>
            <a:r>
              <a:rPr lang="en-US" sz="2400" dirty="0" smtClean="0"/>
              <a:t>All APIs require Access Tokens</a:t>
            </a:r>
          </a:p>
          <a:p>
            <a:pPr marL="342900" indent="-342900">
              <a:buFont typeface="Arial"/>
              <a:buChar char="•"/>
            </a:pPr>
            <a:r>
              <a:rPr lang="en-US" sz="2400" dirty="0" err="1" smtClean="0"/>
              <a:t>Auth</a:t>
            </a:r>
            <a:r>
              <a:rPr lang="en-US" sz="2400" dirty="0" smtClean="0"/>
              <a:t> Code access tokens represent consent for a Subscriber</a:t>
            </a:r>
          </a:p>
          <a:p>
            <a:pPr marL="342900" indent="-342900">
              <a:buFont typeface="Arial"/>
              <a:buChar char="•"/>
            </a:pPr>
            <a:r>
              <a:rPr lang="en-US" sz="2400" dirty="0" smtClean="0"/>
              <a:t>Store the </a:t>
            </a:r>
            <a:r>
              <a:rPr lang="en-US" sz="2400" dirty="0" err="1" smtClean="0"/>
              <a:t>auth</a:t>
            </a:r>
            <a:r>
              <a:rPr lang="en-US" sz="2400" dirty="0" smtClean="0"/>
              <a:t> code access tokens for each Subscriber</a:t>
            </a:r>
            <a:endParaRPr lang="en-US" sz="2400" dirty="0"/>
          </a:p>
        </p:txBody>
      </p:sp>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32</a:t>
            </a:fld>
            <a:endParaRPr lang="en-US" dirty="0"/>
          </a:p>
        </p:txBody>
      </p:sp>
      <p:sp>
        <p:nvSpPr>
          <p:cNvPr id="5" name="Title 4"/>
          <p:cNvSpPr>
            <a:spLocks noGrp="1"/>
          </p:cNvSpPr>
          <p:nvPr>
            <p:ph type="title"/>
          </p:nvPr>
        </p:nvSpPr>
        <p:spPr/>
        <p:txBody>
          <a:bodyPr/>
          <a:lstStyle/>
          <a:p>
            <a:r>
              <a:rPr lang="en-US" dirty="0" smtClean="0"/>
              <a:t>Step 2: Exchange Authorization Code for Access Token</a:t>
            </a:r>
            <a:endParaRPr lang="en-US" dirty="0"/>
          </a:p>
        </p:txBody>
      </p:sp>
    </p:spTree>
    <p:extLst>
      <p:ext uri="{BB962C8B-B14F-4D97-AF65-F5344CB8AC3E}">
        <p14:creationId xmlns:p14="http://schemas.microsoft.com/office/powerpoint/2010/main" val="32617649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5"/>
          <p:cNvSpPr>
            <a:spLocks noGrp="1"/>
          </p:cNvSpPr>
          <p:nvPr>
            <p:ph idx="1"/>
          </p:nvPr>
        </p:nvSpPr>
        <p:spPr>
          <a:xfrm>
            <a:off x="553703" y="1066800"/>
            <a:ext cx="7989553" cy="4800600"/>
          </a:xfrm>
        </p:spPr>
        <p:txBody>
          <a:bodyPr>
            <a:normAutofit/>
          </a:bodyPr>
          <a:lstStyle/>
          <a:p>
            <a:r>
              <a:rPr lang="en-US" sz="1800" dirty="0" smtClean="0">
                <a:latin typeface="Courier New" pitchFamily="49" charset="0"/>
                <a:cs typeface="Courier New" pitchFamily="49" charset="0"/>
              </a:rPr>
              <a:t>POST </a:t>
            </a:r>
            <a:r>
              <a:rPr lang="en-US" sz="1800" dirty="0">
                <a:latin typeface="Courier New" pitchFamily="49" charset="0"/>
                <a:cs typeface="Courier New" pitchFamily="49" charset="0"/>
              </a:rPr>
              <a:t>/oauth/token HTTP/1.1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Host</a:t>
            </a:r>
            <a:r>
              <a:rPr lang="en-US" sz="1800" dirty="0">
                <a:latin typeface="Courier New" pitchFamily="49" charset="0"/>
                <a:cs typeface="Courier New" pitchFamily="49" charset="0"/>
              </a:rPr>
              <a:t>: api.att.com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Content-Type</a:t>
            </a:r>
            <a:r>
              <a:rPr lang="en-US" sz="1800" dirty="0">
                <a:latin typeface="Courier New" pitchFamily="49" charset="0"/>
                <a:cs typeface="Courier New" pitchFamily="49" charset="0"/>
              </a:rPr>
              <a:t>: application/x-www-form-</a:t>
            </a:r>
            <a:r>
              <a:rPr lang="en-US" sz="1800" dirty="0" err="1">
                <a:latin typeface="Courier New" pitchFamily="49" charset="0"/>
                <a:cs typeface="Courier New" pitchFamily="49" charset="0"/>
              </a:rPr>
              <a:t>urlencoded</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Accept</a:t>
            </a:r>
            <a:r>
              <a:rPr lang="en-US" sz="1800" dirty="0">
                <a:latin typeface="Courier New" pitchFamily="49" charset="0"/>
                <a:cs typeface="Courier New" pitchFamily="49" charset="0"/>
              </a:rPr>
              <a:t>: application/</a:t>
            </a:r>
            <a:r>
              <a:rPr lang="en-US" sz="1800" dirty="0" err="1">
                <a:latin typeface="Courier New" pitchFamily="49" charset="0"/>
                <a:cs typeface="Courier New" pitchFamily="49" charset="0"/>
              </a:rPr>
              <a:t>json</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Content-Length: 129</a:t>
            </a:r>
          </a:p>
          <a:p>
            <a:pPr>
              <a:lnSpc>
                <a:spcPct val="120000"/>
              </a:lnSpc>
              <a:spcAft>
                <a:spcPts val="0"/>
              </a:spcAft>
            </a:pPr>
            <a:r>
              <a:rPr lang="en-US" sz="1800" dirty="0" err="1" smtClean="0">
                <a:latin typeface="Courier New" pitchFamily="49" charset="0"/>
                <a:cs typeface="Courier New" pitchFamily="49" charset="0"/>
              </a:rPr>
              <a:t>client_id</a:t>
            </a:r>
            <a:r>
              <a:rPr lang="en-US" sz="1800" dirty="0" smtClean="0">
                <a:latin typeface="Courier New" pitchFamily="49" charset="0"/>
                <a:cs typeface="Courier New" pitchFamily="49" charset="0"/>
              </a:rPr>
              <a:t>=ABCDEF0123456789ABCDEF0123456789&amp;</a:t>
            </a:r>
          </a:p>
          <a:p>
            <a:pPr>
              <a:lnSpc>
                <a:spcPct val="120000"/>
              </a:lnSpc>
              <a:spcAft>
                <a:spcPts val="0"/>
              </a:spcAft>
            </a:pPr>
            <a:r>
              <a:rPr lang="en-US" sz="1800" dirty="0" err="1" smtClean="0">
                <a:latin typeface="Courier New" pitchFamily="49" charset="0"/>
                <a:cs typeface="Courier New" pitchFamily="49" charset="0"/>
              </a:rPr>
              <a:t>client_secret</a:t>
            </a:r>
            <a:r>
              <a:rPr lang="en-US" sz="1800" dirty="0" smtClean="0">
                <a:latin typeface="Courier New" pitchFamily="49" charset="0"/>
                <a:cs typeface="Courier New" pitchFamily="49" charset="0"/>
              </a:rPr>
              <a:t>=ABCDEF0123456789&amp;</a:t>
            </a:r>
          </a:p>
          <a:p>
            <a:pPr>
              <a:lnSpc>
                <a:spcPct val="120000"/>
              </a:lnSpc>
              <a:spcAft>
                <a:spcPts val="0"/>
              </a:spcAft>
            </a:pPr>
            <a:r>
              <a:rPr lang="en-US" sz="1800" dirty="0" smtClean="0">
                <a:latin typeface="Courier New" pitchFamily="49" charset="0"/>
                <a:cs typeface="Courier New" pitchFamily="49" charset="0"/>
              </a:rPr>
              <a:t>code=ABCDEF0123456789ABCDEF&amp;</a:t>
            </a:r>
            <a:endParaRPr lang="en-US" sz="1800" dirty="0">
              <a:latin typeface="Courier New" pitchFamily="49" charset="0"/>
              <a:cs typeface="Courier New" pitchFamily="49" charset="0"/>
            </a:endParaRPr>
          </a:p>
          <a:p>
            <a:pPr>
              <a:lnSpc>
                <a:spcPct val="120000"/>
              </a:lnSpc>
              <a:spcAft>
                <a:spcPts val="0"/>
              </a:spcAft>
            </a:pPr>
            <a:r>
              <a:rPr lang="en-US" sz="1800" dirty="0" err="1" smtClean="0">
                <a:latin typeface="Courier New" pitchFamily="49" charset="0"/>
                <a:cs typeface="Courier New" pitchFamily="49" charset="0"/>
              </a:rPr>
              <a:t>grant_type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authorization_code</a:t>
            </a:r>
            <a:endParaRPr lang="en-US" sz="1800" dirty="0">
              <a:latin typeface="Courier New" pitchFamily="49" charset="0"/>
              <a:cs typeface="Courier New" pitchFamily="49" charset="0"/>
            </a:endParaRPr>
          </a:p>
          <a:p>
            <a:endParaRPr lang="en-US" dirty="0" smtClean="0"/>
          </a:p>
          <a:p>
            <a:endParaRPr lang="en-US" dirty="0" smtClean="0"/>
          </a:p>
          <a:p>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33</a:t>
            </a:fld>
            <a:endParaRPr lang="en-US" dirty="0"/>
          </a:p>
        </p:txBody>
      </p:sp>
      <p:sp>
        <p:nvSpPr>
          <p:cNvPr id="5" name="Title 4"/>
          <p:cNvSpPr>
            <a:spLocks noGrp="1"/>
          </p:cNvSpPr>
          <p:nvPr>
            <p:ph type="title"/>
          </p:nvPr>
        </p:nvSpPr>
        <p:spPr>
          <a:xfrm>
            <a:off x="553703" y="304800"/>
            <a:ext cx="8001000" cy="914400"/>
          </a:xfrm>
        </p:spPr>
        <p:txBody>
          <a:bodyPr/>
          <a:lstStyle/>
          <a:p>
            <a:r>
              <a:rPr lang="en-US" dirty="0" smtClean="0"/>
              <a:t>Getting an Authorization Code Access Token</a:t>
            </a:r>
            <a:endParaRPr lang="en-US" dirty="0"/>
          </a:p>
        </p:txBody>
      </p:sp>
      <p:sp>
        <p:nvSpPr>
          <p:cNvPr id="6" name="Rounded Rectangle 5"/>
          <p:cNvSpPr/>
          <p:nvPr/>
        </p:nvSpPr>
        <p:spPr>
          <a:xfrm>
            <a:off x="553703" y="3514476"/>
            <a:ext cx="4018297" cy="600323"/>
          </a:xfrm>
          <a:prstGeom prst="round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3"/>
          </p:cNvCxnSpPr>
          <p:nvPr/>
        </p:nvCxnSpPr>
        <p:spPr>
          <a:xfrm flipH="1" flipV="1">
            <a:off x="4572000" y="3814638"/>
            <a:ext cx="1752600" cy="909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44264" y="4724400"/>
            <a:ext cx="2888343" cy="369332"/>
          </a:xfrm>
          <a:prstGeom prst="rect">
            <a:avLst/>
          </a:prstGeom>
          <a:noFill/>
        </p:spPr>
        <p:txBody>
          <a:bodyPr wrap="square" rtlCol="0">
            <a:spAutoFit/>
          </a:bodyPr>
          <a:lstStyle/>
          <a:p>
            <a:pPr algn="ctr"/>
            <a:r>
              <a:rPr lang="en-US" dirty="0" err="1" smtClean="0">
                <a:solidFill>
                  <a:schemeClr val="accent1"/>
                </a:solidFill>
              </a:rPr>
              <a:t>Auth</a:t>
            </a:r>
            <a:r>
              <a:rPr lang="en-US" dirty="0" smtClean="0">
                <a:solidFill>
                  <a:schemeClr val="accent1"/>
                </a:solidFill>
              </a:rPr>
              <a:t> Code from redirect</a:t>
            </a:r>
            <a:endParaRPr lang="en-US" dirty="0">
              <a:solidFill>
                <a:schemeClr val="accent1"/>
              </a:solidFill>
            </a:endParaRPr>
          </a:p>
        </p:txBody>
      </p:sp>
    </p:spTree>
    <p:extLst>
      <p:ext uri="{BB962C8B-B14F-4D97-AF65-F5344CB8AC3E}">
        <p14:creationId xmlns:p14="http://schemas.microsoft.com/office/powerpoint/2010/main" val="3786956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mph" presetSubtype="0" fill="hold" nodeType="clickEffect">
                                  <p:stCondLst>
                                    <p:cond delay="0"/>
                                  </p:stCondLst>
                                  <p:childTnLst>
                                    <p:animClr clrSpc="hsl" dir="cw">
                                      <p:cBhvr override="childStyle">
                                        <p:cTn id="6" dur="500" fill="hold"/>
                                        <p:tgtEl>
                                          <p:spTgt spid="24">
                                            <p:txEl>
                                              <p:pRg st="0" end="0"/>
                                            </p:txEl>
                                          </p:spTgt>
                                        </p:tgtEl>
                                        <p:attrNameLst>
                                          <p:attrName>style.color</p:attrName>
                                        </p:attrNameLst>
                                      </p:cBhvr>
                                      <p:by>
                                        <p:hsl h="10842353" s="0" l="0"/>
                                      </p:by>
                                    </p:animClr>
                                    <p:animClr clrSpc="hsl" dir="cw">
                                      <p:cBhvr>
                                        <p:cTn id="7" dur="500" fill="hold"/>
                                        <p:tgtEl>
                                          <p:spTgt spid="24">
                                            <p:txEl>
                                              <p:pRg st="0" end="0"/>
                                            </p:txEl>
                                          </p:spTgt>
                                        </p:tgtEl>
                                        <p:attrNameLst>
                                          <p:attrName>fillcolor</p:attrName>
                                        </p:attrNameLst>
                                      </p:cBhvr>
                                      <p:by>
                                        <p:hsl h="10842353" s="0" l="0"/>
                                      </p:by>
                                    </p:animClr>
                                    <p:animClr clrSpc="hsl" dir="cw">
                                      <p:cBhvr>
                                        <p:cTn id="8" dur="500" fill="hold"/>
                                        <p:tgtEl>
                                          <p:spTgt spid="24">
                                            <p:txEl>
                                              <p:pRg st="0" end="0"/>
                                            </p:txEl>
                                          </p:spTgt>
                                        </p:tgtEl>
                                        <p:attrNameLst>
                                          <p:attrName>stroke.color</p:attrName>
                                        </p:attrNameLst>
                                      </p:cBhvr>
                                      <p:by>
                                        <p:hsl h="10842353" s="0" l="0"/>
                                      </p:by>
                                    </p:animClr>
                                    <p:set>
                                      <p:cBhvr>
                                        <p:cTn id="9" dur="500" fill="hold"/>
                                        <p:tgtEl>
                                          <p:spTgt spid="2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24">
                                            <p:txEl>
                                              <p:pRg st="2" end="2"/>
                                            </p:txEl>
                                          </p:spTgt>
                                        </p:tgtEl>
                                        <p:attrNameLst>
                                          <p:attrName>r</p:attrName>
                                        </p:attrNameLst>
                                      </p:cBhvr>
                                    </p:animRot>
                                    <p:animRot by="-240000">
                                      <p:cBhvr>
                                        <p:cTn id="14" dur="200" fill="hold">
                                          <p:stCondLst>
                                            <p:cond delay="200"/>
                                          </p:stCondLst>
                                        </p:cTn>
                                        <p:tgtEl>
                                          <p:spTgt spid="24">
                                            <p:txEl>
                                              <p:pRg st="2" end="2"/>
                                            </p:txEl>
                                          </p:spTgt>
                                        </p:tgtEl>
                                        <p:attrNameLst>
                                          <p:attrName>r</p:attrName>
                                        </p:attrNameLst>
                                      </p:cBhvr>
                                    </p:animRot>
                                    <p:animRot by="240000">
                                      <p:cBhvr>
                                        <p:cTn id="15" dur="200" fill="hold">
                                          <p:stCondLst>
                                            <p:cond delay="400"/>
                                          </p:stCondLst>
                                        </p:cTn>
                                        <p:tgtEl>
                                          <p:spTgt spid="24">
                                            <p:txEl>
                                              <p:pRg st="2" end="2"/>
                                            </p:txEl>
                                          </p:spTgt>
                                        </p:tgtEl>
                                        <p:attrNameLst>
                                          <p:attrName>r</p:attrName>
                                        </p:attrNameLst>
                                      </p:cBhvr>
                                    </p:animRot>
                                    <p:animRot by="-240000">
                                      <p:cBhvr>
                                        <p:cTn id="16" dur="200" fill="hold">
                                          <p:stCondLst>
                                            <p:cond delay="600"/>
                                          </p:stCondLst>
                                        </p:cTn>
                                        <p:tgtEl>
                                          <p:spTgt spid="24">
                                            <p:txEl>
                                              <p:pRg st="2" end="2"/>
                                            </p:txEl>
                                          </p:spTgt>
                                        </p:tgtEl>
                                        <p:attrNameLst>
                                          <p:attrName>r</p:attrName>
                                        </p:attrNameLst>
                                      </p:cBhvr>
                                    </p:animRot>
                                    <p:animRot by="120000">
                                      <p:cBhvr>
                                        <p:cTn id="17" dur="200" fill="hold">
                                          <p:stCondLst>
                                            <p:cond delay="800"/>
                                          </p:stCondLst>
                                        </p:cTn>
                                        <p:tgtEl>
                                          <p:spTgt spid="24">
                                            <p:txEl>
                                              <p:pRg st="2" end="2"/>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nodeType="clickEffect">
                                  <p:stCondLst>
                                    <p:cond delay="0"/>
                                  </p:stCondLst>
                                  <p:childTnLst>
                                    <p:animRot by="120000">
                                      <p:cBhvr>
                                        <p:cTn id="21" dur="100" fill="hold">
                                          <p:stCondLst>
                                            <p:cond delay="0"/>
                                          </p:stCondLst>
                                        </p:cTn>
                                        <p:tgtEl>
                                          <p:spTgt spid="24">
                                            <p:txEl>
                                              <p:pRg st="3" end="3"/>
                                            </p:txEl>
                                          </p:spTgt>
                                        </p:tgtEl>
                                        <p:attrNameLst>
                                          <p:attrName>r</p:attrName>
                                        </p:attrNameLst>
                                      </p:cBhvr>
                                    </p:animRot>
                                    <p:animRot by="-240000">
                                      <p:cBhvr>
                                        <p:cTn id="22" dur="200" fill="hold">
                                          <p:stCondLst>
                                            <p:cond delay="200"/>
                                          </p:stCondLst>
                                        </p:cTn>
                                        <p:tgtEl>
                                          <p:spTgt spid="24">
                                            <p:txEl>
                                              <p:pRg st="3" end="3"/>
                                            </p:txEl>
                                          </p:spTgt>
                                        </p:tgtEl>
                                        <p:attrNameLst>
                                          <p:attrName>r</p:attrName>
                                        </p:attrNameLst>
                                      </p:cBhvr>
                                    </p:animRot>
                                    <p:animRot by="240000">
                                      <p:cBhvr>
                                        <p:cTn id="23" dur="200" fill="hold">
                                          <p:stCondLst>
                                            <p:cond delay="400"/>
                                          </p:stCondLst>
                                        </p:cTn>
                                        <p:tgtEl>
                                          <p:spTgt spid="24">
                                            <p:txEl>
                                              <p:pRg st="3" end="3"/>
                                            </p:txEl>
                                          </p:spTgt>
                                        </p:tgtEl>
                                        <p:attrNameLst>
                                          <p:attrName>r</p:attrName>
                                        </p:attrNameLst>
                                      </p:cBhvr>
                                    </p:animRot>
                                    <p:animRot by="-240000">
                                      <p:cBhvr>
                                        <p:cTn id="24" dur="200" fill="hold">
                                          <p:stCondLst>
                                            <p:cond delay="600"/>
                                          </p:stCondLst>
                                        </p:cTn>
                                        <p:tgtEl>
                                          <p:spTgt spid="24">
                                            <p:txEl>
                                              <p:pRg st="3" end="3"/>
                                            </p:txEl>
                                          </p:spTgt>
                                        </p:tgtEl>
                                        <p:attrNameLst>
                                          <p:attrName>r</p:attrName>
                                        </p:attrNameLst>
                                      </p:cBhvr>
                                    </p:animRot>
                                    <p:animRot by="120000">
                                      <p:cBhvr>
                                        <p:cTn id="25" dur="200" fill="hold">
                                          <p:stCondLst>
                                            <p:cond delay="800"/>
                                          </p:stCondLst>
                                        </p:cTn>
                                        <p:tgtEl>
                                          <p:spTgt spid="24">
                                            <p:txEl>
                                              <p:pRg st="3" end="3"/>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nodeType="clickEffect">
                                  <p:stCondLst>
                                    <p:cond delay="0"/>
                                  </p:stCondLst>
                                  <p:childTnLst>
                                    <p:animRot by="120000">
                                      <p:cBhvr>
                                        <p:cTn id="29" dur="100" fill="hold">
                                          <p:stCondLst>
                                            <p:cond delay="0"/>
                                          </p:stCondLst>
                                        </p:cTn>
                                        <p:tgtEl>
                                          <p:spTgt spid="24">
                                            <p:txEl>
                                              <p:pRg st="5" end="5"/>
                                            </p:txEl>
                                          </p:spTgt>
                                        </p:tgtEl>
                                        <p:attrNameLst>
                                          <p:attrName>r</p:attrName>
                                        </p:attrNameLst>
                                      </p:cBhvr>
                                    </p:animRot>
                                    <p:animRot by="-240000">
                                      <p:cBhvr>
                                        <p:cTn id="30" dur="200" fill="hold">
                                          <p:stCondLst>
                                            <p:cond delay="200"/>
                                          </p:stCondLst>
                                        </p:cTn>
                                        <p:tgtEl>
                                          <p:spTgt spid="24">
                                            <p:txEl>
                                              <p:pRg st="5" end="5"/>
                                            </p:txEl>
                                          </p:spTgt>
                                        </p:tgtEl>
                                        <p:attrNameLst>
                                          <p:attrName>r</p:attrName>
                                        </p:attrNameLst>
                                      </p:cBhvr>
                                    </p:animRot>
                                    <p:animRot by="240000">
                                      <p:cBhvr>
                                        <p:cTn id="31" dur="200" fill="hold">
                                          <p:stCondLst>
                                            <p:cond delay="400"/>
                                          </p:stCondLst>
                                        </p:cTn>
                                        <p:tgtEl>
                                          <p:spTgt spid="24">
                                            <p:txEl>
                                              <p:pRg st="5" end="5"/>
                                            </p:txEl>
                                          </p:spTgt>
                                        </p:tgtEl>
                                        <p:attrNameLst>
                                          <p:attrName>r</p:attrName>
                                        </p:attrNameLst>
                                      </p:cBhvr>
                                    </p:animRot>
                                    <p:animRot by="-240000">
                                      <p:cBhvr>
                                        <p:cTn id="32" dur="200" fill="hold">
                                          <p:stCondLst>
                                            <p:cond delay="600"/>
                                          </p:stCondLst>
                                        </p:cTn>
                                        <p:tgtEl>
                                          <p:spTgt spid="24">
                                            <p:txEl>
                                              <p:pRg st="5" end="5"/>
                                            </p:txEl>
                                          </p:spTgt>
                                        </p:tgtEl>
                                        <p:attrNameLst>
                                          <p:attrName>r</p:attrName>
                                        </p:attrNameLst>
                                      </p:cBhvr>
                                    </p:animRot>
                                    <p:animRot by="120000">
                                      <p:cBhvr>
                                        <p:cTn id="33" dur="200" fill="hold">
                                          <p:stCondLst>
                                            <p:cond delay="800"/>
                                          </p:stCondLst>
                                        </p:cTn>
                                        <p:tgtEl>
                                          <p:spTgt spid="24">
                                            <p:txEl>
                                              <p:pRg st="5" end="5"/>
                                            </p:txEl>
                                          </p:spTgt>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32" presetClass="emph" presetSubtype="0" fill="hold" nodeType="clickEffect">
                                  <p:stCondLst>
                                    <p:cond delay="0"/>
                                  </p:stCondLst>
                                  <p:childTnLst>
                                    <p:animRot by="120000">
                                      <p:cBhvr>
                                        <p:cTn id="37" dur="100" fill="hold">
                                          <p:stCondLst>
                                            <p:cond delay="0"/>
                                          </p:stCondLst>
                                        </p:cTn>
                                        <p:tgtEl>
                                          <p:spTgt spid="24">
                                            <p:txEl>
                                              <p:pRg st="6" end="6"/>
                                            </p:txEl>
                                          </p:spTgt>
                                        </p:tgtEl>
                                        <p:attrNameLst>
                                          <p:attrName>r</p:attrName>
                                        </p:attrNameLst>
                                      </p:cBhvr>
                                    </p:animRot>
                                    <p:animRot by="-240000">
                                      <p:cBhvr>
                                        <p:cTn id="38" dur="200" fill="hold">
                                          <p:stCondLst>
                                            <p:cond delay="200"/>
                                          </p:stCondLst>
                                        </p:cTn>
                                        <p:tgtEl>
                                          <p:spTgt spid="24">
                                            <p:txEl>
                                              <p:pRg st="6" end="6"/>
                                            </p:txEl>
                                          </p:spTgt>
                                        </p:tgtEl>
                                        <p:attrNameLst>
                                          <p:attrName>r</p:attrName>
                                        </p:attrNameLst>
                                      </p:cBhvr>
                                    </p:animRot>
                                    <p:animRot by="240000">
                                      <p:cBhvr>
                                        <p:cTn id="39" dur="200" fill="hold">
                                          <p:stCondLst>
                                            <p:cond delay="400"/>
                                          </p:stCondLst>
                                        </p:cTn>
                                        <p:tgtEl>
                                          <p:spTgt spid="24">
                                            <p:txEl>
                                              <p:pRg st="6" end="6"/>
                                            </p:txEl>
                                          </p:spTgt>
                                        </p:tgtEl>
                                        <p:attrNameLst>
                                          <p:attrName>r</p:attrName>
                                        </p:attrNameLst>
                                      </p:cBhvr>
                                    </p:animRot>
                                    <p:animRot by="-240000">
                                      <p:cBhvr>
                                        <p:cTn id="40" dur="200" fill="hold">
                                          <p:stCondLst>
                                            <p:cond delay="600"/>
                                          </p:stCondLst>
                                        </p:cTn>
                                        <p:tgtEl>
                                          <p:spTgt spid="24">
                                            <p:txEl>
                                              <p:pRg st="6" end="6"/>
                                            </p:txEl>
                                          </p:spTgt>
                                        </p:tgtEl>
                                        <p:attrNameLst>
                                          <p:attrName>r</p:attrName>
                                        </p:attrNameLst>
                                      </p:cBhvr>
                                    </p:animRot>
                                    <p:animRot by="120000">
                                      <p:cBhvr>
                                        <p:cTn id="41" dur="200" fill="hold">
                                          <p:stCondLst>
                                            <p:cond delay="800"/>
                                          </p:stCondLst>
                                        </p:cTn>
                                        <p:tgtEl>
                                          <p:spTgt spid="24">
                                            <p:txEl>
                                              <p:pRg st="6" end="6"/>
                                            </p:txEl>
                                          </p:spTgt>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nodeType="clickEffect">
                                  <p:stCondLst>
                                    <p:cond delay="0"/>
                                  </p:stCondLst>
                                  <p:childTnLst>
                                    <p:animRot by="120000">
                                      <p:cBhvr>
                                        <p:cTn id="45" dur="100" fill="hold">
                                          <p:stCondLst>
                                            <p:cond delay="0"/>
                                          </p:stCondLst>
                                        </p:cTn>
                                        <p:tgtEl>
                                          <p:spTgt spid="24">
                                            <p:txEl>
                                              <p:pRg st="7" end="7"/>
                                            </p:txEl>
                                          </p:spTgt>
                                        </p:tgtEl>
                                        <p:attrNameLst>
                                          <p:attrName>r</p:attrName>
                                        </p:attrNameLst>
                                      </p:cBhvr>
                                    </p:animRot>
                                    <p:animRot by="-240000">
                                      <p:cBhvr>
                                        <p:cTn id="46" dur="200" fill="hold">
                                          <p:stCondLst>
                                            <p:cond delay="200"/>
                                          </p:stCondLst>
                                        </p:cTn>
                                        <p:tgtEl>
                                          <p:spTgt spid="24">
                                            <p:txEl>
                                              <p:pRg st="7" end="7"/>
                                            </p:txEl>
                                          </p:spTgt>
                                        </p:tgtEl>
                                        <p:attrNameLst>
                                          <p:attrName>r</p:attrName>
                                        </p:attrNameLst>
                                      </p:cBhvr>
                                    </p:animRot>
                                    <p:animRot by="240000">
                                      <p:cBhvr>
                                        <p:cTn id="47" dur="200" fill="hold">
                                          <p:stCondLst>
                                            <p:cond delay="400"/>
                                          </p:stCondLst>
                                        </p:cTn>
                                        <p:tgtEl>
                                          <p:spTgt spid="24">
                                            <p:txEl>
                                              <p:pRg st="7" end="7"/>
                                            </p:txEl>
                                          </p:spTgt>
                                        </p:tgtEl>
                                        <p:attrNameLst>
                                          <p:attrName>r</p:attrName>
                                        </p:attrNameLst>
                                      </p:cBhvr>
                                    </p:animRot>
                                    <p:animRot by="-240000">
                                      <p:cBhvr>
                                        <p:cTn id="48" dur="200" fill="hold">
                                          <p:stCondLst>
                                            <p:cond delay="600"/>
                                          </p:stCondLst>
                                        </p:cTn>
                                        <p:tgtEl>
                                          <p:spTgt spid="24">
                                            <p:txEl>
                                              <p:pRg st="7" end="7"/>
                                            </p:txEl>
                                          </p:spTgt>
                                        </p:tgtEl>
                                        <p:attrNameLst>
                                          <p:attrName>r</p:attrName>
                                        </p:attrNameLst>
                                      </p:cBhvr>
                                    </p:animRot>
                                    <p:animRot by="120000">
                                      <p:cBhvr>
                                        <p:cTn id="49" dur="200" fill="hold">
                                          <p:stCondLst>
                                            <p:cond delay="800"/>
                                          </p:stCondLst>
                                        </p:cTn>
                                        <p:tgtEl>
                                          <p:spTgt spid="24">
                                            <p:txEl>
                                              <p:pRg st="7" end="7"/>
                                            </p:txEl>
                                          </p:spTgt>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nodeType="clickEffect">
                                  <p:stCondLst>
                                    <p:cond delay="0"/>
                                  </p:stCondLst>
                                  <p:childTnLst>
                                    <p:animRot by="120000">
                                      <p:cBhvr>
                                        <p:cTn id="53" dur="100" fill="hold">
                                          <p:stCondLst>
                                            <p:cond delay="0"/>
                                          </p:stCondLst>
                                        </p:cTn>
                                        <p:tgtEl>
                                          <p:spTgt spid="24">
                                            <p:txEl>
                                              <p:pRg st="8" end="8"/>
                                            </p:txEl>
                                          </p:spTgt>
                                        </p:tgtEl>
                                        <p:attrNameLst>
                                          <p:attrName>r</p:attrName>
                                        </p:attrNameLst>
                                      </p:cBhvr>
                                    </p:animRot>
                                    <p:animRot by="-240000">
                                      <p:cBhvr>
                                        <p:cTn id="54" dur="200" fill="hold">
                                          <p:stCondLst>
                                            <p:cond delay="200"/>
                                          </p:stCondLst>
                                        </p:cTn>
                                        <p:tgtEl>
                                          <p:spTgt spid="24">
                                            <p:txEl>
                                              <p:pRg st="8" end="8"/>
                                            </p:txEl>
                                          </p:spTgt>
                                        </p:tgtEl>
                                        <p:attrNameLst>
                                          <p:attrName>r</p:attrName>
                                        </p:attrNameLst>
                                      </p:cBhvr>
                                    </p:animRot>
                                    <p:animRot by="240000">
                                      <p:cBhvr>
                                        <p:cTn id="55" dur="200" fill="hold">
                                          <p:stCondLst>
                                            <p:cond delay="400"/>
                                          </p:stCondLst>
                                        </p:cTn>
                                        <p:tgtEl>
                                          <p:spTgt spid="24">
                                            <p:txEl>
                                              <p:pRg st="8" end="8"/>
                                            </p:txEl>
                                          </p:spTgt>
                                        </p:tgtEl>
                                        <p:attrNameLst>
                                          <p:attrName>r</p:attrName>
                                        </p:attrNameLst>
                                      </p:cBhvr>
                                    </p:animRot>
                                    <p:animRot by="-240000">
                                      <p:cBhvr>
                                        <p:cTn id="56" dur="200" fill="hold">
                                          <p:stCondLst>
                                            <p:cond delay="600"/>
                                          </p:stCondLst>
                                        </p:cTn>
                                        <p:tgtEl>
                                          <p:spTgt spid="24">
                                            <p:txEl>
                                              <p:pRg st="8" end="8"/>
                                            </p:txEl>
                                          </p:spTgt>
                                        </p:tgtEl>
                                        <p:attrNameLst>
                                          <p:attrName>r</p:attrName>
                                        </p:attrNameLst>
                                      </p:cBhvr>
                                    </p:animRot>
                                    <p:animRot by="120000">
                                      <p:cBhvr>
                                        <p:cTn id="57" dur="200" fill="hold">
                                          <p:stCondLst>
                                            <p:cond delay="800"/>
                                          </p:stCondLst>
                                        </p:cTn>
                                        <p:tgtEl>
                                          <p:spTgt spid="24">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89944" y="2286000"/>
            <a:ext cx="4281714" cy="319314"/>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5"/>
          <p:cNvSpPr>
            <a:spLocks noGrp="1"/>
          </p:cNvSpPr>
          <p:nvPr>
            <p:ph idx="1"/>
          </p:nvPr>
        </p:nvSpPr>
        <p:spPr>
          <a:xfrm>
            <a:off x="553703" y="1615753"/>
            <a:ext cx="7989553" cy="2270447"/>
          </a:xfrm>
        </p:spPr>
        <p:txBody>
          <a:bodyPr>
            <a:normAutofit/>
          </a:bodyPr>
          <a:lstStyle/>
          <a:p>
            <a:r>
              <a:rPr lang="en-US" dirty="0" smtClean="0"/>
              <a:t>Response:</a:t>
            </a:r>
          </a:p>
          <a:p>
            <a:pPr>
              <a:spcAft>
                <a:spcPts val="0"/>
              </a:spcAft>
            </a:pPr>
            <a:r>
              <a:rPr lang="en-US" sz="1800" dirty="0">
                <a:latin typeface="Courier New" pitchFamily="49" charset="0"/>
                <a:cs typeface="Courier New" pitchFamily="49" charset="0"/>
              </a:rPr>
              <a:t>{</a:t>
            </a:r>
          </a:p>
          <a:p>
            <a:pPr>
              <a:spcAft>
                <a:spcPts val="0"/>
              </a:spcAft>
            </a:pPr>
            <a:r>
              <a:rPr lang="en-US" sz="1800" dirty="0">
                <a:latin typeface="Courier New" pitchFamily="49" charset="0"/>
                <a:cs typeface="Courier New" pitchFamily="49" charset="0"/>
              </a:rPr>
              <a:t>  "access_token</a:t>
            </a:r>
            <a:r>
              <a:rPr lang="en-US" sz="1800" dirty="0" smtClean="0">
                <a:latin typeface="Courier New" pitchFamily="49" charset="0"/>
                <a:cs typeface="Courier New" pitchFamily="49" charset="0"/>
              </a:rPr>
              <a:t>":"8a0e9c2b14a0548addb29eb77e06a8b</a:t>
            </a:r>
            <a:r>
              <a:rPr lang="en-US" sz="1800" dirty="0">
                <a:latin typeface="Courier New" pitchFamily="49" charset="0"/>
                <a:cs typeface="Courier New" pitchFamily="49" charset="0"/>
              </a:rPr>
              <a:t>",</a:t>
            </a:r>
          </a:p>
          <a:p>
            <a:pPr>
              <a:spcAft>
                <a:spcPts val="0"/>
              </a:spcAft>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r>
              <a:rPr lang="en-US" sz="1800" dirty="0" err="1">
                <a:latin typeface="Courier New" pitchFamily="49" charset="0"/>
                <a:cs typeface="Courier New" pitchFamily="49" charset="0"/>
              </a:rPr>
              <a:t>token_type":"bearer</a:t>
            </a:r>
            <a:r>
              <a:rPr lang="en-US" sz="1800" dirty="0">
                <a:latin typeface="Courier New" pitchFamily="49" charset="0"/>
                <a:cs typeface="Courier New" pitchFamily="49" charset="0"/>
              </a:rPr>
              <a:t>",</a:t>
            </a:r>
          </a:p>
          <a:p>
            <a:pPr>
              <a:spcAft>
                <a:spcPts val="0"/>
              </a:spcAft>
            </a:pPr>
            <a:r>
              <a:rPr lang="en-US" sz="1800" dirty="0">
                <a:latin typeface="Courier New" pitchFamily="49" charset="0"/>
                <a:cs typeface="Courier New" pitchFamily="49" charset="0"/>
              </a:rPr>
              <a:t>  "expires_in":157679999, </a:t>
            </a:r>
            <a:endParaRPr lang="en-US" sz="1800" dirty="0" smtClean="0">
              <a:latin typeface="Courier New" pitchFamily="49" charset="0"/>
              <a:cs typeface="Courier New" pitchFamily="49" charset="0"/>
            </a:endParaRPr>
          </a:p>
          <a:p>
            <a:pPr>
              <a:spcAft>
                <a:spcPts val="0"/>
              </a:spcAft>
            </a:pP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refresh_token":"f40caf9ef812618827521860874a6f60071"</a:t>
            </a:r>
          </a:p>
          <a:p>
            <a:pPr>
              <a:spcAft>
                <a:spcPts val="0"/>
              </a:spcAft>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endParaRPr lang="en-US" dirty="0"/>
          </a:p>
          <a:p>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34</a:t>
            </a:fld>
            <a:endParaRPr lang="en-US" dirty="0"/>
          </a:p>
        </p:txBody>
      </p:sp>
      <p:sp>
        <p:nvSpPr>
          <p:cNvPr id="5" name="Title 4"/>
          <p:cNvSpPr>
            <a:spLocks noGrp="1"/>
          </p:cNvSpPr>
          <p:nvPr>
            <p:ph type="title"/>
          </p:nvPr>
        </p:nvSpPr>
        <p:spPr/>
        <p:txBody>
          <a:bodyPr/>
          <a:lstStyle/>
          <a:p>
            <a:r>
              <a:rPr lang="en-US" dirty="0" smtClean="0"/>
              <a:t>Example Response</a:t>
            </a:r>
            <a:endParaRPr lang="en-US" dirty="0"/>
          </a:p>
        </p:txBody>
      </p:sp>
      <p:cxnSp>
        <p:nvCxnSpPr>
          <p:cNvPr id="21" name="Straight Arrow Connector 20"/>
          <p:cNvCxnSpPr>
            <a:stCxn id="22" idx="0"/>
          </p:cNvCxnSpPr>
          <p:nvPr/>
        </p:nvCxnSpPr>
        <p:spPr>
          <a:xfrm flipV="1">
            <a:off x="4419600" y="2605314"/>
            <a:ext cx="533400" cy="1641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4246706"/>
            <a:ext cx="2133600" cy="646331"/>
          </a:xfrm>
          <a:prstGeom prst="rect">
            <a:avLst/>
          </a:prstGeom>
          <a:noFill/>
        </p:spPr>
        <p:txBody>
          <a:bodyPr wrap="square" rtlCol="0">
            <a:spAutoFit/>
          </a:bodyPr>
          <a:lstStyle/>
          <a:p>
            <a:pPr algn="ctr"/>
            <a:r>
              <a:rPr lang="en-US" dirty="0" smtClean="0">
                <a:solidFill>
                  <a:schemeClr val="accent1"/>
                </a:solidFill>
              </a:rPr>
              <a:t>Token to use in API requests</a:t>
            </a:r>
            <a:endParaRPr lang="en-US" dirty="0">
              <a:solidFill>
                <a:schemeClr val="accent1"/>
              </a:solidFill>
            </a:endParaRPr>
          </a:p>
        </p:txBody>
      </p:sp>
    </p:spTree>
    <p:extLst>
      <p:ext uri="{BB962C8B-B14F-4D97-AF65-F5344CB8AC3E}">
        <p14:creationId xmlns:p14="http://schemas.microsoft.com/office/powerpoint/2010/main" val="28914030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a:p>
        </p:txBody>
      </p:sp>
      <p:sp>
        <p:nvSpPr>
          <p:cNvPr id="23" name="Title 5"/>
          <p:cNvSpPr>
            <a:spLocks noGrp="1"/>
          </p:cNvSpPr>
          <p:nvPr>
            <p:ph type="title"/>
          </p:nvPr>
        </p:nvSpPr>
        <p:spPr/>
        <p:txBody>
          <a:bodyPr/>
          <a:lstStyle/>
          <a:p>
            <a:r>
              <a:rPr lang="en-US" dirty="0" smtClean="0"/>
              <a:t>Messaging Lab Exercise 4</a:t>
            </a:r>
            <a:r>
              <a:rPr lang="en-US" dirty="0"/>
              <a:t>: In App Messaging from Mobile Number</a:t>
            </a:r>
          </a:p>
        </p:txBody>
      </p:sp>
      <p:sp>
        <p:nvSpPr>
          <p:cNvPr id="4" name="Slide Number Placeholder 3"/>
          <p:cNvSpPr>
            <a:spLocks noGrp="1"/>
          </p:cNvSpPr>
          <p:nvPr>
            <p:ph type="sldNum" sz="quarter" idx="11"/>
          </p:nvPr>
        </p:nvSpPr>
        <p:spPr/>
        <p:txBody>
          <a:bodyPr/>
          <a:lstStyle/>
          <a:p>
            <a:fld id="{5BD36294-2849-48A8-8531-5354CF3095D2}" type="slidenum">
              <a:rPr lang="en-US" smtClean="0"/>
              <a:pPr/>
              <a:t>35</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49899925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36</a:t>
            </a:fld>
            <a:endParaRPr lang="en-US" dirty="0"/>
          </a:p>
        </p:txBody>
      </p:sp>
      <p:sp>
        <p:nvSpPr>
          <p:cNvPr id="5" name="Title 4"/>
          <p:cNvSpPr>
            <a:spLocks noGrp="1"/>
          </p:cNvSpPr>
          <p:nvPr>
            <p:ph type="title"/>
          </p:nvPr>
        </p:nvSpPr>
        <p:spPr/>
        <p:txBody>
          <a:bodyPr/>
          <a:lstStyle/>
          <a:p>
            <a:r>
              <a:rPr lang="en-US" dirty="0" smtClean="0"/>
              <a:t>In App </a:t>
            </a:r>
            <a:r>
              <a:rPr lang="en-US" dirty="0"/>
              <a:t>Messaging from Mobile </a:t>
            </a:r>
            <a:r>
              <a:rPr lang="en-US" dirty="0" smtClean="0"/>
              <a:t>Number </a:t>
            </a:r>
            <a:endParaRPr lang="en-US" dirty="0"/>
          </a:p>
        </p:txBody>
      </p:sp>
      <p:sp>
        <p:nvSpPr>
          <p:cNvPr id="10" name="Content Placeholder 5"/>
          <p:cNvSpPr>
            <a:spLocks noGrp="1"/>
          </p:cNvSpPr>
          <p:nvPr>
            <p:ph idx="1"/>
          </p:nvPr>
        </p:nvSpPr>
        <p:spPr>
          <a:xfrm>
            <a:off x="553703" y="1615753"/>
            <a:ext cx="8001000" cy="4567325"/>
          </a:xfrm>
        </p:spPr>
        <p:txBody>
          <a:bodyPr>
            <a:normAutofit/>
          </a:bodyPr>
          <a:lstStyle/>
          <a:p>
            <a:pPr lvl="2"/>
            <a:r>
              <a:rPr lang="en-US" dirty="0"/>
              <a:t>Send to </a:t>
            </a:r>
            <a:r>
              <a:rPr lang="en-US" dirty="0" smtClean="0"/>
              <a:t>mobile number, </a:t>
            </a:r>
            <a:r>
              <a:rPr lang="en-US" dirty="0"/>
              <a:t>e-mail or </a:t>
            </a:r>
            <a:r>
              <a:rPr lang="en-US" dirty="0" err="1" smtClean="0"/>
              <a:t>shortcode</a:t>
            </a:r>
            <a:r>
              <a:rPr lang="en-US" dirty="0" smtClean="0"/>
              <a:t> </a:t>
            </a:r>
            <a:r>
              <a:rPr lang="en-US" dirty="0"/>
              <a:t>from within </a:t>
            </a:r>
            <a:r>
              <a:rPr lang="en-US" dirty="0" smtClean="0"/>
              <a:t>app</a:t>
            </a:r>
          </a:p>
          <a:p>
            <a:pPr lvl="2"/>
            <a:r>
              <a:rPr lang="en-US" dirty="0" smtClean="0"/>
              <a:t>Mobile numbers can be AT&amp;T or other carriers</a:t>
            </a:r>
            <a:endParaRPr lang="en-US" dirty="0"/>
          </a:p>
          <a:p>
            <a:pPr lvl="2"/>
            <a:r>
              <a:rPr lang="en-US" dirty="0"/>
              <a:t>Sends SMS or MMS with single </a:t>
            </a:r>
            <a:r>
              <a:rPr lang="en-US" dirty="0" smtClean="0"/>
              <a:t>command</a:t>
            </a:r>
          </a:p>
          <a:p>
            <a:pPr lvl="3"/>
            <a:r>
              <a:rPr lang="en-US" dirty="0" smtClean="0"/>
              <a:t>Cannot send MMS to </a:t>
            </a:r>
            <a:r>
              <a:rPr lang="en-US" dirty="0" err="1" smtClean="0"/>
              <a:t>shortcode</a:t>
            </a:r>
            <a:endParaRPr lang="en-US" dirty="0" smtClean="0"/>
          </a:p>
          <a:p>
            <a:pPr lvl="2"/>
            <a:r>
              <a:rPr lang="en-US" dirty="0" smtClean="0"/>
              <a:t>Send message to single recipient or group</a:t>
            </a:r>
            <a:endParaRPr lang="en-US" dirty="0"/>
          </a:p>
          <a:p>
            <a:pPr lvl="2"/>
            <a:r>
              <a:rPr lang="en-US" dirty="0"/>
              <a:t>Message is sent from user’s phone number</a:t>
            </a:r>
          </a:p>
          <a:p>
            <a:pPr lvl="2"/>
            <a:r>
              <a:rPr lang="en-US" dirty="0"/>
              <a:t>Receive message response in App</a:t>
            </a:r>
          </a:p>
          <a:p>
            <a:pPr lvl="2"/>
            <a:r>
              <a:rPr lang="en-US" dirty="0"/>
              <a:t>Requires user consent</a:t>
            </a:r>
          </a:p>
        </p:txBody>
      </p:sp>
    </p:spTree>
    <p:extLst>
      <p:ext uri="{BB962C8B-B14F-4D97-AF65-F5344CB8AC3E}">
        <p14:creationId xmlns:p14="http://schemas.microsoft.com/office/powerpoint/2010/main" val="71066576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5"/>
          <p:cNvSpPr>
            <a:spLocks noGrp="1"/>
          </p:cNvSpPr>
          <p:nvPr>
            <p:ph idx="1"/>
          </p:nvPr>
        </p:nvSpPr>
        <p:spPr>
          <a:xfrm>
            <a:off x="553703" y="1066800"/>
            <a:ext cx="7989553" cy="4800600"/>
          </a:xfrm>
        </p:spPr>
        <p:txBody>
          <a:bodyPr>
            <a:normAutofit/>
          </a:bodyPr>
          <a:lstStyle/>
          <a:p>
            <a:r>
              <a:rPr lang="en-US" sz="1800" dirty="0">
                <a:latin typeface="Courier New" pitchFamily="49" charset="0"/>
                <a:cs typeface="Courier New" pitchFamily="49" charset="0"/>
              </a:rPr>
              <a:t>POST /</a:t>
            </a:r>
            <a:r>
              <a:rPr lang="en-US" sz="1800" dirty="0" err="1">
                <a:latin typeface="Courier New" pitchFamily="49" charset="0"/>
                <a:cs typeface="Courier New" pitchFamily="49" charset="0"/>
              </a:rPr>
              <a:t>myMessages</a:t>
            </a:r>
            <a:r>
              <a:rPr lang="en-US" sz="1800" dirty="0">
                <a:latin typeface="Courier New" pitchFamily="49" charset="0"/>
                <a:cs typeface="Courier New" pitchFamily="49" charset="0"/>
              </a:rPr>
              <a:t>/v2/messages </a:t>
            </a:r>
            <a:r>
              <a:rPr lang="en-US" sz="1800" dirty="0" smtClean="0">
                <a:latin typeface="Courier New" pitchFamily="49" charset="0"/>
                <a:cs typeface="Courier New" pitchFamily="49" charset="0"/>
              </a:rPr>
              <a:t>HTTP/1.1 </a:t>
            </a:r>
            <a:endParaRPr lang="en-US" sz="1800" dirty="0">
              <a:latin typeface="Courier New" pitchFamily="49" charset="0"/>
              <a:cs typeface="Courier New" pitchFamily="49" charset="0"/>
            </a:endParaRPr>
          </a:p>
          <a:p>
            <a:pPr>
              <a:lnSpc>
                <a:spcPct val="120000"/>
              </a:lnSpc>
              <a:spcAft>
                <a:spcPts val="0"/>
              </a:spcAft>
            </a:pPr>
            <a:r>
              <a:rPr lang="en-US" sz="1800" dirty="0" smtClean="0">
                <a:latin typeface="Courier New" pitchFamily="49" charset="0"/>
                <a:cs typeface="Courier New" pitchFamily="49" charset="0"/>
              </a:rPr>
              <a:t>Host</a:t>
            </a:r>
            <a:r>
              <a:rPr lang="en-US" sz="1800" dirty="0">
                <a:latin typeface="Courier New" pitchFamily="49" charset="0"/>
                <a:cs typeface="Courier New" pitchFamily="49" charset="0"/>
              </a:rPr>
              <a:t>: api.att.com </a:t>
            </a:r>
            <a:endParaRPr lang="en-US" sz="1800" dirty="0" smtClean="0">
              <a:latin typeface="Courier New" pitchFamily="49" charset="0"/>
              <a:cs typeface="Courier New" pitchFamily="49" charset="0"/>
            </a:endParaRPr>
          </a:p>
          <a:p>
            <a:pPr>
              <a:lnSpc>
                <a:spcPct val="120000"/>
              </a:lnSpc>
              <a:spcAft>
                <a:spcPts val="0"/>
              </a:spcAft>
            </a:pPr>
            <a:r>
              <a:rPr lang="en-US" sz="1800" dirty="0">
                <a:latin typeface="Courier New" pitchFamily="49" charset="0"/>
                <a:cs typeface="Courier New" pitchFamily="49" charset="0"/>
              </a:rPr>
              <a:t>Accept: application/</a:t>
            </a:r>
            <a:r>
              <a:rPr lang="en-US" sz="1800" dirty="0" err="1">
                <a:latin typeface="Courier New" pitchFamily="49" charset="0"/>
                <a:cs typeface="Courier New" pitchFamily="49" charset="0"/>
              </a:rPr>
              <a:t>json</a:t>
            </a:r>
            <a:r>
              <a:rPr lang="en-US" sz="1800" dirty="0">
                <a:latin typeface="Courier New" pitchFamily="49" charset="0"/>
                <a:cs typeface="Courier New" pitchFamily="49" charset="0"/>
              </a:rPr>
              <a:t> </a:t>
            </a:r>
          </a:p>
          <a:p>
            <a:pPr>
              <a:lnSpc>
                <a:spcPct val="120000"/>
              </a:lnSpc>
              <a:spcAft>
                <a:spcPts val="0"/>
              </a:spcAft>
            </a:pPr>
            <a:r>
              <a:rPr lang="en-US" sz="1800" dirty="0" smtClean="0">
                <a:latin typeface="Courier New" pitchFamily="49" charset="0"/>
                <a:cs typeface="Courier New" pitchFamily="49" charset="0"/>
              </a:rPr>
              <a:t>Content-Type</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application/</a:t>
            </a:r>
            <a:r>
              <a:rPr lang="en-US" sz="1800" dirty="0" err="1" smtClean="0">
                <a:latin typeface="Courier New" pitchFamily="49" charset="0"/>
                <a:cs typeface="Courier New" pitchFamily="49" charset="0"/>
              </a:rPr>
              <a:t>json</a:t>
            </a:r>
            <a:r>
              <a:rPr lang="en-US" sz="1800" dirty="0" smtClean="0">
                <a:latin typeface="Courier New" pitchFamily="49" charset="0"/>
                <a:cs typeface="Courier New" pitchFamily="49" charset="0"/>
              </a:rPr>
              <a:t> </a:t>
            </a:r>
          </a:p>
          <a:p>
            <a:pPr>
              <a:lnSpc>
                <a:spcPct val="120000"/>
              </a:lnSpc>
              <a:spcAft>
                <a:spcPts val="0"/>
              </a:spcAft>
            </a:pPr>
            <a:r>
              <a:rPr lang="en-US" sz="1800" dirty="0" smtClean="0">
                <a:latin typeface="Courier New" pitchFamily="49" charset="0"/>
                <a:cs typeface="Courier New" pitchFamily="49" charset="0"/>
              </a:rPr>
              <a:t>Authorization: Bearer &lt;token&gt;</a:t>
            </a:r>
          </a:p>
          <a:p>
            <a:pPr>
              <a:lnSpc>
                <a:spcPct val="120000"/>
              </a:lnSpc>
              <a:spcAft>
                <a:spcPts val="0"/>
              </a:spcAft>
            </a:pPr>
            <a:r>
              <a:rPr lang="en-US" sz="1800" dirty="0" smtClean="0">
                <a:latin typeface="Courier New" pitchFamily="49" charset="0"/>
                <a:cs typeface="Courier New" pitchFamily="49" charset="0"/>
              </a:rPr>
              <a:t>Content-Length</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129</a:t>
            </a:r>
          </a:p>
          <a:p>
            <a:endParaRPr lang="en-US" dirty="0" smtClean="0"/>
          </a:p>
          <a:p>
            <a:r>
              <a:rPr lang="it-IT" sz="1800" dirty="0">
                <a:latin typeface="Courier New" pitchFamily="49" charset="0"/>
                <a:cs typeface="Courier New" pitchFamily="49" charset="0"/>
              </a:rPr>
              <a:t>{ "</a:t>
            </a:r>
            <a:r>
              <a:rPr lang="it-IT" sz="1800" dirty="0" err="1">
                <a:latin typeface="Courier New" pitchFamily="49" charset="0"/>
                <a:cs typeface="Courier New" pitchFamily="49" charset="0"/>
              </a:rPr>
              <a:t>messageRequest</a:t>
            </a:r>
            <a:r>
              <a:rPr lang="it-IT" sz="1800" dirty="0">
                <a:latin typeface="Courier New" pitchFamily="49" charset="0"/>
                <a:cs typeface="Courier New" pitchFamily="49" charset="0"/>
              </a:rPr>
              <a:t>": </a:t>
            </a:r>
          </a:p>
          <a:p>
            <a:r>
              <a:rPr lang="it-IT" sz="1800" dirty="0" smtClean="0">
                <a:latin typeface="Courier New" pitchFamily="49" charset="0"/>
                <a:cs typeface="Courier New" pitchFamily="49" charset="0"/>
              </a:rPr>
              <a:t>  { </a:t>
            </a:r>
          </a:p>
          <a:p>
            <a:r>
              <a:rPr lang="it-IT" sz="1800" dirty="0" smtClean="0">
                <a:latin typeface="Courier New" pitchFamily="49" charset="0"/>
                <a:cs typeface="Courier New" pitchFamily="49" charset="0"/>
              </a:rPr>
              <a:t>    "</a:t>
            </a:r>
            <a:r>
              <a:rPr lang="it-IT" sz="1800" dirty="0" err="1">
                <a:latin typeface="Courier New" pitchFamily="49" charset="0"/>
                <a:cs typeface="Courier New" pitchFamily="49" charset="0"/>
              </a:rPr>
              <a:t>addresses</a:t>
            </a:r>
            <a:r>
              <a:rPr lang="it-IT" sz="1800" dirty="0">
                <a:latin typeface="Courier New" pitchFamily="49" charset="0"/>
                <a:cs typeface="Courier New" pitchFamily="49" charset="0"/>
              </a:rPr>
              <a:t>" : ["tel:2064952785"], </a:t>
            </a:r>
          </a:p>
          <a:p>
            <a:r>
              <a:rPr lang="it-IT" sz="1800" dirty="0" smtClean="0">
                <a:latin typeface="Courier New" pitchFamily="49" charset="0"/>
                <a:cs typeface="Courier New" pitchFamily="49" charset="0"/>
              </a:rPr>
              <a:t>    "</a:t>
            </a:r>
            <a:r>
              <a:rPr lang="it-IT" sz="1800" dirty="0" err="1">
                <a:latin typeface="Courier New" pitchFamily="49" charset="0"/>
                <a:cs typeface="Courier New" pitchFamily="49" charset="0"/>
              </a:rPr>
              <a:t>text":"Hello</a:t>
            </a:r>
            <a:r>
              <a:rPr lang="it-IT" sz="1800" dirty="0">
                <a:latin typeface="Courier New" pitchFamily="49" charset="0"/>
                <a:cs typeface="Courier New" pitchFamily="49" charset="0"/>
              </a:rPr>
              <a:t> </a:t>
            </a:r>
            <a:r>
              <a:rPr lang="it-IT" sz="1800" dirty="0" smtClean="0">
                <a:latin typeface="Courier New" pitchFamily="49" charset="0"/>
                <a:cs typeface="Courier New" pitchFamily="49" charset="0"/>
              </a:rPr>
              <a:t>World”</a:t>
            </a:r>
          </a:p>
          <a:p>
            <a:r>
              <a:rPr lang="it-IT" sz="1800" dirty="0" smtClean="0">
                <a:latin typeface="Courier New" pitchFamily="49" charset="0"/>
                <a:cs typeface="Courier New" pitchFamily="49" charset="0"/>
              </a:rPr>
              <a:t>  }</a:t>
            </a:r>
          </a:p>
          <a:p>
            <a:r>
              <a:rPr lang="it-IT"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endParaRPr lang="en-US" sz="1800" dirty="0">
              <a:latin typeface="Courier New" pitchFamily="49" charset="0"/>
              <a:cs typeface="Courier New" pitchFamily="49" charset="0"/>
            </a:endParaRPr>
          </a:p>
          <a:p>
            <a:endParaRPr lang="en-US" dirty="0" smtClean="0"/>
          </a:p>
          <a:p>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37</a:t>
            </a:fld>
            <a:endParaRPr lang="en-US" dirty="0"/>
          </a:p>
        </p:txBody>
      </p:sp>
      <p:sp>
        <p:nvSpPr>
          <p:cNvPr id="5" name="Title 4"/>
          <p:cNvSpPr>
            <a:spLocks noGrp="1"/>
          </p:cNvSpPr>
          <p:nvPr>
            <p:ph type="title"/>
          </p:nvPr>
        </p:nvSpPr>
        <p:spPr>
          <a:xfrm>
            <a:off x="553703" y="304800"/>
            <a:ext cx="8001000" cy="609600"/>
          </a:xfrm>
        </p:spPr>
        <p:txBody>
          <a:bodyPr/>
          <a:lstStyle/>
          <a:p>
            <a:r>
              <a:rPr lang="en-US" dirty="0" smtClean="0"/>
              <a:t>Sending an In App Message </a:t>
            </a:r>
            <a:r>
              <a:rPr lang="en-US" dirty="0"/>
              <a:t>from </a:t>
            </a:r>
            <a:r>
              <a:rPr lang="en-US" dirty="0" smtClean="0"/>
              <a:t>a Mobile </a:t>
            </a:r>
            <a:r>
              <a:rPr lang="en-US" dirty="0"/>
              <a:t>Number </a:t>
            </a:r>
          </a:p>
        </p:txBody>
      </p:sp>
    </p:spTree>
    <p:extLst>
      <p:ext uri="{BB962C8B-B14F-4D97-AF65-F5344CB8AC3E}">
        <p14:creationId xmlns:p14="http://schemas.microsoft.com/office/powerpoint/2010/main" val="592687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mph" presetSubtype="0" fill="hold" nodeType="clickEffect">
                                  <p:stCondLst>
                                    <p:cond delay="0"/>
                                  </p:stCondLst>
                                  <p:childTnLst>
                                    <p:animClr clrSpc="hsl" dir="cw">
                                      <p:cBhvr override="childStyle">
                                        <p:cTn id="6" dur="500" fill="hold"/>
                                        <p:tgtEl>
                                          <p:spTgt spid="24">
                                            <p:txEl>
                                              <p:pRg st="0" end="0"/>
                                            </p:txEl>
                                          </p:spTgt>
                                        </p:tgtEl>
                                        <p:attrNameLst>
                                          <p:attrName>style.color</p:attrName>
                                        </p:attrNameLst>
                                      </p:cBhvr>
                                      <p:by>
                                        <p:hsl h="10842353" s="0" l="0"/>
                                      </p:by>
                                    </p:animClr>
                                    <p:animClr clrSpc="hsl" dir="cw">
                                      <p:cBhvr>
                                        <p:cTn id="7" dur="500" fill="hold"/>
                                        <p:tgtEl>
                                          <p:spTgt spid="24">
                                            <p:txEl>
                                              <p:pRg st="0" end="0"/>
                                            </p:txEl>
                                          </p:spTgt>
                                        </p:tgtEl>
                                        <p:attrNameLst>
                                          <p:attrName>fillcolor</p:attrName>
                                        </p:attrNameLst>
                                      </p:cBhvr>
                                      <p:by>
                                        <p:hsl h="10842353" s="0" l="0"/>
                                      </p:by>
                                    </p:animClr>
                                    <p:animClr clrSpc="hsl" dir="cw">
                                      <p:cBhvr>
                                        <p:cTn id="8" dur="500" fill="hold"/>
                                        <p:tgtEl>
                                          <p:spTgt spid="24">
                                            <p:txEl>
                                              <p:pRg st="0" end="0"/>
                                            </p:txEl>
                                          </p:spTgt>
                                        </p:tgtEl>
                                        <p:attrNameLst>
                                          <p:attrName>stroke.color</p:attrName>
                                        </p:attrNameLst>
                                      </p:cBhvr>
                                      <p:by>
                                        <p:hsl h="10842353" s="0" l="0"/>
                                      </p:by>
                                    </p:animClr>
                                    <p:set>
                                      <p:cBhvr>
                                        <p:cTn id="9" dur="500" fill="hold"/>
                                        <p:tgtEl>
                                          <p:spTgt spid="2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24">
                                            <p:txEl>
                                              <p:pRg st="2" end="2"/>
                                            </p:txEl>
                                          </p:spTgt>
                                        </p:tgtEl>
                                        <p:attrNameLst>
                                          <p:attrName>r</p:attrName>
                                        </p:attrNameLst>
                                      </p:cBhvr>
                                    </p:animRot>
                                    <p:animRot by="-240000">
                                      <p:cBhvr>
                                        <p:cTn id="14" dur="200" fill="hold">
                                          <p:stCondLst>
                                            <p:cond delay="200"/>
                                          </p:stCondLst>
                                        </p:cTn>
                                        <p:tgtEl>
                                          <p:spTgt spid="24">
                                            <p:txEl>
                                              <p:pRg st="2" end="2"/>
                                            </p:txEl>
                                          </p:spTgt>
                                        </p:tgtEl>
                                        <p:attrNameLst>
                                          <p:attrName>r</p:attrName>
                                        </p:attrNameLst>
                                      </p:cBhvr>
                                    </p:animRot>
                                    <p:animRot by="240000">
                                      <p:cBhvr>
                                        <p:cTn id="15" dur="200" fill="hold">
                                          <p:stCondLst>
                                            <p:cond delay="400"/>
                                          </p:stCondLst>
                                        </p:cTn>
                                        <p:tgtEl>
                                          <p:spTgt spid="24">
                                            <p:txEl>
                                              <p:pRg st="2" end="2"/>
                                            </p:txEl>
                                          </p:spTgt>
                                        </p:tgtEl>
                                        <p:attrNameLst>
                                          <p:attrName>r</p:attrName>
                                        </p:attrNameLst>
                                      </p:cBhvr>
                                    </p:animRot>
                                    <p:animRot by="-240000">
                                      <p:cBhvr>
                                        <p:cTn id="16" dur="200" fill="hold">
                                          <p:stCondLst>
                                            <p:cond delay="600"/>
                                          </p:stCondLst>
                                        </p:cTn>
                                        <p:tgtEl>
                                          <p:spTgt spid="24">
                                            <p:txEl>
                                              <p:pRg st="2" end="2"/>
                                            </p:txEl>
                                          </p:spTgt>
                                        </p:tgtEl>
                                        <p:attrNameLst>
                                          <p:attrName>r</p:attrName>
                                        </p:attrNameLst>
                                      </p:cBhvr>
                                    </p:animRot>
                                    <p:animRot by="120000">
                                      <p:cBhvr>
                                        <p:cTn id="17" dur="200" fill="hold">
                                          <p:stCondLst>
                                            <p:cond delay="800"/>
                                          </p:stCondLst>
                                        </p:cTn>
                                        <p:tgtEl>
                                          <p:spTgt spid="24">
                                            <p:txEl>
                                              <p:pRg st="2" end="2"/>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nodeType="clickEffect">
                                  <p:stCondLst>
                                    <p:cond delay="0"/>
                                  </p:stCondLst>
                                  <p:childTnLst>
                                    <p:animRot by="120000">
                                      <p:cBhvr>
                                        <p:cTn id="21" dur="100" fill="hold">
                                          <p:stCondLst>
                                            <p:cond delay="0"/>
                                          </p:stCondLst>
                                        </p:cTn>
                                        <p:tgtEl>
                                          <p:spTgt spid="24">
                                            <p:txEl>
                                              <p:pRg st="3" end="3"/>
                                            </p:txEl>
                                          </p:spTgt>
                                        </p:tgtEl>
                                        <p:attrNameLst>
                                          <p:attrName>r</p:attrName>
                                        </p:attrNameLst>
                                      </p:cBhvr>
                                    </p:animRot>
                                    <p:animRot by="-240000">
                                      <p:cBhvr>
                                        <p:cTn id="22" dur="200" fill="hold">
                                          <p:stCondLst>
                                            <p:cond delay="200"/>
                                          </p:stCondLst>
                                        </p:cTn>
                                        <p:tgtEl>
                                          <p:spTgt spid="24">
                                            <p:txEl>
                                              <p:pRg st="3" end="3"/>
                                            </p:txEl>
                                          </p:spTgt>
                                        </p:tgtEl>
                                        <p:attrNameLst>
                                          <p:attrName>r</p:attrName>
                                        </p:attrNameLst>
                                      </p:cBhvr>
                                    </p:animRot>
                                    <p:animRot by="240000">
                                      <p:cBhvr>
                                        <p:cTn id="23" dur="200" fill="hold">
                                          <p:stCondLst>
                                            <p:cond delay="400"/>
                                          </p:stCondLst>
                                        </p:cTn>
                                        <p:tgtEl>
                                          <p:spTgt spid="24">
                                            <p:txEl>
                                              <p:pRg st="3" end="3"/>
                                            </p:txEl>
                                          </p:spTgt>
                                        </p:tgtEl>
                                        <p:attrNameLst>
                                          <p:attrName>r</p:attrName>
                                        </p:attrNameLst>
                                      </p:cBhvr>
                                    </p:animRot>
                                    <p:animRot by="-240000">
                                      <p:cBhvr>
                                        <p:cTn id="24" dur="200" fill="hold">
                                          <p:stCondLst>
                                            <p:cond delay="600"/>
                                          </p:stCondLst>
                                        </p:cTn>
                                        <p:tgtEl>
                                          <p:spTgt spid="24">
                                            <p:txEl>
                                              <p:pRg st="3" end="3"/>
                                            </p:txEl>
                                          </p:spTgt>
                                        </p:tgtEl>
                                        <p:attrNameLst>
                                          <p:attrName>r</p:attrName>
                                        </p:attrNameLst>
                                      </p:cBhvr>
                                    </p:animRot>
                                    <p:animRot by="120000">
                                      <p:cBhvr>
                                        <p:cTn id="25" dur="200" fill="hold">
                                          <p:stCondLst>
                                            <p:cond delay="800"/>
                                          </p:stCondLst>
                                        </p:cTn>
                                        <p:tgtEl>
                                          <p:spTgt spid="24">
                                            <p:txEl>
                                              <p:pRg st="3" end="3"/>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nodeType="clickEffect">
                                  <p:stCondLst>
                                    <p:cond delay="0"/>
                                  </p:stCondLst>
                                  <p:childTnLst>
                                    <p:animRot by="120000">
                                      <p:cBhvr>
                                        <p:cTn id="29" dur="100" fill="hold">
                                          <p:stCondLst>
                                            <p:cond delay="0"/>
                                          </p:stCondLst>
                                        </p:cTn>
                                        <p:tgtEl>
                                          <p:spTgt spid="24">
                                            <p:txEl>
                                              <p:pRg st="4" end="4"/>
                                            </p:txEl>
                                          </p:spTgt>
                                        </p:tgtEl>
                                        <p:attrNameLst>
                                          <p:attrName>r</p:attrName>
                                        </p:attrNameLst>
                                      </p:cBhvr>
                                    </p:animRot>
                                    <p:animRot by="-240000">
                                      <p:cBhvr>
                                        <p:cTn id="30" dur="200" fill="hold">
                                          <p:stCondLst>
                                            <p:cond delay="200"/>
                                          </p:stCondLst>
                                        </p:cTn>
                                        <p:tgtEl>
                                          <p:spTgt spid="24">
                                            <p:txEl>
                                              <p:pRg st="4" end="4"/>
                                            </p:txEl>
                                          </p:spTgt>
                                        </p:tgtEl>
                                        <p:attrNameLst>
                                          <p:attrName>r</p:attrName>
                                        </p:attrNameLst>
                                      </p:cBhvr>
                                    </p:animRot>
                                    <p:animRot by="240000">
                                      <p:cBhvr>
                                        <p:cTn id="31" dur="200" fill="hold">
                                          <p:stCondLst>
                                            <p:cond delay="400"/>
                                          </p:stCondLst>
                                        </p:cTn>
                                        <p:tgtEl>
                                          <p:spTgt spid="24">
                                            <p:txEl>
                                              <p:pRg st="4" end="4"/>
                                            </p:txEl>
                                          </p:spTgt>
                                        </p:tgtEl>
                                        <p:attrNameLst>
                                          <p:attrName>r</p:attrName>
                                        </p:attrNameLst>
                                      </p:cBhvr>
                                    </p:animRot>
                                    <p:animRot by="-240000">
                                      <p:cBhvr>
                                        <p:cTn id="32" dur="200" fill="hold">
                                          <p:stCondLst>
                                            <p:cond delay="600"/>
                                          </p:stCondLst>
                                        </p:cTn>
                                        <p:tgtEl>
                                          <p:spTgt spid="24">
                                            <p:txEl>
                                              <p:pRg st="4" end="4"/>
                                            </p:txEl>
                                          </p:spTgt>
                                        </p:tgtEl>
                                        <p:attrNameLst>
                                          <p:attrName>r</p:attrName>
                                        </p:attrNameLst>
                                      </p:cBhvr>
                                    </p:animRot>
                                    <p:animRot by="120000">
                                      <p:cBhvr>
                                        <p:cTn id="33" dur="200" fill="hold">
                                          <p:stCondLst>
                                            <p:cond delay="800"/>
                                          </p:stCondLst>
                                        </p:cTn>
                                        <p:tgtEl>
                                          <p:spTgt spid="24">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38</a:t>
            </a:fld>
            <a:endParaRPr lang="en-US" dirty="0"/>
          </a:p>
        </p:txBody>
      </p:sp>
      <p:sp>
        <p:nvSpPr>
          <p:cNvPr id="5" name="Title 4"/>
          <p:cNvSpPr>
            <a:spLocks noGrp="1"/>
          </p:cNvSpPr>
          <p:nvPr>
            <p:ph type="title"/>
          </p:nvPr>
        </p:nvSpPr>
        <p:spPr/>
        <p:txBody>
          <a:bodyPr/>
          <a:lstStyle/>
          <a:p>
            <a:r>
              <a:rPr lang="en-US" dirty="0"/>
              <a:t>In App Messaging from Mobile Number API Response</a:t>
            </a:r>
          </a:p>
        </p:txBody>
      </p:sp>
      <p:sp>
        <p:nvSpPr>
          <p:cNvPr id="10" name="Content Placeholder 5"/>
          <p:cNvSpPr>
            <a:spLocks noGrp="1"/>
          </p:cNvSpPr>
          <p:nvPr>
            <p:ph idx="1"/>
          </p:nvPr>
        </p:nvSpPr>
        <p:spPr>
          <a:xfrm>
            <a:off x="553703" y="1615753"/>
            <a:ext cx="8001000" cy="4567325"/>
          </a:xfrm>
        </p:spPr>
        <p:txBody>
          <a:bodyPr>
            <a:normAutofit/>
          </a:bodyPr>
          <a:lstStyle/>
          <a:p>
            <a:r>
              <a:rPr lang="en-US" dirty="0" smtClean="0"/>
              <a:t>Successful response:</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"Id": "Cbe0o3YpujSUpR66FGT"</a:t>
            </a:r>
          </a:p>
          <a:p>
            <a:r>
              <a:rPr lang="en-US" sz="1600" dirty="0">
                <a:latin typeface="Courier New" pitchFamily="49" charset="0"/>
                <a:cs typeface="Courier New" pitchFamily="49" charset="0"/>
              </a:rPr>
              <a:t>}</a:t>
            </a:r>
          </a:p>
          <a:p>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4793716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 App Messaging Notifications</a:t>
            </a:r>
            <a:endParaRPr lang="en-US" dirty="0"/>
          </a:p>
        </p:txBody>
      </p:sp>
      <p:sp>
        <p:nvSpPr>
          <p:cNvPr id="8" name="Subtitle 7"/>
          <p:cNvSpPr>
            <a:spLocks noGrp="1"/>
          </p:cNvSpPr>
          <p:nvPr>
            <p:ph type="subTitle" idx="1"/>
          </p:nvPr>
        </p:nvSpPr>
        <p:spPr/>
        <p:txBody>
          <a:bodyPr/>
          <a:lstStyle/>
          <a:p>
            <a:endParaRPr lang="en-US"/>
          </a:p>
        </p:txBody>
      </p:sp>
      <p:sp>
        <p:nvSpPr>
          <p:cNvPr id="2" name="Footer Placeholder 1"/>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3" name="Slide Number Placeholder 2"/>
          <p:cNvSpPr>
            <a:spLocks noGrp="1"/>
          </p:cNvSpPr>
          <p:nvPr>
            <p:ph type="sldNum" sz="quarter" idx="4294967295"/>
          </p:nvPr>
        </p:nvSpPr>
        <p:spPr>
          <a:xfrm>
            <a:off x="0" y="6100763"/>
            <a:ext cx="336550" cy="365125"/>
          </a:xfrm>
        </p:spPr>
        <p:txBody>
          <a:bodyPr/>
          <a:lstStyle/>
          <a:p>
            <a:fld id="{5BD36294-2849-48A8-8531-5354CF3095D2}" type="slidenum">
              <a:rPr lang="en-US" smtClean="0"/>
              <a:pPr/>
              <a:t>39</a:t>
            </a:fld>
            <a:endParaRPr lang="en-US" dirty="0"/>
          </a:p>
        </p:txBody>
      </p:sp>
    </p:spTree>
    <p:extLst>
      <p:ext uri="{BB962C8B-B14F-4D97-AF65-F5344CB8AC3E}">
        <p14:creationId xmlns:p14="http://schemas.microsoft.com/office/powerpoint/2010/main" val="789849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ctrTitle"/>
          </p:nvPr>
        </p:nvSpPr>
        <p:spPr/>
        <p:txBody>
          <a:bodyPr/>
          <a:lstStyle/>
          <a:p>
            <a:r>
              <a:rPr lang="en-US" dirty="0" smtClean="0"/>
              <a:t>Using the APIs</a:t>
            </a:r>
            <a:endParaRPr lang="en-US" dirty="0"/>
          </a:p>
        </p:txBody>
      </p:sp>
      <p:sp>
        <p:nvSpPr>
          <p:cNvPr id="2" name="Subtitle 1"/>
          <p:cNvSpPr>
            <a:spLocks noGrp="1"/>
          </p:cNvSpPr>
          <p:nvPr>
            <p:ph type="subTitle" idx="1"/>
          </p:nvPr>
        </p:nvSpPr>
        <p:spPr/>
        <p:txBody>
          <a:bodyPr/>
          <a:lstStyle/>
          <a:p>
            <a:endParaRPr lang="en-US"/>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4294967295"/>
          </p:nvPr>
        </p:nvSpPr>
        <p:spPr>
          <a:xfrm>
            <a:off x="0" y="6100763"/>
            <a:ext cx="336550" cy="365125"/>
          </a:xfrm>
        </p:spPr>
        <p:txBody>
          <a:bodyPr/>
          <a:lstStyle/>
          <a:p>
            <a:fld id="{5BD36294-2849-48A8-8531-5354CF3095D2}" type="slidenum">
              <a:rPr lang="en-US" smtClean="0"/>
              <a:pPr/>
              <a:t>4</a:t>
            </a:fld>
            <a:endParaRPr lang="en-US" dirty="0"/>
          </a:p>
        </p:txBody>
      </p:sp>
    </p:spTree>
    <p:extLst>
      <p:ext uri="{BB962C8B-B14F-4D97-AF65-F5344CB8AC3E}">
        <p14:creationId xmlns:p14="http://schemas.microsoft.com/office/powerpoint/2010/main" val="21856732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40</a:t>
            </a:fld>
            <a:endParaRPr lang="en-US" dirty="0"/>
          </a:p>
        </p:txBody>
      </p:sp>
      <p:sp>
        <p:nvSpPr>
          <p:cNvPr id="5" name="Title 4"/>
          <p:cNvSpPr>
            <a:spLocks noGrp="1"/>
          </p:cNvSpPr>
          <p:nvPr>
            <p:ph type="title"/>
          </p:nvPr>
        </p:nvSpPr>
        <p:spPr/>
        <p:txBody>
          <a:bodyPr/>
          <a:lstStyle/>
          <a:p>
            <a:r>
              <a:rPr lang="en-US" dirty="0" smtClean="0"/>
              <a:t>In App Messaging Notifications</a:t>
            </a:r>
            <a:endParaRPr lang="en-US" dirty="0"/>
          </a:p>
        </p:txBody>
      </p:sp>
      <p:sp>
        <p:nvSpPr>
          <p:cNvPr id="6" name="Rectangle 5"/>
          <p:cNvSpPr/>
          <p:nvPr/>
        </p:nvSpPr>
        <p:spPr>
          <a:xfrm>
            <a:off x="1505770" y="2533169"/>
            <a:ext cx="1997609" cy="2573609"/>
          </a:xfrm>
          <a:prstGeom prst="rect">
            <a:avLst/>
          </a:prstGeom>
          <a:gradFill flip="none" rotWithShape="1">
            <a:gsLst>
              <a:gs pos="0">
                <a:srgbClr val="FFA61A"/>
              </a:gs>
              <a:gs pos="100000">
                <a:srgbClr val="E96326"/>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lnSpc>
                <a:spcPct val="90000"/>
              </a:lnSpc>
            </a:pPr>
            <a:endParaRPr lang="en-US" sz="2400" dirty="0" smtClean="0"/>
          </a:p>
          <a:p>
            <a:pPr algn="ctr">
              <a:lnSpc>
                <a:spcPct val="90000"/>
              </a:lnSpc>
            </a:pPr>
            <a:endParaRPr lang="en-US" sz="2400" dirty="0"/>
          </a:p>
          <a:p>
            <a:pPr algn="ctr">
              <a:lnSpc>
                <a:spcPct val="90000"/>
              </a:lnSpc>
            </a:pPr>
            <a:r>
              <a:rPr lang="en-US" sz="2400" dirty="0" smtClean="0"/>
              <a:t>Your</a:t>
            </a:r>
          </a:p>
          <a:p>
            <a:pPr algn="ctr">
              <a:lnSpc>
                <a:spcPct val="90000"/>
              </a:lnSpc>
            </a:pPr>
            <a:r>
              <a:rPr lang="en-US" sz="2400" dirty="0" smtClean="0"/>
              <a:t>Application</a:t>
            </a:r>
            <a:endParaRPr lang="en-US" sz="2400" dirty="0"/>
          </a:p>
        </p:txBody>
      </p:sp>
      <p:sp>
        <p:nvSpPr>
          <p:cNvPr id="7" name="Rectangle 6"/>
          <p:cNvSpPr/>
          <p:nvPr/>
        </p:nvSpPr>
        <p:spPr>
          <a:xfrm>
            <a:off x="5410265" y="2533168"/>
            <a:ext cx="1997609" cy="2573609"/>
          </a:xfrm>
          <a:prstGeom prst="rect">
            <a:avLst/>
          </a:prstGeom>
          <a:gradFill flip="none" rotWithShape="1">
            <a:gsLst>
              <a:gs pos="0">
                <a:srgbClr val="B6D238"/>
              </a:gs>
              <a:gs pos="100000">
                <a:srgbClr val="54892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lnSpc>
                <a:spcPct val="90000"/>
              </a:lnSpc>
            </a:pPr>
            <a:endParaRPr lang="en-US" sz="2400" dirty="0" smtClean="0"/>
          </a:p>
          <a:p>
            <a:pPr algn="ctr">
              <a:lnSpc>
                <a:spcPct val="90000"/>
              </a:lnSpc>
            </a:pPr>
            <a:endParaRPr lang="en-US" sz="2400" dirty="0"/>
          </a:p>
          <a:p>
            <a:pPr algn="ctr">
              <a:lnSpc>
                <a:spcPct val="90000"/>
              </a:lnSpc>
            </a:pPr>
            <a:r>
              <a:rPr lang="en-US" sz="2400" dirty="0" smtClean="0"/>
              <a:t>AT&amp;T API Gateway</a:t>
            </a:r>
            <a:endParaRPr lang="en-US" sz="2400" dirty="0"/>
          </a:p>
        </p:txBody>
      </p:sp>
      <p:sp>
        <p:nvSpPr>
          <p:cNvPr id="8" name="Right Arrow 7"/>
          <p:cNvSpPr/>
          <p:nvPr/>
        </p:nvSpPr>
        <p:spPr>
          <a:xfrm rot="10800000" flipH="1" flipV="1">
            <a:off x="3361372" y="2717202"/>
            <a:ext cx="2171412" cy="723968"/>
          </a:xfrm>
          <a:prstGeom prst="rightArrow">
            <a:avLst>
              <a:gd name="adj1" fmla="val 63187"/>
              <a:gd name="adj2" fmla="val 31477"/>
            </a:avLst>
          </a:prstGeom>
          <a:gradFill flip="none" rotWithShape="1">
            <a:gsLst>
              <a:gs pos="0">
                <a:srgbClr val="45BAEE">
                  <a:alpha val="0"/>
                </a:srgbClr>
              </a:gs>
              <a:gs pos="100000">
                <a:srgbClr val="18639C"/>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dirty="0" smtClean="0"/>
              <a:t>    Subscribe</a:t>
            </a:r>
            <a:endParaRPr lang="en-US" dirty="0"/>
          </a:p>
        </p:txBody>
      </p:sp>
      <p:sp>
        <p:nvSpPr>
          <p:cNvPr id="9" name="Right Arrow 8"/>
          <p:cNvSpPr/>
          <p:nvPr/>
        </p:nvSpPr>
        <p:spPr>
          <a:xfrm rot="10800000" flipV="1">
            <a:off x="3358120" y="3400750"/>
            <a:ext cx="2171412" cy="723968"/>
          </a:xfrm>
          <a:prstGeom prst="rightArrow">
            <a:avLst>
              <a:gd name="adj1" fmla="val 63187"/>
              <a:gd name="adj2" fmla="val 31477"/>
            </a:avLst>
          </a:prstGeom>
          <a:gradFill flip="none" rotWithShape="1">
            <a:gsLst>
              <a:gs pos="0">
                <a:srgbClr val="45BAEE">
                  <a:alpha val="0"/>
                </a:srgbClr>
              </a:gs>
              <a:gs pos="100000">
                <a:srgbClr val="18639C"/>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dirty="0" smtClean="0"/>
              <a:t>Message</a:t>
            </a:r>
            <a:endParaRPr lang="en-US" dirty="0"/>
          </a:p>
        </p:txBody>
      </p:sp>
      <p:sp>
        <p:nvSpPr>
          <p:cNvPr id="10" name="Right Arrow 9"/>
          <p:cNvSpPr/>
          <p:nvPr/>
        </p:nvSpPr>
        <p:spPr>
          <a:xfrm rot="10800000" flipV="1">
            <a:off x="3358119" y="4169917"/>
            <a:ext cx="2171413" cy="723968"/>
          </a:xfrm>
          <a:prstGeom prst="rightArrow">
            <a:avLst>
              <a:gd name="adj1" fmla="val 63187"/>
              <a:gd name="adj2" fmla="val 31477"/>
            </a:avLst>
          </a:prstGeom>
          <a:gradFill flip="none" rotWithShape="1">
            <a:gsLst>
              <a:gs pos="0">
                <a:srgbClr val="45BAEE">
                  <a:alpha val="0"/>
                </a:srgbClr>
              </a:gs>
              <a:gs pos="100000">
                <a:srgbClr val="18639C"/>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dirty="0" smtClean="0"/>
              <a:t>Message</a:t>
            </a:r>
            <a:endParaRPr lang="en-US" dirty="0"/>
          </a:p>
        </p:txBody>
      </p:sp>
    </p:spTree>
    <p:extLst>
      <p:ext uri="{BB962C8B-B14F-4D97-AF65-F5344CB8AC3E}">
        <p14:creationId xmlns:p14="http://schemas.microsoft.com/office/powerpoint/2010/main" val="40652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Three Steps:</a:t>
            </a:r>
          </a:p>
          <a:p>
            <a:pPr marL="457200" indent="-457200">
              <a:buFont typeface="+mj-lt"/>
              <a:buAutoNum type="arabicPeriod"/>
            </a:pPr>
            <a:r>
              <a:rPr lang="en-US" dirty="0" smtClean="0"/>
              <a:t>Use “Get Connection Details” method to get credentials &amp; URL</a:t>
            </a:r>
          </a:p>
          <a:p>
            <a:pPr marL="457200" indent="-457200">
              <a:buFont typeface="+mj-lt"/>
              <a:buAutoNum type="arabicPeriod"/>
            </a:pPr>
            <a:r>
              <a:rPr lang="en-US" dirty="0" smtClean="0"/>
              <a:t>Start </a:t>
            </a:r>
            <a:r>
              <a:rPr lang="en-US" dirty="0" err="1" smtClean="0"/>
              <a:t>WebSocket</a:t>
            </a:r>
            <a:r>
              <a:rPr lang="en-US" dirty="0" smtClean="0"/>
              <a:t> connection</a:t>
            </a:r>
          </a:p>
          <a:p>
            <a:pPr marL="457200" indent="-457200">
              <a:buFont typeface="+mj-lt"/>
              <a:buAutoNum type="arabicPeriod"/>
            </a:pPr>
            <a:r>
              <a:rPr lang="en-US" dirty="0" smtClean="0"/>
              <a:t>Use STOMP protocol to Subscribe</a:t>
            </a:r>
          </a:p>
          <a:p>
            <a:endParaRPr lang="en-US" dirty="0"/>
          </a:p>
          <a:p>
            <a:r>
              <a:rPr lang="en-US" dirty="0" smtClean="0"/>
              <a:t>Sample code in:</a:t>
            </a:r>
          </a:p>
          <a:p>
            <a:endParaRPr lang="en-US" dirty="0"/>
          </a:p>
          <a:p>
            <a:r>
              <a:rPr lang="en-US" sz="2800" dirty="0"/>
              <a:t>https://</a:t>
            </a:r>
            <a:r>
              <a:rPr lang="en-US" sz="2800" dirty="0" err="1"/>
              <a:t>github.com</a:t>
            </a:r>
            <a:r>
              <a:rPr lang="en-US" sz="2800" dirty="0"/>
              <a:t>/</a:t>
            </a:r>
            <a:r>
              <a:rPr lang="en-US" sz="2800" dirty="0" err="1"/>
              <a:t>maymount</a:t>
            </a:r>
            <a:r>
              <a:rPr lang="en-US" sz="2800" dirty="0"/>
              <a:t>/</a:t>
            </a:r>
            <a:r>
              <a:rPr lang="en-US" sz="2800" dirty="0" err="1"/>
              <a:t>iam_stomp</a:t>
            </a:r>
            <a:endParaRPr lang="en-US" sz="2800" dirty="0"/>
          </a:p>
          <a:p>
            <a:endParaRPr lang="en-US" dirty="0"/>
          </a:p>
        </p:txBody>
      </p:sp>
      <p:sp>
        <p:nvSpPr>
          <p:cNvPr id="4" name="Footer Placeholder 3"/>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5" name="Title 4"/>
          <p:cNvSpPr>
            <a:spLocks noGrp="1"/>
          </p:cNvSpPr>
          <p:nvPr>
            <p:ph type="title"/>
          </p:nvPr>
        </p:nvSpPr>
        <p:spPr/>
        <p:txBody>
          <a:bodyPr/>
          <a:lstStyle/>
          <a:p>
            <a:r>
              <a:rPr lang="en-US" dirty="0" smtClean="0"/>
              <a:t>Notifications</a:t>
            </a:r>
            <a:endParaRPr lang="en-US" dirty="0"/>
          </a:p>
        </p:txBody>
      </p:sp>
    </p:spTree>
    <p:extLst>
      <p:ext uri="{BB962C8B-B14F-4D97-AF65-F5344CB8AC3E}">
        <p14:creationId xmlns:p14="http://schemas.microsoft.com/office/powerpoint/2010/main" val="40836377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Quick Messaging Tour…</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42</a:t>
            </a:fld>
            <a:endParaRPr lang="en-US" dirty="0"/>
          </a:p>
        </p:txBody>
      </p:sp>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5716034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buFont typeface="Arial"/>
              <a:buChar char="•"/>
            </a:pPr>
            <a:r>
              <a:rPr lang="en-US" dirty="0" smtClean="0"/>
              <a:t>SMS and MMS</a:t>
            </a:r>
          </a:p>
          <a:p>
            <a:pPr marL="571500" lvl="2" indent="-342900">
              <a:buFont typeface="Arial"/>
              <a:buChar char="•"/>
            </a:pPr>
            <a:r>
              <a:rPr lang="en-US" dirty="0" smtClean="0"/>
              <a:t>Sending text and binaries to/from </a:t>
            </a:r>
            <a:r>
              <a:rPr lang="en-US" u="sng" dirty="0" err="1" smtClean="0"/>
              <a:t>shortcodes</a:t>
            </a:r>
            <a:endParaRPr lang="en-US" u="sng" dirty="0" smtClean="0"/>
          </a:p>
          <a:p>
            <a:pPr marL="571500" lvl="2" indent="-342900">
              <a:buFont typeface="Arial"/>
              <a:buChar char="•"/>
            </a:pPr>
            <a:r>
              <a:rPr lang="en-US" dirty="0" smtClean="0"/>
              <a:t>AT&amp;T Subscribers only</a:t>
            </a:r>
          </a:p>
          <a:p>
            <a:pPr marL="571500" lvl="2" indent="-342900">
              <a:buFont typeface="Arial"/>
              <a:buChar char="•"/>
            </a:pPr>
            <a:r>
              <a:rPr lang="en-US" dirty="0" smtClean="0"/>
              <a:t>No Consent required</a:t>
            </a:r>
          </a:p>
          <a:p>
            <a:pPr marL="571500" lvl="2" indent="-342900">
              <a:buFont typeface="Arial"/>
              <a:buChar char="•"/>
            </a:pPr>
            <a:r>
              <a:rPr lang="en-US" dirty="0" smtClean="0"/>
              <a:t>Use for larger volume, on behalf-of an organization</a:t>
            </a:r>
          </a:p>
          <a:p>
            <a:pPr marL="342900" lvl="1" indent="-342900">
              <a:buFont typeface="Arial"/>
              <a:buChar char="•"/>
            </a:pPr>
            <a:r>
              <a:rPr lang="en-US" b="1" dirty="0" smtClean="0"/>
              <a:t>In App Messaging</a:t>
            </a:r>
          </a:p>
          <a:p>
            <a:pPr marL="571500" lvl="2" indent="-342900">
              <a:buFont typeface="Arial"/>
              <a:buChar char="•"/>
            </a:pPr>
            <a:r>
              <a:rPr lang="en-US" dirty="0" smtClean="0"/>
              <a:t>Send messages on behalf-of AT&amp;T Subscribers</a:t>
            </a:r>
          </a:p>
          <a:p>
            <a:pPr marL="571500" lvl="2" indent="-342900">
              <a:buFont typeface="Arial"/>
              <a:buChar char="•"/>
            </a:pPr>
            <a:r>
              <a:rPr lang="en-US" dirty="0" smtClean="0"/>
              <a:t>Receive messages sent to AT&amp;T Subscribers</a:t>
            </a:r>
          </a:p>
          <a:p>
            <a:pPr marL="571500" lvl="2" indent="-342900">
              <a:buFont typeface="Arial"/>
              <a:buChar char="•"/>
            </a:pPr>
            <a:r>
              <a:rPr lang="en-US" dirty="0" smtClean="0"/>
              <a:t>Works with non-AT&amp;T Subscribers</a:t>
            </a:r>
          </a:p>
          <a:p>
            <a:pPr marL="571500" lvl="2" indent="-342900">
              <a:buFont typeface="Arial"/>
              <a:buChar char="•"/>
            </a:pPr>
            <a:r>
              <a:rPr lang="en-US" dirty="0" smtClean="0"/>
              <a:t>Use for “social messaging”, sending to groups of people</a:t>
            </a:r>
            <a:endParaRPr lang="en-US" dirty="0"/>
          </a:p>
        </p:txBody>
      </p:sp>
      <p:sp>
        <p:nvSpPr>
          <p:cNvPr id="4" name="Footer Placeholder 3"/>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3" name="Slide Number Placeholder 2"/>
          <p:cNvSpPr>
            <a:spLocks noGrp="1"/>
          </p:cNvSpPr>
          <p:nvPr>
            <p:ph type="sldNum" sz="quarter" idx="11"/>
          </p:nvPr>
        </p:nvSpPr>
        <p:spPr/>
        <p:txBody>
          <a:bodyPr/>
          <a:lstStyle/>
          <a:p>
            <a:fld id="{5BD36294-2849-48A8-8531-5354CF3095D2}" type="slidenum">
              <a:rPr lang="en-US" smtClean="0"/>
              <a:pPr/>
              <a:t>43</a:t>
            </a:fld>
            <a:endParaRPr lang="en-US" dirty="0"/>
          </a:p>
        </p:txBody>
      </p:sp>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14664036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BD36294-2849-48A8-8531-5354CF3095D2}" type="slidenum">
              <a:rPr lang="en-US" smtClean="0"/>
              <a:pPr/>
              <a:t>44</a:t>
            </a:fld>
            <a:endParaRPr lang="en-US" dirty="0"/>
          </a:p>
        </p:txBody>
      </p:sp>
      <p:sp>
        <p:nvSpPr>
          <p:cNvPr id="2" name="Footer Placeholder 1"/>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6" name="Title 5"/>
          <p:cNvSpPr>
            <a:spLocks noGrp="1"/>
          </p:cNvSpPr>
          <p:nvPr>
            <p:ph type="title"/>
          </p:nvPr>
        </p:nvSpPr>
        <p:spPr>
          <a:xfrm>
            <a:off x="563563" y="1419540"/>
            <a:ext cx="5498048" cy="1933259"/>
          </a:xfrm>
        </p:spPr>
        <p:txBody>
          <a:bodyPr>
            <a:normAutofit fontScale="90000"/>
          </a:bodyPr>
          <a:lstStyle/>
          <a:p>
            <a:r>
              <a:rPr lang="en-US" dirty="0" smtClean="0"/>
              <a:t>Thank You!</a:t>
            </a:r>
            <a:br>
              <a:rPr lang="en-US" dirty="0" smtClean="0"/>
            </a:br>
            <a:r>
              <a:rPr lang="en-US" dirty="0"/>
              <a:t/>
            </a:r>
            <a:br>
              <a:rPr lang="en-US" dirty="0"/>
            </a:br>
            <a:r>
              <a:rPr lang="en-US" dirty="0" smtClean="0"/>
              <a:t>Richard Harrington</a:t>
            </a:r>
            <a:br>
              <a:rPr lang="en-US" dirty="0" smtClean="0"/>
            </a:br>
            <a:r>
              <a:rPr lang="en-US" dirty="0" smtClean="0"/>
              <a:t>(206)495-2785</a:t>
            </a:r>
            <a:br>
              <a:rPr lang="en-US" dirty="0" smtClean="0"/>
            </a:br>
            <a:r>
              <a:rPr lang="en-US" dirty="0" smtClean="0"/>
              <a:t>rh8730@att.com</a:t>
            </a:r>
            <a:endParaRPr lang="en-US" dirty="0"/>
          </a:p>
        </p:txBody>
      </p:sp>
    </p:spTree>
    <p:extLst>
      <p:ext uri="{BB962C8B-B14F-4D97-AF65-F5344CB8AC3E}">
        <p14:creationId xmlns:p14="http://schemas.microsoft.com/office/powerpoint/2010/main" val="418108054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Just In Case…</a:t>
            </a:r>
            <a:endParaRPr lang="en-US" dirty="0"/>
          </a:p>
        </p:txBody>
      </p:sp>
      <p:sp>
        <p:nvSpPr>
          <p:cNvPr id="8" name="Subtitle 7"/>
          <p:cNvSpPr>
            <a:spLocks noGrp="1"/>
          </p:cNvSpPr>
          <p:nvPr>
            <p:ph type="subTitle" idx="1"/>
          </p:nvPr>
        </p:nvSpPr>
        <p:spPr/>
        <p:txBody>
          <a:bodyPr/>
          <a:lstStyle/>
          <a:p>
            <a:endParaRPr lang="en-US"/>
          </a:p>
        </p:txBody>
      </p:sp>
      <p:sp>
        <p:nvSpPr>
          <p:cNvPr id="2" name="Footer Placeholder 1"/>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3" name="Slide Number Placeholder 2"/>
          <p:cNvSpPr>
            <a:spLocks noGrp="1"/>
          </p:cNvSpPr>
          <p:nvPr>
            <p:ph type="sldNum" sz="quarter" idx="4294967295"/>
          </p:nvPr>
        </p:nvSpPr>
        <p:spPr>
          <a:xfrm>
            <a:off x="0" y="6100763"/>
            <a:ext cx="336550" cy="365125"/>
          </a:xfrm>
        </p:spPr>
        <p:txBody>
          <a:bodyPr/>
          <a:lstStyle/>
          <a:p>
            <a:fld id="{5BD36294-2849-48A8-8531-5354CF3095D2}" type="slidenum">
              <a:rPr lang="en-US" smtClean="0"/>
              <a:pPr/>
              <a:t>45</a:t>
            </a:fld>
            <a:endParaRPr lang="en-US" dirty="0"/>
          </a:p>
        </p:txBody>
      </p:sp>
    </p:spTree>
    <p:extLst>
      <p:ext uri="{BB962C8B-B14F-4D97-AF65-F5344CB8AC3E}">
        <p14:creationId xmlns:p14="http://schemas.microsoft.com/office/powerpoint/2010/main" val="368721041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t="11738" b="11738"/>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46</a:t>
            </a:fld>
            <a:endParaRPr lang="en-US" dirty="0"/>
          </a:p>
        </p:txBody>
      </p:sp>
      <p:sp>
        <p:nvSpPr>
          <p:cNvPr id="5" name="Title 4"/>
          <p:cNvSpPr>
            <a:spLocks noGrp="1"/>
          </p:cNvSpPr>
          <p:nvPr>
            <p:ph type="title"/>
          </p:nvPr>
        </p:nvSpPr>
        <p:spPr/>
        <p:txBody>
          <a:bodyPr/>
          <a:lstStyle/>
          <a:p>
            <a:r>
              <a:rPr lang="en-US" dirty="0" err="1" smtClean="0"/>
              <a:t>Auth</a:t>
            </a:r>
            <a:r>
              <a:rPr lang="en-US" dirty="0" smtClean="0"/>
              <a:t> Code Request</a:t>
            </a:r>
            <a:endParaRPr lang="en-US" dirty="0"/>
          </a:p>
        </p:txBody>
      </p:sp>
    </p:spTree>
    <p:extLst>
      <p:ext uri="{BB962C8B-B14F-4D97-AF65-F5344CB8AC3E}">
        <p14:creationId xmlns:p14="http://schemas.microsoft.com/office/powerpoint/2010/main" val="1063608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11300" r="11300"/>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47</a:t>
            </a:fld>
            <a:endParaRPr lang="en-US" dirty="0"/>
          </a:p>
        </p:txBody>
      </p:sp>
      <p:sp>
        <p:nvSpPr>
          <p:cNvPr id="5" name="Title 4"/>
          <p:cNvSpPr>
            <a:spLocks noGrp="1"/>
          </p:cNvSpPr>
          <p:nvPr>
            <p:ph type="title"/>
          </p:nvPr>
        </p:nvSpPr>
        <p:spPr/>
        <p:txBody>
          <a:bodyPr/>
          <a:lstStyle/>
          <a:p>
            <a:r>
              <a:rPr lang="en-US" dirty="0" err="1" smtClean="0"/>
              <a:t>Auth</a:t>
            </a:r>
            <a:r>
              <a:rPr lang="en-US" dirty="0" smtClean="0"/>
              <a:t> Code Response</a:t>
            </a:r>
            <a:endParaRPr lang="en-US" dirty="0"/>
          </a:p>
        </p:txBody>
      </p:sp>
    </p:spTree>
    <p:extLst>
      <p:ext uri="{BB962C8B-B14F-4D97-AF65-F5344CB8AC3E}">
        <p14:creationId xmlns:p14="http://schemas.microsoft.com/office/powerpoint/2010/main" val="3038656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6233" r="-6233"/>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48</a:t>
            </a:fld>
            <a:endParaRPr lang="en-US" dirty="0"/>
          </a:p>
        </p:txBody>
      </p:sp>
      <p:sp>
        <p:nvSpPr>
          <p:cNvPr id="5" name="Title 4"/>
          <p:cNvSpPr>
            <a:spLocks noGrp="1"/>
          </p:cNvSpPr>
          <p:nvPr>
            <p:ph type="title"/>
          </p:nvPr>
        </p:nvSpPr>
        <p:spPr/>
        <p:txBody>
          <a:bodyPr/>
          <a:lstStyle/>
          <a:p>
            <a:r>
              <a:rPr lang="en-US" dirty="0" smtClean="0"/>
              <a:t>Send Message Request</a:t>
            </a:r>
            <a:endParaRPr lang="en-US" dirty="0"/>
          </a:p>
        </p:txBody>
      </p:sp>
    </p:spTree>
    <p:extLst>
      <p:ext uri="{BB962C8B-B14F-4D97-AF65-F5344CB8AC3E}">
        <p14:creationId xmlns:p14="http://schemas.microsoft.com/office/powerpoint/2010/main" val="4249842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49</a:t>
            </a:fld>
            <a:endParaRPr lang="en-US" dirty="0"/>
          </a:p>
        </p:txBody>
      </p:sp>
      <p:sp>
        <p:nvSpPr>
          <p:cNvPr id="5" name="Title 4"/>
          <p:cNvSpPr>
            <a:spLocks noGrp="1"/>
          </p:cNvSpPr>
          <p:nvPr>
            <p:ph type="title"/>
          </p:nvPr>
        </p:nvSpPr>
        <p:spPr/>
        <p:txBody>
          <a:bodyPr/>
          <a:lstStyle/>
          <a:p>
            <a:r>
              <a:rPr lang="en-US" dirty="0" smtClean="0"/>
              <a:t>Create Message Index Request</a:t>
            </a:r>
            <a:endParaRPr lang="en-US" dirty="0"/>
          </a:p>
        </p:txBody>
      </p:sp>
      <p:pic>
        <p:nvPicPr>
          <p:cNvPr id="9" name="Content Placeholder 8"/>
          <p:cNvPicPr>
            <a:picLocks noGrp="1" noChangeAspect="1"/>
          </p:cNvPicPr>
          <p:nvPr>
            <p:ph idx="1"/>
          </p:nvPr>
        </p:nvPicPr>
        <p:blipFill>
          <a:blip r:embed="rId2"/>
          <a:srcRect t="-69985" b="-69985"/>
          <a:stretch>
            <a:fillRect/>
          </a:stretch>
        </p:blipFill>
        <p:spPr/>
      </p:pic>
    </p:spTree>
    <p:extLst>
      <p:ext uri="{BB962C8B-B14F-4D97-AF65-F5344CB8AC3E}">
        <p14:creationId xmlns:p14="http://schemas.microsoft.com/office/powerpoint/2010/main" val="370309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Authorization</a:t>
            </a:r>
            <a:endParaRPr lang="en-US" dirty="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5</a:t>
            </a:fld>
            <a:endParaRPr lang="en-US" dirty="0"/>
          </a:p>
        </p:txBody>
      </p:sp>
      <p:sp>
        <p:nvSpPr>
          <p:cNvPr id="6" name="Content Placeholder 5"/>
          <p:cNvSpPr>
            <a:spLocks noGrp="1"/>
          </p:cNvSpPr>
          <p:nvPr>
            <p:ph idx="1"/>
          </p:nvPr>
        </p:nvSpPr>
        <p:spPr/>
        <p:txBody>
          <a:bodyPr/>
          <a:lstStyle/>
          <a:p>
            <a:r>
              <a:rPr lang="en-US" dirty="0"/>
              <a:t>Why Authorization?</a:t>
            </a:r>
          </a:p>
          <a:p>
            <a:pPr lvl="2"/>
            <a:r>
              <a:rPr lang="en-US" dirty="0"/>
              <a:t>Proves that the app is authorized to make the call.</a:t>
            </a:r>
          </a:p>
          <a:p>
            <a:pPr lvl="2"/>
            <a:r>
              <a:rPr lang="en-US" dirty="0"/>
              <a:t>In some cases, proves that user has consented to use of their data</a:t>
            </a:r>
          </a:p>
          <a:p>
            <a:endParaRPr lang="en-US" dirty="0" smtClean="0"/>
          </a:p>
          <a:p>
            <a:r>
              <a:rPr lang="en-US" dirty="0" smtClean="0"/>
              <a:t>Authorization uses </a:t>
            </a:r>
            <a:r>
              <a:rPr lang="en-US" dirty="0" err="1" smtClean="0"/>
              <a:t>OAuth</a:t>
            </a:r>
            <a:r>
              <a:rPr lang="en-US" dirty="0" smtClean="0"/>
              <a:t> 2.0</a:t>
            </a:r>
          </a:p>
          <a:p>
            <a:pPr lvl="1"/>
            <a:r>
              <a:rPr lang="en-US" dirty="0" smtClean="0"/>
              <a:t>Some APIs require user consent and others don’t. It depends on whether the API uses user-sensitive data. </a:t>
            </a:r>
          </a:p>
        </p:txBody>
      </p:sp>
      <p:pic>
        <p:nvPicPr>
          <p:cNvPr id="9" name="Picture 2" descr="http://upload.wikimedia.org/wikipedia/commons/thumb/d/d2/Oauth_logo.svg/180px-Oauth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053" y="2021647"/>
            <a:ext cx="2810510" cy="282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68071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22735" r="22735"/>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50</a:t>
            </a:fld>
            <a:endParaRPr lang="en-US" dirty="0"/>
          </a:p>
        </p:txBody>
      </p:sp>
      <p:sp>
        <p:nvSpPr>
          <p:cNvPr id="5" name="Title 4"/>
          <p:cNvSpPr>
            <a:spLocks noGrp="1"/>
          </p:cNvSpPr>
          <p:nvPr>
            <p:ph type="title"/>
          </p:nvPr>
        </p:nvSpPr>
        <p:spPr/>
        <p:txBody>
          <a:bodyPr/>
          <a:lstStyle/>
          <a:p>
            <a:r>
              <a:rPr lang="en-US" dirty="0" smtClean="0"/>
              <a:t>Create Message Index Response</a:t>
            </a:r>
            <a:endParaRPr lang="en-US" dirty="0"/>
          </a:p>
        </p:txBody>
      </p:sp>
    </p:spTree>
    <p:extLst>
      <p:ext uri="{BB962C8B-B14F-4D97-AF65-F5344CB8AC3E}">
        <p14:creationId xmlns:p14="http://schemas.microsoft.com/office/powerpoint/2010/main" val="370401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20113" r="20113"/>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51</a:t>
            </a:fld>
            <a:endParaRPr lang="en-US" dirty="0"/>
          </a:p>
        </p:txBody>
      </p:sp>
      <p:sp>
        <p:nvSpPr>
          <p:cNvPr id="5" name="Title 4"/>
          <p:cNvSpPr>
            <a:spLocks noGrp="1"/>
          </p:cNvSpPr>
          <p:nvPr>
            <p:ph type="title"/>
          </p:nvPr>
        </p:nvSpPr>
        <p:spPr/>
        <p:txBody>
          <a:bodyPr/>
          <a:lstStyle/>
          <a:p>
            <a:r>
              <a:rPr lang="en-US" dirty="0" smtClean="0"/>
              <a:t>Send Message Response</a:t>
            </a:r>
            <a:endParaRPr lang="en-US" dirty="0"/>
          </a:p>
        </p:txBody>
      </p:sp>
    </p:spTree>
    <p:extLst>
      <p:ext uri="{BB962C8B-B14F-4D97-AF65-F5344CB8AC3E}">
        <p14:creationId xmlns:p14="http://schemas.microsoft.com/office/powerpoint/2010/main" val="3712153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t="-45736" b="-45736"/>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52</a:t>
            </a:fld>
            <a:endParaRPr lang="en-US" dirty="0"/>
          </a:p>
        </p:txBody>
      </p:sp>
      <p:sp>
        <p:nvSpPr>
          <p:cNvPr id="5" name="Title 4"/>
          <p:cNvSpPr>
            <a:spLocks noGrp="1"/>
          </p:cNvSpPr>
          <p:nvPr>
            <p:ph type="title"/>
          </p:nvPr>
        </p:nvSpPr>
        <p:spPr/>
        <p:txBody>
          <a:bodyPr/>
          <a:lstStyle/>
          <a:p>
            <a:r>
              <a:rPr lang="en-US" dirty="0" smtClean="0"/>
              <a:t>Get Message List</a:t>
            </a:r>
            <a:endParaRPr lang="en-US" dirty="0"/>
          </a:p>
        </p:txBody>
      </p:sp>
    </p:spTree>
    <p:extLst>
      <p:ext uri="{BB962C8B-B14F-4D97-AF65-F5344CB8AC3E}">
        <p14:creationId xmlns:p14="http://schemas.microsoft.com/office/powerpoint/2010/main" val="2831679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22554" r="-22554"/>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53</a:t>
            </a:fld>
            <a:endParaRPr lang="en-US" dirty="0"/>
          </a:p>
        </p:txBody>
      </p:sp>
      <p:sp>
        <p:nvSpPr>
          <p:cNvPr id="5" name="Title 4"/>
          <p:cNvSpPr>
            <a:spLocks noGrp="1"/>
          </p:cNvSpPr>
          <p:nvPr>
            <p:ph type="title"/>
          </p:nvPr>
        </p:nvSpPr>
        <p:spPr/>
        <p:txBody>
          <a:bodyPr/>
          <a:lstStyle/>
          <a:p>
            <a:r>
              <a:rPr lang="en-US" dirty="0" smtClean="0"/>
              <a:t>Get Message List Response</a:t>
            </a:r>
            <a:endParaRPr lang="en-US" dirty="0"/>
          </a:p>
        </p:txBody>
      </p:sp>
    </p:spTree>
    <p:extLst>
      <p:ext uri="{BB962C8B-B14F-4D97-AF65-F5344CB8AC3E}">
        <p14:creationId xmlns:p14="http://schemas.microsoft.com/office/powerpoint/2010/main" val="666414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54</a:t>
            </a:fld>
            <a:endParaRPr lang="en-US" dirty="0"/>
          </a:p>
        </p:txBody>
      </p:sp>
      <p:sp>
        <p:nvSpPr>
          <p:cNvPr id="5" name="Title 4"/>
          <p:cNvSpPr>
            <a:spLocks noGrp="1"/>
          </p:cNvSpPr>
          <p:nvPr>
            <p:ph type="title"/>
          </p:nvPr>
        </p:nvSpPr>
        <p:spPr/>
        <p:txBody>
          <a:bodyPr/>
          <a:lstStyle/>
          <a:p>
            <a:r>
              <a:rPr lang="en-US" dirty="0" smtClean="0"/>
              <a:t>Get Message Contents Request</a:t>
            </a:r>
            <a:endParaRPr lang="en-US" dirty="0"/>
          </a:p>
        </p:txBody>
      </p:sp>
      <p:pic>
        <p:nvPicPr>
          <p:cNvPr id="8" name="Content Placeholder 7"/>
          <p:cNvPicPr>
            <a:picLocks noGrp="1" noChangeAspect="1"/>
          </p:cNvPicPr>
          <p:nvPr>
            <p:ph idx="1"/>
          </p:nvPr>
        </p:nvPicPr>
        <p:blipFill>
          <a:blip r:embed="rId2"/>
          <a:srcRect t="-73556" b="-73556"/>
          <a:stretch>
            <a:fillRect/>
          </a:stretch>
        </p:blipFill>
        <p:spPr/>
      </p:pic>
    </p:spTree>
    <p:extLst>
      <p:ext uri="{BB962C8B-B14F-4D97-AF65-F5344CB8AC3E}">
        <p14:creationId xmlns:p14="http://schemas.microsoft.com/office/powerpoint/2010/main" val="3719320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25094" r="-25094"/>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55</a:t>
            </a:fld>
            <a:endParaRPr lang="en-US" dirty="0"/>
          </a:p>
        </p:txBody>
      </p:sp>
      <p:sp>
        <p:nvSpPr>
          <p:cNvPr id="5" name="Title 4"/>
          <p:cNvSpPr>
            <a:spLocks noGrp="1"/>
          </p:cNvSpPr>
          <p:nvPr>
            <p:ph type="title"/>
          </p:nvPr>
        </p:nvSpPr>
        <p:spPr/>
        <p:txBody>
          <a:bodyPr/>
          <a:lstStyle/>
          <a:p>
            <a:r>
              <a:rPr lang="en-US" dirty="0" smtClean="0"/>
              <a:t>Get Message Contents Response</a:t>
            </a:r>
            <a:endParaRPr lang="en-US" dirty="0"/>
          </a:p>
        </p:txBody>
      </p:sp>
    </p:spTree>
    <p:extLst>
      <p:ext uri="{BB962C8B-B14F-4D97-AF65-F5344CB8AC3E}">
        <p14:creationId xmlns:p14="http://schemas.microsoft.com/office/powerpoint/2010/main" val="12890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4828" r="-4828"/>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56</a:t>
            </a:fld>
            <a:endParaRPr lang="en-US" dirty="0"/>
          </a:p>
        </p:txBody>
      </p:sp>
      <p:sp>
        <p:nvSpPr>
          <p:cNvPr id="5" name="Title 4"/>
          <p:cNvSpPr>
            <a:spLocks noGrp="1"/>
          </p:cNvSpPr>
          <p:nvPr>
            <p:ph type="title"/>
          </p:nvPr>
        </p:nvSpPr>
        <p:spPr/>
        <p:txBody>
          <a:bodyPr/>
          <a:lstStyle/>
          <a:p>
            <a:r>
              <a:rPr lang="en-US" dirty="0" smtClean="0"/>
              <a:t>Update Message Request</a:t>
            </a:r>
            <a:endParaRPr lang="en-US" dirty="0"/>
          </a:p>
        </p:txBody>
      </p:sp>
    </p:spTree>
    <p:extLst>
      <p:ext uri="{BB962C8B-B14F-4D97-AF65-F5344CB8AC3E}">
        <p14:creationId xmlns:p14="http://schemas.microsoft.com/office/powerpoint/2010/main" val="1190251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22200" r="22200"/>
          <a:stretch>
            <a:fillRect/>
          </a:stretch>
        </p:blipFill>
        <p:spPr>
          <a:xfrm>
            <a:off x="554038" y="1809750"/>
            <a:ext cx="7989887" cy="4129088"/>
          </a:xfrm>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57</a:t>
            </a:fld>
            <a:endParaRPr lang="en-US" dirty="0"/>
          </a:p>
        </p:txBody>
      </p:sp>
      <p:sp>
        <p:nvSpPr>
          <p:cNvPr id="5" name="Title 4"/>
          <p:cNvSpPr>
            <a:spLocks noGrp="1"/>
          </p:cNvSpPr>
          <p:nvPr>
            <p:ph type="title"/>
          </p:nvPr>
        </p:nvSpPr>
        <p:spPr/>
        <p:txBody>
          <a:bodyPr/>
          <a:lstStyle/>
          <a:p>
            <a:r>
              <a:rPr lang="en-US" dirty="0" smtClean="0"/>
              <a:t>Update Message Response</a:t>
            </a:r>
            <a:endParaRPr lang="en-US" dirty="0"/>
          </a:p>
        </p:txBody>
      </p:sp>
    </p:spTree>
    <p:extLst>
      <p:ext uri="{BB962C8B-B14F-4D97-AF65-F5344CB8AC3E}">
        <p14:creationId xmlns:p14="http://schemas.microsoft.com/office/powerpoint/2010/main" val="2768668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t="-65770" b="-65770"/>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58</a:t>
            </a:fld>
            <a:endParaRPr lang="en-US" dirty="0"/>
          </a:p>
        </p:txBody>
      </p:sp>
      <p:sp>
        <p:nvSpPr>
          <p:cNvPr id="5" name="Title 4"/>
          <p:cNvSpPr>
            <a:spLocks noGrp="1"/>
          </p:cNvSpPr>
          <p:nvPr>
            <p:ph type="title"/>
          </p:nvPr>
        </p:nvSpPr>
        <p:spPr/>
        <p:txBody>
          <a:bodyPr/>
          <a:lstStyle/>
          <a:p>
            <a:r>
              <a:rPr lang="en-US" dirty="0" smtClean="0"/>
              <a:t>Delete Message Request</a:t>
            </a:r>
            <a:endParaRPr lang="en-US" dirty="0"/>
          </a:p>
        </p:txBody>
      </p:sp>
    </p:spTree>
    <p:extLst>
      <p:ext uri="{BB962C8B-B14F-4D97-AF65-F5344CB8AC3E}">
        <p14:creationId xmlns:p14="http://schemas.microsoft.com/office/powerpoint/2010/main" val="3771559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rcRect l="24605" r="24605"/>
          <a:stretch>
            <a:fillRect/>
          </a:stretch>
        </p:blipFill>
        <p:spPr/>
      </p:pic>
      <p:sp>
        <p:nvSpPr>
          <p:cNvPr id="3" name="Footer Placeholder 2"/>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59</a:t>
            </a:fld>
            <a:endParaRPr lang="en-US" dirty="0"/>
          </a:p>
        </p:txBody>
      </p:sp>
      <p:sp>
        <p:nvSpPr>
          <p:cNvPr id="5" name="Title 4"/>
          <p:cNvSpPr>
            <a:spLocks noGrp="1"/>
          </p:cNvSpPr>
          <p:nvPr>
            <p:ph type="title"/>
          </p:nvPr>
        </p:nvSpPr>
        <p:spPr/>
        <p:txBody>
          <a:bodyPr/>
          <a:lstStyle/>
          <a:p>
            <a:r>
              <a:rPr lang="en-US" dirty="0" smtClean="0"/>
              <a:t>Delete Message Response</a:t>
            </a:r>
            <a:endParaRPr lang="en-US" dirty="0"/>
          </a:p>
        </p:txBody>
      </p:sp>
    </p:spTree>
    <p:extLst>
      <p:ext uri="{BB962C8B-B14F-4D97-AF65-F5344CB8AC3E}">
        <p14:creationId xmlns:p14="http://schemas.microsoft.com/office/powerpoint/2010/main" val="222604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APIs and their Consent Requirements</a:t>
            </a:r>
            <a:endParaRPr lang="en-US" dirty="0"/>
          </a:p>
        </p:txBody>
      </p:sp>
      <p:sp>
        <p:nvSpPr>
          <p:cNvPr id="3" name="Content Placeholder 2"/>
          <p:cNvSpPr>
            <a:spLocks noGrp="1"/>
          </p:cNvSpPr>
          <p:nvPr>
            <p:ph idx="1"/>
          </p:nvPr>
        </p:nvSpPr>
        <p:spPr/>
        <p:txBody>
          <a:bodyPr/>
          <a:lstStyle/>
          <a:p>
            <a:r>
              <a:rPr lang="en-US" dirty="0" smtClean="0"/>
              <a:t>With Consent</a:t>
            </a:r>
          </a:p>
          <a:p>
            <a:pPr lvl="2"/>
            <a:r>
              <a:rPr lang="en-US" dirty="0" smtClean="0"/>
              <a:t>In App Messaging</a:t>
            </a:r>
          </a:p>
        </p:txBody>
      </p:sp>
      <p:sp>
        <p:nvSpPr>
          <p:cNvPr id="4" name="Footer Placeholder 3"/>
          <p:cNvSpPr>
            <a:spLocks noGrp="1"/>
          </p:cNvSpPr>
          <p:nvPr>
            <p:ph type="ftr" sz="quarter" idx="10"/>
          </p:nvPr>
        </p:nvSpPr>
        <p:spPr/>
        <p:txBody>
          <a:bodyPr/>
          <a:lstStyle/>
          <a:p>
            <a:r>
              <a:rPr lang="en-US" dirty="0" smtClean="0"/>
              <a:t>© 2013 AT&amp;T Intellectual Property. All rights reserved. AT&amp;T and the AT&amp;T logo are trademarks of AT&amp;T Intellectual Property.</a:t>
            </a:r>
            <a:endParaRPr lang="en-US" dirty="0"/>
          </a:p>
        </p:txBody>
      </p:sp>
      <p:sp>
        <p:nvSpPr>
          <p:cNvPr id="5" name="Slide Number Placeholder 4"/>
          <p:cNvSpPr>
            <a:spLocks noGrp="1"/>
          </p:cNvSpPr>
          <p:nvPr>
            <p:ph type="sldNum" sz="quarter" idx="11"/>
          </p:nvPr>
        </p:nvSpPr>
        <p:spPr/>
        <p:txBody>
          <a:bodyPr/>
          <a:lstStyle/>
          <a:p>
            <a:fld id="{5BD36294-2849-48A8-8531-5354CF3095D2}" type="slidenum">
              <a:rPr lang="en-US" smtClean="0"/>
              <a:pPr/>
              <a:t>6</a:t>
            </a:fld>
            <a:endParaRPr lang="en-US" dirty="0"/>
          </a:p>
        </p:txBody>
      </p:sp>
      <p:sp>
        <p:nvSpPr>
          <p:cNvPr id="16" name="Content Placeholder 15"/>
          <p:cNvSpPr>
            <a:spLocks noGrp="1"/>
          </p:cNvSpPr>
          <p:nvPr>
            <p:ph idx="12"/>
          </p:nvPr>
        </p:nvSpPr>
        <p:spPr/>
        <p:txBody>
          <a:bodyPr/>
          <a:lstStyle/>
          <a:p>
            <a:r>
              <a:rPr lang="en-US" dirty="0" smtClean="0"/>
              <a:t>Without Consent</a:t>
            </a:r>
          </a:p>
          <a:p>
            <a:pPr lvl="2"/>
            <a:r>
              <a:rPr lang="en-US" dirty="0" smtClean="0"/>
              <a:t>SMS </a:t>
            </a:r>
            <a:r>
              <a:rPr lang="en-US" dirty="0" smtClean="0"/>
              <a:t>and MMS</a:t>
            </a:r>
          </a:p>
          <a:p>
            <a:pPr lvl="2"/>
            <a:r>
              <a:rPr lang="en-US" dirty="0" smtClean="0"/>
              <a:t>Speech</a:t>
            </a:r>
            <a:endParaRPr lang="en-US" dirty="0"/>
          </a:p>
        </p:txBody>
      </p:sp>
      <p:sp>
        <p:nvSpPr>
          <p:cNvPr id="6" name="Rectangle 5"/>
          <p:cNvSpPr/>
          <p:nvPr/>
        </p:nvSpPr>
        <p:spPr>
          <a:xfrm>
            <a:off x="3365293" y="4267200"/>
            <a:ext cx="2047420" cy="400110"/>
          </a:xfrm>
          <a:prstGeom prst="rect">
            <a:avLst/>
          </a:prstGeom>
        </p:spPr>
        <p:txBody>
          <a:bodyPr wrap="none">
            <a:spAutoFit/>
          </a:bodyPr>
          <a:lstStyle/>
          <a:p>
            <a:pPr>
              <a:spcAft>
                <a:spcPts val="800"/>
              </a:spcAft>
            </a:pPr>
            <a:r>
              <a:rPr lang="en-US" sz="2000" b="1" dirty="0">
                <a:solidFill>
                  <a:schemeClr val="tx2"/>
                </a:solidFill>
              </a:rPr>
              <a:t>Payment Consent</a:t>
            </a:r>
          </a:p>
        </p:txBody>
      </p:sp>
    </p:spTree>
    <p:extLst>
      <p:ext uri="{BB962C8B-B14F-4D97-AF65-F5344CB8AC3E}">
        <p14:creationId xmlns:p14="http://schemas.microsoft.com/office/powerpoint/2010/main" val="40543526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Authorization Without Consent</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7</a:t>
            </a:fld>
            <a:endParaRPr lang="en-US" dirty="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9" name="Picture 2" descr="\\psf\Host\Volumes\johbee\Documents\01_Freelance_Design\INTERBRAND\AT&amp;T\2011_Internal_Templates\exports\SlideMaster_Logo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Down Arrow 9"/>
          <p:cNvSpPr/>
          <p:nvPr/>
        </p:nvSpPr>
        <p:spPr>
          <a:xfrm rot="5400000" flipV="1">
            <a:off x="5489774" y="351722"/>
            <a:ext cx="439568"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11" name="TextBox 10"/>
          <p:cNvSpPr txBox="1"/>
          <p:nvPr/>
        </p:nvSpPr>
        <p:spPr>
          <a:xfrm>
            <a:off x="228600" y="1839415"/>
            <a:ext cx="2224548" cy="1118255"/>
          </a:xfrm>
          <a:prstGeom prst="rect">
            <a:avLst/>
          </a:prstGeom>
          <a:noFill/>
        </p:spPr>
        <p:txBody>
          <a:bodyPr wrap="square" rtlCol="0">
            <a:spAutoFit/>
          </a:bodyPr>
          <a:lstStyle/>
          <a:p>
            <a:pPr>
              <a:spcAft>
                <a:spcPts val="800"/>
              </a:spcAft>
            </a:pPr>
            <a:r>
              <a:rPr lang="en-US" sz="2000" b="1" dirty="0">
                <a:solidFill>
                  <a:schemeClr val="tx2"/>
                </a:solidFill>
              </a:rPr>
              <a:t>Step 1: </a:t>
            </a:r>
          </a:p>
          <a:p>
            <a:pPr marL="0" lvl="2">
              <a:spcAft>
                <a:spcPts val="400"/>
              </a:spcAft>
              <a:buSzPct val="80000"/>
            </a:pPr>
            <a:r>
              <a:rPr lang="en-US" sz="2000" dirty="0">
                <a:solidFill>
                  <a:schemeClr val="bg2"/>
                </a:solidFill>
              </a:rPr>
              <a:t>Obtain an </a:t>
            </a:r>
            <a:r>
              <a:rPr lang="en-US" sz="2000" dirty="0" smtClean="0">
                <a:solidFill>
                  <a:schemeClr val="bg2"/>
                </a:solidFill>
              </a:rPr>
              <a:t>access  token</a:t>
            </a:r>
            <a:endParaRPr lang="en-US" sz="2000" dirty="0">
              <a:solidFill>
                <a:schemeClr val="bg2"/>
              </a:solidFill>
            </a:endParaRPr>
          </a:p>
        </p:txBody>
      </p:sp>
      <p:sp>
        <p:nvSpPr>
          <p:cNvPr id="12" name="TextBox 11"/>
          <p:cNvSpPr txBox="1"/>
          <p:nvPr/>
        </p:nvSpPr>
        <p:spPr>
          <a:xfrm>
            <a:off x="4445721" y="1400906"/>
            <a:ext cx="2598174" cy="369332"/>
          </a:xfrm>
          <a:prstGeom prst="rect">
            <a:avLst/>
          </a:prstGeom>
          <a:noFill/>
        </p:spPr>
        <p:txBody>
          <a:bodyPr wrap="square" rtlCol="0">
            <a:spAutoFit/>
          </a:bodyPr>
          <a:lstStyle/>
          <a:p>
            <a:pPr algn="ctr"/>
            <a:r>
              <a:rPr lang="en-US" dirty="0" smtClean="0">
                <a:solidFill>
                  <a:schemeClr val="bg2"/>
                </a:solidFill>
              </a:rPr>
              <a:t>Client </a:t>
            </a:r>
            <a:r>
              <a:rPr lang="en-US" dirty="0">
                <a:solidFill>
                  <a:schemeClr val="bg2"/>
                </a:solidFill>
              </a:rPr>
              <a:t>ID and client secret</a:t>
            </a:r>
          </a:p>
        </p:txBody>
      </p:sp>
      <p:sp>
        <p:nvSpPr>
          <p:cNvPr id="15" name="Down Arrow 14"/>
          <p:cNvSpPr/>
          <p:nvPr/>
        </p:nvSpPr>
        <p:spPr>
          <a:xfrm rot="16200000" flipH="1" flipV="1">
            <a:off x="5489774" y="838182"/>
            <a:ext cx="439568"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18" name="Down Arrow 17"/>
          <p:cNvSpPr/>
          <p:nvPr/>
        </p:nvSpPr>
        <p:spPr>
          <a:xfrm rot="5400000" flipV="1">
            <a:off x="5513220" y="2637722"/>
            <a:ext cx="439568"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20" name="Down Arrow 19"/>
          <p:cNvSpPr/>
          <p:nvPr/>
        </p:nvSpPr>
        <p:spPr>
          <a:xfrm rot="16200000" flipH="1" flipV="1">
            <a:off x="5513220" y="3125294"/>
            <a:ext cx="439568"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24" name="Rounded Rectangle 23"/>
          <p:cNvSpPr/>
          <p:nvPr/>
        </p:nvSpPr>
        <p:spPr>
          <a:xfrm>
            <a:off x="2543585" y="1257025"/>
            <a:ext cx="1323357" cy="2057400"/>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Application</a:t>
            </a:r>
            <a:endParaRPr lang="en-US" dirty="0"/>
          </a:p>
        </p:txBody>
      </p:sp>
      <p:sp>
        <p:nvSpPr>
          <p:cNvPr id="25" name="Rounded Rectangle 24"/>
          <p:cNvSpPr/>
          <p:nvPr/>
        </p:nvSpPr>
        <p:spPr>
          <a:xfrm>
            <a:off x="2550845" y="3556238"/>
            <a:ext cx="1323357" cy="2057400"/>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Application</a:t>
            </a:r>
            <a:endParaRPr lang="en-US" dirty="0"/>
          </a:p>
        </p:txBody>
      </p:sp>
      <p:sp>
        <p:nvSpPr>
          <p:cNvPr id="27" name="TextBox 26"/>
          <p:cNvSpPr txBox="1"/>
          <p:nvPr/>
        </p:nvSpPr>
        <p:spPr>
          <a:xfrm>
            <a:off x="4647274" y="2749014"/>
            <a:ext cx="2195068" cy="369332"/>
          </a:xfrm>
          <a:prstGeom prst="rect">
            <a:avLst/>
          </a:prstGeom>
          <a:noFill/>
        </p:spPr>
        <p:txBody>
          <a:bodyPr wrap="square" rtlCol="0">
            <a:spAutoFit/>
          </a:bodyPr>
          <a:lstStyle/>
          <a:p>
            <a:pPr algn="ctr"/>
            <a:r>
              <a:rPr lang="en-US" dirty="0" smtClean="0">
                <a:solidFill>
                  <a:schemeClr val="bg2"/>
                </a:solidFill>
              </a:rPr>
              <a:t>Access token</a:t>
            </a:r>
            <a:endParaRPr lang="en-US" dirty="0">
              <a:solidFill>
                <a:schemeClr val="bg2"/>
              </a:solidFill>
            </a:endParaRPr>
          </a:p>
        </p:txBody>
      </p:sp>
      <p:sp>
        <p:nvSpPr>
          <p:cNvPr id="28" name="TextBox 27"/>
          <p:cNvSpPr txBox="1"/>
          <p:nvPr/>
        </p:nvSpPr>
        <p:spPr>
          <a:xfrm>
            <a:off x="4647274" y="3686906"/>
            <a:ext cx="2195068" cy="369332"/>
          </a:xfrm>
          <a:prstGeom prst="rect">
            <a:avLst/>
          </a:prstGeom>
          <a:noFill/>
        </p:spPr>
        <p:txBody>
          <a:bodyPr wrap="square" rtlCol="0">
            <a:spAutoFit/>
          </a:bodyPr>
          <a:lstStyle/>
          <a:p>
            <a:pPr algn="ctr"/>
            <a:r>
              <a:rPr lang="en-US" dirty="0" smtClean="0">
                <a:solidFill>
                  <a:schemeClr val="bg2"/>
                </a:solidFill>
              </a:rPr>
              <a:t>Access token</a:t>
            </a:r>
            <a:endParaRPr lang="en-US" dirty="0">
              <a:solidFill>
                <a:schemeClr val="bg2"/>
              </a:solidFill>
            </a:endParaRPr>
          </a:p>
        </p:txBody>
      </p:sp>
      <p:sp>
        <p:nvSpPr>
          <p:cNvPr id="29" name="TextBox 28"/>
          <p:cNvSpPr txBox="1"/>
          <p:nvPr/>
        </p:nvSpPr>
        <p:spPr>
          <a:xfrm>
            <a:off x="4647274" y="4983378"/>
            <a:ext cx="2195068" cy="369332"/>
          </a:xfrm>
          <a:prstGeom prst="rect">
            <a:avLst/>
          </a:prstGeom>
          <a:noFill/>
        </p:spPr>
        <p:txBody>
          <a:bodyPr wrap="square" rtlCol="0">
            <a:spAutoFit/>
          </a:bodyPr>
          <a:lstStyle/>
          <a:p>
            <a:pPr algn="ctr"/>
            <a:r>
              <a:rPr lang="en-US" dirty="0" smtClean="0">
                <a:solidFill>
                  <a:schemeClr val="bg2"/>
                </a:solidFill>
              </a:rPr>
              <a:t>API  response</a:t>
            </a:r>
            <a:endParaRPr lang="en-US" dirty="0">
              <a:solidFill>
                <a:schemeClr val="bg2"/>
              </a:solidFill>
            </a:endParaRPr>
          </a:p>
        </p:txBody>
      </p:sp>
      <p:sp>
        <p:nvSpPr>
          <p:cNvPr id="30" name="TextBox 29"/>
          <p:cNvSpPr txBox="1"/>
          <p:nvPr/>
        </p:nvSpPr>
        <p:spPr>
          <a:xfrm>
            <a:off x="254556" y="3982905"/>
            <a:ext cx="2224548" cy="1118255"/>
          </a:xfrm>
          <a:prstGeom prst="rect">
            <a:avLst/>
          </a:prstGeom>
          <a:noFill/>
        </p:spPr>
        <p:txBody>
          <a:bodyPr wrap="square" rtlCol="0">
            <a:spAutoFit/>
          </a:bodyPr>
          <a:lstStyle/>
          <a:p>
            <a:pPr>
              <a:spcAft>
                <a:spcPts val="800"/>
              </a:spcAft>
            </a:pPr>
            <a:r>
              <a:rPr lang="en-US" sz="2000" b="1" dirty="0">
                <a:solidFill>
                  <a:schemeClr val="tx2"/>
                </a:solidFill>
              </a:rPr>
              <a:t>Step </a:t>
            </a:r>
            <a:r>
              <a:rPr lang="en-US" sz="2000" b="1" dirty="0" smtClean="0">
                <a:solidFill>
                  <a:schemeClr val="tx2"/>
                </a:solidFill>
              </a:rPr>
              <a:t>2: </a:t>
            </a:r>
            <a:endParaRPr lang="en-US" sz="2000" b="1" dirty="0">
              <a:solidFill>
                <a:schemeClr val="tx2"/>
              </a:solidFill>
            </a:endParaRPr>
          </a:p>
          <a:p>
            <a:pPr marL="0" lvl="2">
              <a:spcAft>
                <a:spcPts val="400"/>
              </a:spcAft>
              <a:buSzPct val="80000"/>
            </a:pPr>
            <a:r>
              <a:rPr lang="en-US" sz="2000" dirty="0" smtClean="0">
                <a:solidFill>
                  <a:schemeClr val="bg2"/>
                </a:solidFill>
              </a:rPr>
              <a:t>Make an API request</a:t>
            </a:r>
            <a:endParaRPr lang="en-US" sz="2000" dirty="0">
              <a:solidFill>
                <a:schemeClr val="bg2"/>
              </a:solidFill>
            </a:endParaRPr>
          </a:p>
        </p:txBody>
      </p:sp>
      <p:sp>
        <p:nvSpPr>
          <p:cNvPr id="31" name="Rounded Rectangle 30"/>
          <p:cNvSpPr/>
          <p:nvPr/>
        </p:nvSpPr>
        <p:spPr>
          <a:xfrm>
            <a:off x="7598311" y="3541724"/>
            <a:ext cx="1323357" cy="2057400"/>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API Gateway</a:t>
            </a:r>
            <a:endParaRPr lang="en-US" dirty="0"/>
          </a:p>
        </p:txBody>
      </p:sp>
      <p:sp>
        <p:nvSpPr>
          <p:cNvPr id="21" name="Rounded Rectangle 20"/>
          <p:cNvSpPr/>
          <p:nvPr/>
        </p:nvSpPr>
        <p:spPr>
          <a:xfrm>
            <a:off x="7598311" y="1257025"/>
            <a:ext cx="1323357" cy="2057400"/>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API Gateway</a:t>
            </a:r>
            <a:endParaRPr lang="en-US" dirty="0"/>
          </a:p>
        </p:txBody>
      </p:sp>
    </p:spTree>
    <p:extLst>
      <p:ext uri="{BB962C8B-B14F-4D97-AF65-F5344CB8AC3E}">
        <p14:creationId xmlns:p14="http://schemas.microsoft.com/office/powerpoint/2010/main" val="39004029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Authorization With Consent</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8</a:t>
            </a:fld>
            <a:endParaRPr lang="en-US" dirty="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9" name="Picture 2" descr="\\psf\Host\Volumes\johbee\Documents\01_Freelance_Design\INTERBRAND\AT&amp;T\2011_Internal_Templates\exports\SlideMaster_Logo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8600" y="1431925"/>
            <a:ext cx="2224548" cy="810478"/>
          </a:xfrm>
          <a:prstGeom prst="rect">
            <a:avLst/>
          </a:prstGeom>
          <a:noFill/>
        </p:spPr>
        <p:txBody>
          <a:bodyPr wrap="square" rtlCol="0">
            <a:spAutoFit/>
          </a:bodyPr>
          <a:lstStyle/>
          <a:p>
            <a:pPr>
              <a:spcAft>
                <a:spcPts val="800"/>
              </a:spcAft>
            </a:pPr>
            <a:r>
              <a:rPr lang="en-US" sz="2000" b="1" dirty="0">
                <a:solidFill>
                  <a:schemeClr val="tx2"/>
                </a:solidFill>
              </a:rPr>
              <a:t>Step 1: </a:t>
            </a:r>
          </a:p>
          <a:p>
            <a:pPr marL="0" lvl="2">
              <a:spcAft>
                <a:spcPts val="400"/>
              </a:spcAft>
              <a:buSzPct val="80000"/>
            </a:pPr>
            <a:r>
              <a:rPr lang="en-US" sz="2000" dirty="0">
                <a:solidFill>
                  <a:schemeClr val="bg2"/>
                </a:solidFill>
              </a:rPr>
              <a:t>Obtain </a:t>
            </a:r>
            <a:r>
              <a:rPr lang="en-US" sz="2000" dirty="0" smtClean="0">
                <a:solidFill>
                  <a:schemeClr val="bg2"/>
                </a:solidFill>
              </a:rPr>
              <a:t>consent</a:t>
            </a:r>
            <a:endParaRPr lang="en-US" sz="2000" dirty="0">
              <a:solidFill>
                <a:schemeClr val="bg2"/>
              </a:solidFill>
            </a:endParaRPr>
          </a:p>
        </p:txBody>
      </p:sp>
      <p:sp>
        <p:nvSpPr>
          <p:cNvPr id="12" name="TextBox 11"/>
          <p:cNvSpPr txBox="1"/>
          <p:nvPr/>
        </p:nvSpPr>
        <p:spPr>
          <a:xfrm>
            <a:off x="4138252" y="2794250"/>
            <a:ext cx="3233052" cy="369332"/>
          </a:xfrm>
          <a:prstGeom prst="rect">
            <a:avLst/>
          </a:prstGeom>
          <a:noFill/>
        </p:spPr>
        <p:txBody>
          <a:bodyPr wrap="square" rtlCol="0">
            <a:spAutoFit/>
          </a:bodyPr>
          <a:lstStyle/>
          <a:p>
            <a:pPr algn="ctr"/>
            <a:r>
              <a:rPr lang="en-US" dirty="0" smtClean="0">
                <a:solidFill>
                  <a:schemeClr val="bg2"/>
                </a:solidFill>
              </a:rPr>
              <a:t>Client ID, client secret, and code</a:t>
            </a:r>
            <a:endParaRPr lang="en-US" dirty="0">
              <a:solidFill>
                <a:schemeClr val="bg2"/>
              </a:solidFill>
            </a:endParaRPr>
          </a:p>
        </p:txBody>
      </p:sp>
      <p:sp>
        <p:nvSpPr>
          <p:cNvPr id="20" name="Down Arrow 19"/>
          <p:cNvSpPr/>
          <p:nvPr/>
        </p:nvSpPr>
        <p:spPr>
          <a:xfrm rot="16200000" flipH="1" flipV="1">
            <a:off x="5570864" y="3850582"/>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25" name="Rounded Rectangle 24"/>
          <p:cNvSpPr/>
          <p:nvPr/>
        </p:nvSpPr>
        <p:spPr>
          <a:xfrm>
            <a:off x="2550846" y="4477144"/>
            <a:ext cx="1106754" cy="1362143"/>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Application</a:t>
            </a:r>
            <a:endParaRPr lang="en-US" sz="1400" dirty="0"/>
          </a:p>
        </p:txBody>
      </p:sp>
      <p:sp>
        <p:nvSpPr>
          <p:cNvPr id="26" name="Rounded Rectangle 25"/>
          <p:cNvSpPr/>
          <p:nvPr/>
        </p:nvSpPr>
        <p:spPr>
          <a:xfrm>
            <a:off x="7576459" y="1092095"/>
            <a:ext cx="974578" cy="1445259"/>
          </a:xfrm>
          <a:prstGeom prst="roundRect">
            <a:avLst>
              <a:gd name="adj" fmla="val 3288"/>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Consent Server</a:t>
            </a:r>
            <a:endParaRPr lang="en-US" dirty="0"/>
          </a:p>
        </p:txBody>
      </p:sp>
      <p:sp>
        <p:nvSpPr>
          <p:cNvPr id="27" name="TextBox 26"/>
          <p:cNvSpPr txBox="1"/>
          <p:nvPr/>
        </p:nvSpPr>
        <p:spPr>
          <a:xfrm>
            <a:off x="4647274" y="3910134"/>
            <a:ext cx="2195068" cy="369332"/>
          </a:xfrm>
          <a:prstGeom prst="rect">
            <a:avLst/>
          </a:prstGeom>
          <a:noFill/>
        </p:spPr>
        <p:txBody>
          <a:bodyPr wrap="square" rtlCol="0">
            <a:spAutoFit/>
          </a:bodyPr>
          <a:lstStyle/>
          <a:p>
            <a:pPr algn="ctr"/>
            <a:r>
              <a:rPr lang="en-US" dirty="0" smtClean="0">
                <a:solidFill>
                  <a:schemeClr val="bg2"/>
                </a:solidFill>
              </a:rPr>
              <a:t>Access token</a:t>
            </a:r>
            <a:endParaRPr lang="en-US" dirty="0">
              <a:solidFill>
                <a:schemeClr val="bg2"/>
              </a:solidFill>
            </a:endParaRPr>
          </a:p>
        </p:txBody>
      </p:sp>
      <p:sp>
        <p:nvSpPr>
          <p:cNvPr id="28" name="TextBox 27"/>
          <p:cNvSpPr txBox="1"/>
          <p:nvPr/>
        </p:nvSpPr>
        <p:spPr>
          <a:xfrm>
            <a:off x="4647274" y="4557746"/>
            <a:ext cx="2195068" cy="369332"/>
          </a:xfrm>
          <a:prstGeom prst="rect">
            <a:avLst/>
          </a:prstGeom>
          <a:noFill/>
        </p:spPr>
        <p:txBody>
          <a:bodyPr wrap="square" rtlCol="0">
            <a:spAutoFit/>
          </a:bodyPr>
          <a:lstStyle/>
          <a:p>
            <a:pPr algn="ctr"/>
            <a:r>
              <a:rPr lang="en-US" dirty="0" smtClean="0">
                <a:solidFill>
                  <a:schemeClr val="bg2"/>
                </a:solidFill>
              </a:rPr>
              <a:t>Access token</a:t>
            </a:r>
            <a:endParaRPr lang="en-US" dirty="0">
              <a:solidFill>
                <a:schemeClr val="bg2"/>
              </a:solidFill>
            </a:endParaRPr>
          </a:p>
        </p:txBody>
      </p:sp>
      <p:sp>
        <p:nvSpPr>
          <p:cNvPr id="29" name="TextBox 28"/>
          <p:cNvSpPr txBox="1"/>
          <p:nvPr/>
        </p:nvSpPr>
        <p:spPr>
          <a:xfrm>
            <a:off x="4647274" y="5651022"/>
            <a:ext cx="2195068" cy="369332"/>
          </a:xfrm>
          <a:prstGeom prst="rect">
            <a:avLst/>
          </a:prstGeom>
          <a:noFill/>
        </p:spPr>
        <p:txBody>
          <a:bodyPr wrap="square" rtlCol="0">
            <a:spAutoFit/>
          </a:bodyPr>
          <a:lstStyle/>
          <a:p>
            <a:pPr algn="ctr"/>
            <a:r>
              <a:rPr lang="en-US" dirty="0" smtClean="0">
                <a:solidFill>
                  <a:schemeClr val="bg2"/>
                </a:solidFill>
              </a:rPr>
              <a:t>API  response</a:t>
            </a:r>
            <a:endParaRPr lang="en-US" dirty="0">
              <a:solidFill>
                <a:schemeClr val="bg2"/>
              </a:solidFill>
            </a:endParaRPr>
          </a:p>
        </p:txBody>
      </p:sp>
      <p:sp>
        <p:nvSpPr>
          <p:cNvPr id="30" name="TextBox 29"/>
          <p:cNvSpPr txBox="1"/>
          <p:nvPr/>
        </p:nvSpPr>
        <p:spPr>
          <a:xfrm>
            <a:off x="228600" y="4577069"/>
            <a:ext cx="2224548" cy="1118255"/>
          </a:xfrm>
          <a:prstGeom prst="rect">
            <a:avLst/>
          </a:prstGeom>
          <a:noFill/>
        </p:spPr>
        <p:txBody>
          <a:bodyPr wrap="square" rtlCol="0">
            <a:spAutoFit/>
          </a:bodyPr>
          <a:lstStyle/>
          <a:p>
            <a:pPr>
              <a:spcAft>
                <a:spcPts val="800"/>
              </a:spcAft>
            </a:pPr>
            <a:r>
              <a:rPr lang="en-US" sz="2000" b="1" dirty="0">
                <a:solidFill>
                  <a:schemeClr val="tx2"/>
                </a:solidFill>
              </a:rPr>
              <a:t>Step 3</a:t>
            </a:r>
            <a:r>
              <a:rPr lang="en-US" sz="2000" b="1" dirty="0" smtClean="0">
                <a:solidFill>
                  <a:schemeClr val="tx2"/>
                </a:solidFill>
              </a:rPr>
              <a:t>: </a:t>
            </a:r>
            <a:endParaRPr lang="en-US" sz="2000" b="1" dirty="0">
              <a:solidFill>
                <a:schemeClr val="tx2"/>
              </a:solidFill>
            </a:endParaRPr>
          </a:p>
          <a:p>
            <a:pPr marL="0" lvl="2">
              <a:spcAft>
                <a:spcPts val="400"/>
              </a:spcAft>
              <a:buSzPct val="80000"/>
            </a:pPr>
            <a:r>
              <a:rPr lang="en-US" sz="2000" dirty="0" smtClean="0">
                <a:solidFill>
                  <a:schemeClr val="bg2"/>
                </a:solidFill>
              </a:rPr>
              <a:t>Make an API request</a:t>
            </a:r>
            <a:endParaRPr lang="en-US" sz="2000" dirty="0">
              <a:solidFill>
                <a:schemeClr val="bg2"/>
              </a:solidFill>
            </a:endParaRPr>
          </a:p>
        </p:txBody>
      </p:sp>
      <p:sp>
        <p:nvSpPr>
          <p:cNvPr id="31" name="Rounded Rectangle 30"/>
          <p:cNvSpPr/>
          <p:nvPr/>
        </p:nvSpPr>
        <p:spPr>
          <a:xfrm>
            <a:off x="7576458" y="4477143"/>
            <a:ext cx="988106" cy="1403825"/>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t>API Gateway</a:t>
            </a:r>
            <a:endParaRPr lang="en-US" sz="1600" dirty="0"/>
          </a:p>
        </p:txBody>
      </p:sp>
      <p:sp>
        <p:nvSpPr>
          <p:cNvPr id="21" name="Rounded Rectangle 20"/>
          <p:cNvSpPr/>
          <p:nvPr/>
        </p:nvSpPr>
        <p:spPr>
          <a:xfrm>
            <a:off x="2558106" y="2746692"/>
            <a:ext cx="1106754" cy="1445259"/>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Application</a:t>
            </a:r>
            <a:endParaRPr lang="en-US" sz="1400" dirty="0"/>
          </a:p>
        </p:txBody>
      </p:sp>
      <p:sp>
        <p:nvSpPr>
          <p:cNvPr id="22" name="Down Arrow 21"/>
          <p:cNvSpPr/>
          <p:nvPr/>
        </p:nvSpPr>
        <p:spPr>
          <a:xfrm rot="5400000" flipV="1">
            <a:off x="5592638" y="3436936"/>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23" name="Down Arrow 22"/>
          <p:cNvSpPr/>
          <p:nvPr/>
        </p:nvSpPr>
        <p:spPr>
          <a:xfrm rot="16200000" flipH="1" flipV="1">
            <a:off x="5592638" y="2130676"/>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32" name="Down Arrow 31"/>
          <p:cNvSpPr/>
          <p:nvPr/>
        </p:nvSpPr>
        <p:spPr>
          <a:xfrm rot="5400000" flipV="1">
            <a:off x="5614412" y="1717030"/>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33" name="TextBox 32"/>
          <p:cNvSpPr txBox="1"/>
          <p:nvPr/>
        </p:nvSpPr>
        <p:spPr>
          <a:xfrm>
            <a:off x="228600" y="2910193"/>
            <a:ext cx="1905000" cy="1118255"/>
          </a:xfrm>
          <a:prstGeom prst="rect">
            <a:avLst/>
          </a:prstGeom>
          <a:noFill/>
        </p:spPr>
        <p:txBody>
          <a:bodyPr wrap="square" rtlCol="0">
            <a:spAutoFit/>
          </a:bodyPr>
          <a:lstStyle/>
          <a:p>
            <a:pPr>
              <a:spcAft>
                <a:spcPts val="800"/>
              </a:spcAft>
            </a:pPr>
            <a:r>
              <a:rPr lang="en-US" sz="2000" b="1" dirty="0">
                <a:solidFill>
                  <a:schemeClr val="tx2"/>
                </a:solidFill>
              </a:rPr>
              <a:t>Step </a:t>
            </a:r>
            <a:r>
              <a:rPr lang="en-US" sz="2000" b="1" dirty="0" smtClean="0">
                <a:solidFill>
                  <a:schemeClr val="tx2"/>
                </a:solidFill>
              </a:rPr>
              <a:t>2: </a:t>
            </a:r>
            <a:endParaRPr lang="en-US" sz="2000" b="1" dirty="0">
              <a:solidFill>
                <a:schemeClr val="tx2"/>
              </a:solidFill>
            </a:endParaRPr>
          </a:p>
          <a:p>
            <a:pPr marL="0" lvl="2">
              <a:spcAft>
                <a:spcPts val="400"/>
              </a:spcAft>
              <a:buSzPct val="80000"/>
            </a:pPr>
            <a:r>
              <a:rPr lang="en-US" sz="2000" dirty="0">
                <a:solidFill>
                  <a:schemeClr val="bg2"/>
                </a:solidFill>
              </a:rPr>
              <a:t>Obtain an </a:t>
            </a:r>
            <a:r>
              <a:rPr lang="en-US" sz="2000" dirty="0" smtClean="0">
                <a:solidFill>
                  <a:schemeClr val="bg2"/>
                </a:solidFill>
              </a:rPr>
              <a:t>access token</a:t>
            </a:r>
            <a:endParaRPr lang="en-US" sz="2000" dirty="0">
              <a:solidFill>
                <a:schemeClr val="bg2"/>
              </a:solidFill>
            </a:endParaRPr>
          </a:p>
        </p:txBody>
      </p:sp>
      <p:sp>
        <p:nvSpPr>
          <p:cNvPr id="37" name="Rounded Rectangle 36"/>
          <p:cNvSpPr/>
          <p:nvPr/>
        </p:nvSpPr>
        <p:spPr>
          <a:xfrm>
            <a:off x="2565366" y="1055814"/>
            <a:ext cx="1106754" cy="1445259"/>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 Application</a:t>
            </a:r>
            <a:endParaRPr lang="en-US" sz="1400" dirty="0"/>
          </a:p>
        </p:txBody>
      </p:sp>
      <p:sp>
        <p:nvSpPr>
          <p:cNvPr id="38" name="TextBox 37"/>
          <p:cNvSpPr txBox="1"/>
          <p:nvPr/>
        </p:nvSpPr>
        <p:spPr>
          <a:xfrm>
            <a:off x="4145512" y="1074344"/>
            <a:ext cx="3233052" cy="369332"/>
          </a:xfrm>
          <a:prstGeom prst="rect">
            <a:avLst/>
          </a:prstGeom>
          <a:noFill/>
        </p:spPr>
        <p:txBody>
          <a:bodyPr wrap="square" rtlCol="0">
            <a:spAutoFit/>
          </a:bodyPr>
          <a:lstStyle/>
          <a:p>
            <a:pPr algn="ctr"/>
            <a:r>
              <a:rPr lang="en-US" dirty="0" smtClean="0">
                <a:solidFill>
                  <a:schemeClr val="bg2"/>
                </a:solidFill>
              </a:rPr>
              <a:t>Client ID and scope</a:t>
            </a:r>
            <a:endParaRPr lang="en-US" dirty="0">
              <a:solidFill>
                <a:schemeClr val="bg2"/>
              </a:solidFill>
            </a:endParaRPr>
          </a:p>
        </p:txBody>
      </p:sp>
      <p:sp>
        <p:nvSpPr>
          <p:cNvPr id="40" name="TextBox 39"/>
          <p:cNvSpPr txBox="1"/>
          <p:nvPr/>
        </p:nvSpPr>
        <p:spPr>
          <a:xfrm>
            <a:off x="4654534" y="2190228"/>
            <a:ext cx="2195068" cy="369332"/>
          </a:xfrm>
          <a:prstGeom prst="rect">
            <a:avLst/>
          </a:prstGeom>
          <a:noFill/>
        </p:spPr>
        <p:txBody>
          <a:bodyPr wrap="square" rtlCol="0">
            <a:spAutoFit/>
          </a:bodyPr>
          <a:lstStyle/>
          <a:p>
            <a:pPr algn="ctr"/>
            <a:r>
              <a:rPr lang="en-US" dirty="0" smtClean="0">
                <a:solidFill>
                  <a:schemeClr val="bg2"/>
                </a:solidFill>
              </a:rPr>
              <a:t>Authorization code</a:t>
            </a:r>
            <a:endParaRPr lang="en-US" dirty="0">
              <a:solidFill>
                <a:schemeClr val="bg2"/>
              </a:solidFill>
            </a:endParaRPr>
          </a:p>
        </p:txBody>
      </p:sp>
      <p:sp>
        <p:nvSpPr>
          <p:cNvPr id="41" name="Down Arrow 40"/>
          <p:cNvSpPr/>
          <p:nvPr/>
        </p:nvSpPr>
        <p:spPr>
          <a:xfrm rot="16200000" flipH="1" flipV="1">
            <a:off x="5599898" y="410770"/>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42" name="Down Arrow 41"/>
          <p:cNvSpPr/>
          <p:nvPr/>
        </p:nvSpPr>
        <p:spPr>
          <a:xfrm rot="5400000" flipV="1">
            <a:off x="5621672" y="-2876"/>
            <a:ext cx="324279" cy="3276600"/>
          </a:xfrm>
          <a:prstGeom prst="downArrow">
            <a:avLst>
              <a:gd name="adj1" fmla="val 50000"/>
              <a:gd name="adj2" fmla="val 48092"/>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1500" kern="1200">
                <a:solidFill>
                  <a:schemeClr val="lt1"/>
                </a:solidFill>
                <a:latin typeface="+mn-lt"/>
                <a:ea typeface="+mn-ea"/>
                <a:cs typeface="+mn-cs"/>
              </a:defRPr>
            </a:lvl1pPr>
            <a:lvl2pPr marL="285750" indent="171450" algn="l" rtl="0" eaLnBrk="0" fontAlgn="base" hangingPunct="0">
              <a:spcBef>
                <a:spcPct val="0"/>
              </a:spcBef>
              <a:spcAft>
                <a:spcPct val="0"/>
              </a:spcAft>
              <a:defRPr sz="1500" kern="1200">
                <a:solidFill>
                  <a:schemeClr val="lt1"/>
                </a:solidFill>
                <a:latin typeface="+mn-lt"/>
                <a:ea typeface="+mn-ea"/>
                <a:cs typeface="+mn-cs"/>
              </a:defRPr>
            </a:lvl2pPr>
            <a:lvl3pPr marL="571500" indent="342900" algn="l" rtl="0" eaLnBrk="0" fontAlgn="base" hangingPunct="0">
              <a:spcBef>
                <a:spcPct val="0"/>
              </a:spcBef>
              <a:spcAft>
                <a:spcPct val="0"/>
              </a:spcAft>
              <a:defRPr sz="1500" kern="1200">
                <a:solidFill>
                  <a:schemeClr val="lt1"/>
                </a:solidFill>
                <a:latin typeface="+mn-lt"/>
                <a:ea typeface="+mn-ea"/>
                <a:cs typeface="+mn-cs"/>
              </a:defRPr>
            </a:lvl3pPr>
            <a:lvl4pPr marL="857250" indent="514350" algn="l" rtl="0" eaLnBrk="0" fontAlgn="base" hangingPunct="0">
              <a:spcBef>
                <a:spcPct val="0"/>
              </a:spcBef>
              <a:spcAft>
                <a:spcPct val="0"/>
              </a:spcAft>
              <a:defRPr sz="1500" kern="1200">
                <a:solidFill>
                  <a:schemeClr val="lt1"/>
                </a:solidFill>
                <a:latin typeface="+mn-lt"/>
                <a:ea typeface="+mn-ea"/>
                <a:cs typeface="+mn-cs"/>
              </a:defRPr>
            </a:lvl4pPr>
            <a:lvl5pPr marL="1143000" indent="685800" algn="l" rtl="0" eaLnBrk="0" fontAlgn="base" hangingPunct="0">
              <a:spcBef>
                <a:spcPct val="0"/>
              </a:spcBef>
              <a:spcAft>
                <a:spcPct val="0"/>
              </a:spcAft>
              <a:defRPr sz="1500" kern="1200">
                <a:solidFill>
                  <a:schemeClr val="lt1"/>
                </a:solidFill>
                <a:latin typeface="+mn-lt"/>
                <a:ea typeface="+mn-ea"/>
                <a:cs typeface="+mn-cs"/>
              </a:defRPr>
            </a:lvl5pPr>
            <a:lvl6pPr marL="2286000" algn="l" defTabSz="457200" rtl="0" eaLnBrk="1" latinLnBrk="0" hangingPunct="1">
              <a:defRPr sz="1500" kern="1200">
                <a:solidFill>
                  <a:schemeClr val="lt1"/>
                </a:solidFill>
                <a:latin typeface="+mn-lt"/>
                <a:ea typeface="+mn-ea"/>
                <a:cs typeface="+mn-cs"/>
              </a:defRPr>
            </a:lvl6pPr>
            <a:lvl7pPr marL="2743200" algn="l" defTabSz="457200" rtl="0" eaLnBrk="1" latinLnBrk="0" hangingPunct="1">
              <a:defRPr sz="1500" kern="1200">
                <a:solidFill>
                  <a:schemeClr val="lt1"/>
                </a:solidFill>
                <a:latin typeface="+mn-lt"/>
                <a:ea typeface="+mn-ea"/>
                <a:cs typeface="+mn-cs"/>
              </a:defRPr>
            </a:lvl7pPr>
            <a:lvl8pPr marL="3200400" algn="l" defTabSz="457200" rtl="0" eaLnBrk="1" latinLnBrk="0" hangingPunct="1">
              <a:defRPr sz="1500" kern="1200">
                <a:solidFill>
                  <a:schemeClr val="lt1"/>
                </a:solidFill>
                <a:latin typeface="+mn-lt"/>
                <a:ea typeface="+mn-ea"/>
                <a:cs typeface="+mn-cs"/>
              </a:defRPr>
            </a:lvl8pPr>
            <a:lvl9pPr marL="3657600" algn="l" defTabSz="457200" rtl="0" eaLnBrk="1" latinLnBrk="0" hangingPunct="1">
              <a:defRPr sz="1500" kern="1200">
                <a:solidFill>
                  <a:schemeClr val="lt1"/>
                </a:solidFill>
                <a:latin typeface="+mn-lt"/>
                <a:ea typeface="+mn-ea"/>
                <a:cs typeface="+mn-cs"/>
              </a:defRPr>
            </a:lvl9pPr>
          </a:lstStyle>
          <a:p>
            <a:pPr algn="ctr"/>
            <a:endParaRPr lang="en-US" dirty="0"/>
          </a:p>
        </p:txBody>
      </p:sp>
      <p:sp>
        <p:nvSpPr>
          <p:cNvPr id="34" name="Rounded Rectangle 33"/>
          <p:cNvSpPr/>
          <p:nvPr/>
        </p:nvSpPr>
        <p:spPr>
          <a:xfrm>
            <a:off x="7569204" y="2742723"/>
            <a:ext cx="988106" cy="1403825"/>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t>API Gateway</a:t>
            </a:r>
            <a:endParaRPr lang="en-US" sz="1600" dirty="0"/>
          </a:p>
        </p:txBody>
      </p:sp>
    </p:spTree>
    <p:extLst>
      <p:ext uri="{BB962C8B-B14F-4D97-AF65-F5344CB8AC3E}">
        <p14:creationId xmlns:p14="http://schemas.microsoft.com/office/powerpoint/2010/main" val="3202107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Which Authorization Model?</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9</a:t>
            </a:fld>
            <a:endParaRPr lang="en-US" dirty="0"/>
          </a:p>
        </p:txBody>
      </p:sp>
      <p:sp>
        <p:nvSpPr>
          <p:cNvPr id="5" name="Footer Placeholder 4"/>
          <p:cNvSpPr>
            <a:spLocks noGrp="1"/>
          </p:cNvSpPr>
          <p:nvPr>
            <p:ph type="ftr" sz="quarter" idx="10"/>
          </p:nvPr>
        </p:nvSpPr>
        <p:spPr/>
        <p:txBody>
          <a:bodyPr/>
          <a:lstStyle/>
          <a:p>
            <a:r>
              <a:rPr lang="en-US" smtClean="0"/>
              <a:t>© 2013 AT&amp;T Intellectual Property. All rights reserved. AT&amp;T and the AT&amp;T logo are trademarks of AT&amp;T Intellectual Property.</a:t>
            </a:r>
            <a:endParaRPr lang="en-US" dirty="0"/>
          </a:p>
        </p:txBody>
      </p:sp>
      <p:pic>
        <p:nvPicPr>
          <p:cNvPr id="6" name="Picture Placeholder 5"/>
          <p:cNvPicPr>
            <a:picLocks noGrp="1" noChangeAspect="1"/>
          </p:cNvPicPr>
          <p:nvPr>
            <p:ph type="pic" sz="quarter" idx="12"/>
          </p:nvPr>
        </p:nvPicPr>
        <p:blipFill rotWithShape="1">
          <a:blip r:embed="rId2"/>
          <a:srcRect t="3345" b="-766"/>
          <a:stretch/>
        </p:blipFill>
        <p:spPr>
          <a:xfrm>
            <a:off x="190500" y="1143000"/>
            <a:ext cx="8743950" cy="1503255"/>
          </a:xfrm>
          <a:ln>
            <a:solidFill>
              <a:schemeClr val="tx1"/>
            </a:solidFill>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57150" y="4495796"/>
            <a:ext cx="9010650" cy="1466850"/>
          </a:xfrm>
          <a:prstGeom prst="rect">
            <a:avLst/>
          </a:prstGeom>
          <a:ln>
            <a:solidFill>
              <a:schemeClr val="tx1"/>
            </a:solidFill>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438150" y="2819400"/>
            <a:ext cx="8248650" cy="1447800"/>
          </a:xfrm>
          <a:prstGeom prst="rect">
            <a:avLst/>
          </a:prstGeom>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288571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T_Std_130123">
  <a:themeElements>
    <a:clrScheme name="ATT_2011">
      <a:dk1>
        <a:sysClr val="windowText" lastClr="000000"/>
      </a:dk1>
      <a:lt1>
        <a:sysClr val="window" lastClr="FFFFFF"/>
      </a:lt1>
      <a:dk2>
        <a:srgbClr val="6E6F71"/>
      </a:dk2>
      <a:lt2>
        <a:srgbClr val="808080"/>
      </a:lt2>
      <a:accent1>
        <a:srgbClr val="FF7200"/>
      </a:accent1>
      <a:accent2>
        <a:srgbClr val="FCB314"/>
      </a:accent2>
      <a:accent3>
        <a:srgbClr val="6EBB1F"/>
      </a:accent3>
      <a:accent4>
        <a:srgbClr val="C4D82D"/>
      </a:accent4>
      <a:accent5>
        <a:srgbClr val="067AB4"/>
      </a:accent5>
      <a:accent6>
        <a:srgbClr val="7CC6FF"/>
      </a:accent6>
      <a:hlink>
        <a:srgbClr val="FF7200"/>
      </a:hlink>
      <a:folHlink>
        <a:srgbClr val="B30A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23E101DA8D0C4BA1EB7181382417BD" ma:contentTypeVersion="0" ma:contentTypeDescription="Create a new document." ma:contentTypeScope="" ma:versionID="c61c4100b0cfaefe978819436f2ab94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557BA7-3067-4C70-A988-DB2CAA627EF6}">
  <ds:schemaRefs>
    <ds:schemaRef ds:uri="http://schemas.microsoft.com/sharepoint/v3/contenttype/forms"/>
  </ds:schemaRefs>
</ds:datastoreItem>
</file>

<file path=customXml/itemProps2.xml><?xml version="1.0" encoding="utf-8"?>
<ds:datastoreItem xmlns:ds="http://schemas.openxmlformats.org/officeDocument/2006/customXml" ds:itemID="{DE343F77-37A7-43CD-9E7B-022AC881D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A6FF021-1C96-4DC6-96D2-2056DA3F26E0}">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elements/1.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ATT_Std_130123</Template>
  <TotalTime>20937</TotalTime>
  <Words>3905</Words>
  <Application>Microsoft Macintosh PowerPoint</Application>
  <PresentationFormat>On-screen Show (4:3)</PresentationFormat>
  <Paragraphs>470</Paragraphs>
  <Slides>59</Slides>
  <Notes>12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ATT_Std_130123</vt:lpstr>
      <vt:lpstr>Up Next - Messaging APIs</vt:lpstr>
      <vt:lpstr>Agenda</vt:lpstr>
      <vt:lpstr>Messaging APIs</vt:lpstr>
      <vt:lpstr>Using the APIs</vt:lpstr>
      <vt:lpstr>Authorization</vt:lpstr>
      <vt:lpstr>Examples of APIs and their Consent Requirements</vt:lpstr>
      <vt:lpstr>Authorization Without Consent</vt:lpstr>
      <vt:lpstr>Authorization With Consent</vt:lpstr>
      <vt:lpstr>Which Authorization Model?</vt:lpstr>
      <vt:lpstr>Auth Code vs. Client Credentials</vt:lpstr>
      <vt:lpstr>SMS</vt:lpstr>
      <vt:lpstr>Messaging Lab Exercise 1: Authorization</vt:lpstr>
      <vt:lpstr>Getting a Client Credentials Access Token</vt:lpstr>
      <vt:lpstr>Example Response</vt:lpstr>
      <vt:lpstr>Common Authorization Issues</vt:lpstr>
      <vt:lpstr>Messaging Lab Exercise 2: SMS API</vt:lpstr>
      <vt:lpstr>Sending an SMS</vt:lpstr>
      <vt:lpstr>SMS API Response</vt:lpstr>
      <vt:lpstr>SMS API Response for Checking Status</vt:lpstr>
      <vt:lpstr>Common SMS/MMS API Issues</vt:lpstr>
      <vt:lpstr>In App Messaging, v2</vt:lpstr>
      <vt:lpstr>Messaging Lab Exercise 3: Obtaining an Access Token with User Consent</vt:lpstr>
      <vt:lpstr>Authorization with User Consent</vt:lpstr>
      <vt:lpstr>Authorization With Consent</vt:lpstr>
      <vt:lpstr>Step 1: OAuth Redirect</vt:lpstr>
      <vt:lpstr>Getting the Authorization Code Redirect URL</vt:lpstr>
      <vt:lpstr>Obtaining Consent - On Network</vt:lpstr>
      <vt:lpstr>Obtaining Consent - Off Network</vt:lpstr>
      <vt:lpstr>Obtaining Consent - User ID</vt:lpstr>
      <vt:lpstr>Setting the OAuth Redirect</vt:lpstr>
      <vt:lpstr>The Redirect Back</vt:lpstr>
      <vt:lpstr>Step 2: Exchange Authorization Code for Access Token</vt:lpstr>
      <vt:lpstr>Getting an Authorization Code Access Token</vt:lpstr>
      <vt:lpstr>Example Response</vt:lpstr>
      <vt:lpstr>Messaging Lab Exercise 4: In App Messaging from Mobile Number</vt:lpstr>
      <vt:lpstr>In App Messaging from Mobile Number </vt:lpstr>
      <vt:lpstr>Sending an In App Message from a Mobile Number </vt:lpstr>
      <vt:lpstr>In App Messaging from Mobile Number API Response</vt:lpstr>
      <vt:lpstr>In App Messaging Notifications</vt:lpstr>
      <vt:lpstr>In App Messaging Notifications</vt:lpstr>
      <vt:lpstr>Notifications</vt:lpstr>
      <vt:lpstr>The Quick Messaging Tour…</vt:lpstr>
      <vt:lpstr>Summary</vt:lpstr>
      <vt:lpstr>Thank You!  Richard Harrington (206)495-2785 rh8730@att.com</vt:lpstr>
      <vt:lpstr>Just In Case…</vt:lpstr>
      <vt:lpstr>Auth Code Request</vt:lpstr>
      <vt:lpstr>Auth Code Response</vt:lpstr>
      <vt:lpstr>Send Message Request</vt:lpstr>
      <vt:lpstr>Create Message Index Request</vt:lpstr>
      <vt:lpstr>Create Message Index Response</vt:lpstr>
      <vt:lpstr>Send Message Response</vt:lpstr>
      <vt:lpstr>Get Message List</vt:lpstr>
      <vt:lpstr>Get Message List Response</vt:lpstr>
      <vt:lpstr>Get Message Contents Request</vt:lpstr>
      <vt:lpstr>Get Message Contents Response</vt:lpstr>
      <vt:lpstr>Update Message Request</vt:lpstr>
      <vt:lpstr>Update Message Response</vt:lpstr>
      <vt:lpstr>Delete Message Request</vt:lpstr>
      <vt:lpstr>Delete Message Response</vt:lpstr>
    </vt:vector>
  </TitlesOfParts>
  <Manager/>
  <Company>AT&amp;T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DevLab at Summit 2014</dc:title>
  <dc:subject/>
  <dc:creator>Richard Harrington</dc:creator>
  <cp:keywords/>
  <dc:description/>
  <cp:lastModifiedBy>Richard Harrington</cp:lastModifiedBy>
  <cp:revision>307</cp:revision>
  <cp:lastPrinted>2013-01-14T22:17:32Z</cp:lastPrinted>
  <dcterms:created xsi:type="dcterms:W3CDTF">2013-04-29T14:05:48Z</dcterms:created>
  <dcterms:modified xsi:type="dcterms:W3CDTF">2014-01-04T19:14:01Z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0x0101007F23E101DA8D0C4BA1EB7181382417BD</vt:lpwstr>
  </property>
</Properties>
</file>