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62" r:id="rId5"/>
    <p:sldId id="261" r:id="rId6"/>
    <p:sldId id="260" r:id="rId7"/>
    <p:sldId id="263" r:id="rId8"/>
    <p:sldId id="264" r:id="rId9"/>
    <p:sldId id="266" r:id="rId10"/>
    <p:sldId id="268" r:id="rId11"/>
    <p:sldId id="269" r:id="rId12"/>
    <p:sldId id="270" r:id="rId13"/>
    <p:sldId id="271" r:id="rId14"/>
  </p:sldIdLst>
  <p:sldSz cx="9144000" cy="6858000" type="screen4x3"/>
  <p:notesSz cx="6645275" cy="9928225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09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82"/>
  </p:normalViewPr>
  <p:slideViewPr>
    <p:cSldViewPr>
      <p:cViewPr>
        <p:scale>
          <a:sx n="110" d="100"/>
          <a:sy n="110" d="100"/>
        </p:scale>
        <p:origin x="480" y="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66" y="-108"/>
      </p:cViewPr>
      <p:guideLst>
        <p:guide orient="horz" pos="3127"/>
        <p:guide pos="209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797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3" y="0"/>
            <a:ext cx="28797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7B46F-5EA3-4DD0-A62A-4A5D93D21E2D}" type="datetimeFigureOut">
              <a:rPr lang="fi-FI" smtClean="0"/>
              <a:pPr/>
              <a:t>11.12.2017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7972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3" y="9429750"/>
            <a:ext cx="287972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E01CD-3DD3-4F04-AE20-4EDE2C2AAB98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71419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7961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8" y="0"/>
            <a:ext cx="287961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37303B11-5EFE-4A3B-B7C0-4ADE873E5104}" type="datetimeFigureOut">
              <a:rPr lang="fi-FI" smtClean="0"/>
              <a:pPr/>
              <a:t>11.12.2017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413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15907"/>
            <a:ext cx="531622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i-FI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7961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8" y="9430091"/>
            <a:ext cx="287961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605DA8A-5216-4F63-A012-E5BD46E625C2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4212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alto_FI_Perustiet_21_RGB_1"/>
          <p:cNvPicPr>
            <a:picLocks noChangeAspect="1" noChangeArrowheads="1"/>
          </p:cNvPicPr>
          <p:nvPr userDrawn="1"/>
        </p:nvPicPr>
        <p:blipFill>
          <a:blip r:embed="rId2" cstate="print"/>
          <a:srcRect t="2556"/>
          <a:stretch>
            <a:fillRect/>
          </a:stretch>
        </p:blipFill>
        <p:spPr bwMode="auto">
          <a:xfrm>
            <a:off x="7938" y="0"/>
            <a:ext cx="1857375" cy="193675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406800" y="1713600"/>
            <a:ext cx="8326800" cy="3920400"/>
          </a:xfrm>
          <a:prstGeom prst="rect">
            <a:avLst/>
          </a:prstGeom>
          <a:solidFill>
            <a:srgbClr val="009B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2400" y="1771200"/>
            <a:ext cx="7772400" cy="1332000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fi-FI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400" y="3143248"/>
            <a:ext cx="6285600" cy="23400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fi-FI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862000" y="5961600"/>
            <a:ext cx="2026800" cy="176400"/>
          </a:xfrm>
        </p:spPr>
        <p:txBody>
          <a:bodyPr wrap="none" lIns="0" tIns="0" rIns="0" bIns="0"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DBA86B29-D8EF-4DBC-BC2D-E6AEDE3E70DD}" type="datetime1">
              <a:rPr lang="en-US" noProof="0" smtClean="0"/>
              <a:pPr/>
              <a:t>12/11/17</a:t>
            </a:fld>
            <a:endParaRPr lang="fi-FI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144400" y="5961600"/>
            <a:ext cx="1962000" cy="6336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426800" y="5961600"/>
            <a:ext cx="1134000" cy="6336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62000" y="6138000"/>
            <a:ext cx="2026800" cy="4572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72400" y="6138000"/>
            <a:ext cx="2048400" cy="4572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572400" y="5961600"/>
            <a:ext cx="2048400" cy="1764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fi-FI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fi-FI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BAAA-DC1B-49F7-BD70-3EB5E77C19D9}" type="datetime1">
              <a:rPr lang="en-US" noProof="0" smtClean="0"/>
              <a:pPr/>
              <a:t>12/11/17</a:t>
            </a:fld>
            <a:endParaRPr lang="fi-FI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4017-E4DF-4A7A-8FA6-2DC68C3EB4D0}" type="slidenum">
              <a:rPr lang="fi-FI" noProof="0" smtClean="0"/>
              <a:pPr/>
              <a:t>‹#›</a:t>
            </a:fld>
            <a:endParaRPr lang="fi-FI" noProof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4400" y="6145200"/>
            <a:ext cx="15372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0" y="6145200"/>
            <a:ext cx="17028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fi-FI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400" y="1584000"/>
            <a:ext cx="3924000" cy="413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fi-FI" noProof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4000"/>
            <a:ext cx="3924000" cy="413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buNone/>
              <a:defRPr sz="1400"/>
            </a:lvl6pPr>
            <a:lvl7pPr>
              <a:buNone/>
              <a:defRPr sz="1400"/>
            </a:lvl7pPr>
            <a:lvl8pPr>
              <a:buNone/>
              <a:defRPr sz="1400"/>
            </a:lvl8pPr>
            <a:lvl9pPr>
              <a:buNone/>
              <a:defRPr sz="14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fi-FI" noProof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FA59-C1FC-453C-854B-451EFFB09889}" type="datetime1">
              <a:rPr lang="en-US" noProof="0" smtClean="0"/>
              <a:pPr/>
              <a:t>12/11/17</a:t>
            </a:fld>
            <a:endParaRPr lang="fi-FI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4017-E4DF-4A7A-8FA6-2DC68C3EB4D0}" type="slidenum">
              <a:rPr lang="fi-FI" noProof="0" smtClean="0"/>
              <a:pPr/>
              <a:t>‹#›</a:t>
            </a:fld>
            <a:endParaRPr lang="fi-FI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4400" y="6145200"/>
            <a:ext cx="15372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0" y="6145200"/>
            <a:ext cx="17028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fi-FI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EEDF-BCED-41D6-9DF9-36322087F403}" type="datetime1">
              <a:rPr lang="en-US" noProof="0" smtClean="0"/>
              <a:pPr/>
              <a:t>12/11/17</a:t>
            </a:fld>
            <a:endParaRPr lang="fi-FI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4017-E4DF-4A7A-8FA6-2DC68C3EB4D0}" type="slidenum">
              <a:rPr lang="fi-FI" noProof="0" smtClean="0"/>
              <a:pPr/>
              <a:t>‹#›</a:t>
            </a:fld>
            <a:endParaRPr lang="fi-FI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4400" y="6145200"/>
            <a:ext cx="15372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0" y="6145200"/>
            <a:ext cx="17028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8204F-E4C8-4D0B-A504-EFCA81D9CAC1}" type="datetime1">
              <a:rPr lang="en-US" noProof="0" smtClean="0"/>
              <a:pPr/>
              <a:t>12/11/17</a:t>
            </a:fld>
            <a:endParaRPr lang="fi-FI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4017-E4DF-4A7A-8FA6-2DC68C3EB4D0}" type="slidenum">
              <a:rPr lang="fi-FI" noProof="0" smtClean="0"/>
              <a:pPr/>
              <a:t>‹#›</a:t>
            </a:fld>
            <a:endParaRPr lang="fi-FI" noProof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4400" y="6145200"/>
            <a:ext cx="15372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0" y="6145200"/>
            <a:ext cx="17028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marg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fi-FI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400" y="1584000"/>
            <a:ext cx="6285600" cy="41364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fi-FI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1944-F3A1-4EB2-8265-944DC75FDAD4}" type="datetime1">
              <a:rPr lang="en-US" noProof="0" smtClean="0"/>
              <a:pPr/>
              <a:t>12/11/17</a:t>
            </a:fld>
            <a:endParaRPr lang="fi-FI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4017-E4DF-4A7A-8FA6-2DC68C3EB4D0}" type="slidenum">
              <a:rPr lang="fi-FI" noProof="0" smtClean="0"/>
              <a:pPr/>
              <a:t>‹#›</a:t>
            </a:fld>
            <a:endParaRPr lang="fi-FI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4400" y="6145200"/>
            <a:ext cx="15372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0" y="6145200"/>
            <a:ext cx="17028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alto_FI_Perustiet_21_RGB_1"/>
          <p:cNvPicPr>
            <a:picLocks noChangeAspect="1" noChangeArrowheads="1"/>
          </p:cNvPicPr>
          <p:nvPr userDrawn="1"/>
        </p:nvPicPr>
        <p:blipFill>
          <a:blip r:embed="rId2" cstate="print"/>
          <a:srcRect t="2556"/>
          <a:stretch>
            <a:fillRect/>
          </a:stretch>
        </p:blipFill>
        <p:spPr bwMode="auto">
          <a:xfrm>
            <a:off x="7938" y="0"/>
            <a:ext cx="1857375" cy="19367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2400" y="1771200"/>
            <a:ext cx="7772400" cy="1332000"/>
          </a:xfrm>
        </p:spPr>
        <p:txBody>
          <a:bodyPr/>
          <a:lstStyle>
            <a:lvl1pPr>
              <a:defRPr sz="4000">
                <a:solidFill>
                  <a:srgbClr val="009B3A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fi-FI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400" y="3143248"/>
            <a:ext cx="6285600" cy="2340000"/>
          </a:xfrm>
        </p:spPr>
        <p:txBody>
          <a:bodyPr/>
          <a:lstStyle>
            <a:lvl1pPr marL="0" indent="0" algn="l">
              <a:buNone/>
              <a:defRPr>
                <a:solidFill>
                  <a:srgbClr val="009B3A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fi-FI" noProof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2862000" y="5961600"/>
            <a:ext cx="2026800" cy="176400"/>
          </a:xfrm>
        </p:spPr>
        <p:txBody>
          <a:bodyPr wrap="none" lIns="0" tIns="0" rIns="0" bIns="0"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115E7FC3-E054-4981-ABB1-6939CA2C98CA}" type="datetime1">
              <a:rPr lang="en-US" noProof="0" smtClean="0"/>
              <a:pPr/>
              <a:t>12/11/17</a:t>
            </a:fld>
            <a:endParaRPr lang="fi-FI" noProof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144400" y="5961600"/>
            <a:ext cx="1962000" cy="6336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426800" y="5961600"/>
            <a:ext cx="1134000" cy="6336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62000" y="6138000"/>
            <a:ext cx="2026800" cy="4572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72400" y="6138000"/>
            <a:ext cx="2048400" cy="4572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572400" y="5961600"/>
            <a:ext cx="2048400" cy="1764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titl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alto_FI_Perustiet_13_RGB_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900" y="5811838"/>
            <a:ext cx="2170113" cy="1044575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 userDrawn="1"/>
        </p:nvSpPr>
        <p:spPr>
          <a:xfrm>
            <a:off x="406800" y="406800"/>
            <a:ext cx="8326800" cy="5472000"/>
          </a:xfrm>
          <a:prstGeom prst="rect">
            <a:avLst/>
          </a:prstGeom>
          <a:solidFill>
            <a:srgbClr val="009B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00" y="547200"/>
            <a:ext cx="7772400" cy="2206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fi-FI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62CB9-5F79-4C32-958D-F2866C136539}" type="datetime1">
              <a:rPr lang="en-US" noProof="0" smtClean="0"/>
              <a:pPr/>
              <a:t>12/11/17</a:t>
            </a:fld>
            <a:endParaRPr lang="fi-FI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4017-E4DF-4A7A-8FA6-2DC68C3EB4D0}" type="slidenum">
              <a:rPr lang="fi-FI" noProof="0" smtClean="0"/>
              <a:pPr/>
              <a:t>‹#›</a:t>
            </a:fld>
            <a:endParaRPr lang="fi-FI" noProof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4400" y="6145200"/>
            <a:ext cx="15372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0" y="6145200"/>
            <a:ext cx="17028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Aalto_FI_Perustiet_13_RGB_1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15900" y="5811838"/>
            <a:ext cx="2170113" cy="1044575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2400" y="489600"/>
            <a:ext cx="7988400" cy="108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fi-FI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400" y="1584000"/>
            <a:ext cx="7988400" cy="4136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fi-FI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30800" y="6274800"/>
            <a:ext cx="1544400" cy="12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C98A952-51ED-4AB3-91F4-F3A38B879BE4}" type="datetime1">
              <a:rPr lang="en-US" noProof="0" smtClean="0"/>
              <a:pPr/>
              <a:t>12/11/17</a:t>
            </a:fld>
            <a:endParaRPr lang="fi-FI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0800" y="6145200"/>
            <a:ext cx="1544400" cy="12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fi-FI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30800" y="6400800"/>
            <a:ext cx="1544400" cy="12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2384017-E4DF-4A7A-8FA6-2DC68C3EB4D0}" type="slidenum">
              <a:rPr lang="fi-FI" noProof="0" smtClean="0"/>
              <a:pPr/>
              <a:t>‹#›</a:t>
            </a:fld>
            <a:endParaRPr lang="fi-FI" noProof="0"/>
          </a:p>
        </p:txBody>
      </p:sp>
      <p:sp>
        <p:nvSpPr>
          <p:cNvPr id="10" name="Rectangle 9"/>
          <p:cNvSpPr/>
          <p:nvPr/>
        </p:nvSpPr>
        <p:spPr>
          <a:xfrm>
            <a:off x="571472" y="5814000"/>
            <a:ext cx="7988400" cy="64800"/>
          </a:xfrm>
          <a:prstGeom prst="rect">
            <a:avLst/>
          </a:prstGeom>
          <a:solidFill>
            <a:srgbClr val="009B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50" r:id="rId6"/>
    <p:sldLayoutId id="2147483662" r:id="rId7"/>
    <p:sldLayoutId id="2147483663" r:id="rId8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rgbClr val="009B3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4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4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4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3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hub.com/attekei/kandi/raw/master/demo.mp4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Laiska</a:t>
            </a:r>
            <a:r>
              <a:rPr lang="en-US"/>
              <a:t> </a:t>
            </a:r>
            <a:r>
              <a:rPr lang="en-US" err="1"/>
              <a:t>evaluointi</a:t>
            </a:r>
            <a:endParaRPr lang="fi-FI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574" y="1708041"/>
            <a:ext cx="2599200" cy="3927363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i-FI" sz="2000" smtClean="0"/>
              <a:t>Atte Keinänen / Informaatioverkostot</a:t>
            </a:r>
          </a:p>
          <a:p>
            <a:r>
              <a:rPr lang="fi-FI" sz="2000"/>
              <a:t>SCI3027.kand Tietotekniikan </a:t>
            </a:r>
            <a:r>
              <a:rPr lang="fi-FI" sz="2000" smtClean="0"/>
              <a:t>kandiseminaari</a:t>
            </a:r>
            <a:endParaRPr lang="fi-FI" sz="2000" smtClean="0"/>
          </a:p>
          <a:p>
            <a:r>
              <a:rPr lang="fi-FI" sz="2000" smtClean="0"/>
              <a:t>12.12.2017</a:t>
            </a:r>
          </a:p>
          <a:p>
            <a:endParaRPr lang="fi-FI" sz="2000" smtClean="0"/>
          </a:p>
          <a:p>
            <a:r>
              <a:rPr lang="fi-FI" sz="2000"/>
              <a:t>Ohjaaja: Juha </a:t>
            </a:r>
            <a:r>
              <a:rPr lang="fi-FI" sz="2000" smtClean="0"/>
              <a:t>Sorva</a:t>
            </a:r>
          </a:p>
          <a:p>
            <a:endParaRPr lang="fi-FI" sz="20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endParaRPr lang="fi-FI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Millaista käsitteistoä laiskan evaluoinnin yhteydessä käytetään?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1520" y="4149080"/>
            <a:ext cx="8640960" cy="2708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48" y="1916832"/>
            <a:ext cx="8460432" cy="438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0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Millaisia sovellutuksia laiskalle evaluoinnille </a:t>
            </a:r>
            <a:r>
              <a:rPr lang="en-US"/>
              <a:t>on </a:t>
            </a:r>
            <a:r>
              <a:rPr lang="en-US" smtClean="0"/>
              <a:t>moderneissa ohjelmointikielissä?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1520" y="4149080"/>
            <a:ext cx="8640960" cy="2708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56792"/>
            <a:ext cx="8360073" cy="499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6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/>
              <a:t>Millaisia etuja ja haittoja laiskaan evaluointiin liittyy?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1520" y="4149080"/>
            <a:ext cx="8640960" cy="2708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bg1"/>
              </a:solidFill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idx="1"/>
          </p:nvPr>
        </p:nvSpPr>
        <p:spPr>
          <a:xfrm>
            <a:off x="544572" y="2047354"/>
            <a:ext cx="7988400" cy="4550040"/>
          </a:xfrm>
        </p:spPr>
        <p:txBody>
          <a:bodyPr/>
          <a:lstStyle/>
          <a:p>
            <a:r>
              <a:rPr lang="en-US" smtClean="0"/>
              <a:t>Haskell-ohjelmointikielellä laaditut ohjelmat voivat käyttää arvaamattomasti muistia, ja evaluoimattomat lausekkeet voivat aiheuttaa muistivuotoja</a:t>
            </a:r>
          </a:p>
          <a:p>
            <a:r>
              <a:rPr lang="en-US" smtClean="0"/>
              <a:t>Laiskasti evaluoiduissa ohjelmointikielissä myös ajonaikaisten ongelmien selvittäminen oh hankalaa, koska funktiokutsupinojen seuraaminen on vaikeaa</a:t>
            </a:r>
          </a:p>
          <a:p>
            <a:r>
              <a:rPr lang="en-US" smtClean="0"/>
              <a:t>Vaikuttaa soveltuvan parhaiten selkeästi rajattujen ongelmien ratkaisemiseen, minkä esimerkiksi laiskat sekvenssit mahdollistavat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3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1560" y="2829333"/>
            <a:ext cx="7772400" cy="1823803"/>
          </a:xfrm>
        </p:spPr>
        <p:txBody>
          <a:bodyPr>
            <a:normAutofit/>
          </a:bodyPr>
          <a:lstStyle/>
          <a:p>
            <a:pPr algn="ctr"/>
            <a:r>
              <a:rPr lang="en-US" smtClean="0"/>
              <a:t>Kiitos!</a:t>
            </a:r>
            <a:br>
              <a:rPr lang="en-US" smtClean="0"/>
            </a:br>
            <a:r>
              <a:rPr lang="en-US"/>
              <a:t/>
            </a:r>
            <a:br>
              <a:rPr lang="en-US"/>
            </a:br>
            <a:r>
              <a:rPr lang="en-US" sz="2200"/>
              <a:t>Lataa kandini täältä:</a:t>
            </a:r>
            <a:r>
              <a:rPr lang="en-US" sz="2200"/>
              <a:t/>
            </a:r>
            <a:br>
              <a:rPr lang="en-US" sz="2200"/>
            </a:br>
            <a:r>
              <a:rPr lang="en-US" sz="2200" u="sng" smtClean="0"/>
              <a:t>github.com/attekei/kandi</a:t>
            </a:r>
            <a:endParaRPr lang="en-US" sz="2200" u="sng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3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1560" y="2612387"/>
            <a:ext cx="7772400" cy="1823802"/>
          </a:xfrm>
        </p:spPr>
        <p:txBody>
          <a:bodyPr>
            <a:noAutofit/>
          </a:bodyPr>
          <a:lstStyle/>
          <a:p>
            <a:pPr algn="ctr"/>
            <a:r>
              <a:rPr lang="en-US" err="1"/>
              <a:t>Laiska</a:t>
            </a:r>
            <a:r>
              <a:rPr lang="en-US"/>
              <a:t> </a:t>
            </a:r>
            <a:r>
              <a:rPr lang="en-US" err="1"/>
              <a:t>evaluointi</a:t>
            </a:r>
            <a:r>
              <a:rPr lang="en-US"/>
              <a:t> on </a:t>
            </a:r>
            <a:r>
              <a:rPr lang="en-US" smtClean="0"/>
              <a:t>evaluointisemantiikka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z="1800" smtClean="0"/>
              <a:t>(synonyymeja: evaluointistrategia, suoritusstrategia)</a:t>
            </a:r>
            <a:endParaRPr lang="en-US" sz="180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8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Mitä</a:t>
            </a:r>
            <a:r>
              <a:rPr lang="en-US" dirty="0"/>
              <a:t> ”</a:t>
            </a:r>
            <a:r>
              <a:rPr lang="en-US" dirty="0" err="1"/>
              <a:t>evaluointisemantiikka</a:t>
            </a:r>
            <a:r>
              <a:rPr lang="en-US" dirty="0"/>
              <a:t>” </a:t>
            </a:r>
            <a:r>
              <a:rPr lang="en-US" dirty="0" err="1"/>
              <a:t>tarkoittaa</a:t>
            </a:r>
            <a:r>
              <a:rPr lang="en-US" dirty="0"/>
              <a:t>?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44572" y="1569600"/>
            <a:ext cx="7988400" cy="5505548"/>
          </a:xfrm>
        </p:spPr>
        <p:txBody>
          <a:bodyPr/>
          <a:lstStyle/>
          <a:p>
            <a:r>
              <a:rPr lang="en-US" dirty="0" err="1"/>
              <a:t>Määrittää</a:t>
            </a:r>
            <a:r>
              <a:rPr lang="en-US" dirty="0"/>
              <a:t> </a:t>
            </a:r>
            <a:r>
              <a:rPr lang="en-US" dirty="0" err="1"/>
              <a:t>säännöt</a:t>
            </a:r>
            <a:r>
              <a:rPr lang="en-US" dirty="0"/>
              <a:t> </a:t>
            </a:r>
            <a:r>
              <a:rPr lang="en-US" dirty="0" err="1"/>
              <a:t>ohjelmointikielen</a:t>
            </a:r>
            <a:r>
              <a:rPr lang="en-US" dirty="0"/>
              <a:t> </a:t>
            </a:r>
            <a:r>
              <a:rPr lang="en-US" dirty="0" err="1"/>
              <a:t>funktiokutsujen</a:t>
            </a:r>
            <a:r>
              <a:rPr lang="en-US" dirty="0"/>
              <a:t> </a:t>
            </a:r>
            <a:r>
              <a:rPr lang="en-US" dirty="0" err="1"/>
              <a:t>eri</a:t>
            </a:r>
            <a:r>
              <a:rPr lang="en-US" dirty="0"/>
              <a:t> </a:t>
            </a:r>
            <a:r>
              <a:rPr lang="en-US" dirty="0" err="1"/>
              <a:t>vaiheiden</a:t>
            </a:r>
            <a:r>
              <a:rPr lang="en-US" dirty="0"/>
              <a:t> </a:t>
            </a:r>
            <a:r>
              <a:rPr lang="en-US" dirty="0" err="1"/>
              <a:t>evaluoinnille</a:t>
            </a:r>
            <a:r>
              <a:rPr lang="en-US" dirty="0"/>
              <a:t> </a:t>
            </a:r>
            <a:r>
              <a:rPr lang="en-US" dirty="0" err="1"/>
              <a:t>eli</a:t>
            </a:r>
            <a:r>
              <a:rPr lang="en-US" dirty="0"/>
              <a:t> </a:t>
            </a:r>
            <a:r>
              <a:rPr lang="en-US" err="1"/>
              <a:t>lausekkeiden</a:t>
            </a:r>
            <a:r>
              <a:rPr lang="en-US" dirty="0"/>
              <a:t> </a:t>
            </a:r>
            <a:r>
              <a:rPr lang="en-US" dirty="0" err="1"/>
              <a:t>arvojen</a:t>
            </a:r>
            <a:r>
              <a:rPr lang="en-US" dirty="0"/>
              <a:t> </a:t>
            </a:r>
            <a:r>
              <a:rPr lang="en-US" dirty="0" err="1" smtClean="0"/>
              <a:t>laskemiselle</a:t>
            </a:r>
            <a:endParaRPr lang="en-US" dirty="0" smtClean="0"/>
          </a:p>
          <a:p>
            <a:r>
              <a:rPr lang="en-US" dirty="0" err="1"/>
              <a:t>Kaikkein</a:t>
            </a:r>
            <a:r>
              <a:rPr lang="en-US" dirty="0"/>
              <a:t> </a:t>
            </a:r>
            <a:r>
              <a:rPr lang="en-US" dirty="0" err="1"/>
              <a:t>kiinnostavin</a:t>
            </a:r>
            <a:r>
              <a:rPr lang="en-US" dirty="0"/>
              <a:t> </a:t>
            </a:r>
            <a:r>
              <a:rPr lang="en-US" dirty="0" err="1"/>
              <a:t>kysymys</a:t>
            </a:r>
            <a:r>
              <a:rPr lang="en-US" dirty="0"/>
              <a:t>, </a:t>
            </a:r>
            <a:r>
              <a:rPr lang="en-US" dirty="0" err="1"/>
              <a:t>johon</a:t>
            </a:r>
            <a:r>
              <a:rPr lang="en-US" dirty="0"/>
              <a:t> </a:t>
            </a:r>
            <a:r>
              <a:rPr lang="en-US" dirty="0" err="1"/>
              <a:t>evaluointistrategia</a:t>
            </a:r>
            <a:r>
              <a:rPr lang="en-US" dirty="0"/>
              <a:t> </a:t>
            </a:r>
            <a:r>
              <a:rPr lang="en-US" dirty="0" err="1"/>
              <a:t>voi</a:t>
            </a:r>
            <a:r>
              <a:rPr lang="en-US" dirty="0"/>
              <a:t> </a:t>
            </a:r>
            <a:r>
              <a:rPr lang="en-US" dirty="0" err="1"/>
              <a:t>vastata</a:t>
            </a:r>
            <a:r>
              <a:rPr lang="en-US" dirty="0"/>
              <a:t>: </a:t>
            </a:r>
            <a:r>
              <a:rPr lang="en-US" dirty="0" err="1">
                <a:solidFill>
                  <a:schemeClr val="accent1"/>
                </a:solidFill>
              </a:rPr>
              <a:t>Milloin</a:t>
            </a:r>
            <a:r>
              <a:rPr lang="en-US" dirty="0">
                <a:solidFill>
                  <a:schemeClr val="accent1"/>
                </a:solidFill>
              </a:rPr>
              <a:t> ja </a:t>
            </a:r>
            <a:r>
              <a:rPr lang="en-US" dirty="0" err="1">
                <a:solidFill>
                  <a:schemeClr val="accent1"/>
                </a:solidFill>
              </a:rPr>
              <a:t>miten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funktiot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parametrilausekkeet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evaluoidaan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5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Mitä</a:t>
            </a:r>
            <a:r>
              <a:rPr lang="en-US" dirty="0"/>
              <a:t> ”</a:t>
            </a:r>
            <a:r>
              <a:rPr lang="en-US" dirty="0" err="1"/>
              <a:t>evaluointisemantiikka</a:t>
            </a:r>
            <a:r>
              <a:rPr lang="en-US" dirty="0"/>
              <a:t>” </a:t>
            </a:r>
            <a:r>
              <a:rPr lang="en-US" dirty="0" err="1"/>
              <a:t>tarkoittaa</a:t>
            </a:r>
            <a:r>
              <a:rPr lang="en-US" dirty="0"/>
              <a:t>?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44572" y="1569600"/>
            <a:ext cx="7988400" cy="5505548"/>
          </a:xfrm>
        </p:spPr>
        <p:txBody>
          <a:bodyPr/>
          <a:lstStyle/>
          <a:p>
            <a:r>
              <a:rPr lang="en-US" dirty="0" err="1"/>
              <a:t>Määrittää</a:t>
            </a:r>
            <a:r>
              <a:rPr lang="en-US" dirty="0"/>
              <a:t> </a:t>
            </a:r>
            <a:r>
              <a:rPr lang="en-US" dirty="0" err="1"/>
              <a:t>säännöt</a:t>
            </a:r>
            <a:r>
              <a:rPr lang="en-US" dirty="0"/>
              <a:t> </a:t>
            </a:r>
            <a:r>
              <a:rPr lang="en-US" dirty="0" err="1"/>
              <a:t>ohjelmointikielen</a:t>
            </a:r>
            <a:r>
              <a:rPr lang="en-US" dirty="0"/>
              <a:t> </a:t>
            </a:r>
            <a:r>
              <a:rPr lang="en-US" dirty="0" err="1"/>
              <a:t>funktiokutsujen</a:t>
            </a:r>
            <a:r>
              <a:rPr lang="en-US" dirty="0"/>
              <a:t> </a:t>
            </a:r>
            <a:r>
              <a:rPr lang="en-US" dirty="0" err="1"/>
              <a:t>eri</a:t>
            </a:r>
            <a:r>
              <a:rPr lang="en-US" dirty="0"/>
              <a:t> </a:t>
            </a:r>
            <a:r>
              <a:rPr lang="en-US" dirty="0" err="1"/>
              <a:t>vaiheiden</a:t>
            </a:r>
            <a:r>
              <a:rPr lang="en-US" dirty="0"/>
              <a:t> </a:t>
            </a:r>
            <a:r>
              <a:rPr lang="en-US" dirty="0" err="1"/>
              <a:t>evaluoinnille</a:t>
            </a:r>
            <a:r>
              <a:rPr lang="en-US" dirty="0"/>
              <a:t> </a:t>
            </a:r>
            <a:r>
              <a:rPr lang="en-US" dirty="0" err="1"/>
              <a:t>eli</a:t>
            </a:r>
            <a:r>
              <a:rPr lang="en-US" dirty="0"/>
              <a:t> </a:t>
            </a:r>
            <a:r>
              <a:rPr lang="en-US" err="1"/>
              <a:t>lausekkeiden</a:t>
            </a:r>
            <a:r>
              <a:rPr lang="en-US" dirty="0"/>
              <a:t> </a:t>
            </a:r>
            <a:r>
              <a:rPr lang="en-US" dirty="0" err="1"/>
              <a:t>arvojen</a:t>
            </a:r>
            <a:r>
              <a:rPr lang="en-US" dirty="0"/>
              <a:t> </a:t>
            </a:r>
            <a:r>
              <a:rPr lang="en-US" dirty="0" err="1" smtClean="0"/>
              <a:t>laskemiselle</a:t>
            </a:r>
            <a:endParaRPr lang="en-US" dirty="0" smtClean="0"/>
          </a:p>
          <a:p>
            <a:r>
              <a:rPr lang="en-US" dirty="0" err="1"/>
              <a:t>Kaikkein</a:t>
            </a:r>
            <a:r>
              <a:rPr lang="en-US" dirty="0"/>
              <a:t> </a:t>
            </a:r>
            <a:r>
              <a:rPr lang="en-US" dirty="0" err="1"/>
              <a:t>kiinnostavin</a:t>
            </a:r>
            <a:r>
              <a:rPr lang="en-US" dirty="0"/>
              <a:t> </a:t>
            </a:r>
            <a:r>
              <a:rPr lang="en-US" dirty="0" err="1"/>
              <a:t>kysymys</a:t>
            </a:r>
            <a:r>
              <a:rPr lang="en-US" dirty="0"/>
              <a:t>, </a:t>
            </a:r>
            <a:r>
              <a:rPr lang="en-US" dirty="0" err="1"/>
              <a:t>johon</a:t>
            </a:r>
            <a:r>
              <a:rPr lang="en-US" dirty="0"/>
              <a:t> </a:t>
            </a:r>
            <a:r>
              <a:rPr lang="en-US" dirty="0" err="1"/>
              <a:t>evaluointistrategia</a:t>
            </a:r>
            <a:r>
              <a:rPr lang="en-US" dirty="0"/>
              <a:t> </a:t>
            </a:r>
            <a:r>
              <a:rPr lang="en-US" dirty="0" err="1"/>
              <a:t>voi</a:t>
            </a:r>
            <a:r>
              <a:rPr lang="en-US" dirty="0"/>
              <a:t> </a:t>
            </a:r>
            <a:r>
              <a:rPr lang="en-US" dirty="0" err="1"/>
              <a:t>vastata</a:t>
            </a:r>
            <a:r>
              <a:rPr lang="en-US" dirty="0"/>
              <a:t>: </a:t>
            </a:r>
            <a:r>
              <a:rPr lang="en-US" dirty="0" err="1">
                <a:solidFill>
                  <a:schemeClr val="accent1"/>
                </a:solidFill>
              </a:rPr>
              <a:t>Milloin</a:t>
            </a:r>
            <a:r>
              <a:rPr lang="en-US" dirty="0">
                <a:solidFill>
                  <a:schemeClr val="accent1"/>
                </a:solidFill>
              </a:rPr>
              <a:t> ja </a:t>
            </a:r>
            <a:r>
              <a:rPr lang="en-US" dirty="0" err="1">
                <a:solidFill>
                  <a:schemeClr val="accent1"/>
                </a:solidFill>
              </a:rPr>
              <a:t>miten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funktiot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parametrilausekkeet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evaluoidaan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1520" y="4149080"/>
            <a:ext cx="8640960" cy="2708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0064" y="4349422"/>
            <a:ext cx="7988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6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fi-FI" sz="160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sz="1600">
                <a:solidFill>
                  <a:srgbClr val="010181"/>
                </a:solidFill>
                <a:latin typeface="Consolas" charset="0"/>
                <a:ea typeface="Consolas" charset="0"/>
                <a:cs typeface="Consolas" charset="0"/>
              </a:rPr>
              <a:t>printValuePlusOne</a:t>
            </a:r>
            <a:r>
              <a:rPr lang="fi-FI" sz="160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(parameter):</a:t>
            </a:r>
          </a:p>
          <a:p>
            <a:r>
              <a:rPr lang="fi-FI" sz="160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parameter = parameter + </a:t>
            </a:r>
            <a:r>
              <a:rPr lang="fi-FI" sz="1600">
                <a:solidFill>
                  <a:srgbClr val="B07E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</a:p>
          <a:p>
            <a:r>
              <a:rPr lang="fi-FI" sz="160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sz="1600" b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fi-FI" sz="160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sz="1600">
                <a:solidFill>
                  <a:srgbClr val="BF0303"/>
                </a:solidFill>
                <a:latin typeface="Consolas" charset="0"/>
                <a:ea typeface="Consolas" charset="0"/>
                <a:cs typeface="Consolas" charset="0"/>
              </a:rPr>
              <a:t>"Value is: " </a:t>
            </a:r>
            <a:r>
              <a:rPr lang="fi-FI" sz="160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+ parameter</a:t>
            </a:r>
          </a:p>
          <a:p>
            <a:endParaRPr lang="fi-FI" sz="1600"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sz="1600">
                <a:solidFill>
                  <a:srgbClr val="010181"/>
                </a:solidFill>
                <a:latin typeface="Consolas" charset="0"/>
                <a:ea typeface="Consolas" charset="0"/>
                <a:cs typeface="Consolas" charset="0"/>
              </a:rPr>
              <a:t>printValuePlusOne</a:t>
            </a:r>
            <a:r>
              <a:rPr lang="fi-FI" sz="160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fi-FI" sz="1600">
                <a:solidFill>
                  <a:srgbClr val="B07E00"/>
                </a:solidFill>
                <a:latin typeface="Consolas" charset="0"/>
                <a:ea typeface="Consolas" charset="0"/>
                <a:cs typeface="Consolas" charset="0"/>
              </a:rPr>
              <a:t>335</a:t>
            </a:r>
            <a:r>
              <a:rPr lang="fi-FI" sz="160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fi-FI" sz="1600" i="1">
                <a:solidFill>
                  <a:srgbClr val="838183"/>
                </a:solidFill>
                <a:latin typeface="Consolas" charset="0"/>
                <a:ea typeface="Consolas" charset="0"/>
                <a:cs typeface="Consolas" charset="0"/>
              </a:rPr>
              <a:t># Literaali parametrina</a:t>
            </a:r>
            <a:endParaRPr lang="fi-FI" sz="1600">
              <a:solidFill>
                <a:srgbClr val="838183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sz="1600">
                <a:solidFill>
                  <a:srgbClr val="010181"/>
                </a:solidFill>
                <a:latin typeface="Consolas" charset="0"/>
                <a:ea typeface="Consolas" charset="0"/>
                <a:cs typeface="Consolas" charset="0"/>
              </a:rPr>
              <a:t>printValuePlusOne</a:t>
            </a:r>
            <a:r>
              <a:rPr lang="fi-FI" sz="160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fi-FI" sz="1600">
                <a:solidFill>
                  <a:srgbClr val="B07E00"/>
                </a:solidFill>
                <a:latin typeface="Consolas" charset="0"/>
                <a:ea typeface="Consolas" charset="0"/>
                <a:cs typeface="Consolas" charset="0"/>
              </a:rPr>
              <a:t>25 </a:t>
            </a:r>
            <a:r>
              <a:rPr lang="fi-FI" sz="160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* </a:t>
            </a:r>
            <a:r>
              <a:rPr lang="fi-FI" sz="1600">
                <a:solidFill>
                  <a:srgbClr val="B07E00"/>
                </a:solidFill>
                <a:latin typeface="Consolas" charset="0"/>
                <a:ea typeface="Consolas" charset="0"/>
                <a:cs typeface="Consolas" charset="0"/>
              </a:rPr>
              <a:t>12</a:t>
            </a:r>
            <a:r>
              <a:rPr lang="fi-FI" sz="160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fi-FI" sz="1600" i="1">
                <a:solidFill>
                  <a:srgbClr val="838183"/>
                </a:solidFill>
                <a:latin typeface="Consolas" charset="0"/>
                <a:ea typeface="Consolas" charset="0"/>
                <a:cs typeface="Consolas" charset="0"/>
              </a:rPr>
              <a:t># Aritmeettinen lauseke parametrina</a:t>
            </a:r>
            <a:endParaRPr lang="fi-FI" sz="1600">
              <a:solidFill>
                <a:srgbClr val="838183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sz="1600">
                <a:solidFill>
                  <a:srgbClr val="010181"/>
                </a:solidFill>
                <a:latin typeface="Consolas" charset="0"/>
                <a:ea typeface="Consolas" charset="0"/>
                <a:cs typeface="Consolas" charset="0"/>
              </a:rPr>
              <a:t>printValuePlusOne</a:t>
            </a:r>
            <a:r>
              <a:rPr lang="fi-FI" sz="160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(someDefinedVariable) </a:t>
            </a:r>
            <a:r>
              <a:rPr lang="fi-FI" sz="1600" i="1">
                <a:solidFill>
                  <a:srgbClr val="838183"/>
                </a:solidFill>
                <a:latin typeface="Consolas" charset="0"/>
                <a:ea typeface="Consolas" charset="0"/>
                <a:cs typeface="Consolas" charset="0"/>
              </a:rPr>
              <a:t># Muuttujalauseke parametrina</a:t>
            </a:r>
            <a:endParaRPr lang="fi-FI" sz="1600">
              <a:solidFill>
                <a:srgbClr val="83818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21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1560" y="2829333"/>
            <a:ext cx="7772400" cy="1823803"/>
          </a:xfrm>
        </p:spPr>
        <p:txBody>
          <a:bodyPr/>
          <a:lstStyle/>
          <a:p>
            <a:pPr algn="ctr"/>
            <a:r>
              <a:rPr lang="en-US" smtClean="0"/>
              <a:t>Vertailu: Ahne ja laiska evaluointi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5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00" y="489600"/>
            <a:ext cx="7988400" cy="779160"/>
          </a:xfrm>
        </p:spPr>
        <p:txBody>
          <a:bodyPr>
            <a:normAutofit/>
          </a:bodyPr>
          <a:lstStyle/>
          <a:p>
            <a:r>
              <a:rPr lang="fi-FI" sz="2800" smtClean="0"/>
              <a:t>Ahne evaluointi</a:t>
            </a:r>
            <a:endParaRPr lang="fi-FI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400" y="1133385"/>
            <a:ext cx="7988400" cy="2439631"/>
          </a:xfrm>
        </p:spPr>
        <p:txBody>
          <a:bodyPr>
            <a:normAutofit/>
          </a:bodyPr>
          <a:lstStyle/>
          <a:p>
            <a:r>
              <a:rPr lang="fi-FI" sz="2300"/>
              <a:t>Käytössä käytännössä kaikissa suosituimmissa ohjelmointikielissä</a:t>
            </a:r>
          </a:p>
          <a:p>
            <a:r>
              <a:rPr lang="fi-FI" sz="2300">
                <a:solidFill>
                  <a:schemeClr val="accent1"/>
                </a:solidFill>
              </a:rPr>
              <a:t>Milloin parametrilausekkeet evaluoidaan? </a:t>
            </a:r>
            <a:r>
              <a:rPr lang="fi-FI" sz="2300"/>
              <a:t>Heti, kun funktiota kutsutaan, ennen kuin funktion ohjelmakoodin suoritus alkaa</a:t>
            </a:r>
            <a:endParaRPr lang="fi-FI" sz="23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44040" y="3212976"/>
            <a:ext cx="7988400" cy="77916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09B3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sz="2800"/>
              <a:t>Laiska evaluointi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44040" y="3869689"/>
            <a:ext cx="7988400" cy="24396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4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4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4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3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2300"/>
              <a:t>Käytössä varsin harvoissa ohjelmointikielissä, joista tunnetuin esimerkki </a:t>
            </a:r>
            <a:r>
              <a:rPr lang="fi-FI" sz="2300"/>
              <a:t>on </a:t>
            </a:r>
            <a:r>
              <a:rPr lang="fi-FI" sz="2300" smtClean="0"/>
              <a:t>Haskell</a:t>
            </a:r>
          </a:p>
          <a:p>
            <a:r>
              <a:rPr lang="fi-FI" sz="2300" smtClean="0">
                <a:solidFill>
                  <a:schemeClr val="accent1"/>
                </a:solidFill>
              </a:rPr>
              <a:t>Milloin parametrilausekkeet evaluoidaan? </a:t>
            </a:r>
            <a:r>
              <a:rPr lang="fi-FI" sz="2300"/>
              <a:t>Vasta sitten, kun funktion ohjelmakoodi tarvitsee parametrin arvoa.</a:t>
            </a:r>
          </a:p>
        </p:txBody>
      </p:sp>
    </p:spTree>
    <p:extLst>
      <p:ext uri="{BB962C8B-B14F-4D97-AF65-F5344CB8AC3E}">
        <p14:creationId xmlns:p14="http://schemas.microsoft.com/office/powerpoint/2010/main" val="30204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00" y="2132856"/>
            <a:ext cx="7988400" cy="2088232"/>
          </a:xfrm>
        </p:spPr>
        <p:txBody>
          <a:bodyPr>
            <a:noAutofit/>
          </a:bodyPr>
          <a:lstStyle/>
          <a:p>
            <a:pPr algn="ctr"/>
            <a:r>
              <a:rPr lang="fi-FI" smtClean="0"/>
              <a:t>Videoitu demo</a:t>
            </a:r>
            <a:r>
              <a:rPr lang="fi-FI" sz="2800" smtClean="0"/>
              <a:t/>
            </a:r>
            <a:br>
              <a:rPr lang="fi-FI" sz="2800" smtClean="0"/>
            </a:br>
            <a:r>
              <a:rPr lang="fi-FI" sz="2800" smtClean="0"/>
              <a:t/>
            </a:r>
            <a:br>
              <a:rPr lang="fi-FI" sz="2800" smtClean="0"/>
            </a:br>
            <a:r>
              <a:rPr lang="fi-FI" sz="1600" smtClean="0">
                <a:hlinkClick r:id="rId2"/>
              </a:rPr>
              <a:t>github.com/attekei/kandi/raw/master/demo.mp4 </a:t>
            </a:r>
            <a:endParaRPr lang="fi-FI" sz="16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361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1560" y="2829333"/>
            <a:ext cx="7772400" cy="1823803"/>
          </a:xfrm>
        </p:spPr>
        <p:txBody>
          <a:bodyPr/>
          <a:lstStyle/>
          <a:p>
            <a:pPr algn="ctr"/>
            <a:r>
              <a:rPr lang="en-US" smtClean="0"/>
              <a:t>Kandityöni sisältö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Tutkimuskysymyksiä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44572" y="1569600"/>
            <a:ext cx="7988400" cy="550554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Millaista </a:t>
            </a:r>
            <a:r>
              <a:rPr lang="en-US" smtClean="0"/>
              <a:t>käsitteistoä </a:t>
            </a:r>
            <a:r>
              <a:rPr lang="en-US"/>
              <a:t>laiskan </a:t>
            </a:r>
            <a:r>
              <a:rPr lang="en-US"/>
              <a:t>evaluoinnin </a:t>
            </a:r>
            <a:r>
              <a:rPr lang="en-US" smtClean="0"/>
              <a:t>yhteydessä käytetään? </a:t>
            </a:r>
            <a:endParaRPr lang="en-US"/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Millaisia sovellutuksia laiskalle evaluoinnille on moderneissa ohjelmointikielissä?</a:t>
            </a:r>
          </a:p>
          <a:p>
            <a:pPr marL="457200" indent="-457200">
              <a:buFont typeface="+mj-lt"/>
              <a:buAutoNum type="arabicPeriod"/>
            </a:pPr>
            <a:r>
              <a:rPr lang="fi-FI" smtClean="0"/>
              <a:t>Millaisia etuja ja haittoja laiskaan evaluointiin liittyy?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3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alto_Perustiet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928B81"/>
      </a:lt2>
      <a:accent1>
        <a:srgbClr val="009B3A"/>
      </a:accent1>
      <a:accent2>
        <a:srgbClr val="FF7900"/>
      </a:accent2>
      <a:accent3>
        <a:srgbClr val="0065BD"/>
      </a:accent3>
      <a:accent4>
        <a:srgbClr val="ED2939"/>
      </a:accent4>
      <a:accent5>
        <a:srgbClr val="FECB00"/>
      </a:accent5>
      <a:accent6>
        <a:srgbClr val="6639B7"/>
      </a:accent6>
      <a:hlink>
        <a:srgbClr val="0065BD"/>
      </a:hlink>
      <a:folHlink>
        <a:srgbClr val="ED2939"/>
      </a:folHlink>
    </a:clrScheme>
    <a:fontScheme name="Aalto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aalto_Perustiet</Template>
  <TotalTime>59</TotalTime>
  <Words>270</Words>
  <Application>Microsoft Macintosh PowerPoint</Application>
  <PresentationFormat>On-screen Show (4:3)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Consolas</vt:lpstr>
      <vt:lpstr>Georgia</vt:lpstr>
      <vt:lpstr>Arial</vt:lpstr>
      <vt:lpstr>Symbol</vt:lpstr>
      <vt:lpstr>aalto_Perustiet</vt:lpstr>
      <vt:lpstr>Laiska evaluointi</vt:lpstr>
      <vt:lpstr>Laiska evaluointi on evaluointisemantiikka  (synonyymeja: evaluointistrategia, suoritusstrategia)</vt:lpstr>
      <vt:lpstr>Mitä ”evaluointisemantiikka” tarkoittaa? </vt:lpstr>
      <vt:lpstr>Mitä ”evaluointisemantiikka” tarkoittaa? </vt:lpstr>
      <vt:lpstr>Vertailu: Ahne ja laiska evaluointi</vt:lpstr>
      <vt:lpstr>Ahne evaluointi</vt:lpstr>
      <vt:lpstr>Videoitu demo  github.com/attekei/kandi/raw/master/demo.mp4 </vt:lpstr>
      <vt:lpstr>Kandityöni sisältö</vt:lpstr>
      <vt:lpstr>Tutkimuskysymyksiä</vt:lpstr>
      <vt:lpstr>Millaista käsitteistoä laiskan evaluoinnin yhteydessä käytetään?</vt:lpstr>
      <vt:lpstr>Millaisia sovellutuksia laiskalle evaluoinnille on moderneissa ohjelmointikielissä?</vt:lpstr>
      <vt:lpstr>Millaisia etuja ja haittoja laiskaan evaluointiin liittyy?</vt:lpstr>
      <vt:lpstr>Kiitos!  Lataa kandini täältä: github.com/attekei/kandi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Laiska evaluointi</dc:title>
  <dc:creator>Keinänen Atte</dc:creator>
  <cp:lastModifiedBy>Keinänen Atte</cp:lastModifiedBy>
  <cp:revision>12</cp:revision>
  <cp:lastPrinted>2010-02-01T08:40:26Z</cp:lastPrinted>
  <dcterms:created xsi:type="dcterms:W3CDTF">2017-12-11T07:19:14Z</dcterms:created>
  <dcterms:modified xsi:type="dcterms:W3CDTF">2017-12-11T08:18:51Z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vTieturiVerId">
    <vt:lpwstr>002</vt:lpwstr>
  </property>
</Properties>
</file>