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60" r:id="rId4"/>
    <p:sldId id="261" r:id="rId5"/>
    <p:sldId id="263" r:id="rId6"/>
    <p:sldId id="262" r:id="rId7"/>
    <p:sldId id="258" r:id="rId8"/>
  </p:sldIdLst>
  <p:sldSz cx="12192000" cy="6858000"/>
  <p:notesSz cx="6858000" cy="9144000"/>
  <p:defaultTextStyle>
    <a:defPPr rtl="0"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DEBEE2-912F-480E-9C05-4E31D92225DD}" type="datetime1">
              <a:rPr lang="fi-FI" smtClean="0"/>
              <a:t>8.10.2025</a:t>
            </a:fld>
            <a:endParaRPr lang="en-US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21C386-28B7-45C1-B2F1-573A3A26E1C5}" type="datetime1">
              <a:rPr lang="fi-FI" smtClean="0"/>
              <a:t>8.10.2025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"/>
              <a:t>Muokkaa tekstin perustyylejä napsauttamalla</a:t>
            </a:r>
            <a:endParaRPr lang="en-US"/>
          </a:p>
          <a:p>
            <a:pPr lvl="1" rtl="0"/>
            <a:r>
              <a:rPr lang="fi"/>
              <a:t>Toinen taso</a:t>
            </a:r>
          </a:p>
          <a:p>
            <a:pPr lvl="2" rtl="0"/>
            <a:r>
              <a:rPr lang="fi"/>
              <a:t>Kolmas taso</a:t>
            </a:r>
          </a:p>
          <a:p>
            <a:pPr lvl="3" rtl="0"/>
            <a:r>
              <a:rPr lang="fi"/>
              <a:t>Neljäs taso</a:t>
            </a:r>
          </a:p>
          <a:p>
            <a:pPr lvl="4" rtl="0"/>
            <a:r>
              <a:rPr lang="fi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orakulmi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i-FI"/>
              <a:t>Muokkaa alaotsikon perustyyliä napsautt.</a:t>
            </a:r>
            <a:endParaRPr lang="en-US" dirty="0"/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33519F-843D-4D32-BA64-656BC6AC4DA3}" type="datetime1">
              <a:rPr lang="fi-FI" smtClean="0"/>
              <a:t>8.10.2025</a:t>
            </a:fld>
            <a:endParaRPr lang="en-US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untainen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i-FI"/>
              <a:t>Muokkaa tekstin perustyylejä napsauttamalla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41986F-AC63-4C6C-A83D-BE731401382C}" type="datetime1">
              <a:rPr lang="fi-FI" smtClean="0"/>
              <a:t>8.10.2025</a:t>
            </a:fld>
            <a:endParaRPr lang="en-US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untainen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kulmi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i-FI"/>
              <a:t>Muokkaa tekstin perustyylejä napsauttamalla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98A873-79C9-43D8-B793-398293F8F7CF}" type="datetime1">
              <a:rPr lang="fi-FI" smtClean="0"/>
              <a:t>8.10.2025</a:t>
            </a:fld>
            <a:endParaRPr lang="en-US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n numeron paikkamerkki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i-FI"/>
              <a:t>Muokkaa tekstin perustyylejä napsauttamalla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03801-F711-40F9-9B56-77FBC145414B}" type="datetime1">
              <a:rPr lang="fi-FI" smtClean="0"/>
              <a:t>8.10.2025</a:t>
            </a:fld>
            <a:endParaRPr lang="en-US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orakulmi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i-FI"/>
              <a:t>Muokkaa tekstin perustyylejä napsauttamalla</a:t>
            </a:r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CD3DFB-A4C7-4CEC-AB9B-66D7594D9109}" type="datetime1">
              <a:rPr lang="fi-FI" smtClean="0"/>
              <a:t>8.10.2025</a:t>
            </a:fld>
            <a:endParaRPr lang="en-US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Dian numeron paikkamerkki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i-FI"/>
              <a:t>Muokkaa tekstin perustyylejä napsauttamalla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i-FI"/>
              <a:t>Muokkaa tekstin perustyylejä napsauttamalla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en-US" dirty="0"/>
          </a:p>
        </p:txBody>
      </p:sp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D4FFD-250F-42DE-8618-6D33D0945576}" type="datetime1">
              <a:rPr lang="fi-FI" smtClean="0"/>
              <a:t>8.10.2025</a:t>
            </a:fld>
            <a:endParaRPr lang="en-US" dirty="0"/>
          </a:p>
        </p:txBody>
      </p:sp>
      <p:sp>
        <p:nvSpPr>
          <p:cNvPr id="9" name="Alatunnisteen paikkamerkki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n numeron paikkamerkki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i-FI"/>
              <a:t>Muokkaa tekstin perustyylejä napsauttamalla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i-FI"/>
              <a:t>Muokkaa tekstin perustyylejä napsauttamalla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en-US" dirty="0"/>
          </a:p>
        </p:txBody>
      </p:sp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6A7F96-E146-44FA-9181-EADF068C161D}" type="datetime1">
              <a:rPr lang="fi-FI" smtClean="0"/>
              <a:t>8.10.2025</a:t>
            </a:fld>
            <a:endParaRPr lang="en-US" dirty="0"/>
          </a:p>
        </p:txBody>
      </p:sp>
      <p:sp>
        <p:nvSpPr>
          <p:cNvPr id="11" name="Alatunnisteen paikkamerkki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Dian numeron paikkamerkki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6" name="Päivämäärän paikkamerkki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BC3B49-041D-4B38-8CBE-140F67F1C3C3}" type="datetime1">
              <a:rPr lang="fi-FI" smtClean="0"/>
              <a:t>8.10.2025</a:t>
            </a:fld>
            <a:endParaRPr lang="en-US" dirty="0"/>
          </a:p>
        </p:txBody>
      </p:sp>
      <p:sp>
        <p:nvSpPr>
          <p:cNvPr id="7" name="Alatunnisteen paikkamerkki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Dian numeron paikkamerkki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orakulmi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A58AB-B984-44E1-96A8-5FC5D89F26AA}" type="datetime1">
              <a:rPr lang="fi-FI" smtClean="0"/>
              <a:t>8.10.2025</a:t>
            </a:fld>
            <a:endParaRPr lang="en-US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i-FI"/>
              <a:t>Muokkaa tekstin perustyylejä napsauttamalla</a:t>
            </a:r>
          </a:p>
          <a:p>
            <a:pPr lvl="1" rtl="0"/>
            <a:r>
              <a:rPr lang="fi-FI"/>
              <a:t>toinen taso</a:t>
            </a:r>
          </a:p>
          <a:p>
            <a:pPr lvl="2" rtl="0"/>
            <a:r>
              <a:rPr lang="fi-FI"/>
              <a:t>kolmas taso</a:t>
            </a:r>
          </a:p>
          <a:p>
            <a:pPr lvl="3" rtl="0"/>
            <a:r>
              <a:rPr lang="fi-FI"/>
              <a:t>neljäs taso</a:t>
            </a:r>
          </a:p>
          <a:p>
            <a:pPr lvl="4" rtl="0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81DDB612-6900-4DF6-9D0F-3D8EC5067B5D}" type="datetime1">
              <a:rPr lang="fi-FI" smtClean="0"/>
              <a:t>8.10.2025</a:t>
            </a:fld>
            <a:endParaRPr lang="en-US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uvan paikkamerkki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99058F8-0286-4E06-8D9E-02EE5CB85371}" type="datetime1">
              <a:rPr lang="fi-FI" smtClean="0"/>
              <a:t>8.10.2025</a:t>
            </a:fld>
            <a:endParaRPr lang="en-US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i"/>
              <a:t>Muokkaa otsikon perustyyliä napsauttamalla</a:t>
            </a:r>
            <a:endParaRPr lang="en-US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i"/>
              <a:t>Muokkaa tekstin perustyylejä napsauttamalla</a:t>
            </a:r>
          </a:p>
          <a:p>
            <a:pPr lvl="1" rtl="0"/>
            <a:r>
              <a:rPr lang="fi"/>
              <a:t>Toinen taso</a:t>
            </a:r>
          </a:p>
          <a:p>
            <a:pPr lvl="2" rtl="0"/>
            <a:r>
              <a:rPr lang="fi"/>
              <a:t>Kolmas taso</a:t>
            </a:r>
          </a:p>
          <a:p>
            <a:pPr lvl="3" rtl="0"/>
            <a:r>
              <a:rPr lang="fi"/>
              <a:t>Neljäs taso</a:t>
            </a:r>
          </a:p>
          <a:p>
            <a:pPr lvl="4" rtl="0"/>
            <a:r>
              <a:rPr lang="fi"/>
              <a:t>Viides taso</a:t>
            </a:r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E6343564-1337-43E5-904A-A7BD9FFE90C2}" type="datetime1">
              <a:rPr lang="fi-FI" smtClean="0"/>
              <a:t>8.10.2025</a:t>
            </a:fld>
            <a:endParaRPr lang="en-US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uorakulmi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fi" sz="3600" dirty="0"/>
              <a:t>Harjoitustyö: Voittonumerot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Atte koljonen</a:t>
            </a:r>
            <a:br>
              <a:rPr lang="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ohjelmointi 1</a:t>
            </a:r>
          </a:p>
          <a:p>
            <a:pPr rtl="0"/>
            <a:r>
              <a:rPr lang="fi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8.10.2025</a:t>
            </a:r>
            <a:endParaRPr lang="fi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Kuva 4" descr="Kuva, jossa on rakennus, istumista, penkki, puoli&#10;&#10;Automaattisesti luotu kuvau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uora yhdysviiva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5C3E2A-221C-EE62-5A98-7A348FF8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Taustaa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1C91EEA-C6ED-5039-CE95-FB7550CE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406191"/>
          </a:xfrm>
        </p:spPr>
        <p:txBody>
          <a:bodyPr/>
          <a:lstStyle/>
          <a:p>
            <a:r>
              <a:rPr lang="fi-FI" dirty="0"/>
              <a:t>”Suomalaisten usko lottovoittoon vaurastumisessa ei horju – moni kainostelee perintöjä</a:t>
            </a:r>
          </a:p>
          <a:p>
            <a:r>
              <a:rPr lang="fi-FI" dirty="0"/>
              <a:t>Danske Bankin varakkaimmat asiakkaat ovat tyypillisesti vaurastuneet perinnöllä tai yrityskaupalla. Suomalaisten mielestä lottovoitto on kuitenkin yrittäjyyttä hyväksytympi tapa vaurastua.</a:t>
            </a:r>
          </a:p>
          <a:p>
            <a:r>
              <a:rPr lang="fi-FI" dirty="0"/>
              <a:t>Suomalainen pitää todennäköisimpänä keinonaan vaurastua lottovoittoa (39 %), käy ilmi Danske Bankin Taloudellinen mielenrauha 2024 -kyselystä.”</a:t>
            </a:r>
          </a:p>
          <a:p>
            <a:r>
              <a:rPr lang="fi-FI" sz="1100" dirty="0"/>
              <a:t>Lähde: https://danskebank.fi/sinulle/artikkelit/2024/09/suomalaisten-usko-lottovoittoon-vaurastumisessa-ei-horju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7147DE5-B50C-203E-DD73-5850F4F8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703801-F711-40F9-9B56-77FBC145414B}" type="datetime1">
              <a:rPr lang="fi-FI" smtClean="0"/>
              <a:t>8.10.2025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2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3A3A9E-8DBF-8F06-F0C2-6E6346E2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Harjoitustyö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2ECBC02-81FE-74C6-9161-3D348B23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Harjoitustyön tarkoituksena on tehdä ohjelma, joka arpoo käyttäjälle valmiit lottonumerot. Käyttäjä syöttää rivinumerot 1 – 10 väliltä, joiden osalta ohjelma arpoo satunnaisesti numerot käytettävissä olevasta taulukosta 1) primääriluvut, väliltä 1-50 ja 2) sekundääriluvut, väliltä 1-12. </a:t>
            </a:r>
          </a:p>
          <a:p>
            <a:r>
              <a:rPr lang="fi-FI" dirty="0"/>
              <a:t>Jokaisen rivin jälkeen ohjelman numerotaulukko päivitetään niin, ettei samoja numeroita voida käyttää. Numeroiden arpomista varten voidaan myös käyttää tarkempia tilastollisia menetelmiä, joilla voidaan yrittää parantaa voittomahdollisuutta. </a:t>
            </a:r>
          </a:p>
          <a:p>
            <a:r>
              <a:rPr lang="fi-FI" dirty="0"/>
              <a:t>Ohjelma käyttää kurssilla opittuja menetelmiä kuten, silmukat, aliohjelma, taulukot, käyttäjän syötteen lukeminen sekä tulostaminen.</a:t>
            </a:r>
          </a:p>
          <a:p>
            <a:pPr marL="0" indent="0">
              <a:buNone/>
            </a:pPr>
            <a:r>
              <a:rPr lang="fi-FI" dirty="0" err="1"/>
              <a:t>Github</a:t>
            </a:r>
            <a:r>
              <a:rPr lang="fi-FI" dirty="0"/>
              <a:t>-osoite: https://github.com/attekoljonen/ohj1ht 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647161D-7E36-5E90-07B3-13191C00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703801-F711-40F9-9B56-77FBC145414B}" type="datetime1">
              <a:rPr lang="fi-FI" smtClean="0"/>
              <a:t>8.10.2025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0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C251BB2-DBC3-619F-39BB-7130C627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903512" cy="599805"/>
          </a:xfrm>
        </p:spPr>
        <p:txBody>
          <a:bodyPr>
            <a:normAutofit fontScale="90000"/>
          </a:bodyPr>
          <a:lstStyle/>
          <a:p>
            <a:r>
              <a:rPr lang="fi-FI" dirty="0"/>
              <a:t>Koodiluonnos, kesken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37262EE-EE98-B0B9-5948-274F516C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703801-F711-40F9-9B56-77FBC145414B}" type="datetime1">
              <a:rPr lang="fi-FI" smtClean="0"/>
              <a:t>8.10.2025</a:t>
            </a:fld>
            <a:endParaRPr lang="en-US" dirty="0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27A56B52-3791-1124-9ECA-EFD61FACA6CB}"/>
              </a:ext>
            </a:extLst>
          </p:cNvPr>
          <p:cNvSpPr/>
          <p:nvPr/>
        </p:nvSpPr>
        <p:spPr>
          <a:xfrm>
            <a:off x="4173895" y="1997531"/>
            <a:ext cx="2796074" cy="1507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dirty="0" err="1">
                <a:solidFill>
                  <a:schemeClr val="tx1"/>
                </a:solidFill>
              </a:rPr>
              <a:t>Console.WriteLine</a:t>
            </a:r>
            <a:r>
              <a:rPr lang="fi-FI" sz="1050" dirty="0">
                <a:solidFill>
                  <a:schemeClr val="tx1"/>
                </a:solidFill>
              </a:rPr>
              <a:t> (” Monta riviä arvotaan?”);</a:t>
            </a:r>
          </a:p>
          <a:p>
            <a:pPr algn="ctr"/>
            <a:r>
              <a:rPr lang="fi-FI" sz="1050" dirty="0" err="1">
                <a:solidFill>
                  <a:schemeClr val="tx1"/>
                </a:solidFill>
              </a:rPr>
              <a:t>Int</a:t>
            </a:r>
            <a:r>
              <a:rPr lang="fi-FI" sz="1050" dirty="0">
                <a:solidFill>
                  <a:schemeClr val="tx1"/>
                </a:solidFill>
              </a:rPr>
              <a:t> rivit = </a:t>
            </a:r>
            <a:r>
              <a:rPr lang="fi-FI" sz="1050" dirty="0" err="1">
                <a:solidFill>
                  <a:schemeClr val="tx1"/>
                </a:solidFill>
              </a:rPr>
              <a:t>Console.ReadLine</a:t>
            </a:r>
            <a:r>
              <a:rPr lang="fi-FI" sz="1050" dirty="0">
                <a:solidFill>
                  <a:schemeClr val="tx1"/>
                </a:solidFill>
              </a:rPr>
              <a:t>();</a:t>
            </a:r>
          </a:p>
          <a:p>
            <a:pPr algn="ctr"/>
            <a:endParaRPr lang="fi-FI" sz="1050" dirty="0">
              <a:solidFill>
                <a:schemeClr val="tx1"/>
              </a:solidFill>
            </a:endParaRPr>
          </a:p>
          <a:p>
            <a:pPr algn="ctr"/>
            <a:r>
              <a:rPr lang="fi-FI" sz="1050" dirty="0" err="1">
                <a:solidFill>
                  <a:schemeClr val="tx1"/>
                </a:solidFill>
              </a:rPr>
              <a:t>int</a:t>
            </a:r>
            <a:r>
              <a:rPr lang="fi-FI" sz="1050" dirty="0">
                <a:solidFill>
                  <a:schemeClr val="tx1"/>
                </a:solidFill>
              </a:rPr>
              <a:t> [] </a:t>
            </a:r>
            <a:r>
              <a:rPr lang="fi-FI" sz="1050" dirty="0" err="1">
                <a:solidFill>
                  <a:schemeClr val="tx1"/>
                </a:solidFill>
              </a:rPr>
              <a:t>primary</a:t>
            </a:r>
            <a:r>
              <a:rPr lang="fi-FI" sz="1050" dirty="0">
                <a:solidFill>
                  <a:schemeClr val="tx1"/>
                </a:solidFill>
              </a:rPr>
              <a:t> = [ 1-50];</a:t>
            </a:r>
          </a:p>
          <a:p>
            <a:pPr algn="ctr"/>
            <a:r>
              <a:rPr lang="fi-FI" sz="1050" dirty="0" err="1">
                <a:solidFill>
                  <a:schemeClr val="tx1"/>
                </a:solidFill>
              </a:rPr>
              <a:t>int</a:t>
            </a:r>
            <a:r>
              <a:rPr lang="fi-FI" sz="1050" dirty="0">
                <a:solidFill>
                  <a:schemeClr val="tx1"/>
                </a:solidFill>
              </a:rPr>
              <a:t> [] </a:t>
            </a:r>
            <a:r>
              <a:rPr lang="fi-FI" sz="1050" dirty="0" err="1">
                <a:solidFill>
                  <a:schemeClr val="tx1"/>
                </a:solidFill>
              </a:rPr>
              <a:t>secondary</a:t>
            </a:r>
            <a:r>
              <a:rPr lang="fi-FI" sz="1050" dirty="0">
                <a:solidFill>
                  <a:schemeClr val="tx1"/>
                </a:solidFill>
              </a:rPr>
              <a:t> = [1-13];</a:t>
            </a:r>
          </a:p>
          <a:p>
            <a:pPr algn="ctr"/>
            <a:r>
              <a:rPr lang="fi-FI" sz="1050" dirty="0" err="1">
                <a:solidFill>
                  <a:schemeClr val="tx1"/>
                </a:solidFill>
              </a:rPr>
              <a:t>Int</a:t>
            </a:r>
            <a:r>
              <a:rPr lang="fi-FI" sz="1050" dirty="0">
                <a:solidFill>
                  <a:schemeClr val="tx1"/>
                </a:solidFill>
              </a:rPr>
              <a:t> random = </a:t>
            </a:r>
            <a:r>
              <a:rPr lang="fi-FI" sz="1050" dirty="0" err="1">
                <a:solidFill>
                  <a:schemeClr val="tx1"/>
                </a:solidFill>
              </a:rPr>
              <a:t>new</a:t>
            </a:r>
            <a:r>
              <a:rPr lang="fi-FI" sz="1050" dirty="0">
                <a:solidFill>
                  <a:schemeClr val="tx1"/>
                </a:solidFill>
              </a:rPr>
              <a:t> Random();</a:t>
            </a:r>
          </a:p>
          <a:p>
            <a:pPr algn="ctr"/>
            <a:r>
              <a:rPr lang="fi-FI" sz="1050" dirty="0">
                <a:solidFill>
                  <a:schemeClr val="tx1"/>
                </a:solidFill>
              </a:rPr>
              <a:t>arpaKone(rivit);</a:t>
            </a: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6894F9E4-D9CE-93B7-439A-17618359111F}"/>
              </a:ext>
            </a:extLst>
          </p:cNvPr>
          <p:cNvSpPr/>
          <p:nvPr/>
        </p:nvSpPr>
        <p:spPr>
          <a:xfrm>
            <a:off x="4173895" y="3626813"/>
            <a:ext cx="2796074" cy="2363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dirty="0">
                <a:solidFill>
                  <a:schemeClr val="tx1"/>
                </a:solidFill>
              </a:rPr>
              <a:t>arpaKone() </a:t>
            </a:r>
          </a:p>
          <a:p>
            <a:pPr algn="ctr"/>
            <a:r>
              <a:rPr lang="fi-FI" sz="105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fi-FI" sz="1050" dirty="0">
                <a:solidFill>
                  <a:schemeClr val="tx1"/>
                </a:solidFill>
              </a:rPr>
              <a:t> </a:t>
            </a:r>
            <a:r>
              <a:rPr lang="fi-FI" sz="1050" dirty="0" err="1">
                <a:solidFill>
                  <a:schemeClr val="tx1"/>
                </a:solidFill>
              </a:rPr>
              <a:t>if</a:t>
            </a:r>
            <a:r>
              <a:rPr lang="fi-FI" sz="1050" dirty="0">
                <a:solidFill>
                  <a:schemeClr val="tx1"/>
                </a:solidFill>
              </a:rPr>
              <a:t> rivit &lt;= 10</a:t>
            </a:r>
          </a:p>
          <a:p>
            <a:pPr algn="ctr"/>
            <a:endParaRPr lang="fi-FI" sz="1050" dirty="0">
              <a:solidFill>
                <a:schemeClr val="tx1"/>
              </a:solidFill>
            </a:endParaRPr>
          </a:p>
          <a:p>
            <a:pPr algn="ctr"/>
            <a:r>
              <a:rPr lang="fi-FI" sz="1050" dirty="0">
                <a:solidFill>
                  <a:schemeClr val="tx1"/>
                </a:solidFill>
              </a:rPr>
              <a:t>for(</a:t>
            </a:r>
            <a:r>
              <a:rPr lang="fi-FI" sz="1050" dirty="0" err="1">
                <a:solidFill>
                  <a:schemeClr val="tx1"/>
                </a:solidFill>
              </a:rPr>
              <a:t>int</a:t>
            </a:r>
            <a:r>
              <a:rPr lang="fi-FI" sz="1050" dirty="0">
                <a:solidFill>
                  <a:schemeClr val="tx1"/>
                </a:solidFill>
              </a:rPr>
              <a:t> i = 0, i &lt; rivit, i++)</a:t>
            </a:r>
          </a:p>
          <a:p>
            <a:pPr algn="ctr"/>
            <a:r>
              <a:rPr lang="fi-FI" sz="1050" dirty="0" err="1">
                <a:solidFill>
                  <a:schemeClr val="tx1"/>
                </a:solidFill>
              </a:rPr>
              <a:t>Int</a:t>
            </a:r>
            <a:r>
              <a:rPr lang="fi-FI" sz="1050" dirty="0">
                <a:solidFill>
                  <a:schemeClr val="tx1"/>
                </a:solidFill>
              </a:rPr>
              <a:t> rivi = </a:t>
            </a:r>
            <a:r>
              <a:rPr lang="fi-FI" sz="1050" dirty="0" err="1">
                <a:solidFill>
                  <a:schemeClr val="tx1"/>
                </a:solidFill>
              </a:rPr>
              <a:t>Random..Next</a:t>
            </a:r>
            <a:r>
              <a:rPr lang="fi-FI" sz="1050" dirty="0">
                <a:solidFill>
                  <a:schemeClr val="tx1"/>
                </a:solidFill>
              </a:rPr>
              <a:t>(</a:t>
            </a:r>
            <a:r>
              <a:rPr lang="fi-FI" sz="1050" dirty="0" err="1">
                <a:solidFill>
                  <a:schemeClr val="tx1"/>
                </a:solidFill>
              </a:rPr>
              <a:t>primary</a:t>
            </a:r>
            <a:r>
              <a:rPr lang="fi-FI" sz="1050" dirty="0">
                <a:solidFill>
                  <a:schemeClr val="tx1"/>
                </a:solidFill>
              </a:rPr>
              <a:t>, </a:t>
            </a:r>
            <a:r>
              <a:rPr lang="fi-FI" sz="1050" dirty="0" err="1">
                <a:solidFill>
                  <a:schemeClr val="tx1"/>
                </a:solidFill>
              </a:rPr>
              <a:t>secondary</a:t>
            </a:r>
            <a:r>
              <a:rPr lang="fi-FI" sz="105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i-FI" sz="1050" dirty="0" err="1">
                <a:solidFill>
                  <a:schemeClr val="tx1"/>
                </a:solidFill>
              </a:rPr>
              <a:t>Console.WriteLine</a:t>
            </a:r>
            <a:r>
              <a:rPr lang="fi-FI" sz="1050" dirty="0">
                <a:solidFill>
                  <a:schemeClr val="tx1"/>
                </a:solidFill>
              </a:rPr>
              <a:t> (i);</a:t>
            </a:r>
          </a:p>
          <a:p>
            <a:pPr algn="ctr"/>
            <a:r>
              <a:rPr lang="fi-FI" sz="105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fi-FI" sz="1050" dirty="0">
              <a:solidFill>
                <a:schemeClr val="tx1"/>
              </a:solidFill>
            </a:endParaRPr>
          </a:p>
          <a:p>
            <a:pPr algn="ctr"/>
            <a:r>
              <a:rPr lang="fi-FI" sz="1050" dirty="0">
                <a:solidFill>
                  <a:schemeClr val="tx1"/>
                </a:solidFill>
              </a:rPr>
              <a:t>Else </a:t>
            </a:r>
          </a:p>
          <a:p>
            <a:pPr algn="ctr"/>
            <a:r>
              <a:rPr lang="fi-FI" sz="1050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fi-FI" sz="1050" dirty="0" err="1">
                <a:solidFill>
                  <a:schemeClr val="tx1"/>
                </a:solidFill>
              </a:rPr>
              <a:t>Console.WriteLine</a:t>
            </a:r>
            <a:r>
              <a:rPr lang="fi-FI" sz="1050" dirty="0">
                <a:solidFill>
                  <a:schemeClr val="tx1"/>
                </a:solidFill>
              </a:rPr>
              <a:t> (” Rivimäärä voi olla </a:t>
            </a:r>
            <a:r>
              <a:rPr lang="fi-FI" sz="1050" dirty="0" err="1">
                <a:solidFill>
                  <a:schemeClr val="tx1"/>
                </a:solidFill>
              </a:rPr>
              <a:t>max</a:t>
            </a:r>
            <a:r>
              <a:rPr lang="fi-FI" sz="1050" dirty="0">
                <a:solidFill>
                  <a:schemeClr val="tx1"/>
                </a:solidFill>
              </a:rPr>
              <a:t>. 10 ”)</a:t>
            </a:r>
          </a:p>
          <a:p>
            <a:pPr algn="ctr"/>
            <a:r>
              <a:rPr lang="fi-FI" sz="10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853C5432-1186-B7F8-809B-6344C5495EDB}"/>
              </a:ext>
            </a:extLst>
          </p:cNvPr>
          <p:cNvSpPr/>
          <p:nvPr/>
        </p:nvSpPr>
        <p:spPr>
          <a:xfrm>
            <a:off x="1097280" y="2174033"/>
            <a:ext cx="5872689" cy="423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575DC588-C5F3-5CDF-8D30-1FE091A7EFC1}"/>
              </a:ext>
            </a:extLst>
          </p:cNvPr>
          <p:cNvSpPr/>
          <p:nvPr/>
        </p:nvSpPr>
        <p:spPr>
          <a:xfrm>
            <a:off x="1097279" y="2698655"/>
            <a:ext cx="5872689" cy="692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841F2462-6C66-441F-8549-C221A3DCAF16}"/>
              </a:ext>
            </a:extLst>
          </p:cNvPr>
          <p:cNvSpPr txBox="1"/>
          <p:nvPr/>
        </p:nvSpPr>
        <p:spPr>
          <a:xfrm>
            <a:off x="1299210" y="2232497"/>
            <a:ext cx="2099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/>
              <a:t>Käyttäjäsyöte &amp; tulostaminen</a:t>
            </a: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E0D24649-C385-73A4-3A9A-309A7462C474}"/>
              </a:ext>
            </a:extLst>
          </p:cNvPr>
          <p:cNvSpPr txBox="1"/>
          <p:nvPr/>
        </p:nvSpPr>
        <p:spPr>
          <a:xfrm>
            <a:off x="1299210" y="2774035"/>
            <a:ext cx="283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/>
              <a:t>Taulukot sekä satunnaismuuttujan luonti</a:t>
            </a:r>
          </a:p>
          <a:p>
            <a:r>
              <a:rPr lang="fi-FI" sz="1200" dirty="0"/>
              <a:t>Aliohjelma kutsu </a:t>
            </a:r>
            <a:r>
              <a:rPr lang="fi-FI" sz="1200" dirty="0">
                <a:sym typeface="Wingdings" panose="05000000000000000000" pitchFamily="2" charset="2"/>
              </a:rPr>
              <a:t> arpaKone</a:t>
            </a:r>
            <a:endParaRPr lang="fi-FI" sz="1200" dirty="0"/>
          </a:p>
        </p:txBody>
      </p:sp>
      <p:sp>
        <p:nvSpPr>
          <p:cNvPr id="11" name="Suorakulmio 10">
            <a:extLst>
              <a:ext uri="{FF2B5EF4-FFF2-40B4-BE49-F238E27FC236}">
                <a16:creationId xmlns:a16="http://schemas.microsoft.com/office/drawing/2014/main" id="{2EFC3D64-5865-5E77-67A4-FA5AFB6A15AD}"/>
              </a:ext>
            </a:extLst>
          </p:cNvPr>
          <p:cNvSpPr/>
          <p:nvPr/>
        </p:nvSpPr>
        <p:spPr>
          <a:xfrm>
            <a:off x="1097279" y="3992880"/>
            <a:ext cx="5872689" cy="1775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994FB4A2-D823-41D7-8381-65F576EEC6B6}"/>
              </a:ext>
            </a:extLst>
          </p:cNvPr>
          <p:cNvSpPr txBox="1"/>
          <p:nvPr/>
        </p:nvSpPr>
        <p:spPr>
          <a:xfrm>
            <a:off x="1193892" y="4020626"/>
            <a:ext cx="30497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/>
              <a:t>Aliohjelmassa tehdään silmukka jossa,</a:t>
            </a:r>
          </a:p>
          <a:p>
            <a:r>
              <a:rPr lang="fi-FI" sz="1200" dirty="0"/>
              <a:t>Ehtolauseena tarkistaa käyttäjäsyötteen</a:t>
            </a:r>
          </a:p>
          <a:p>
            <a:r>
              <a:rPr lang="fi-FI" sz="1200" dirty="0"/>
              <a:t>Rivimäärä. Jos syöte on suurempi kuin 10 </a:t>
            </a:r>
          </a:p>
          <a:p>
            <a:r>
              <a:rPr lang="fi-FI" sz="1200" dirty="0"/>
              <a:t>Ohjelma palaa takaisin </a:t>
            </a:r>
            <a:r>
              <a:rPr lang="fi-FI" sz="1200" dirty="0" err="1"/>
              <a:t>readLine</a:t>
            </a:r>
            <a:r>
              <a:rPr lang="fi-FI" sz="1200" dirty="0"/>
              <a:t>-kohtaan</a:t>
            </a:r>
          </a:p>
          <a:p>
            <a:r>
              <a:rPr lang="fi-FI" sz="1200" dirty="0"/>
              <a:t>Muussa tapauksessa silmukassa tehdään </a:t>
            </a:r>
          </a:p>
          <a:p>
            <a:r>
              <a:rPr lang="fi-FI" sz="1200" dirty="0"/>
              <a:t>Primääri sekä sekundaari lukujen arvonta ja</a:t>
            </a:r>
          </a:p>
          <a:p>
            <a:r>
              <a:rPr lang="fi-FI" sz="1200" dirty="0"/>
              <a:t>Ja tulostus. Tätä toistetaan syötetyn i verran</a:t>
            </a:r>
          </a:p>
          <a:p>
            <a:r>
              <a:rPr lang="fi-FI" sz="1200" dirty="0"/>
              <a:t>Lopputuloksena ohjelman tulisi tulostaa</a:t>
            </a:r>
          </a:p>
          <a:p>
            <a:r>
              <a:rPr lang="fi-FI" sz="1200" dirty="0"/>
              <a:t>Haluttu rivimäärä satunnaisia lukuja</a:t>
            </a: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2C6E3BE5-839E-7D25-734A-3E1B5D0437D3}"/>
              </a:ext>
            </a:extLst>
          </p:cNvPr>
          <p:cNvSpPr/>
          <p:nvPr/>
        </p:nvSpPr>
        <p:spPr>
          <a:xfrm>
            <a:off x="7153897" y="3626813"/>
            <a:ext cx="2796074" cy="1270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>
                <a:solidFill>
                  <a:schemeClr val="tx1"/>
                </a:solidFill>
              </a:rPr>
              <a:t>Random metodi voidaan korvata jollakin tilastollisella menetelmällä, esim. Monte Carlon &amp; Markov simulaatiolla. Tätä varten on saatavilla kaikki aikaisemmat voittorivit, joiden osalta voidaan tehdä esim. +40 000 iteraation testaus.. Esim. Piin luvun approksimaatio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AE35D957-9332-BF90-9400-A114D5A2F134}"/>
              </a:ext>
            </a:extLst>
          </p:cNvPr>
          <p:cNvSpPr/>
          <p:nvPr/>
        </p:nvSpPr>
        <p:spPr>
          <a:xfrm>
            <a:off x="7153897" y="5036825"/>
            <a:ext cx="2796074" cy="1270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err="1">
                <a:solidFill>
                  <a:schemeClr val="tx1"/>
                </a:solidFill>
              </a:rPr>
              <a:t>Int</a:t>
            </a:r>
            <a:r>
              <a:rPr lang="fi-FI" sz="1000" dirty="0">
                <a:solidFill>
                  <a:schemeClr val="tx1"/>
                </a:solidFill>
              </a:rPr>
              <a:t> </a:t>
            </a:r>
            <a:r>
              <a:rPr lang="fi-FI" sz="1000" dirty="0" err="1">
                <a:solidFill>
                  <a:schemeClr val="tx1"/>
                </a:solidFill>
              </a:rPr>
              <a:t>primary</a:t>
            </a:r>
            <a:r>
              <a:rPr lang="fi-FI" sz="1000" dirty="0">
                <a:solidFill>
                  <a:schemeClr val="tx1"/>
                </a:solidFill>
              </a:rPr>
              <a:t> taulukko päivitetään niin, ettei samoja lukuja voi valita seuraavaan riviin eli näin varmistetaan että kaikki luvut 1-50 välitä tulee ainakin kerran valittua</a:t>
            </a:r>
          </a:p>
        </p:txBody>
      </p:sp>
    </p:spTree>
    <p:extLst>
      <p:ext uri="{BB962C8B-B14F-4D97-AF65-F5344CB8AC3E}">
        <p14:creationId xmlns:p14="http://schemas.microsoft.com/office/powerpoint/2010/main" val="384309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01E3F21-F851-F18C-E01D-B14E682B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7360920" cy="551596"/>
          </a:xfrm>
        </p:spPr>
        <p:txBody>
          <a:bodyPr>
            <a:normAutofit/>
          </a:bodyPr>
          <a:lstStyle/>
          <a:p>
            <a:r>
              <a:rPr lang="fi-FI" sz="2800" dirty="0"/>
              <a:t>Tilastolliset metodit, jos rahkeet riittää..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6C62489-25B3-7B33-E90E-A5396902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703801-F711-40F9-9B56-77FBC145414B}" type="datetime1">
              <a:rPr lang="fi-FI" smtClean="0"/>
              <a:t>8.10.2025</a:t>
            </a:fld>
            <a:endParaRPr lang="en-US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5D0721D4-422F-DA09-7F3F-B04E5F17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33710"/>
            <a:ext cx="6634480" cy="3170998"/>
          </a:xfrm>
          <a:prstGeom prst="rect">
            <a:avLst/>
          </a:prstGeom>
        </p:spPr>
      </p:pic>
      <p:sp>
        <p:nvSpPr>
          <p:cNvPr id="7" name="Tekstiruutu 6">
            <a:extLst>
              <a:ext uri="{FF2B5EF4-FFF2-40B4-BE49-F238E27FC236}">
                <a16:creationId xmlns:a16="http://schemas.microsoft.com/office/drawing/2014/main" id="{D060B28E-D88E-DF0E-82CD-8AD165B741A3}"/>
              </a:ext>
            </a:extLst>
          </p:cNvPr>
          <p:cNvSpPr txBox="1"/>
          <p:nvPr/>
        </p:nvSpPr>
        <p:spPr>
          <a:xfrm>
            <a:off x="8341360" y="224536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Monte Carlo</a:t>
            </a:r>
          </a:p>
          <a:p>
            <a:r>
              <a:rPr lang="fi-FI" dirty="0"/>
              <a:t>Markov Chain</a:t>
            </a:r>
          </a:p>
        </p:txBody>
      </p:sp>
    </p:spTree>
    <p:extLst>
      <p:ext uri="{BB962C8B-B14F-4D97-AF65-F5344CB8AC3E}">
        <p14:creationId xmlns:p14="http://schemas.microsoft.com/office/powerpoint/2010/main" val="164946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FC79C1F-0B35-F83B-0A53-6131C521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5F93254-5F3E-82A8-D2F2-3E884DF6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703801-F711-40F9-9B56-77FBC145414B}" type="datetime1">
              <a:rPr lang="fi-FI" smtClean="0"/>
              <a:t>8.10.2025</a:t>
            </a:fld>
            <a:endParaRPr lang="en-US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477B2AAD-A534-4648-50EC-E195B6E35F40}"/>
              </a:ext>
            </a:extLst>
          </p:cNvPr>
          <p:cNvSpPr txBox="1"/>
          <p:nvPr/>
        </p:nvSpPr>
        <p:spPr>
          <a:xfrm>
            <a:off x="1097280" y="2337773"/>
            <a:ext cx="104554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Viikko 41: Pääohjelman rakenne ja taulukot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Viikko 42: Aliohjelman toiminta random-metodi, silmukka sekä numeroiden tulostaminen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Viikko 43: Taulukon päivittäminen ja tulostus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Viikko 44: Ohjelman toiminta sekä sen tehostaminen sekä mahdollisten tilastollisten mallin lisääminen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Viikko 45: Testausta ja parannukset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Viikko 46: Palautus ja Valmis</a:t>
            </a:r>
          </a:p>
        </p:txBody>
      </p:sp>
    </p:spTree>
    <p:extLst>
      <p:ext uri="{BB962C8B-B14F-4D97-AF65-F5344CB8AC3E}">
        <p14:creationId xmlns:p14="http://schemas.microsoft.com/office/powerpoint/2010/main" val="323447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uorakulmi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i" sz="4800" i="1">
                <a:solidFill>
                  <a:srgbClr val="FFFFFF"/>
                </a:solidFill>
              </a:rPr>
              <a:t>Paras lainaus, joka heijastaa lähestymistapaasi... "Tämä on pieni askel ihmiselle, mutta suuri harppaus ihmiskunnalle."</a:t>
            </a:r>
          </a:p>
        </p:txBody>
      </p:sp>
      <p:sp>
        <p:nvSpPr>
          <p:cNvPr id="49" name="Suorakulmi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fi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55_TF56160789" id="{EC292589-23A5-4911-B1FB-F1D04A48FA99}" vid="{88188127-3B64-41BF-A762-E81AA013BF0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{D37EAF78-9979-467D-BB80-3DBBC1B6AEA0}TFf0a5ceae-4542-492d-822e-d65a94fb0e1e4cc5b329_win32-4d5ce4e940b9</Template>
  <TotalTime>1453</TotalTime>
  <Words>487</Words>
  <Application>Microsoft Office PowerPoint</Application>
  <PresentationFormat>Laajakuva</PresentationFormat>
  <Paragraphs>65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Wingdings</vt:lpstr>
      <vt:lpstr>1_RetrospectVTI</vt:lpstr>
      <vt:lpstr>Harjoitustyö: Voittonumerot</vt:lpstr>
      <vt:lpstr>Taustaa</vt:lpstr>
      <vt:lpstr>Harjoitustyö</vt:lpstr>
      <vt:lpstr>Koodiluonnos, kesken</vt:lpstr>
      <vt:lpstr>Tilastolliset metodit, jos rahkeet riittää..</vt:lpstr>
      <vt:lpstr>Aikataulu</vt:lpstr>
      <vt:lpstr>Paras lainaus, joka heijastaa lähestymistapaasi... "Tämä on pieni askel ihmiselle, mutta suuri harppaus ihmiskunnalle."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Koljonen, Atte</dc:creator>
  <cp:lastModifiedBy>Koljonen, Atte</cp:lastModifiedBy>
  <cp:revision>12</cp:revision>
  <dcterms:created xsi:type="dcterms:W3CDTF">2025-10-07T16:49:35Z</dcterms:created>
  <dcterms:modified xsi:type="dcterms:W3CDTF">2025-10-09T04:51:40Z</dcterms:modified>
</cp:coreProperties>
</file>