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92" d="100"/>
          <a:sy n="92" d="100"/>
        </p:scale>
        <p:origin x="1147"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ijera.com/papers/vol12no4/Ser-3/I1204034852.pdf" TargetMode="External"/><Relationship Id="rId2" Type="http://schemas.openxmlformats.org/officeDocument/2006/relationships/hyperlink" Target="http://www.ijctjournal.org/volume8/issue2/ijct-v8i2p47.pdf" TargetMode="External"/><Relationship Id="rId1" Type="http://schemas.openxmlformats.org/officeDocument/2006/relationships/slideLayout" Target="../slideLayouts/slideLayout1.xml"/><Relationship Id="rId5" Type="http://schemas.openxmlformats.org/officeDocument/2006/relationships/hyperlink" Target="https://www.irjmets.com/uploadedfiles/paper/issue_5_may_2022/24065/final/fin_irjmets1653367944.pdf" TargetMode="External"/><Relationship Id="rId4" Type="http://schemas.openxmlformats.org/officeDocument/2006/relationships/hyperlink" Target="http://www.appointmentbookingapp.com/referral/patien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938992"/>
          </a:xfrm>
          <a:prstGeom prst="rect">
            <a:avLst/>
          </a:prstGeom>
          <a:noFill/>
        </p:spPr>
        <p:txBody>
          <a:bodyPr wrap="square" rtlCol="0">
            <a:spAutoFit/>
          </a:bodyPr>
          <a:lstStyle/>
          <a:p>
            <a:pPr algn="ctr"/>
            <a:r>
              <a:rPr lang="en-US" sz="4000" dirty="0"/>
              <a:t>AI-Driven Disease Insights, Doctor Referral &amp; Appointment Utility</a:t>
            </a:r>
            <a:endParaRPr lang="en-US" sz="4000" b="1" dirty="0">
              <a:ln w="1905"/>
              <a:effectLst>
                <a:innerShdw blurRad="69850" dist="43180" dir="5400000">
                  <a:srgbClr val="000000">
                    <a:alpha val="65000"/>
                  </a:srgbClr>
                </a:innerShdw>
              </a:effectLst>
            </a:endParaRPr>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99116" y="3139082"/>
            <a:ext cx="3516284" cy="2308324"/>
          </a:xfrm>
          <a:prstGeom prst="rect">
            <a:avLst/>
          </a:prstGeom>
          <a:noFill/>
        </p:spPr>
        <p:txBody>
          <a:bodyPr wrap="square" rtlCol="0">
            <a:spAutoFit/>
          </a:bodyPr>
          <a:lstStyle/>
          <a:p>
            <a:r>
              <a:rPr lang="en-US" b="1" dirty="0">
                <a:solidFill>
                  <a:schemeClr val="tx2">
                    <a:lumMod val="75000"/>
                  </a:schemeClr>
                </a:solidFill>
              </a:rPr>
              <a:t>Name of the student:</a:t>
            </a:r>
          </a:p>
          <a:p>
            <a:r>
              <a:rPr lang="pt-BR" sz="1800" dirty="0">
                <a:latin typeface="+mj-lt"/>
                <a:cs typeface="Times New Roman" panose="02020603050405020304" pitchFamily="18" charset="0"/>
              </a:rPr>
              <a:t>20H51A0528 A.Bhanu Prasad</a:t>
            </a:r>
          </a:p>
          <a:p>
            <a:r>
              <a:rPr lang="pt-BR" sz="1800" dirty="0">
                <a:latin typeface="+mj-lt"/>
                <a:cs typeface="Times New Roman" panose="02020603050405020304" pitchFamily="18" charset="0"/>
              </a:rPr>
              <a:t>20H51A0548 Ruheena Naaz</a:t>
            </a:r>
          </a:p>
          <a:p>
            <a:r>
              <a:rPr lang="pt-BR" sz="1800" dirty="0">
                <a:latin typeface="+mj-lt"/>
                <a:cs typeface="Times New Roman" panose="02020603050405020304" pitchFamily="18" charset="0"/>
              </a:rPr>
              <a:t>20H51A0557 A.Bhagya Sree</a:t>
            </a:r>
            <a:endParaRPr lang="en-US" sz="1800" b="1" dirty="0">
              <a:solidFill>
                <a:schemeClr val="tx2">
                  <a:lumMod val="75000"/>
                </a:schemeClr>
              </a:solidFill>
              <a:latin typeface="+mj-lt"/>
              <a:cs typeface="Times New Roman" panose="02020603050405020304" pitchFamily="18" charset="0"/>
            </a:endParaRPr>
          </a:p>
          <a:p>
            <a:endParaRPr lang="en-US" b="1" dirty="0">
              <a:solidFill>
                <a:schemeClr val="tx2">
                  <a:lumMod val="75000"/>
                </a:schemeClr>
              </a:solidFill>
              <a:latin typeface="+mj-lt"/>
            </a:endParaRPr>
          </a:p>
          <a:p>
            <a:endParaRPr lang="en-US" b="1" dirty="0">
              <a:solidFill>
                <a:schemeClr val="tx2">
                  <a:lumMod val="75000"/>
                </a:schemeClr>
              </a:solidFill>
            </a:endParaRPr>
          </a:p>
          <a:p>
            <a:endParaRPr lang="en-US" b="1" dirty="0">
              <a:solidFill>
                <a:schemeClr val="tx2">
                  <a:lumMod val="75000"/>
                </a:schemeClr>
              </a:solidFill>
            </a:endParaRPr>
          </a:p>
          <a:p>
            <a:endParaRPr lang="en-US" b="1" dirty="0">
              <a:solidFill>
                <a:schemeClr val="tx2">
                  <a:lumMod val="75000"/>
                </a:schemeClr>
              </a:solidFill>
            </a:endParaRPr>
          </a:p>
        </p:txBody>
      </p:sp>
      <p:sp>
        <p:nvSpPr>
          <p:cNvPr id="4" name="TextBox 3"/>
          <p:cNvSpPr txBox="1"/>
          <p:nvPr/>
        </p:nvSpPr>
        <p:spPr>
          <a:xfrm>
            <a:off x="155575" y="4419600"/>
            <a:ext cx="5181600" cy="17953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latin typeface="+mj-lt"/>
              </a:rPr>
              <a:t>Under esteemed guidance of</a:t>
            </a:r>
          </a:p>
          <a:p>
            <a:pPr marR="64008" lvl="0">
              <a:lnSpc>
                <a:spcPct val="150000"/>
              </a:lnSpc>
              <a:spcBef>
                <a:spcPts val="400"/>
              </a:spcBef>
              <a:buClr>
                <a:schemeClr val="accent1"/>
              </a:buClr>
              <a:buSzPct val="68000"/>
              <a:defRPr/>
            </a:pPr>
            <a:r>
              <a:rPr lang="en-IN" dirty="0" err="1">
                <a:latin typeface="+mj-lt"/>
                <a:cs typeface="Times New Roman" panose="02020603050405020304" pitchFamily="18" charset="0"/>
              </a:rPr>
              <a:t>Mr.B.K.Chinna</a:t>
            </a:r>
            <a:r>
              <a:rPr lang="en-IN" dirty="0">
                <a:latin typeface="+mj-lt"/>
                <a:cs typeface="Times New Roman" panose="02020603050405020304" pitchFamily="18" charset="0"/>
              </a:rPr>
              <a:t> </a:t>
            </a:r>
            <a:r>
              <a:rPr lang="en-IN" dirty="0" err="1">
                <a:latin typeface="+mj-lt"/>
                <a:cs typeface="Times New Roman" panose="02020603050405020304" pitchFamily="18" charset="0"/>
              </a:rPr>
              <a:t>Maddileti</a:t>
            </a:r>
            <a:endParaRPr lang="en-IN" dirty="0">
              <a:latin typeface="+mj-lt"/>
              <a:cs typeface="Times New Roman" panose="02020603050405020304" pitchFamily="18" charset="0"/>
            </a:endParaRPr>
          </a:p>
          <a:p>
            <a:pPr marR="64008" lvl="0">
              <a:lnSpc>
                <a:spcPct val="150000"/>
              </a:lnSpc>
              <a:spcBef>
                <a:spcPts val="400"/>
              </a:spcBef>
              <a:buClr>
                <a:schemeClr val="accent1"/>
              </a:buClr>
              <a:buSzPct val="68000"/>
              <a:defRPr/>
            </a:pPr>
            <a:r>
              <a:rPr lang="en-IN" dirty="0">
                <a:latin typeface="+mj-lt"/>
                <a:cs typeface="Times New Roman" panose="02020603050405020304" pitchFamily="18" charset="0"/>
              </a:rPr>
              <a:t>Assistant Professor</a:t>
            </a:r>
            <a:endParaRPr lang="en-US" dirty="0">
              <a:latin typeface="+mj-lt"/>
              <a:cs typeface="Times New Roman" panose="02020603050405020304" pitchFamily="18" charset="0"/>
            </a:endParaRP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81000" y="3139082"/>
            <a:ext cx="5029200" cy="400110"/>
          </a:xfrm>
          <a:prstGeom prst="rect">
            <a:avLst/>
          </a:prstGeom>
          <a:noFill/>
        </p:spPr>
        <p:txBody>
          <a:bodyPr wrap="square" rtlCol="0">
            <a:spAutoFit/>
          </a:bodyPr>
          <a:lstStyle/>
          <a:p>
            <a:r>
              <a:rPr lang="en-US" sz="2000" b="1" dirty="0">
                <a:solidFill>
                  <a:schemeClr val="tx2">
                    <a:lumMod val="75000"/>
                  </a:schemeClr>
                </a:solidFill>
              </a:rPr>
              <a:t>Batch No.:50</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47E15191-94D7-28D2-8C2D-352EC3C721AD}"/>
              </a:ext>
            </a:extLst>
          </p:cNvPr>
          <p:cNvSpPr txBox="1"/>
          <p:nvPr/>
        </p:nvSpPr>
        <p:spPr>
          <a:xfrm>
            <a:off x="381420" y="1295400"/>
            <a:ext cx="8456940" cy="43304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problem is i</a:t>
            </a:r>
            <a:r>
              <a:rPr lang="en-US" b="0" i="0" dirty="0">
                <a:solidFill>
                  <a:schemeClr val="tx1"/>
                </a:solidFill>
                <a:effectLst/>
                <a:latin typeface="Times New Roman" panose="02020603050405020304" pitchFamily="18" charset="0"/>
                <a:cs typeface="Times New Roman" panose="02020603050405020304" pitchFamily="18" charset="0"/>
              </a:rPr>
              <a:t>n the current dynamic healthcare landscape, access to quality healthcare remains a challenge, with individuals often struggling to accurately understand their health symptoms, connect with the right specialists, and schedule appointments efficiently.</a:t>
            </a:r>
          </a:p>
          <a:p>
            <a:pPr marL="342900" indent="-342900" algn="just">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primary aim of this project is to empower individuals by providing them with a reliable and user-friendly tool to gain accurate disease insights, seamlessly</a:t>
            </a:r>
            <a:r>
              <a:rPr lang="en-US" b="0" i="0" dirty="0">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connect</a:t>
            </a: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with expert healthcare providers, and effortlessly schedule appointments.</a:t>
            </a:r>
          </a:p>
          <a:p>
            <a:pPr algn="just">
              <a:lnSpc>
                <a:spcPct val="150000"/>
              </a:lnSpc>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D903412F-8611-B935-086C-57FD1330F721}"/>
              </a:ext>
            </a:extLst>
          </p:cNvPr>
          <p:cNvSpPr txBox="1"/>
          <p:nvPr/>
        </p:nvSpPr>
        <p:spPr>
          <a:xfrm>
            <a:off x="457200" y="1295400"/>
            <a:ext cx="8381160" cy="400109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can select the symptoms which they are suffered and able to identify the disease caused by them.</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 allows users to search for doctors in their area based on specialty, location, and availability. Users can also read reviews from other patients to help them make informed decisions about their healthcare providers.</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can easily book appointments with their chosen healthcare providers directly through the app. The app also offers reminders and notifications to help users stay on top of their appointments and manage their healthcare needs more effectively.</a:t>
            </a:r>
          </a:p>
          <a:p>
            <a:endParaRPr lang="en-US" sz="2000" dirty="0"/>
          </a:p>
          <a:p>
            <a:endParaRPr lang="en-US"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xmlns="" xmlns:pslz="http://schemas.microsoft.com/office/powerpoint/2016/slidezoom"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523883683"/>
              </p:ext>
            </p:extLst>
          </p:nvPr>
        </p:nvGraphicFramePr>
        <p:xfrm>
          <a:off x="142844" y="500041"/>
          <a:ext cx="8786873" cy="6271859"/>
        </p:xfrm>
        <a:graphic>
          <a:graphicData uri="http://schemas.openxmlformats.org/drawingml/2006/table">
            <a:tbl>
              <a:tblPr firstRow="1" bandRow="1">
                <a:tableStyleId>{5C22544A-7EE6-4342-B048-85BDC9FD1C3A}</a:tableStyleId>
              </a:tblPr>
              <a:tblGrid>
                <a:gridCol w="354910">
                  <a:extLst>
                    <a:ext uri="{9D8B030D-6E8A-4147-A177-3AD203B41FA5}">
                      <a16:colId xmlns:a16="http://schemas.microsoft.com/office/drawing/2014/main" val="432745929"/>
                    </a:ext>
                  </a:extLst>
                </a:gridCol>
                <a:gridCol w="868580">
                  <a:extLst>
                    <a:ext uri="{9D8B030D-6E8A-4147-A177-3AD203B41FA5}">
                      <a16:colId xmlns:a16="http://schemas.microsoft.com/office/drawing/2014/main" val="1998233565"/>
                    </a:ext>
                  </a:extLst>
                </a:gridCol>
                <a:gridCol w="1605037">
                  <a:extLst>
                    <a:ext uri="{9D8B030D-6E8A-4147-A177-3AD203B41FA5}">
                      <a16:colId xmlns:a16="http://schemas.microsoft.com/office/drawing/2014/main" val="3760181125"/>
                    </a:ext>
                  </a:extLst>
                </a:gridCol>
                <a:gridCol w="1714922">
                  <a:extLst>
                    <a:ext uri="{9D8B030D-6E8A-4147-A177-3AD203B41FA5}">
                      <a16:colId xmlns:a16="http://schemas.microsoft.com/office/drawing/2014/main" val="1470764825"/>
                    </a:ext>
                  </a:extLst>
                </a:gridCol>
                <a:gridCol w="2201638">
                  <a:extLst>
                    <a:ext uri="{9D8B030D-6E8A-4147-A177-3AD203B41FA5}">
                      <a16:colId xmlns:a16="http://schemas.microsoft.com/office/drawing/2014/main" val="3423994347"/>
                    </a:ext>
                  </a:extLst>
                </a:gridCol>
                <a:gridCol w="2041786">
                  <a:extLst>
                    <a:ext uri="{9D8B030D-6E8A-4147-A177-3AD203B41FA5}">
                      <a16:colId xmlns:a16="http://schemas.microsoft.com/office/drawing/2014/main" val="635663868"/>
                    </a:ext>
                  </a:extLst>
                </a:gridCol>
              </a:tblGrid>
              <a:tr h="1354574">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414778">
                <a:tc>
                  <a:txBody>
                    <a:bodyPr/>
                    <a:lstStyle/>
                    <a:p>
                      <a:r>
                        <a:rPr lang="en-US" dirty="0"/>
                        <a:t>1</a:t>
                      </a:r>
                      <a:endParaRPr lang="en-IN" dirty="0"/>
                    </a:p>
                  </a:txBody>
                  <a:tcPr/>
                </a:tc>
                <a:tc>
                  <a:txBody>
                    <a:bodyPr/>
                    <a:lstStyle/>
                    <a:p>
                      <a:r>
                        <a:rPr lang="en-US" sz="1100" dirty="0"/>
                        <a:t> Ananya,</a:t>
                      </a:r>
                    </a:p>
                    <a:p>
                      <a:r>
                        <a:rPr lang="en-US" sz="1100" dirty="0"/>
                        <a:t>Sahil in 2021</a:t>
                      </a:r>
                    </a:p>
                    <a:p>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The prediction of disease at an earlier stage became the most important task and correct prediction of disease is the most challenging task. </a:t>
                      </a:r>
                    </a:p>
                    <a:p>
                      <a:endParaRPr lang="en-IN" sz="1100" b="0" dirty="0">
                        <a:latin typeface="Arial" pitchFamily="34" charset="0"/>
                        <a:cs typeface="Arial"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Disease Prediction using Machine Learning on users symptoms</a:t>
                      </a:r>
                    </a:p>
                    <a:p>
                      <a:endParaRPr lang="en-IN" sz="1100" dirty="0"/>
                    </a:p>
                  </a:txBody>
                  <a:tcPr/>
                </a:tc>
                <a:tc>
                  <a:txBody>
                    <a:bodyPr/>
                    <a:lstStyle/>
                    <a:p>
                      <a:r>
                        <a:rPr lang="en-US" sz="1100" dirty="0">
                          <a:latin typeface="+mn-lt"/>
                          <a:cs typeface="Times New Roman" panose="02020603050405020304" pitchFamily="18" charset="0"/>
                        </a:rPr>
                        <a:t>This is system that can identify diseases based on symptoms. </a:t>
                      </a:r>
                    </a:p>
                    <a:p>
                      <a:r>
                        <a:rPr lang="en-US" sz="1100" dirty="0">
                          <a:latin typeface="+mn-lt"/>
                          <a:cs typeface="Times New Roman" panose="02020603050405020304" pitchFamily="18" charset="0"/>
                        </a:rPr>
                        <a:t>For the prediction purpose, they  used three algorithms of machine learning which is Random Forest,.</a:t>
                      </a:r>
                      <a:endParaRPr lang="en-IN" sz="1100" dirty="0">
                        <a:latin typeface="+mn-lt"/>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t>This prediction system is unique as it predicts forty one diseases</a:t>
                      </a:r>
                      <a:r>
                        <a:rPr lang="en-IN" sz="1100" baseline="0" dirty="0"/>
                        <a:t> and it is good one.</a:t>
                      </a:r>
                      <a:endParaRPr lang="en-IN" sz="1100" dirty="0"/>
                    </a:p>
                    <a:p>
                      <a:endParaRPr lang="en-IN" dirty="0"/>
                    </a:p>
                  </a:txBody>
                  <a:tcPr/>
                </a:tc>
                <a:extLst>
                  <a:ext uri="{0D108BD9-81ED-4DB2-BD59-A6C34878D82A}">
                    <a16:rowId xmlns:a16="http://schemas.microsoft.com/office/drawing/2014/main" val="3097843794"/>
                  </a:ext>
                </a:extLst>
              </a:tr>
              <a:tr h="1745896">
                <a:tc>
                  <a:txBody>
                    <a:bodyPr/>
                    <a:lstStyle/>
                    <a:p>
                      <a:r>
                        <a:rPr lang="en-US" dirty="0"/>
                        <a:t>2</a:t>
                      </a:r>
                      <a:endParaRPr lang="en-IN" dirty="0"/>
                    </a:p>
                  </a:txBody>
                  <a:tcPr/>
                </a:tc>
                <a:tc>
                  <a:txBody>
                    <a:bodyPr/>
                    <a:lstStyle/>
                    <a:p>
                      <a:r>
                        <a:rPr lang="en-IN" sz="1100" dirty="0"/>
                        <a:t>Vamshi Krishna , Sai Nath in 2022</a:t>
                      </a:r>
                    </a:p>
                  </a:txBody>
                  <a:tcPr/>
                </a:tc>
                <a:tc>
                  <a:txBody>
                    <a:bodyPr/>
                    <a:lstStyle/>
                    <a:p>
                      <a:r>
                        <a:rPr lang="en-US" sz="1100" dirty="0"/>
                        <a:t>Disease prediction using machine learning, is to everyone's daily </a:t>
                      </a:r>
                      <a:r>
                        <a:rPr lang="en-US" sz="1100" dirty="0" err="1"/>
                        <a:t>lives,especially</a:t>
                      </a:r>
                      <a:r>
                        <a:rPr lang="en-US" sz="1100" dirty="0"/>
                        <a:t> to those in the healthcare </a:t>
                      </a:r>
                      <a:r>
                        <a:rPr lang="en-US" sz="1100" dirty="0" err="1"/>
                        <a:t>industry,to</a:t>
                      </a:r>
                      <a:r>
                        <a:rPr lang="en-US" sz="1100" dirty="0"/>
                        <a:t> predict patients diseases based on their symptoms</a:t>
                      </a:r>
                      <a:endParaRPr lang="en-IN" sz="1100" dirty="0"/>
                    </a:p>
                  </a:txBody>
                  <a:tcPr/>
                </a:tc>
                <a:tc>
                  <a:txBody>
                    <a:bodyPr/>
                    <a:lstStyle/>
                    <a:p>
                      <a:r>
                        <a:rPr lang="en-IN" sz="1100" dirty="0"/>
                        <a:t>Disease predictor based ion symptoms using machine learning</a:t>
                      </a:r>
                    </a:p>
                  </a:txBody>
                  <a:tcPr/>
                </a:tc>
                <a:tc>
                  <a:txBody>
                    <a:bodyPr/>
                    <a:lstStyle/>
                    <a:p>
                      <a:r>
                        <a:rPr lang="en-US" sz="1100" dirty="0"/>
                        <a:t>Used Machine Learning techniques (KNN) to precisely forecast the ailment that the patient has been suffering from. To train the model and predict user diseases based on the symptoms they enter, we use machine learning algorithms.</a:t>
                      </a:r>
                      <a:endParaRPr lang="en-IN" sz="1100" dirty="0"/>
                    </a:p>
                  </a:txBody>
                  <a:tcPr/>
                </a:tc>
                <a:tc>
                  <a:txBody>
                    <a:bodyPr/>
                    <a:lstStyle/>
                    <a:p>
                      <a:r>
                        <a:rPr lang="en-IN" sz="1100" dirty="0"/>
                        <a:t>This gives accuracy 87%</a:t>
                      </a:r>
                    </a:p>
                  </a:txBody>
                  <a:tcPr/>
                </a:tc>
                <a:extLst>
                  <a:ext uri="{0D108BD9-81ED-4DB2-BD59-A6C34878D82A}">
                    <a16:rowId xmlns:a16="http://schemas.microsoft.com/office/drawing/2014/main" val="3396774005"/>
                  </a:ext>
                </a:extLst>
              </a:tr>
              <a:tr h="1699859">
                <a:tc>
                  <a:txBody>
                    <a:bodyPr/>
                    <a:lstStyle/>
                    <a:p>
                      <a:r>
                        <a:rPr lang="en-US" dirty="0"/>
                        <a:t>3</a:t>
                      </a:r>
                      <a:endParaRPr lang="en-IN"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100" dirty="0"/>
                        <a:t>Venkatesh </a:t>
                      </a:r>
                      <a:r>
                        <a:rPr lang="en-US" sz="1100" dirty="0" err="1"/>
                        <a:t>Rallapalli</a:t>
                      </a:r>
                      <a:r>
                        <a:rPr lang="en-US" sz="1100" dirty="0"/>
                        <a:t>, Dipti </a:t>
                      </a:r>
                      <a:r>
                        <a:rPr lang="en-US" sz="1100" dirty="0" err="1"/>
                        <a:t>Menghani</a:t>
                      </a:r>
                      <a:r>
                        <a:rPr lang="en-US" sz="1100" dirty="0"/>
                        <a:t>. In 2016.</a:t>
                      </a:r>
                      <a:endParaRPr lang="en-IN" sz="1100" dirty="0"/>
                    </a:p>
                    <a:p>
                      <a:pPr algn="l"/>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Nowadays many people are facing different types of medical problems. booking doctor appointments physically has impossibl</a:t>
                      </a:r>
                      <a:r>
                        <a:rPr lang="en-US" sz="1100" baseline="0" dirty="0"/>
                        <a:t>e.</a:t>
                      </a:r>
                      <a:endParaRPr lang="en-IN" sz="1100" dirty="0"/>
                    </a:p>
                    <a:p>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Online Doctor Appointment System</a:t>
                      </a:r>
                      <a:endParaRPr lang="en-IN" sz="1100" dirty="0"/>
                    </a:p>
                    <a:p>
                      <a:endParaRPr lang="en-IN" sz="1100" dirty="0"/>
                    </a:p>
                  </a:txBody>
                  <a:tcPr/>
                </a:tc>
                <a:tc>
                  <a:txBody>
                    <a:bodyPr/>
                    <a:lstStyle/>
                    <a:p>
                      <a:pPr marL="0" marR="0" lvl="1" indent="0" defTabSz="914400" eaLnBrk="1" fontAlgn="auto" latinLnBrk="0" hangingPunct="1">
                        <a:lnSpc>
                          <a:spcPct val="100000"/>
                        </a:lnSpc>
                        <a:spcBef>
                          <a:spcPts val="0"/>
                        </a:spcBef>
                        <a:spcAft>
                          <a:spcPts val="0"/>
                        </a:spcAft>
                        <a:buClrTx/>
                        <a:buSzTx/>
                        <a:buFontTx/>
                        <a:buNone/>
                        <a:tabLst/>
                        <a:defRPr/>
                      </a:pPr>
                      <a:r>
                        <a:rPr lang="en-US" sz="1100" dirty="0"/>
                        <a:t>This is a web-based where patients can select doctors based on their medical needs and they can look at their details.</a:t>
                      </a:r>
                      <a:endParaRPr lang="en-IN" sz="1100" dirty="0"/>
                    </a:p>
                    <a:p>
                      <a:pPr lvl="1">
                        <a:lnSpc>
                          <a:spcPct val="100000"/>
                        </a:lnSpc>
                      </a:pP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t>This kind of system is useful to book only appointments. As it contains different kinds</a:t>
                      </a:r>
                      <a:r>
                        <a:rPr lang="en-IN" sz="1100" baseline="0" dirty="0"/>
                        <a:t> of doctors in it.</a:t>
                      </a:r>
                      <a:r>
                        <a:rPr lang="en-IN" sz="1100" dirty="0"/>
                        <a:t>.</a:t>
                      </a:r>
                    </a:p>
                    <a:p>
                      <a:endParaRPr lang="en-IN" sz="1100" dirty="0"/>
                    </a:p>
                  </a:txBody>
                  <a:tcPr/>
                </a:tc>
                <a:extLst>
                  <a:ext uri="{0D108BD9-81ED-4DB2-BD59-A6C34878D82A}">
                    <a16:rowId xmlns:a16="http://schemas.microsoft.com/office/drawing/2014/main" val="71528803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383071830"/>
              </p:ext>
            </p:extLst>
          </p:nvPr>
        </p:nvGraphicFramePr>
        <p:xfrm>
          <a:off x="179512" y="642919"/>
          <a:ext cx="8904853" cy="6261315"/>
        </p:xfrm>
        <a:graphic>
          <a:graphicData uri="http://schemas.openxmlformats.org/drawingml/2006/table">
            <a:tbl>
              <a:tblPr firstRow="1" bandRow="1">
                <a:tableStyleId>{5C22544A-7EE6-4342-B048-85BDC9FD1C3A}</a:tableStyleId>
              </a:tblPr>
              <a:tblGrid>
                <a:gridCol w="216024">
                  <a:extLst>
                    <a:ext uri="{9D8B030D-6E8A-4147-A177-3AD203B41FA5}">
                      <a16:colId xmlns:a16="http://schemas.microsoft.com/office/drawing/2014/main" val="432745929"/>
                    </a:ext>
                  </a:extLst>
                </a:gridCol>
                <a:gridCol w="1166313">
                  <a:extLst>
                    <a:ext uri="{9D8B030D-6E8A-4147-A177-3AD203B41FA5}">
                      <a16:colId xmlns:a16="http://schemas.microsoft.com/office/drawing/2014/main" val="1998233565"/>
                    </a:ext>
                  </a:extLst>
                </a:gridCol>
                <a:gridCol w="1460466">
                  <a:extLst>
                    <a:ext uri="{9D8B030D-6E8A-4147-A177-3AD203B41FA5}">
                      <a16:colId xmlns:a16="http://schemas.microsoft.com/office/drawing/2014/main" val="3760181125"/>
                    </a:ext>
                  </a:extLst>
                </a:gridCol>
                <a:gridCol w="1653594">
                  <a:extLst>
                    <a:ext uri="{9D8B030D-6E8A-4147-A177-3AD203B41FA5}">
                      <a16:colId xmlns:a16="http://schemas.microsoft.com/office/drawing/2014/main" val="1470764825"/>
                    </a:ext>
                  </a:extLst>
                </a:gridCol>
                <a:gridCol w="2043799">
                  <a:extLst>
                    <a:ext uri="{9D8B030D-6E8A-4147-A177-3AD203B41FA5}">
                      <a16:colId xmlns:a16="http://schemas.microsoft.com/office/drawing/2014/main" val="3423994347"/>
                    </a:ext>
                  </a:extLst>
                </a:gridCol>
                <a:gridCol w="2364657">
                  <a:extLst>
                    <a:ext uri="{9D8B030D-6E8A-4147-A177-3AD203B41FA5}">
                      <a16:colId xmlns:a16="http://schemas.microsoft.com/office/drawing/2014/main" val="635663868"/>
                    </a:ext>
                  </a:extLst>
                </a:gridCol>
              </a:tblGrid>
              <a:tr h="1148133">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699830">
                <a:tc>
                  <a:txBody>
                    <a:bodyPr/>
                    <a:lstStyle/>
                    <a:p>
                      <a:r>
                        <a:rPr lang="en-US" dirty="0"/>
                        <a:t>4</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Shashank ND &amp; Abhinav Lal founded in year 2008.</a:t>
                      </a:r>
                      <a:endParaRPr lang="en-IN" sz="1100" dirty="0"/>
                    </a:p>
                    <a:p>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Difficulty in Finding and Booking Appointment and Limited access to healthcare information</a:t>
                      </a:r>
                      <a:endParaRPr lang="en-IN" sz="1100" dirty="0"/>
                    </a:p>
                    <a:p>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err="1"/>
                        <a:t>Practo</a:t>
                      </a:r>
                      <a:r>
                        <a:rPr lang="en-IN" sz="1100" dirty="0"/>
                        <a:t> is an application related to the healthcare. Which</a:t>
                      </a:r>
                      <a:r>
                        <a:rPr lang="en-IN" sz="1100" baseline="0" dirty="0"/>
                        <a:t> provides doctor search, appointment booking and telemedicine consultations.</a:t>
                      </a:r>
                    </a:p>
                    <a:p>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err="1">
                          <a:solidFill>
                            <a:schemeClr val="dk1"/>
                          </a:solidFill>
                          <a:latin typeface="+mn-lt"/>
                          <a:ea typeface="+mn-ea"/>
                          <a:cs typeface="+mn-cs"/>
                        </a:rPr>
                        <a:t>Practo</a:t>
                      </a:r>
                      <a:r>
                        <a:rPr lang="en-US" sz="1100" b="0" i="0" dirty="0">
                          <a:solidFill>
                            <a:schemeClr val="dk1"/>
                          </a:solidFill>
                          <a:latin typeface="+mn-lt"/>
                          <a:ea typeface="+mn-ea"/>
                          <a:cs typeface="+mn-cs"/>
                        </a:rPr>
                        <a:t> app depends on your individual healthcare needs. </a:t>
                      </a:r>
                      <a:r>
                        <a:rPr lang="en-US" sz="1100" b="0" i="0" dirty="0" err="1">
                          <a:solidFill>
                            <a:schemeClr val="dk1"/>
                          </a:solidFill>
                          <a:latin typeface="+mn-lt"/>
                          <a:ea typeface="+mn-ea"/>
                          <a:cs typeface="+mn-cs"/>
                        </a:rPr>
                        <a:t>Practo's</a:t>
                      </a:r>
                      <a:r>
                        <a:rPr lang="en-US" sz="1100" b="0" i="0" dirty="0">
                          <a:solidFill>
                            <a:schemeClr val="dk1"/>
                          </a:solidFill>
                          <a:latin typeface="+mn-lt"/>
                          <a:ea typeface="+mn-ea"/>
                          <a:cs typeface="+mn-cs"/>
                        </a:rPr>
                        <a:t> features empowers users to find the right doctors, book appointments, manage health records, access telemedicine, and much more. </a:t>
                      </a:r>
                      <a:endParaRPr lang="en-IN" sz="1100" dirty="0"/>
                    </a:p>
                    <a:p>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t>This application is helpful as it saves our</a:t>
                      </a:r>
                      <a:r>
                        <a:rPr lang="en-IN" sz="1100" baseline="0" dirty="0"/>
                        <a:t> time by suggesting right doctors.</a:t>
                      </a:r>
                      <a:endParaRPr lang="en-IN" sz="1100" dirty="0"/>
                    </a:p>
                    <a:p>
                      <a:endParaRPr lang="en-IN" sz="1100" dirty="0"/>
                    </a:p>
                  </a:txBody>
                  <a:tcPr/>
                </a:tc>
                <a:extLst>
                  <a:ext uri="{0D108BD9-81ED-4DB2-BD59-A6C34878D82A}">
                    <a16:rowId xmlns:a16="http://schemas.microsoft.com/office/drawing/2014/main" val="3097843794"/>
                  </a:ext>
                </a:extLst>
              </a:tr>
              <a:tr h="1433033">
                <a:tc>
                  <a:txBody>
                    <a:bodyPr/>
                    <a:lstStyle/>
                    <a:p>
                      <a:r>
                        <a:rPr lang="en-US" dirty="0"/>
                        <a:t>5</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It was founded in 2015 by </a:t>
                      </a:r>
                      <a:r>
                        <a:rPr lang="en-US" sz="1100" dirty="0" err="1"/>
                        <a:t>Shachin</a:t>
                      </a:r>
                      <a:r>
                        <a:rPr lang="en-US" sz="1100" dirty="0"/>
                        <a:t> Bharadwaj, Santhosh Nagarajan </a:t>
                      </a:r>
                      <a:endParaRPr lang="en-IN" sz="1100" dirty="0"/>
                    </a:p>
                    <a:p>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t>Previously it</a:t>
                      </a:r>
                      <a:r>
                        <a:rPr lang="en-IN" sz="1100" baseline="0" dirty="0"/>
                        <a:t> is difficult to consult doctor according to our requirements and time. There are chances of waiting in a queue longer times.</a:t>
                      </a:r>
                      <a:endParaRPr lang="en-IN" sz="1100" dirty="0"/>
                    </a:p>
                    <a:p>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err="1">
                          <a:solidFill>
                            <a:schemeClr val="dk1"/>
                          </a:solidFill>
                          <a:latin typeface="+mn-lt"/>
                          <a:ea typeface="+mn-ea"/>
                          <a:cs typeface="+mn-cs"/>
                        </a:rPr>
                        <a:t>Sminq</a:t>
                      </a:r>
                      <a:r>
                        <a:rPr lang="en-US" sz="1100" b="0" i="0" dirty="0">
                          <a:solidFill>
                            <a:schemeClr val="dk1"/>
                          </a:solidFill>
                          <a:latin typeface="+mn-lt"/>
                          <a:ea typeface="+mn-ea"/>
                          <a:cs typeface="+mn-cs"/>
                        </a:rPr>
                        <a:t> App</a:t>
                      </a:r>
                      <a:endParaRPr lang="en-IN" sz="1100" dirty="0"/>
                    </a:p>
                    <a:p>
                      <a:endParaRPr lang="en-IN" sz="1100" dirty="0"/>
                    </a:p>
                  </a:txBody>
                  <a:tcPr/>
                </a:tc>
                <a:tc>
                  <a:txBody>
                    <a:bodyPr/>
                    <a:lstStyle/>
                    <a:p>
                      <a:r>
                        <a:rPr lang="en-US" sz="1100" b="0" i="0" dirty="0">
                          <a:solidFill>
                            <a:schemeClr val="dk1"/>
                          </a:solidFill>
                          <a:latin typeface="+mn-lt"/>
                          <a:ea typeface="+mn-ea"/>
                          <a:cs typeface="+mn-cs"/>
                        </a:rPr>
                        <a:t>App is a medical platform where you can book doctor appointments online with the help of medical professionals</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t>This</a:t>
                      </a:r>
                      <a:r>
                        <a:rPr lang="en-IN" sz="1100" baseline="0" dirty="0"/>
                        <a:t> application is useful as it takes the help of medical professionals.</a:t>
                      </a:r>
                      <a:endParaRPr lang="en-IN" sz="1100" dirty="0"/>
                    </a:p>
                    <a:p>
                      <a:endParaRPr lang="en-IN" sz="1100" dirty="0"/>
                    </a:p>
                  </a:txBody>
                  <a:tcPr/>
                </a:tc>
                <a:extLst>
                  <a:ext uri="{0D108BD9-81ED-4DB2-BD59-A6C34878D82A}">
                    <a16:rowId xmlns:a16="http://schemas.microsoft.com/office/drawing/2014/main" val="3396774005"/>
                  </a:ext>
                </a:extLst>
              </a:tr>
              <a:tr h="1813152">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sz="1100" dirty="0"/>
                    </a:p>
                  </a:txBody>
                  <a:tcPr/>
                </a:tc>
                <a:tc>
                  <a:txBody>
                    <a:bodyPr/>
                    <a:lstStyle/>
                    <a:p>
                      <a:endParaRPr lang="en-IN" dirty="0"/>
                    </a:p>
                  </a:txBody>
                  <a:tcPr/>
                </a:tc>
                <a:extLst>
                  <a:ext uri="{0D108BD9-81ED-4DB2-BD59-A6C34878D82A}">
                    <a16:rowId xmlns:a16="http://schemas.microsoft.com/office/drawing/2014/main" val="715288033"/>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A223AF5F-D4C5-658D-98F9-08C584CC27A6}"/>
              </a:ext>
            </a:extLst>
          </p:cNvPr>
          <p:cNvSpPr txBox="1"/>
          <p:nvPr/>
        </p:nvSpPr>
        <p:spPr>
          <a:xfrm>
            <a:off x="2270760" y="2828836"/>
            <a:ext cx="4582160" cy="1200329"/>
          </a:xfrm>
          <a:prstGeom prst="rect">
            <a:avLst/>
          </a:prstGeom>
          <a:noFill/>
        </p:spPr>
        <p:txBody>
          <a:bodyPr wrap="square">
            <a:spAutoFit/>
          </a:bodyPr>
          <a:lstStyle/>
          <a:p>
            <a:endParaRPr lang="en-IN" dirty="0"/>
          </a:p>
          <a:p>
            <a:endParaRPr lang="en-IN" dirty="0"/>
          </a:p>
          <a:p>
            <a:endParaRPr lang="en-IN" sz="1800" dirty="0"/>
          </a:p>
          <a:p>
            <a:endParaRPr lang="en-IN" sz="1800" dirty="0"/>
          </a:p>
        </p:txBody>
      </p:sp>
      <p:sp>
        <p:nvSpPr>
          <p:cNvPr id="5" name="TextBox 4">
            <a:extLst>
              <a:ext uri="{FF2B5EF4-FFF2-40B4-BE49-F238E27FC236}">
                <a16:creationId xmlns:a16="http://schemas.microsoft.com/office/drawing/2014/main" id="{B28E4BE1-4C7A-4479-34D0-021D74C95AA9}"/>
              </a:ext>
            </a:extLst>
          </p:cNvPr>
          <p:cNvSpPr txBox="1"/>
          <p:nvPr/>
        </p:nvSpPr>
        <p:spPr>
          <a:xfrm>
            <a:off x="76200" y="1346530"/>
            <a:ext cx="8816280"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This is system that can identify diseases based on symptoms. For prediction purpose, we required some symptom’s dataset. With the help of the disease symptom dataset from the Kaggle platform, they find a huge amount of information to process in this system for accurate prediction. For the prediction purpose, they  used three algorithms of machine learning which are Naïve Bayes, Random Forest, and Decision Trees.</a:t>
            </a:r>
          </a:p>
          <a:p>
            <a:pPr algn="just">
              <a:lnSpc>
                <a:spcPct val="150000"/>
              </a:lnSpc>
            </a:pPr>
            <a:r>
              <a:rPr lang="en-US" dirty="0">
                <a:latin typeface="Times New Roman" panose="02020603050405020304" pitchFamily="18" charset="0"/>
                <a:cs typeface="Times New Roman" panose="02020603050405020304" pitchFamily="18" charset="0"/>
              </a:rPr>
              <a:t>Steps involved in implementation:</a:t>
            </a:r>
          </a:p>
          <a:p>
            <a:pPr marL="457200" indent="-457200" algn="just">
              <a:lnSpc>
                <a:spcPct val="150000"/>
              </a:lnSpc>
              <a:buAutoNum type="arabicPeriod"/>
            </a:pPr>
            <a:r>
              <a:rPr lang="en-US" dirty="0">
                <a:latin typeface="Times New Roman" panose="02020603050405020304" pitchFamily="18" charset="0"/>
                <a:cs typeface="Times New Roman" panose="02020603050405020304" pitchFamily="18" charset="0"/>
              </a:rPr>
              <a:t>Input from the user (Symptoms)</a:t>
            </a:r>
          </a:p>
          <a:p>
            <a:pPr marL="457200" indent="-457200" algn="just">
              <a:lnSpc>
                <a:spcPct val="150000"/>
              </a:lnSpc>
              <a:buAutoNum type="arabicPeriod"/>
            </a:pPr>
            <a:r>
              <a:rPr lang="en-IN" dirty="0">
                <a:latin typeface="Times New Roman" panose="02020603050405020304" pitchFamily="18" charset="0"/>
                <a:cs typeface="Times New Roman" panose="02020603050405020304" pitchFamily="18" charset="0"/>
              </a:rPr>
              <a:t>Data </a:t>
            </a:r>
            <a:r>
              <a:rPr lang="en-IN" dirty="0" err="1">
                <a:latin typeface="Times New Roman" panose="02020603050405020304" pitchFamily="18" charset="0"/>
                <a:cs typeface="Times New Roman" panose="02020603050405020304" pitchFamily="18" charset="0"/>
              </a:rPr>
              <a:t>preprocessin</a:t>
            </a:r>
            <a:r>
              <a:rPr lang="en-US" dirty="0">
                <a:latin typeface="Times New Roman" panose="02020603050405020304" pitchFamily="18" charset="0"/>
                <a:cs typeface="Times New Roman" panose="02020603050405020304" pitchFamily="18" charset="0"/>
              </a:rPr>
              <a:t>g</a:t>
            </a:r>
          </a:p>
          <a:p>
            <a:pPr marL="457200" indent="-457200" algn="just">
              <a:lnSpc>
                <a:spcPct val="150000"/>
              </a:lnSpc>
              <a:buAutoNum type="arabicPeriod"/>
            </a:pPr>
            <a:r>
              <a:rPr lang="en-US" dirty="0">
                <a:latin typeface="Times New Roman" panose="02020603050405020304" pitchFamily="18" charset="0"/>
                <a:cs typeface="Times New Roman" panose="02020603050405020304" pitchFamily="18" charset="0"/>
              </a:rPr>
              <a:t>Models selected: Decision Tree , Random Forest ,  Naïve Bayes Classifier.</a:t>
            </a:r>
          </a:p>
          <a:p>
            <a:pPr marL="457200" indent="-457200" algn="just">
              <a:lnSpc>
                <a:spcPct val="150000"/>
              </a:lnSpc>
              <a:buAutoNum type="arabicPeriod"/>
            </a:pPr>
            <a:r>
              <a:rPr lang="en-US" dirty="0">
                <a:latin typeface="Times New Roman" panose="02020603050405020304" pitchFamily="18" charset="0"/>
                <a:cs typeface="Times New Roman" panose="02020603050405020304" pitchFamily="18" charset="0"/>
              </a:rPr>
              <a:t>Output (diseases)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5" name="TextBox 4">
            <a:extLst>
              <a:ext uri="{FF2B5EF4-FFF2-40B4-BE49-F238E27FC236}">
                <a16:creationId xmlns:a16="http://schemas.microsoft.com/office/drawing/2014/main" id="{CE0FE528-B3DF-460F-13C6-1CA31A3B254F}"/>
              </a:ext>
            </a:extLst>
          </p:cNvPr>
          <p:cNvSpPr txBox="1"/>
          <p:nvPr/>
        </p:nvSpPr>
        <p:spPr>
          <a:xfrm>
            <a:off x="381420" y="980420"/>
            <a:ext cx="8381159" cy="4613058"/>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1.To conduct all of the experiments in the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we used the python3 programming language with the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interface.</a:t>
            </a:r>
          </a:p>
          <a:p>
            <a:pPr>
              <a:lnSpc>
                <a:spcPct val="150000"/>
              </a:lnSpc>
            </a:pPr>
            <a:r>
              <a:rPr lang="en-US" dirty="0">
                <a:latin typeface="Times New Roman" panose="02020603050405020304" pitchFamily="18" charset="0"/>
                <a:cs typeface="Times New Roman" panose="02020603050405020304" pitchFamily="18" charset="0"/>
              </a:rPr>
              <a:t>2.Supplied symptoms as input to the system.</a:t>
            </a:r>
          </a:p>
          <a:p>
            <a:pPr>
              <a:lnSpc>
                <a:spcPct val="150000"/>
              </a:lnSpc>
            </a:pPr>
            <a:r>
              <a:rPr lang="en-US" dirty="0">
                <a:latin typeface="Times New Roman" panose="02020603050405020304" pitchFamily="18" charset="0"/>
                <a:cs typeface="Times New Roman" panose="02020603050405020304" pitchFamily="18" charset="0"/>
              </a:rPr>
              <a:t>3. With the help of the disease symptom dataset from the Kaggle platform, they find a huge amount of information to process in this system.</a:t>
            </a:r>
          </a:p>
          <a:p>
            <a:pPr>
              <a:lnSpc>
                <a:spcPct val="150000"/>
              </a:lnSpc>
            </a:pPr>
            <a:r>
              <a:rPr lang="en-US" dirty="0">
                <a:latin typeface="Times New Roman" panose="02020603050405020304" pitchFamily="18" charset="0"/>
                <a:cs typeface="Times New Roman" panose="02020603050405020304" pitchFamily="18" charset="0"/>
              </a:rPr>
              <a:t>4.This step will remove any punctuation, HTML markups, hashtags, URLs, and whitespace, as well as stop words.</a:t>
            </a:r>
          </a:p>
          <a:p>
            <a:pPr>
              <a:lnSpc>
                <a:spcPct val="150000"/>
              </a:lnSpc>
            </a:pPr>
            <a:r>
              <a:rPr lang="en-US" dirty="0">
                <a:latin typeface="Times New Roman" panose="02020603050405020304" pitchFamily="18" charset="0"/>
                <a:cs typeface="Times New Roman" panose="02020603050405020304" pitchFamily="18" charset="0"/>
              </a:rPr>
              <a:t>5.The system will compare the user's symptoms to the dataset as they are entered, the dataset is made up of binary 0s and 1s, and once the model has assessed all of the user's symptoms, it will accurately forecast the disease associated with that manifestation.</a:t>
            </a:r>
          </a:p>
          <a:p>
            <a:pPr>
              <a:lnSpc>
                <a:spcPct val="150000"/>
              </a:lnSpc>
            </a:pPr>
            <a:r>
              <a:rPr lang="en-US" dirty="0">
                <a:latin typeface="Times New Roman" panose="02020603050405020304" pitchFamily="18" charset="0"/>
                <a:cs typeface="Times New Roman" panose="02020603050405020304" pitchFamily="18" charset="0"/>
              </a:rPr>
              <a:t>6.The model gives accuracy 90%.</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FAE45535-B9A7-D601-D9EB-A1E141631269}"/>
              </a:ext>
            </a:extLst>
          </p:cNvPr>
          <p:cNvSpPr txBox="1"/>
          <p:nvPr/>
        </p:nvSpPr>
        <p:spPr>
          <a:xfrm>
            <a:off x="422596" y="1340768"/>
            <a:ext cx="8298808" cy="336656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Disease prediction is a technique for foreseeing the onset of a range of common diseases.</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left untreated or ignored, can result in mortality and a slew of other problems for the patient and their family.</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can learn about the disease he or she is suffering from simply by entering the symptoms and the health industry can benefit from this system.</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Doctors' workload will be decreased if the healthcare industry embraces this notion, and they will be better qualified to foresee a patient's sickness.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A1292367-A80B-762D-7CCF-3DA83B3FAFAF}"/>
              </a:ext>
            </a:extLst>
          </p:cNvPr>
          <p:cNvSpPr txBox="1"/>
          <p:nvPr/>
        </p:nvSpPr>
        <p:spPr>
          <a:xfrm>
            <a:off x="239684" y="1382018"/>
            <a:ext cx="8370076" cy="2535566"/>
          </a:xfrm>
          <a:prstGeom prst="rect">
            <a:avLst/>
          </a:prstGeom>
          <a:noFill/>
        </p:spPr>
        <p:txBody>
          <a:bodyPr wrap="square">
            <a:spAutoFit/>
          </a:bodyPr>
          <a:lstStyle/>
          <a:p>
            <a:pPr>
              <a:lnSpc>
                <a:spcPct val="150000"/>
              </a:lnSpc>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dirty="0">
                <a:hlinkClick r:id="rId2"/>
              </a:rPr>
              <a:t>ijct-v8i2p47.pdf (ijctjournal.org)</a:t>
            </a:r>
            <a:endParaRPr lang="en-IN" dirty="0"/>
          </a:p>
          <a:p>
            <a:pPr marL="342900" indent="-342900">
              <a:lnSpc>
                <a:spcPct val="150000"/>
              </a:lnSpc>
              <a:buFont typeface="Arial" panose="020B0604020202020204" pitchFamily="34" charset="0"/>
              <a:buChar char="•"/>
            </a:pPr>
            <a:r>
              <a:rPr lang="en-IN" dirty="0">
                <a:hlinkClick r:id="rId3"/>
              </a:rPr>
              <a:t>I1204034852.pdf (ijera.com)</a:t>
            </a: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hlinkClick r:id="rId4"/>
              </a:rPr>
              <a:t>www.appointmentbookingapp.com/referral/patient</a:t>
            </a: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dirty="0">
                <a:hlinkClick r:id="rId5"/>
              </a:rPr>
              <a:t>fin_irjmets1653367944.pdf</a:t>
            </a: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6" name="Rectangle 5"/>
          <p:cNvSpPr/>
          <p:nvPr/>
        </p:nvSpPr>
        <p:spPr>
          <a:xfrm>
            <a:off x="285720" y="1214420"/>
            <a:ext cx="8858280" cy="4947316"/>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Many deadly diseases are preventable and can be cured if treated at an early stage. However, people tend to ignore the early symptoms of a disease as they are mild. And till the time they become aware of the disease, the infection has already spread into their body. Hence, it is always advisable to have a regular body check-up to avoid health issues later. The Online Doctor Application proposed here is an android based smart application that will help the users to identify a disease based on the symptoms. When a patient enters his /her symptoms the system will incorporates custom made algorithms like random forest algorithm and KNN </a:t>
            </a:r>
            <a:r>
              <a:rPr lang="en-US" dirty="0" err="1">
                <a:latin typeface="Times New Roman" pitchFamily="18" charset="0"/>
                <a:cs typeface="Times New Roman" pitchFamily="18" charset="0"/>
              </a:rPr>
              <a:t>classifer</a:t>
            </a:r>
            <a:r>
              <a:rPr lang="en-US" dirty="0">
                <a:latin typeface="Times New Roman" pitchFamily="18" charset="0"/>
                <a:cs typeface="Times New Roman" pitchFamily="18" charset="0"/>
              </a:rPr>
              <a:t> to identify the disease. Then based on the disease identified the system will recommend a list of doctors having expertise on that particular disease. The patients can book an appointment with the doctors as per their preferred time &amp; date. The patients can also chat with a doctor to get consultations.</a:t>
            </a:r>
          </a:p>
          <a:p>
            <a:pPr>
              <a:lnSpc>
                <a:spcPct val="150000"/>
              </a:lnSpc>
            </a:pPr>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7200" y="1295400"/>
            <a:ext cx="8458200" cy="4524315"/>
          </a:xfrm>
          <a:prstGeom prst="rect">
            <a:avLst/>
          </a:prstGeom>
          <a:noFill/>
        </p:spPr>
        <p:txBody>
          <a:bodyPr wrap="square" rtlCol="0">
            <a:spAutoFit/>
          </a:bodyPr>
          <a:lstStyle/>
          <a:p>
            <a:pPr algn="just">
              <a:lnSpc>
                <a:spcPct val="150000"/>
              </a:lnSpc>
              <a:buFont typeface="Arial" pitchFamily="34" charset="0"/>
              <a:buChar char="•"/>
            </a:pPr>
            <a:r>
              <a:rPr lang="en-US" b="0" i="0" dirty="0">
                <a:effectLst/>
                <a:latin typeface="Times New Roman" panose="02020603050405020304" pitchFamily="18" charset="0"/>
                <a:cs typeface="Times New Roman" panose="02020603050405020304" pitchFamily="18" charset="0"/>
              </a:rPr>
              <a:t>In today's fast-paced world, access to quality healthcare is essential. We're excited to introduce an innovative solution that puts your health in your hands.</a:t>
            </a:r>
          </a:p>
          <a:p>
            <a:pPr algn="just">
              <a:lnSpc>
                <a:spcPct val="150000"/>
              </a:lnSpc>
              <a:buFont typeface="Arial" pitchFamily="34" charset="0"/>
              <a:buChar char="•"/>
            </a:pPr>
            <a:r>
              <a:rPr lang="en-US" b="0" i="0" dirty="0">
                <a:effectLst/>
                <a:latin typeface="-apple-system"/>
              </a:rPr>
              <a:t> </a:t>
            </a:r>
            <a:r>
              <a:rPr lang="en-US" dirty="0">
                <a:latin typeface="Times New Roman" panose="02020603050405020304" pitchFamily="18" charset="0"/>
                <a:cs typeface="Times New Roman" panose="02020603050405020304" pitchFamily="18" charset="0"/>
              </a:rPr>
              <a:t>It</a:t>
            </a:r>
            <a:r>
              <a:rPr lang="en-US" b="0" i="0" dirty="0">
                <a:effectLst/>
                <a:latin typeface="Times New Roman" panose="02020603050405020304" pitchFamily="18" charset="0"/>
                <a:cs typeface="Times New Roman" panose="02020603050405020304" pitchFamily="18" charset="0"/>
              </a:rPr>
              <a:t> is always advisable to have a regular body check-up to avoid health issues later.</a:t>
            </a:r>
          </a:p>
          <a:p>
            <a:pPr algn="just">
              <a:lnSpc>
                <a:spcPct val="150000"/>
              </a:lnSpc>
              <a:buFont typeface="Arial" pitchFamily="34" charset="0"/>
              <a:buChar char="•"/>
            </a:pPr>
            <a:r>
              <a:rPr lang="en-US" b="0" i="0" dirty="0">
                <a:effectLst/>
                <a:latin typeface="Times New Roman" panose="02020603050405020304" pitchFamily="18" charset="0"/>
                <a:cs typeface="Times New Roman" panose="02020603050405020304" pitchFamily="18" charset="0"/>
              </a:rPr>
              <a:t>AI-Driven Disease Insights, Doctor Referral &amp; Appointment Utility-an tool that seamlessly combines AI technology with healthcare access. </a:t>
            </a:r>
          </a:p>
          <a:p>
            <a:pPr algn="just">
              <a:lnSpc>
                <a:spcPct val="150000"/>
              </a:lnSpc>
              <a:buFont typeface="Arial" pitchFamily="34" charset="0"/>
              <a:buChar char="•"/>
            </a:pPr>
            <a:r>
              <a:rPr lang="en-US" b="0" i="0" dirty="0">
                <a:effectLst/>
                <a:latin typeface="Times New Roman" panose="02020603050405020304" pitchFamily="18" charset="0"/>
                <a:cs typeface="Times New Roman" panose="02020603050405020304" pitchFamily="18" charset="0"/>
              </a:rPr>
              <a:t>This application offers users the ability to gain  insights into their health conditions through symptom analysis</a:t>
            </a:r>
            <a:r>
              <a:rPr lang="en-US" dirty="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eceive tailored doctor referrals, effortlessly schedule </a:t>
            </a:r>
            <a:r>
              <a:rPr lang="en-US" b="0" i="0" dirty="0" err="1">
                <a:effectLst/>
                <a:latin typeface="Times New Roman" panose="02020603050405020304" pitchFamily="18" charset="0"/>
                <a:cs typeface="Times New Roman" panose="02020603050405020304" pitchFamily="18" charset="0"/>
              </a:rPr>
              <a:t>appointments,way</a:t>
            </a:r>
            <a:r>
              <a:rPr lang="en-US" b="0" i="0" dirty="0">
                <a:effectLst/>
                <a:latin typeface="Times New Roman" panose="02020603050405020304" pitchFamily="18" charset="0"/>
                <a:cs typeface="Times New Roman" panose="02020603050405020304" pitchFamily="18" charset="0"/>
              </a:rPr>
              <a:t> we approach healthcare in a user-friendly, efficient, and accessible manner.</a:t>
            </a:r>
            <a:endParaRPr lang="en-US" dirty="0">
              <a:latin typeface="Times New Roman" panose="02020603050405020304" pitchFamily="18" charset="0"/>
              <a:cs typeface="Times New Roman" pitchFamily="18" charset="0"/>
            </a:endParaRPr>
          </a:p>
          <a:p>
            <a:pPr algn="just">
              <a:lnSpc>
                <a:spcPct val="150000"/>
              </a:lnSpc>
            </a:pPr>
            <a:endParaRPr lang="en-US" dirty="0">
              <a:latin typeface="Times New Roman" panose="02020603050405020304"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126240E2-4639-F5A0-D2B2-4B033E2345E4}"/>
              </a:ext>
            </a:extLst>
          </p:cNvPr>
          <p:cNvSpPr txBox="1"/>
          <p:nvPr/>
        </p:nvSpPr>
        <p:spPr>
          <a:xfrm>
            <a:off x="457200" y="1330220"/>
            <a:ext cx="8458200" cy="3407151"/>
          </a:xfrm>
          <a:prstGeom prst="rect">
            <a:avLst/>
          </a:prstGeom>
          <a:noFill/>
        </p:spPr>
        <p:txBody>
          <a:bodyPr wrap="square">
            <a:spAutoFit/>
          </a:bodyPr>
          <a:lstStyle/>
          <a:p>
            <a:pPr algn="just">
              <a:lnSpc>
                <a:spcPct val="150000"/>
              </a:lnSpc>
              <a:buFont typeface="Arial" pitchFamily="34" charset="0"/>
              <a:buChar char="•"/>
            </a:pPr>
            <a:r>
              <a:rPr lang="en-US" dirty="0">
                <a:latin typeface="Times New Roman" pitchFamily="18" charset="0"/>
                <a:cs typeface="Times New Roman" pitchFamily="18" charset="0"/>
              </a:rPr>
              <a:t>Our objective is to</a:t>
            </a:r>
            <a:r>
              <a:rPr lang="en-US" b="0" i="0" dirty="0">
                <a:effectLst/>
                <a:latin typeface="Times New Roman" panose="02020603050405020304" pitchFamily="18" charset="0"/>
                <a:cs typeface="Times New Roman" panose="02020603050405020304" pitchFamily="18" charset="0"/>
              </a:rPr>
              <a:t> develop and evaluate an AI-driven healthcare application that effectively identifies diseases based on symptoms.</a:t>
            </a:r>
          </a:p>
          <a:p>
            <a:pPr algn="just">
              <a:lnSpc>
                <a:spcPct val="150000"/>
              </a:lnSpc>
              <a:buFont typeface="Arial" pitchFamily="34" charset="0"/>
              <a:buChar char="•"/>
            </a:pPr>
            <a:r>
              <a:rPr lang="en-US" b="0" i="0" dirty="0">
                <a:effectLst/>
                <a:latin typeface="Times New Roman" panose="02020603050405020304" pitchFamily="18" charset="0"/>
                <a:cs typeface="Times New Roman" panose="02020603050405020304" pitchFamily="18" charset="0"/>
              </a:rPr>
              <a:t>Assess the effectiveness of the symptom analysis algorithm in providing reliable disease insights.</a:t>
            </a:r>
          </a:p>
          <a:p>
            <a:pPr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Based on the disease identified this</a:t>
            </a:r>
            <a:r>
              <a:rPr lang="en-US" b="0" i="0" dirty="0">
                <a:effectLst/>
                <a:latin typeface="Times New Roman" panose="02020603050405020304" pitchFamily="18" charset="0"/>
                <a:cs typeface="Times New Roman" panose="02020603050405020304" pitchFamily="18" charset="0"/>
              </a:rPr>
              <a:t> aims t</a:t>
            </a:r>
            <a:r>
              <a:rPr lang="en-US" dirty="0">
                <a:latin typeface="Times New Roman" panose="02020603050405020304" pitchFamily="18" charset="0"/>
                <a:cs typeface="Times New Roman" panose="02020603050405020304" pitchFamily="18" charset="0"/>
              </a:rPr>
              <a:t>o </a:t>
            </a:r>
            <a:r>
              <a:rPr lang="en-US" b="0" i="0" dirty="0">
                <a:effectLst/>
                <a:latin typeface="Times New Roman" panose="02020603050405020304" pitchFamily="18" charset="0"/>
                <a:cs typeface="Times New Roman" panose="02020603050405020304" pitchFamily="18" charset="0"/>
              </a:rPr>
              <a:t> provide accurate doctor referrals.</a:t>
            </a:r>
          </a:p>
          <a:p>
            <a:pPr algn="just">
              <a:lnSpc>
                <a:spcPct val="150000"/>
              </a:lnSpc>
              <a:buFont typeface="Arial" pitchFamily="34" charset="0"/>
              <a:buChar char="•"/>
            </a:pPr>
            <a:r>
              <a:rPr lang="en-US" b="0" i="0" dirty="0">
                <a:effectLst/>
                <a:latin typeface="Times New Roman" panose="02020603050405020304" pitchFamily="18" charset="0"/>
                <a:cs typeface="Times New Roman" panose="02020603050405020304" pitchFamily="18" charset="0"/>
              </a:rPr>
              <a:t> Create a user-friendly interface for seamless appointment booking with recommended doctors. with the aim of improving healthcare accessibility and patient outcomes.</a:t>
            </a:r>
          </a:p>
          <a:p>
            <a:pPr algn="just">
              <a:lnSpc>
                <a:spcPct val="150000"/>
              </a:lnSpc>
              <a:buFont typeface="Arial" pitchFamily="34" charset="0"/>
              <a:buChar char="•"/>
            </a:pPr>
            <a:endParaRPr lang="en-US" sz="20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13606</TotalTime>
  <Words>1509</Words>
  <Application>Microsoft Office PowerPoint</Application>
  <PresentationFormat>On-screen Show (4:3)</PresentationFormat>
  <Paragraphs>135</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Bhagya Sree</cp:lastModifiedBy>
  <cp:revision>727</cp:revision>
  <dcterms:modified xsi:type="dcterms:W3CDTF">2023-11-14T07:26:08Z</dcterms:modified>
</cp:coreProperties>
</file>