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&#1050;&#1085;&#1080;&#1075;&#1072;1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&#1050;&#1085;&#1080;&#1075;&#1072;1" TargetMode="External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&#1050;&#1085;&#1080;&#1075;&#1072;1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9"/>
    </mc:Choice>
    <mc:Fallback>
      <c:style val="39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2000" b="0" dirty="0"/>
              <a:t>Индекс совпадения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Индекс соответствия</c:v>
                </c:pt>
              </c:strCache>
            </c:strRef>
          </c:tx>
          <c:invertIfNegative val="0"/>
          <c:val>
            <c:numRef>
              <c:f>Лист1!$A$2:$A$11</c:f>
              <c:numCache>
                <c:formatCode>General</c:formatCode>
                <c:ptCount val="10"/>
                <c:pt idx="0">
                  <c:v>4.1013356562099999E-2</c:v>
                </c:pt>
                <c:pt idx="1">
                  <c:v>4.3463480963500001E-2</c:v>
                </c:pt>
                <c:pt idx="2">
                  <c:v>3.8523391812900001E-2</c:v>
                </c:pt>
                <c:pt idx="3">
                  <c:v>6.8564162754299995E-2</c:v>
                </c:pt>
                <c:pt idx="4">
                  <c:v>4.3297899922199998E-2</c:v>
                </c:pt>
                <c:pt idx="5">
                  <c:v>4.2996453900699998E-2</c:v>
                </c:pt>
                <c:pt idx="6">
                  <c:v>3.6635141861600003E-2</c:v>
                </c:pt>
                <c:pt idx="7">
                  <c:v>7.0039682539699999E-2</c:v>
                </c:pt>
                <c:pt idx="8">
                  <c:v>3.4498207885300003E-2</c:v>
                </c:pt>
                <c:pt idx="9">
                  <c:v>4.3897099069499998E-2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080640"/>
        <c:axId val="85020032"/>
      </c:barChart>
      <c:catAx>
        <c:axId val="84080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600" b="0" dirty="0"/>
                  <a:t>Длина гаммы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5020032"/>
        <c:crosses val="autoZero"/>
        <c:auto val="1"/>
        <c:lblAlgn val="ctr"/>
        <c:lblOffset val="100"/>
        <c:noMultiLvlLbl val="0"/>
      </c:catAx>
      <c:valAx>
        <c:axId val="8502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4080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b="0" dirty="0"/>
              <a:t>Мат.</a:t>
            </a:r>
            <a:r>
              <a:rPr lang="ru-RU" b="0" baseline="0" dirty="0"/>
              <a:t> ожидание для 1 </a:t>
            </a:r>
            <a:r>
              <a:rPr lang="ru-RU" b="0" baseline="0" dirty="0" smtClean="0"/>
              <a:t>группы</a:t>
            </a:r>
            <a:r>
              <a:rPr lang="en-US" b="0" baseline="0" dirty="0" smtClean="0"/>
              <a:t>:</a:t>
            </a:r>
            <a:endParaRPr lang="ru-RU" b="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circle"/>
            <c:size val="6"/>
          </c:marker>
          <c:cat>
            <c:strRef>
              <c:f>группа1!$A$1:$A$33</c:f>
              <c:strCache>
                <c:ptCount val="33"/>
                <c:pt idx="0">
                  <c:v>_</c:v>
                </c:pt>
                <c:pt idx="1">
                  <c:v>а</c:v>
                </c:pt>
                <c:pt idx="2">
                  <c:v>б</c:v>
                </c:pt>
                <c:pt idx="3">
                  <c:v>в</c:v>
                </c:pt>
                <c:pt idx="4">
                  <c:v>г</c:v>
                </c:pt>
                <c:pt idx="5">
                  <c:v>д</c:v>
                </c:pt>
                <c:pt idx="6">
                  <c:v>е</c:v>
                </c:pt>
                <c:pt idx="7">
                  <c:v>ж</c:v>
                </c:pt>
                <c:pt idx="8">
                  <c:v>з</c:v>
                </c:pt>
                <c:pt idx="9">
                  <c:v>и</c:v>
                </c:pt>
                <c:pt idx="10">
                  <c:v>й</c:v>
                </c:pt>
                <c:pt idx="11">
                  <c:v>к</c:v>
                </c:pt>
                <c:pt idx="12">
                  <c:v>л</c:v>
                </c:pt>
                <c:pt idx="13">
                  <c:v>м</c:v>
                </c:pt>
                <c:pt idx="14">
                  <c:v>н</c:v>
                </c:pt>
                <c:pt idx="15">
                  <c:v>о</c:v>
                </c:pt>
                <c:pt idx="16">
                  <c:v>п</c:v>
                </c:pt>
                <c:pt idx="17">
                  <c:v>р</c:v>
                </c:pt>
                <c:pt idx="18">
                  <c:v>с</c:v>
                </c:pt>
                <c:pt idx="19">
                  <c:v>т</c:v>
                </c:pt>
                <c:pt idx="20">
                  <c:v>у</c:v>
                </c:pt>
                <c:pt idx="21">
                  <c:v>ф</c:v>
                </c:pt>
                <c:pt idx="22">
                  <c:v>х</c:v>
                </c:pt>
                <c:pt idx="23">
                  <c:v>ц</c:v>
                </c:pt>
                <c:pt idx="24">
                  <c:v>ч</c:v>
                </c:pt>
                <c:pt idx="25">
                  <c:v>ш</c:v>
                </c:pt>
                <c:pt idx="26">
                  <c:v>щ</c:v>
                </c:pt>
                <c:pt idx="27">
                  <c:v>ъ</c:v>
                </c:pt>
                <c:pt idx="28">
                  <c:v>ы</c:v>
                </c:pt>
                <c:pt idx="29">
                  <c:v>ь</c:v>
                </c:pt>
                <c:pt idx="30">
                  <c:v>э</c:v>
                </c:pt>
                <c:pt idx="31">
                  <c:v>ю</c:v>
                </c:pt>
                <c:pt idx="32">
                  <c:v>я</c:v>
                </c:pt>
              </c:strCache>
            </c:strRef>
          </c:cat>
          <c:val>
            <c:numRef>
              <c:f>группа1!$B$1:$B$33</c:f>
              <c:numCache>
                <c:formatCode>General</c:formatCode>
                <c:ptCount val="33"/>
                <c:pt idx="0">
                  <c:v>17.1466666667</c:v>
                </c:pt>
                <c:pt idx="1">
                  <c:v>20.546666666699998</c:v>
                </c:pt>
                <c:pt idx="2">
                  <c:v>20.426666666700001</c:v>
                </c:pt>
                <c:pt idx="3">
                  <c:v>20.746666666700001</c:v>
                </c:pt>
                <c:pt idx="4">
                  <c:v>20.186666666699999</c:v>
                </c:pt>
                <c:pt idx="5">
                  <c:v>20.946666666700001</c:v>
                </c:pt>
                <c:pt idx="6">
                  <c:v>20.8266666667</c:v>
                </c:pt>
                <c:pt idx="7">
                  <c:v>19.8266666667</c:v>
                </c:pt>
                <c:pt idx="8">
                  <c:v>18.8266666667</c:v>
                </c:pt>
                <c:pt idx="9">
                  <c:v>18.266666666700001</c:v>
                </c:pt>
                <c:pt idx="10">
                  <c:v>17.266666666700001</c:v>
                </c:pt>
                <c:pt idx="11">
                  <c:v>17.586666666700001</c:v>
                </c:pt>
                <c:pt idx="12">
                  <c:v>16.586666666700001</c:v>
                </c:pt>
                <c:pt idx="13">
                  <c:v>15.586666666699999</c:v>
                </c:pt>
                <c:pt idx="14">
                  <c:v>16.346666666699999</c:v>
                </c:pt>
                <c:pt idx="15">
                  <c:v>15.346666666699999</c:v>
                </c:pt>
                <c:pt idx="16">
                  <c:v>14.346666666699999</c:v>
                </c:pt>
                <c:pt idx="17">
                  <c:v>13.346666666699999</c:v>
                </c:pt>
                <c:pt idx="18">
                  <c:v>12.7866666667</c:v>
                </c:pt>
                <c:pt idx="19">
                  <c:v>17.066666666700002</c:v>
                </c:pt>
                <c:pt idx="20">
                  <c:v>16.946666666700001</c:v>
                </c:pt>
                <c:pt idx="21">
                  <c:v>16.8266666667</c:v>
                </c:pt>
                <c:pt idx="22">
                  <c:v>16.706666666699999</c:v>
                </c:pt>
                <c:pt idx="23">
                  <c:v>15.7066666667</c:v>
                </c:pt>
                <c:pt idx="24">
                  <c:v>15.586666666699999</c:v>
                </c:pt>
                <c:pt idx="25">
                  <c:v>17.666666666699999</c:v>
                </c:pt>
                <c:pt idx="26">
                  <c:v>16.666666666699999</c:v>
                </c:pt>
                <c:pt idx="27">
                  <c:v>16.106666666700001</c:v>
                </c:pt>
                <c:pt idx="28">
                  <c:v>15.106666666700001</c:v>
                </c:pt>
                <c:pt idx="29">
                  <c:v>14.106666666700001</c:v>
                </c:pt>
                <c:pt idx="30">
                  <c:v>14.8666666667</c:v>
                </c:pt>
                <c:pt idx="31">
                  <c:v>15.186666666700001</c:v>
                </c:pt>
                <c:pt idx="32">
                  <c:v>15.506666666699999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357888"/>
        <c:axId val="58506560"/>
      </c:lineChart>
      <c:catAx>
        <c:axId val="224357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400" dirty="0"/>
                  <a:t>Символ</a:t>
                </a:r>
                <a:r>
                  <a:rPr lang="ru-RU" sz="1400" baseline="0" dirty="0"/>
                  <a:t> гаммы</a:t>
                </a:r>
                <a:endParaRPr lang="ru-RU" sz="14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58506560"/>
        <c:crosses val="autoZero"/>
        <c:auto val="1"/>
        <c:lblAlgn val="ctr"/>
        <c:lblOffset val="100"/>
        <c:noMultiLvlLbl val="0"/>
      </c:catAx>
      <c:valAx>
        <c:axId val="58506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M[X]</a:t>
                </a:r>
                <a:endParaRPr lang="ru-RU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4357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b="0" dirty="0"/>
              <a:t>Мат.</a:t>
            </a:r>
            <a:r>
              <a:rPr lang="ru-RU" b="0" baseline="0" dirty="0"/>
              <a:t> ожидание для 1 </a:t>
            </a:r>
            <a:r>
              <a:rPr lang="ru-RU" b="0" baseline="0" dirty="0" smtClean="0"/>
              <a:t>группы</a:t>
            </a:r>
            <a:r>
              <a:rPr lang="en-US" b="0" baseline="0" dirty="0" smtClean="0"/>
              <a:t>:</a:t>
            </a:r>
            <a:endParaRPr lang="ru-RU" b="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circle"/>
            <c:size val="6"/>
          </c:marker>
          <c:cat>
            <c:strRef>
              <c:f>группа1!$A$1:$A$33</c:f>
              <c:strCache>
                <c:ptCount val="33"/>
                <c:pt idx="0">
                  <c:v>_</c:v>
                </c:pt>
                <c:pt idx="1">
                  <c:v>а</c:v>
                </c:pt>
                <c:pt idx="2">
                  <c:v>б</c:v>
                </c:pt>
                <c:pt idx="3">
                  <c:v>в</c:v>
                </c:pt>
                <c:pt idx="4">
                  <c:v>г</c:v>
                </c:pt>
                <c:pt idx="5">
                  <c:v>д</c:v>
                </c:pt>
                <c:pt idx="6">
                  <c:v>е</c:v>
                </c:pt>
                <c:pt idx="7">
                  <c:v>ж</c:v>
                </c:pt>
                <c:pt idx="8">
                  <c:v>з</c:v>
                </c:pt>
                <c:pt idx="9">
                  <c:v>и</c:v>
                </c:pt>
                <c:pt idx="10">
                  <c:v>й</c:v>
                </c:pt>
                <c:pt idx="11">
                  <c:v>к</c:v>
                </c:pt>
                <c:pt idx="12">
                  <c:v>л</c:v>
                </c:pt>
                <c:pt idx="13">
                  <c:v>м</c:v>
                </c:pt>
                <c:pt idx="14">
                  <c:v>н</c:v>
                </c:pt>
                <c:pt idx="15">
                  <c:v>о</c:v>
                </c:pt>
                <c:pt idx="16">
                  <c:v>п</c:v>
                </c:pt>
                <c:pt idx="17">
                  <c:v>р</c:v>
                </c:pt>
                <c:pt idx="18">
                  <c:v>с</c:v>
                </c:pt>
                <c:pt idx="19">
                  <c:v>т</c:v>
                </c:pt>
                <c:pt idx="20">
                  <c:v>у</c:v>
                </c:pt>
                <c:pt idx="21">
                  <c:v>ф</c:v>
                </c:pt>
                <c:pt idx="22">
                  <c:v>х</c:v>
                </c:pt>
                <c:pt idx="23">
                  <c:v>ц</c:v>
                </c:pt>
                <c:pt idx="24">
                  <c:v>ч</c:v>
                </c:pt>
                <c:pt idx="25">
                  <c:v>ш</c:v>
                </c:pt>
                <c:pt idx="26">
                  <c:v>щ</c:v>
                </c:pt>
                <c:pt idx="27">
                  <c:v>ъ</c:v>
                </c:pt>
                <c:pt idx="28">
                  <c:v>ы</c:v>
                </c:pt>
                <c:pt idx="29">
                  <c:v>ь</c:v>
                </c:pt>
                <c:pt idx="30">
                  <c:v>э</c:v>
                </c:pt>
                <c:pt idx="31">
                  <c:v>ю</c:v>
                </c:pt>
                <c:pt idx="32">
                  <c:v>я</c:v>
                </c:pt>
              </c:strCache>
            </c:strRef>
          </c:cat>
          <c:val>
            <c:numRef>
              <c:f>группа1!$B$1:$B$33</c:f>
              <c:numCache>
                <c:formatCode>General</c:formatCode>
                <c:ptCount val="33"/>
                <c:pt idx="0">
                  <c:v>17.1466666667</c:v>
                </c:pt>
                <c:pt idx="1">
                  <c:v>20.546666666699998</c:v>
                </c:pt>
                <c:pt idx="2">
                  <c:v>20.426666666700001</c:v>
                </c:pt>
                <c:pt idx="3">
                  <c:v>20.746666666700001</c:v>
                </c:pt>
                <c:pt idx="4">
                  <c:v>20.186666666699999</c:v>
                </c:pt>
                <c:pt idx="5">
                  <c:v>20.946666666700001</c:v>
                </c:pt>
                <c:pt idx="6">
                  <c:v>20.8266666667</c:v>
                </c:pt>
                <c:pt idx="7">
                  <c:v>19.8266666667</c:v>
                </c:pt>
                <c:pt idx="8">
                  <c:v>18.8266666667</c:v>
                </c:pt>
                <c:pt idx="9">
                  <c:v>18.266666666700001</c:v>
                </c:pt>
                <c:pt idx="10">
                  <c:v>17.266666666700001</c:v>
                </c:pt>
                <c:pt idx="11">
                  <c:v>17.586666666700001</c:v>
                </c:pt>
                <c:pt idx="12">
                  <c:v>16.586666666700001</c:v>
                </c:pt>
                <c:pt idx="13">
                  <c:v>15.586666666699999</c:v>
                </c:pt>
                <c:pt idx="14">
                  <c:v>16.346666666699999</c:v>
                </c:pt>
                <c:pt idx="15">
                  <c:v>15.346666666699999</c:v>
                </c:pt>
                <c:pt idx="16">
                  <c:v>14.346666666699999</c:v>
                </c:pt>
                <c:pt idx="17">
                  <c:v>13.346666666699999</c:v>
                </c:pt>
                <c:pt idx="18">
                  <c:v>12.7866666667</c:v>
                </c:pt>
                <c:pt idx="19">
                  <c:v>17.066666666700002</c:v>
                </c:pt>
                <c:pt idx="20">
                  <c:v>16.946666666700001</c:v>
                </c:pt>
                <c:pt idx="21">
                  <c:v>16.8266666667</c:v>
                </c:pt>
                <c:pt idx="22">
                  <c:v>16.706666666699999</c:v>
                </c:pt>
                <c:pt idx="23">
                  <c:v>15.7066666667</c:v>
                </c:pt>
                <c:pt idx="24">
                  <c:v>15.586666666699999</c:v>
                </c:pt>
                <c:pt idx="25">
                  <c:v>17.666666666699999</c:v>
                </c:pt>
                <c:pt idx="26">
                  <c:v>16.666666666699999</c:v>
                </c:pt>
                <c:pt idx="27">
                  <c:v>16.106666666700001</c:v>
                </c:pt>
                <c:pt idx="28">
                  <c:v>15.106666666700001</c:v>
                </c:pt>
                <c:pt idx="29">
                  <c:v>14.106666666700001</c:v>
                </c:pt>
                <c:pt idx="30">
                  <c:v>14.8666666667</c:v>
                </c:pt>
                <c:pt idx="31">
                  <c:v>15.186666666700001</c:v>
                </c:pt>
                <c:pt idx="32">
                  <c:v>15.506666666699999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337472"/>
        <c:axId val="141083776"/>
      </c:lineChart>
      <c:catAx>
        <c:axId val="215337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400" dirty="0"/>
                  <a:t>Символ</a:t>
                </a:r>
                <a:r>
                  <a:rPr lang="ru-RU" sz="1400" baseline="0" dirty="0"/>
                  <a:t> гаммы</a:t>
                </a:r>
                <a:endParaRPr lang="ru-RU" sz="14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41083776"/>
        <c:crosses val="autoZero"/>
        <c:auto val="1"/>
        <c:lblAlgn val="ctr"/>
        <c:lblOffset val="100"/>
        <c:noMultiLvlLbl val="0"/>
      </c:catAx>
      <c:valAx>
        <c:axId val="141083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M[X]</a:t>
                </a:r>
                <a:endParaRPr lang="ru-RU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5337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b="0" dirty="0"/>
              <a:t>Мат.</a:t>
            </a:r>
            <a:r>
              <a:rPr lang="ru-RU" b="0" baseline="0" dirty="0"/>
              <a:t> ожидание для </a:t>
            </a:r>
            <a:r>
              <a:rPr lang="ru-RU" b="0" baseline="0" dirty="0" smtClean="0"/>
              <a:t>2 </a:t>
            </a:r>
            <a:r>
              <a:rPr lang="ru-RU" b="0" baseline="0" dirty="0" smtClean="0"/>
              <a:t>группы</a:t>
            </a:r>
            <a:r>
              <a:rPr lang="en-US" b="0" baseline="0" dirty="0" smtClean="0"/>
              <a:t>:</a:t>
            </a:r>
            <a:endParaRPr lang="ru-RU" b="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circle"/>
            <c:size val="6"/>
          </c:marker>
          <c:cat>
            <c:strRef>
              <c:f>группа2!$A$1:$A$33</c:f>
              <c:strCache>
                <c:ptCount val="33"/>
                <c:pt idx="0">
                  <c:v>_</c:v>
                </c:pt>
                <c:pt idx="1">
                  <c:v>а</c:v>
                </c:pt>
                <c:pt idx="2">
                  <c:v>б</c:v>
                </c:pt>
                <c:pt idx="3">
                  <c:v>в</c:v>
                </c:pt>
                <c:pt idx="4">
                  <c:v>г</c:v>
                </c:pt>
                <c:pt idx="5">
                  <c:v>д</c:v>
                </c:pt>
                <c:pt idx="6">
                  <c:v>е</c:v>
                </c:pt>
                <c:pt idx="7">
                  <c:v>ж</c:v>
                </c:pt>
                <c:pt idx="8">
                  <c:v>з</c:v>
                </c:pt>
                <c:pt idx="9">
                  <c:v>и</c:v>
                </c:pt>
                <c:pt idx="10">
                  <c:v>й</c:v>
                </c:pt>
                <c:pt idx="11">
                  <c:v>к</c:v>
                </c:pt>
                <c:pt idx="12">
                  <c:v>л</c:v>
                </c:pt>
                <c:pt idx="13">
                  <c:v>м</c:v>
                </c:pt>
                <c:pt idx="14">
                  <c:v>н</c:v>
                </c:pt>
                <c:pt idx="15">
                  <c:v>о</c:v>
                </c:pt>
                <c:pt idx="16">
                  <c:v>п</c:v>
                </c:pt>
                <c:pt idx="17">
                  <c:v>р</c:v>
                </c:pt>
                <c:pt idx="18">
                  <c:v>с</c:v>
                </c:pt>
                <c:pt idx="19">
                  <c:v>т</c:v>
                </c:pt>
                <c:pt idx="20">
                  <c:v>у</c:v>
                </c:pt>
                <c:pt idx="21">
                  <c:v>ф</c:v>
                </c:pt>
                <c:pt idx="22">
                  <c:v>х</c:v>
                </c:pt>
                <c:pt idx="23">
                  <c:v>ц</c:v>
                </c:pt>
                <c:pt idx="24">
                  <c:v>ч</c:v>
                </c:pt>
                <c:pt idx="25">
                  <c:v>ш</c:v>
                </c:pt>
                <c:pt idx="26">
                  <c:v>щ</c:v>
                </c:pt>
                <c:pt idx="27">
                  <c:v>ъ</c:v>
                </c:pt>
                <c:pt idx="28">
                  <c:v>ы</c:v>
                </c:pt>
                <c:pt idx="29">
                  <c:v>ь</c:v>
                </c:pt>
                <c:pt idx="30">
                  <c:v>э</c:v>
                </c:pt>
                <c:pt idx="31">
                  <c:v>ю</c:v>
                </c:pt>
                <c:pt idx="32">
                  <c:v>я</c:v>
                </c:pt>
              </c:strCache>
            </c:strRef>
          </c:cat>
          <c:val>
            <c:numRef>
              <c:f>группа2!$B$1:$B$33</c:f>
              <c:numCache>
                <c:formatCode>General</c:formatCode>
                <c:ptCount val="33"/>
                <c:pt idx="0">
                  <c:v>21.293333333300001</c:v>
                </c:pt>
                <c:pt idx="1">
                  <c:v>20.293333333300001</c:v>
                </c:pt>
                <c:pt idx="2">
                  <c:v>19.293333333300001</c:v>
                </c:pt>
                <c:pt idx="3">
                  <c:v>18.293333333300001</c:v>
                </c:pt>
                <c:pt idx="4">
                  <c:v>17.293333333300001</c:v>
                </c:pt>
                <c:pt idx="5">
                  <c:v>16.293333333300001</c:v>
                </c:pt>
                <c:pt idx="6">
                  <c:v>15.2933333333</c:v>
                </c:pt>
                <c:pt idx="7">
                  <c:v>14.2933333333</c:v>
                </c:pt>
                <c:pt idx="8">
                  <c:v>14.1733333333</c:v>
                </c:pt>
                <c:pt idx="9">
                  <c:v>13.6133333333</c:v>
                </c:pt>
                <c:pt idx="10">
                  <c:v>12.6133333333</c:v>
                </c:pt>
                <c:pt idx="11">
                  <c:v>11.6133333333</c:v>
                </c:pt>
                <c:pt idx="12">
                  <c:v>11.053333333299999</c:v>
                </c:pt>
                <c:pt idx="13">
                  <c:v>15.7733333333</c:v>
                </c:pt>
                <c:pt idx="14">
                  <c:v>18.733333333299999</c:v>
                </c:pt>
                <c:pt idx="15">
                  <c:v>17.733333333299999</c:v>
                </c:pt>
                <c:pt idx="16">
                  <c:v>17.1733333333</c:v>
                </c:pt>
                <c:pt idx="17">
                  <c:v>17.053333333299999</c:v>
                </c:pt>
                <c:pt idx="18">
                  <c:v>17.3733333333</c:v>
                </c:pt>
                <c:pt idx="19">
                  <c:v>16.813333333300001</c:v>
                </c:pt>
                <c:pt idx="20">
                  <c:v>16.253333333299999</c:v>
                </c:pt>
                <c:pt idx="21">
                  <c:v>15.253333333300001</c:v>
                </c:pt>
                <c:pt idx="22">
                  <c:v>14.253333333300001</c:v>
                </c:pt>
                <c:pt idx="23">
                  <c:v>15.0133333333</c:v>
                </c:pt>
                <c:pt idx="24">
                  <c:v>15.333333333300001</c:v>
                </c:pt>
                <c:pt idx="25">
                  <c:v>16.093333333299999</c:v>
                </c:pt>
                <c:pt idx="26">
                  <c:v>16.8533333333</c:v>
                </c:pt>
                <c:pt idx="27">
                  <c:v>18.053333333299999</c:v>
                </c:pt>
                <c:pt idx="28">
                  <c:v>21.453333333300002</c:v>
                </c:pt>
                <c:pt idx="29">
                  <c:v>21.333333333300001</c:v>
                </c:pt>
                <c:pt idx="30">
                  <c:v>21.653333333300001</c:v>
                </c:pt>
                <c:pt idx="31">
                  <c:v>21.973333333300001</c:v>
                </c:pt>
                <c:pt idx="32">
                  <c:v>21.413333333299999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086528"/>
        <c:axId val="309915584"/>
      </c:lineChart>
      <c:catAx>
        <c:axId val="224086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400" dirty="0"/>
                  <a:t>Символ</a:t>
                </a:r>
                <a:r>
                  <a:rPr lang="ru-RU" sz="1400" baseline="0" dirty="0"/>
                  <a:t> гаммы</a:t>
                </a:r>
                <a:endParaRPr lang="ru-RU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9915584"/>
        <c:crosses val="autoZero"/>
        <c:auto val="1"/>
        <c:lblAlgn val="ctr"/>
        <c:lblOffset val="100"/>
        <c:noMultiLvlLbl val="0"/>
      </c:catAx>
      <c:valAx>
        <c:axId val="309915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M[X]</a:t>
                </a:r>
                <a:endParaRPr lang="ru-RU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408652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b="0" dirty="0"/>
              <a:t>Мат.</a:t>
            </a:r>
            <a:r>
              <a:rPr lang="ru-RU" b="0" baseline="0" dirty="0"/>
              <a:t> ожидание для </a:t>
            </a:r>
            <a:r>
              <a:rPr lang="ru-RU" b="0" baseline="0" dirty="0" smtClean="0"/>
              <a:t>3 </a:t>
            </a:r>
            <a:r>
              <a:rPr lang="ru-RU" b="0" baseline="0" dirty="0" smtClean="0"/>
              <a:t>группы</a:t>
            </a:r>
            <a:r>
              <a:rPr lang="en-US" b="0" baseline="0" dirty="0" smtClean="0"/>
              <a:t>:</a:t>
            </a:r>
            <a:endParaRPr lang="ru-RU" b="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circle"/>
            <c:size val="6"/>
          </c:marker>
          <c:cat>
            <c:strRef>
              <c:f>группа3!$A$1:$A$33</c:f>
              <c:strCache>
                <c:ptCount val="33"/>
                <c:pt idx="0">
                  <c:v>_</c:v>
                </c:pt>
                <c:pt idx="1">
                  <c:v>а</c:v>
                </c:pt>
                <c:pt idx="2">
                  <c:v>б</c:v>
                </c:pt>
                <c:pt idx="3">
                  <c:v>в</c:v>
                </c:pt>
                <c:pt idx="4">
                  <c:v>г</c:v>
                </c:pt>
                <c:pt idx="5">
                  <c:v>д</c:v>
                </c:pt>
                <c:pt idx="6">
                  <c:v>е</c:v>
                </c:pt>
                <c:pt idx="7">
                  <c:v>ж</c:v>
                </c:pt>
                <c:pt idx="8">
                  <c:v>з</c:v>
                </c:pt>
                <c:pt idx="9">
                  <c:v>и</c:v>
                </c:pt>
                <c:pt idx="10">
                  <c:v>й</c:v>
                </c:pt>
                <c:pt idx="11">
                  <c:v>к</c:v>
                </c:pt>
                <c:pt idx="12">
                  <c:v>л</c:v>
                </c:pt>
                <c:pt idx="13">
                  <c:v>м</c:v>
                </c:pt>
                <c:pt idx="14">
                  <c:v>н</c:v>
                </c:pt>
                <c:pt idx="15">
                  <c:v>о</c:v>
                </c:pt>
                <c:pt idx="16">
                  <c:v>п</c:v>
                </c:pt>
                <c:pt idx="17">
                  <c:v>р</c:v>
                </c:pt>
                <c:pt idx="18">
                  <c:v>с</c:v>
                </c:pt>
                <c:pt idx="19">
                  <c:v>т</c:v>
                </c:pt>
                <c:pt idx="20">
                  <c:v>у</c:v>
                </c:pt>
                <c:pt idx="21">
                  <c:v>ф</c:v>
                </c:pt>
                <c:pt idx="22">
                  <c:v>х</c:v>
                </c:pt>
                <c:pt idx="23">
                  <c:v>ц</c:v>
                </c:pt>
                <c:pt idx="24">
                  <c:v>ч</c:v>
                </c:pt>
                <c:pt idx="25">
                  <c:v>ш</c:v>
                </c:pt>
                <c:pt idx="26">
                  <c:v>щ</c:v>
                </c:pt>
                <c:pt idx="27">
                  <c:v>ъ</c:v>
                </c:pt>
                <c:pt idx="28">
                  <c:v>ы</c:v>
                </c:pt>
                <c:pt idx="29">
                  <c:v>ь</c:v>
                </c:pt>
                <c:pt idx="30">
                  <c:v>э</c:v>
                </c:pt>
                <c:pt idx="31">
                  <c:v>ю</c:v>
                </c:pt>
                <c:pt idx="32">
                  <c:v>я</c:v>
                </c:pt>
              </c:strCache>
            </c:strRef>
          </c:cat>
          <c:val>
            <c:numRef>
              <c:f>группа3!$B$1:$B$33</c:f>
              <c:numCache>
                <c:formatCode>General</c:formatCode>
                <c:ptCount val="33"/>
                <c:pt idx="0">
                  <c:v>14.6133333333</c:v>
                </c:pt>
                <c:pt idx="1">
                  <c:v>13.6133333333</c:v>
                </c:pt>
                <c:pt idx="2">
                  <c:v>12.6133333333</c:v>
                </c:pt>
                <c:pt idx="3">
                  <c:v>11.6133333333</c:v>
                </c:pt>
                <c:pt idx="4">
                  <c:v>10.6133333333</c:v>
                </c:pt>
                <c:pt idx="5">
                  <c:v>9.6133333333300008</c:v>
                </c:pt>
                <c:pt idx="6">
                  <c:v>8.6133333333300008</c:v>
                </c:pt>
                <c:pt idx="7">
                  <c:v>15.973333333299999</c:v>
                </c:pt>
                <c:pt idx="8">
                  <c:v>18.493333333300001</c:v>
                </c:pt>
                <c:pt idx="9">
                  <c:v>17.933333333299998</c:v>
                </c:pt>
                <c:pt idx="10">
                  <c:v>17.3733333333</c:v>
                </c:pt>
                <c:pt idx="11">
                  <c:v>16.813333333300001</c:v>
                </c:pt>
                <c:pt idx="12">
                  <c:v>16.253333333299999</c:v>
                </c:pt>
                <c:pt idx="13">
                  <c:v>17.0133333333</c:v>
                </c:pt>
                <c:pt idx="14">
                  <c:v>16.0133333333</c:v>
                </c:pt>
                <c:pt idx="15">
                  <c:v>15.893333333299999</c:v>
                </c:pt>
                <c:pt idx="16">
                  <c:v>17.5333333333</c:v>
                </c:pt>
                <c:pt idx="17">
                  <c:v>16.973333333300001</c:v>
                </c:pt>
                <c:pt idx="18">
                  <c:v>18.613333333300002</c:v>
                </c:pt>
                <c:pt idx="19">
                  <c:v>19.813333333300001</c:v>
                </c:pt>
                <c:pt idx="20">
                  <c:v>19.253333333299999</c:v>
                </c:pt>
                <c:pt idx="21">
                  <c:v>20.893333333299999</c:v>
                </c:pt>
                <c:pt idx="22">
                  <c:v>22.5333333333</c:v>
                </c:pt>
                <c:pt idx="23">
                  <c:v>21.5333333333</c:v>
                </c:pt>
                <c:pt idx="24">
                  <c:v>21.413333333299999</c:v>
                </c:pt>
                <c:pt idx="25">
                  <c:v>20.8533333333</c:v>
                </c:pt>
                <c:pt idx="26">
                  <c:v>20.733333333299999</c:v>
                </c:pt>
                <c:pt idx="27">
                  <c:v>20.1733333333</c:v>
                </c:pt>
                <c:pt idx="28">
                  <c:v>19.1733333333</c:v>
                </c:pt>
                <c:pt idx="29">
                  <c:v>18.613333333300002</c:v>
                </c:pt>
                <c:pt idx="30">
                  <c:v>17.613333333300002</c:v>
                </c:pt>
                <c:pt idx="31">
                  <c:v>16.613333333300002</c:v>
                </c:pt>
                <c:pt idx="32">
                  <c:v>15.6133333333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4076032"/>
        <c:axId val="310643520"/>
      </c:lineChart>
      <c:catAx>
        <c:axId val="24407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400" dirty="0"/>
                  <a:t>Символ</a:t>
                </a:r>
                <a:r>
                  <a:rPr lang="ru-RU" sz="1400" baseline="0" dirty="0"/>
                  <a:t> гаммы</a:t>
                </a:r>
                <a:endParaRPr lang="ru-RU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0643520"/>
        <c:crosses val="autoZero"/>
        <c:auto val="1"/>
        <c:lblAlgn val="ctr"/>
        <c:lblOffset val="100"/>
        <c:noMultiLvlLbl val="0"/>
      </c:catAx>
      <c:valAx>
        <c:axId val="310643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M[X]</a:t>
                </a:r>
                <a:endParaRPr lang="ru-RU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40760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b="0" dirty="0"/>
              <a:t>Мат.</a:t>
            </a:r>
            <a:r>
              <a:rPr lang="ru-RU" b="0" baseline="0" dirty="0"/>
              <a:t> ожидание для </a:t>
            </a:r>
            <a:r>
              <a:rPr lang="ru-RU" b="0" baseline="0" dirty="0" smtClean="0"/>
              <a:t>4 </a:t>
            </a:r>
            <a:r>
              <a:rPr lang="ru-RU" b="0" baseline="0" dirty="0" smtClean="0"/>
              <a:t>группы</a:t>
            </a:r>
            <a:r>
              <a:rPr lang="en-US" b="0" baseline="0" dirty="0" smtClean="0"/>
              <a:t>:</a:t>
            </a:r>
            <a:endParaRPr lang="ru-RU" b="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circle"/>
            <c:size val="6"/>
          </c:marker>
          <c:cat>
            <c:strRef>
              <c:f>группа4!$A$1:$A$33</c:f>
              <c:strCache>
                <c:ptCount val="33"/>
                <c:pt idx="0">
                  <c:v>_</c:v>
                </c:pt>
                <c:pt idx="1">
                  <c:v>а</c:v>
                </c:pt>
                <c:pt idx="2">
                  <c:v>б</c:v>
                </c:pt>
                <c:pt idx="3">
                  <c:v>в</c:v>
                </c:pt>
                <c:pt idx="4">
                  <c:v>г</c:v>
                </c:pt>
                <c:pt idx="5">
                  <c:v>д</c:v>
                </c:pt>
                <c:pt idx="6">
                  <c:v>е</c:v>
                </c:pt>
                <c:pt idx="7">
                  <c:v>ж</c:v>
                </c:pt>
                <c:pt idx="8">
                  <c:v>з</c:v>
                </c:pt>
                <c:pt idx="9">
                  <c:v>и</c:v>
                </c:pt>
                <c:pt idx="10">
                  <c:v>й</c:v>
                </c:pt>
                <c:pt idx="11">
                  <c:v>к</c:v>
                </c:pt>
                <c:pt idx="12">
                  <c:v>л</c:v>
                </c:pt>
                <c:pt idx="13">
                  <c:v>м</c:v>
                </c:pt>
                <c:pt idx="14">
                  <c:v>н</c:v>
                </c:pt>
                <c:pt idx="15">
                  <c:v>о</c:v>
                </c:pt>
                <c:pt idx="16">
                  <c:v>п</c:v>
                </c:pt>
                <c:pt idx="17">
                  <c:v>р</c:v>
                </c:pt>
                <c:pt idx="18">
                  <c:v>с</c:v>
                </c:pt>
                <c:pt idx="19">
                  <c:v>т</c:v>
                </c:pt>
                <c:pt idx="20">
                  <c:v>у</c:v>
                </c:pt>
                <c:pt idx="21">
                  <c:v>ф</c:v>
                </c:pt>
                <c:pt idx="22">
                  <c:v>х</c:v>
                </c:pt>
                <c:pt idx="23">
                  <c:v>ц</c:v>
                </c:pt>
                <c:pt idx="24">
                  <c:v>ч</c:v>
                </c:pt>
                <c:pt idx="25">
                  <c:v>ш</c:v>
                </c:pt>
                <c:pt idx="26">
                  <c:v>щ</c:v>
                </c:pt>
                <c:pt idx="27">
                  <c:v>ъ</c:v>
                </c:pt>
                <c:pt idx="28">
                  <c:v>ы</c:v>
                </c:pt>
                <c:pt idx="29">
                  <c:v>ь</c:v>
                </c:pt>
                <c:pt idx="30">
                  <c:v>э</c:v>
                </c:pt>
                <c:pt idx="31">
                  <c:v>ю</c:v>
                </c:pt>
                <c:pt idx="32">
                  <c:v>я</c:v>
                </c:pt>
              </c:strCache>
            </c:strRef>
          </c:cat>
          <c:val>
            <c:numRef>
              <c:f>группа4!$B$1:$B$33</c:f>
              <c:numCache>
                <c:formatCode>General</c:formatCode>
                <c:ptCount val="33"/>
                <c:pt idx="0">
                  <c:v>14.2</c:v>
                </c:pt>
                <c:pt idx="1">
                  <c:v>14.52</c:v>
                </c:pt>
                <c:pt idx="2">
                  <c:v>13.96</c:v>
                </c:pt>
                <c:pt idx="3">
                  <c:v>12.96</c:v>
                </c:pt>
                <c:pt idx="4">
                  <c:v>11.96</c:v>
                </c:pt>
                <c:pt idx="5">
                  <c:v>10.96</c:v>
                </c:pt>
                <c:pt idx="6">
                  <c:v>16.12</c:v>
                </c:pt>
                <c:pt idx="7">
                  <c:v>19.52</c:v>
                </c:pt>
                <c:pt idx="8">
                  <c:v>18.96</c:v>
                </c:pt>
                <c:pt idx="9">
                  <c:v>17.96</c:v>
                </c:pt>
                <c:pt idx="10">
                  <c:v>17.399999999999999</c:v>
                </c:pt>
                <c:pt idx="11">
                  <c:v>16.399999999999999</c:v>
                </c:pt>
                <c:pt idx="12">
                  <c:v>16.72</c:v>
                </c:pt>
                <c:pt idx="13">
                  <c:v>15.72</c:v>
                </c:pt>
                <c:pt idx="14">
                  <c:v>16.04</c:v>
                </c:pt>
                <c:pt idx="15">
                  <c:v>17.239999999999998</c:v>
                </c:pt>
                <c:pt idx="16">
                  <c:v>16.239999999999998</c:v>
                </c:pt>
                <c:pt idx="17">
                  <c:v>15.68</c:v>
                </c:pt>
                <c:pt idx="18">
                  <c:v>15.56</c:v>
                </c:pt>
                <c:pt idx="19">
                  <c:v>17.2</c:v>
                </c:pt>
                <c:pt idx="20">
                  <c:v>18.84</c:v>
                </c:pt>
                <c:pt idx="21">
                  <c:v>20.92</c:v>
                </c:pt>
                <c:pt idx="22">
                  <c:v>21.24</c:v>
                </c:pt>
                <c:pt idx="23">
                  <c:v>20.68</c:v>
                </c:pt>
                <c:pt idx="24">
                  <c:v>20.12</c:v>
                </c:pt>
                <c:pt idx="25">
                  <c:v>20.440000000000001</c:v>
                </c:pt>
                <c:pt idx="26">
                  <c:v>19.88</c:v>
                </c:pt>
                <c:pt idx="27">
                  <c:v>18.88</c:v>
                </c:pt>
                <c:pt idx="28">
                  <c:v>18.32</c:v>
                </c:pt>
                <c:pt idx="29">
                  <c:v>17.760000000000002</c:v>
                </c:pt>
                <c:pt idx="30">
                  <c:v>17.2</c:v>
                </c:pt>
                <c:pt idx="31">
                  <c:v>16.2</c:v>
                </c:pt>
                <c:pt idx="3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876480"/>
        <c:axId val="377553472"/>
      </c:lineChart>
      <c:catAx>
        <c:axId val="225876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400" dirty="0"/>
                  <a:t>Символ</a:t>
                </a:r>
                <a:r>
                  <a:rPr lang="ru-RU" sz="1400" baseline="0" dirty="0"/>
                  <a:t> гаммы</a:t>
                </a:r>
                <a:endParaRPr lang="ru-RU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7553472"/>
        <c:crosses val="autoZero"/>
        <c:auto val="1"/>
        <c:lblAlgn val="ctr"/>
        <c:lblOffset val="100"/>
        <c:noMultiLvlLbl val="0"/>
      </c:catAx>
      <c:valAx>
        <c:axId val="3775534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M[X]</a:t>
                </a:r>
                <a:endParaRPr lang="ru-RU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58764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7FC35-C5D8-4F0E-9E07-4D7DA7B026E8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547E0-FD6A-4B61-8CB5-98976C1B1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5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794C-F29D-4BDD-92D0-2E4C6F216194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03323-6F64-4E92-A5F6-A67C9B2BB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1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3323-6F64-4E92-A5F6-A67C9B2BB9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21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394A-FBDE-484F-BA6D-245C69635C60}" type="datetime1">
              <a:rPr lang="ru-RU" smtClean="0"/>
              <a:t>29.11.2012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6C97-1AF1-4C55-B502-5AE5DC568CCA}" type="datetime1">
              <a:rPr lang="ru-RU" smtClean="0"/>
              <a:t>29.11.2012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278-E6B7-4480-820A-C79EC82F1CA8}" type="datetime1">
              <a:rPr lang="ru-RU" smtClean="0"/>
              <a:t>29.11.2012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7DC-C81A-429B-9F46-171165214DC0}" type="datetime1">
              <a:rPr lang="ru-RU" smtClean="0"/>
              <a:t>29.11.2012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48C-1643-4C8D-9286-8FF470FAC147}" type="datetime1">
              <a:rPr lang="ru-RU" smtClean="0"/>
              <a:t>29.11.2012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5AD-BC0F-4E42-9E82-3C1DCF3BA57E}" type="datetime1">
              <a:rPr lang="ru-RU" smtClean="0"/>
              <a:t>29.11.2012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A51B-6956-4B92-A490-423EF2FDB3E5}" type="datetime1">
              <a:rPr lang="ru-RU" smtClean="0"/>
              <a:t>29.11.2012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25DF-E1F1-42C0-9D7B-FE90A3763AF0}" type="datetime1">
              <a:rPr lang="ru-RU" smtClean="0"/>
              <a:t>29.11.2012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6E67-51B0-4BBA-8720-7670FFC354AF}" type="datetime1">
              <a:rPr lang="ru-RU" smtClean="0"/>
              <a:t>29.11.2012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3B17-F536-45A4-829A-11BD8457C876}" type="datetime1">
              <a:rPr lang="ru-RU" smtClean="0"/>
              <a:t>29.11.2012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95CA-9EC9-45B2-A214-9DE6484FE87B}" type="datetime1">
              <a:rPr lang="ru-RU" smtClean="0"/>
              <a:t>29.11.2012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9000"/>
                    </a14:imgEffect>
                    <a14:imgEffect>
                      <a14:brightnessContrast bright="2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5D390F-89A5-4858-B2CC-229D151748D6}" type="datetime1">
              <a:rPr lang="ru-RU" smtClean="0"/>
              <a:t>29.11.2012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6B0BDD-9F8F-418F-BA6B-A90A5D85A4F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tten/vigenere_crac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327" y="2276872"/>
            <a:ext cx="8156448" cy="115212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метод ПРОГРАММНОГО ВЗЛОМА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ШИФРА </a:t>
            </a:r>
            <a:r>
              <a:rPr lang="ru-RU" sz="3200" dirty="0" err="1" smtClean="0">
                <a:solidFill>
                  <a:schemeClr val="bg1"/>
                </a:solidFill>
              </a:rPr>
              <a:t>гаммирования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1043608" y="4653136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Студент группы КЗИ-109</a:t>
            </a:r>
          </a:p>
          <a:p>
            <a:pPr algn="r"/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Артем В.</a:t>
            </a: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327" y="40466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200" dirty="0">
                <a:solidFill>
                  <a:schemeClr val="bg1"/>
                </a:solidFill>
              </a:rPr>
              <a:t>Федеральное агентство по образованию</a:t>
            </a:r>
          </a:p>
          <a:p>
            <a:pPr algn="ctr">
              <a:lnSpc>
                <a:spcPct val="120000"/>
              </a:lnSpc>
            </a:pPr>
            <a:r>
              <a:rPr lang="ru-RU" sz="1200" dirty="0" smtClean="0">
                <a:solidFill>
                  <a:schemeClr val="bg1"/>
                </a:solidFill>
              </a:rPr>
              <a:t>Государственное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200" dirty="0" smtClean="0">
                <a:solidFill>
                  <a:schemeClr val="bg1"/>
                </a:solidFill>
              </a:rPr>
              <a:t>высшего профессионального образования</a:t>
            </a:r>
          </a:p>
          <a:p>
            <a:pPr algn="ctr">
              <a:lnSpc>
                <a:spcPct val="120000"/>
              </a:lnSpc>
            </a:pPr>
            <a:r>
              <a:rPr lang="ru-RU" sz="1200" dirty="0" smtClean="0">
                <a:solidFill>
                  <a:schemeClr val="bg1"/>
                </a:solidFill>
              </a:rPr>
              <a:t>Владимирский </a:t>
            </a:r>
            <a:r>
              <a:rPr lang="ru-RU" sz="1200" dirty="0">
                <a:solidFill>
                  <a:schemeClr val="bg1"/>
                </a:solidFill>
              </a:rPr>
              <a:t>государственный университет</a:t>
            </a:r>
          </a:p>
          <a:p>
            <a:pPr algn="ctr">
              <a:lnSpc>
                <a:spcPct val="120000"/>
              </a:lnSpc>
            </a:pPr>
            <a:r>
              <a:rPr lang="ru-RU" sz="1200" dirty="0">
                <a:solidFill>
                  <a:schemeClr val="bg1"/>
                </a:solidFill>
              </a:rPr>
              <a:t>имени Александра Григорьевича и Николая Григорьевича </a:t>
            </a:r>
            <a:r>
              <a:rPr lang="ru-RU" sz="1200" dirty="0" smtClean="0">
                <a:solidFill>
                  <a:schemeClr val="bg1"/>
                </a:solidFill>
              </a:rPr>
              <a:t>Столетовых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338" y="602128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Владимир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Длина гаммы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 = </a:t>
            </a:r>
            <a:r>
              <a:rPr lang="ru-RU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Разбиваем шифр на </a:t>
            </a:r>
            <a:r>
              <a:rPr lang="en-US" dirty="0" smtClean="0"/>
              <a:t>N </a:t>
            </a:r>
            <a:r>
              <a:rPr lang="ru-RU" dirty="0" smtClean="0"/>
              <a:t>групп символов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sz="1600" dirty="0" smtClean="0"/>
              <a:t>Символы шифра в рамках каждой группы </a:t>
            </a:r>
            <a:r>
              <a:rPr lang="ru-RU" sz="1600" dirty="0" err="1" smtClean="0"/>
              <a:t>гаммируются</a:t>
            </a:r>
            <a:r>
              <a:rPr lang="ru-RU" sz="1600" dirty="0" smtClean="0"/>
              <a:t> с одинаковым символом гаммы.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37511"/>
              </p:ext>
            </p:extLst>
          </p:nvPr>
        </p:nvGraphicFramePr>
        <p:xfrm>
          <a:off x="2987824" y="1844824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94504"/>
              </p:ext>
            </p:extLst>
          </p:nvPr>
        </p:nvGraphicFramePr>
        <p:xfrm>
          <a:off x="755576" y="3861048"/>
          <a:ext cx="6984776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6144"/>
                <a:gridCol w="792088"/>
                <a:gridCol w="792088"/>
                <a:gridCol w="792088"/>
                <a:gridCol w="792088"/>
                <a:gridCol w="864096"/>
                <a:gridCol w="783087"/>
                <a:gridCol w="8730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 группы</a:t>
                      </a:r>
                      <a:endParaRPr lang="ru-RU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 символа</a:t>
                      </a:r>
                      <a:r>
                        <a:rPr lang="ru-RU" baseline="0" dirty="0" smtClean="0"/>
                        <a:t> шифра</a:t>
                      </a:r>
                      <a:endParaRPr lang="ru-RU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12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16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</a:t>
                      </a:r>
                      <a:endParaRPr lang="ru-RU" sz="1600" b="0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N*x+1</a:t>
                      </a:r>
                      <a:endParaRPr lang="ru-RU" sz="1600" b="0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18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N*x+2</a:t>
                      </a:r>
                      <a:endParaRPr lang="ru-RU" sz="1600" b="0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11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15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19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N*x+3</a:t>
                      </a:r>
                      <a:endParaRPr lang="ru-RU" sz="1600" b="0" i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dirty="0" smtClean="0"/>
              <a:t>Вычисляем мат. ожидание групп при </a:t>
            </a:r>
            <a:r>
              <a:rPr lang="ru-RU" dirty="0" err="1" smtClean="0"/>
              <a:t>гаммировании</a:t>
            </a:r>
            <a:r>
              <a:rPr lang="ru-RU" dirty="0" smtClean="0"/>
              <a:t> всеми символами алфавита.</a:t>
            </a:r>
            <a:endParaRPr lang="en-US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ru-RU" sz="1600" dirty="0" smtClean="0"/>
              <a:t>Выполняется для каждой группы по отдельности.</a:t>
            </a:r>
          </a:p>
          <a:p>
            <a:pPr marL="0" indent="0">
              <a:buNone/>
            </a:pPr>
            <a:r>
              <a:rPr lang="ru-RU" sz="1600" dirty="0" smtClean="0"/>
              <a:t>Мат. ожидание вычисляется по формуле:</a:t>
            </a:r>
            <a:endParaRPr lang="en-US" sz="1600" dirty="0" smtClean="0">
              <a:latin typeface="Cambria Math"/>
            </a:endParaRP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220072" y="2564904"/>
                <a:ext cx="2232248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564904"/>
                <a:ext cx="2232248" cy="871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329258"/>
              </p:ext>
            </p:extLst>
          </p:nvPr>
        </p:nvGraphicFramePr>
        <p:xfrm>
          <a:off x="323528" y="3789040"/>
          <a:ext cx="849694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Скругленный прямоугольник 7"/>
          <p:cNvSpPr/>
          <p:nvPr/>
        </p:nvSpPr>
        <p:spPr>
          <a:xfrm>
            <a:off x="5148064" y="5625244"/>
            <a:ext cx="288032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0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"/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9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"/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"/>
                                        <p:tgtEl>
                                          <p:spTgt spid="7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1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"/>
                                        <p:tgtEl>
                                          <p:spTgt spid="7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7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"/>
                                        <p:tgtEl>
                                          <p:spTgt spid="7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7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"/>
                                        <p:tgtEl>
                                          <p:spTgt spid="7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7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"/>
                                        <p:tgtEl>
                                          <p:spTgt spid="7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8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"/>
                                        <p:tgtEl>
                                          <p:spTgt spid="7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9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"/>
                                        <p:tgtEl>
                                          <p:spTgt spid="7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7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1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"/>
                                        <p:tgtEl>
                                          <p:spTgt spid="7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2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"/>
                                        <p:tgtEl>
                                          <p:spTgt spid="7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Выбираем символ гаммы по наименьшему значению М</a:t>
            </a:r>
            <a:r>
              <a:rPr lang="ru-RU" sz="2000" dirty="0" smtClean="0"/>
              <a:t>о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 smtClean="0"/>
              <a:t>Длина гаммы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N = </a:t>
            </a:r>
            <a:r>
              <a:rPr lang="ru-RU" sz="2000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94829"/>
              </p:ext>
            </p:extLst>
          </p:nvPr>
        </p:nvGraphicFramePr>
        <p:xfrm>
          <a:off x="2964160" y="2420888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</a:t>
                      </a:r>
                      <a:endParaRPr lang="ru-R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93869"/>
              </p:ext>
            </p:extLst>
          </p:nvPr>
        </p:nvGraphicFramePr>
        <p:xfrm>
          <a:off x="323528" y="3789040"/>
          <a:ext cx="849694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5148064" y="5625244"/>
            <a:ext cx="288032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292080" y="4984301"/>
            <a:ext cx="0" cy="6409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Выбираем символ гаммы по наименьшему значению М</a:t>
            </a:r>
            <a:r>
              <a:rPr lang="ru-RU" sz="2000" dirty="0" smtClean="0"/>
              <a:t>о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 smtClean="0"/>
              <a:t>Длина гаммы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N = </a:t>
            </a:r>
            <a:r>
              <a:rPr lang="ru-RU" sz="2000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78438"/>
              </p:ext>
            </p:extLst>
          </p:nvPr>
        </p:nvGraphicFramePr>
        <p:xfrm>
          <a:off x="2964160" y="2420888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Л</a:t>
                      </a:r>
                      <a:endParaRPr lang="ru-R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536283"/>
              </p:ext>
            </p:extLst>
          </p:nvPr>
        </p:nvGraphicFramePr>
        <p:xfrm>
          <a:off x="323528" y="3789040"/>
          <a:ext cx="849694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3742814" y="5625244"/>
            <a:ext cx="288032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886830" y="5085184"/>
            <a:ext cx="0" cy="540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Выбираем символ гаммы по наименьшему значению М</a:t>
            </a:r>
            <a:r>
              <a:rPr lang="ru-RU" sz="2000" dirty="0" smtClean="0"/>
              <a:t>о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 smtClean="0"/>
              <a:t>Длина гаммы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N = </a:t>
            </a:r>
            <a:r>
              <a:rPr lang="ru-RU" sz="2000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64336"/>
              </p:ext>
            </p:extLst>
          </p:nvPr>
        </p:nvGraphicFramePr>
        <p:xfrm>
          <a:off x="2964160" y="2420888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Л</a:t>
                      </a:r>
                      <a:endParaRPr lang="ru-RU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Е</a:t>
                      </a:r>
                      <a:endParaRPr lang="ru-R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194800"/>
              </p:ext>
            </p:extLst>
          </p:nvPr>
        </p:nvGraphicFramePr>
        <p:xfrm>
          <a:off x="323528" y="3789040"/>
          <a:ext cx="849694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2337564" y="5625244"/>
            <a:ext cx="288032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481580" y="5229200"/>
            <a:ext cx="0" cy="3960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Выбираем символ гаммы по наименьшему значению М</a:t>
            </a:r>
            <a:r>
              <a:rPr lang="ru-RU" sz="2000" dirty="0" smtClean="0"/>
              <a:t>о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 smtClean="0"/>
              <a:t>Длина гаммы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N = </a:t>
            </a:r>
            <a:r>
              <a:rPr lang="ru-RU" sz="2000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6392"/>
              </p:ext>
            </p:extLst>
          </p:nvPr>
        </p:nvGraphicFramePr>
        <p:xfrm>
          <a:off x="2964160" y="2420888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Л</a:t>
                      </a:r>
                      <a:endParaRPr lang="ru-RU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</a:t>
                      </a:r>
                      <a:endParaRPr lang="ru-RU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</a:t>
                      </a:r>
                      <a:endParaRPr lang="ru-RU" b="1" dirty="0"/>
                    </a:p>
                  </a:txBody>
                  <a:tcPr anchor="ctr">
                    <a:noFill/>
                  </a:tcPr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330356"/>
              </p:ext>
            </p:extLst>
          </p:nvPr>
        </p:nvGraphicFramePr>
        <p:xfrm>
          <a:off x="323528" y="3789040"/>
          <a:ext cx="849694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2106564" y="5625244"/>
            <a:ext cx="288032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250580" y="5085184"/>
            <a:ext cx="0" cy="540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ru-RU" dirty="0" smtClean="0"/>
              <a:t>Готово!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Гамма полностью восстановлена: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Исходный текст:</a:t>
            </a:r>
          </a:p>
          <a:p>
            <a:pPr marL="274320" lvl="1" indent="0" algn="just">
              <a:buNone/>
            </a:pPr>
            <a:r>
              <a:rPr lang="en-US" sz="3200" i="1" dirty="0" smtClean="0">
                <a:solidFill>
                  <a:schemeClr val="bg2">
                    <a:lumMod val="50000"/>
                  </a:schemeClr>
                </a:solidFill>
              </a:rPr>
              <a:t>‘’</a:t>
            </a:r>
            <a:r>
              <a:rPr lang="ru-RU" i="1" dirty="0" smtClean="0">
                <a:solidFill>
                  <a:schemeClr val="bg2">
                    <a:lumMod val="50000"/>
                  </a:schemeClr>
                </a:solidFill>
              </a:rPr>
              <a:t>ему </a:t>
            </a:r>
            <a:r>
              <a:rPr lang="ru-RU" i="1" dirty="0">
                <a:solidFill>
                  <a:schemeClr val="bg2">
                    <a:lumMod val="50000"/>
                  </a:schemeClr>
                </a:solidFill>
              </a:rPr>
              <a:t>показалось что он вошел в холодный облицованный мрамором склеп после того как зашла луна непроницаемый мрак ни намека на залитый серебряным сиянием мир за окном окна плотно закрыты и комната похожа на могилу куда не долетает ни единый звук большого города однако комната не была </a:t>
            </a:r>
            <a:r>
              <a:rPr lang="ru-RU" i="1" dirty="0" smtClean="0">
                <a:solidFill>
                  <a:schemeClr val="bg2">
                    <a:lumMod val="50000"/>
                  </a:schemeClr>
                </a:solidFill>
              </a:rPr>
              <a:t>пуста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48947"/>
              </p:ext>
            </p:extLst>
          </p:nvPr>
        </p:nvGraphicFramePr>
        <p:xfrm>
          <a:off x="1043608" y="2348880"/>
          <a:ext cx="2183904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Л</a:t>
                      </a:r>
                      <a:endParaRPr lang="ru-RU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</a:t>
                      </a:r>
                      <a:endParaRPr lang="ru-RU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Д</a:t>
                      </a:r>
                      <a:endParaRPr lang="ru-RU" b="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921375" y="5157948"/>
            <a:ext cx="666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 algn="r">
              <a:buNone/>
            </a:pPr>
            <a:r>
              <a:rPr lang="en-US" sz="3200" i="1" dirty="0" smtClean="0">
                <a:solidFill>
                  <a:schemeClr val="bg2">
                    <a:lumMod val="50000"/>
                  </a:schemeClr>
                </a:solidFill>
              </a:rPr>
              <a:t>‘’</a:t>
            </a:r>
            <a:endParaRPr lang="ru-RU" sz="32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3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ru-RU" dirty="0" smtClean="0"/>
              <a:t>Заключение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Всего проанализировано более 16 шифров длиной 260…480 байт с различной гаммой.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Доля безошибочного взлома составляет порядка 50%.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Реализация на языке </a:t>
            </a:r>
            <a:r>
              <a:rPr lang="en-US" dirty="0" smtClean="0"/>
              <a:t>Python </a:t>
            </a:r>
            <a:r>
              <a:rPr lang="ru-RU" dirty="0" smtClean="0"/>
              <a:t>доступна по адресу: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u="sng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http://github.com/atten/vigenere_cracker</a:t>
            </a:r>
            <a:endParaRPr lang="ru-RU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u="sng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</a:t>
            </a:r>
            <a:r>
              <a:rPr lang="ru-RU" dirty="0" err="1" smtClean="0"/>
              <a:t>гаммирования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Это симметричный шифр </a:t>
                </a:r>
                <a:r>
                  <a:rPr lang="ru-RU" dirty="0" err="1" smtClean="0"/>
                  <a:t>полиалфавитной</a:t>
                </a:r>
                <a:r>
                  <a:rPr lang="ru-RU" dirty="0" smtClean="0"/>
                  <a:t> замены.</a:t>
                </a:r>
              </a:p>
              <a:p>
                <a:r>
                  <a:rPr lang="ru-RU" dirty="0" smtClean="0"/>
                  <a:t>Алгоритм шифрования:</a:t>
                </a:r>
              </a:p>
              <a:p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ru-RU" sz="240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/>
                        </a:rPr>
                        <m:t>на поле </m:t>
                      </m:r>
                      <m:r>
                        <a:rPr lang="en-US" sz="2400" b="0" i="1" smtClean="0">
                          <a:latin typeface="Cambria Math"/>
                        </a:rPr>
                        <m:t>𝐺𝐹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ru-RU" sz="2400" dirty="0" smtClean="0"/>
              </a:p>
              <a:p>
                <a:pPr marL="457200" lvl="1" indent="0">
                  <a:buNone/>
                </a:pPr>
                <a:endParaRPr lang="ru-RU" sz="2400" b="0" dirty="0" smtClean="0"/>
              </a:p>
              <a:p>
                <a:pPr marL="10826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−</m:t>
                      </m:r>
                      <m:r>
                        <a:rPr lang="ru-RU" sz="2400" b="0" i="1" smtClean="0">
                          <a:latin typeface="Cambria Math"/>
                        </a:rPr>
                        <m:t>код символа шифра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−код символа текста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−код символа ключа-гаммы</m:t>
                      </m:r>
                    </m:oMath>
                  </m:oMathPara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−длин</m:t>
                    </m:r>
                    <m:r>
                      <a:rPr lang="ru-RU" sz="2400" b="0" i="1" smtClean="0">
                        <a:latin typeface="Cambria Math"/>
                      </a:rPr>
                      <m:t>а ключа,  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 −мощн</m:t>
                    </m:r>
                    <m:r>
                      <a:rPr lang="ru-RU" sz="2400" b="0" i="1" smtClean="0">
                        <a:latin typeface="Cambria Math"/>
                      </a:rPr>
                      <m:t>ость алфавита</m:t>
                    </m:r>
                  </m:oMath>
                </a14:m>
                <a:r>
                  <a:rPr lang="ru-RU" sz="2400" dirty="0" smtClean="0"/>
                  <a:t> </a:t>
                </a: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Исходный текст: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нападаем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завтра на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рассвете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 smtClean="0"/>
              <a:t>Ключ-гамма: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туман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 smtClean="0"/>
              <a:t>Получаем шифр: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</a:rPr>
              <a:t>фьбтущщахуцясотанаюудюгудщ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ru-RU" dirty="0" err="1" smtClean="0"/>
              <a:t>криптоанализа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Определение длины гаммы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Нахождение символов гаммы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ru-RU" dirty="0" smtClean="0"/>
              <a:t>Использованные автоматизированные методы: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 smtClean="0"/>
              <a:t>Тест Фридмана </a:t>
            </a:r>
            <a:r>
              <a:rPr lang="ru-RU" dirty="0" smtClean="0"/>
              <a:t>для нахождения длины гаммы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Вычисление мат. ожидания групп текста </a:t>
            </a:r>
            <a:r>
              <a:rPr lang="ru-RU" dirty="0" smtClean="0"/>
              <a:t>для нахождения вероятных символов гаммы</a:t>
            </a:r>
            <a:endParaRPr lang="ru-RU" b="1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2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длины гаммы</a:t>
            </a:r>
            <a:br>
              <a:rPr lang="ru-RU" dirty="0" smtClean="0"/>
            </a:br>
            <a:r>
              <a:rPr lang="ru-RU" sz="3100" dirty="0" smtClean="0"/>
              <a:t>(Тест Фридмана)</a:t>
            </a:r>
            <a:endParaRPr lang="ru-RU" sz="31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814720"/>
              </p:ext>
            </p:extLst>
          </p:nvPr>
        </p:nvGraphicFramePr>
        <p:xfrm>
          <a:off x="1428430" y="2708920"/>
          <a:ext cx="583264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 descr="C:\Users\Artem\Desktop\f267c603ebb73381dbd1c4cfea3cba0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57" y="1837513"/>
            <a:ext cx="1781175" cy="4476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03648" y="1676030"/>
                <a:ext cx="41764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Метод основан на вычислении </a:t>
                </a:r>
                <a:r>
                  <a:rPr lang="ru-RU" sz="1600" b="1" dirty="0" smtClean="0"/>
                  <a:t>индекса совпадений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𝑰</m:t>
                    </m:r>
                    <m:r>
                      <a:rPr lang="en-US" sz="1600" b="1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sz="16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1600" b="1" dirty="0" smtClean="0"/>
                  <a:t> </a:t>
                </a:r>
                <a:r>
                  <a:rPr lang="ru-RU" sz="1600" dirty="0" smtClean="0"/>
                  <a:t>для оцениваемых длин гаммы по формуле:</a:t>
                </a:r>
                <a:endParaRPr lang="ru-RU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76030"/>
                <a:ext cx="4176464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730"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1979712" y="3861048"/>
            <a:ext cx="496855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82332" y="2708920"/>
            <a:ext cx="16101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</a:rPr>
              <a:t>Выбираем только пиковые значения</a:t>
            </a:r>
          </a:p>
          <a:p>
            <a:r>
              <a:rPr lang="ru-RU" sz="1400" dirty="0">
                <a:solidFill>
                  <a:schemeClr val="accent6">
                    <a:lumMod val="50000"/>
                  </a:schemeClr>
                </a:solidFill>
              </a:rPr>
              <a:t>д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</a:rPr>
              <a:t>лины гаммы: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[4, 8]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060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Длина гаммы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 = </a:t>
            </a:r>
            <a:r>
              <a:rPr lang="ru-RU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Разбиваем шифр на </a:t>
            </a:r>
            <a:r>
              <a:rPr lang="en-US" dirty="0" smtClean="0"/>
              <a:t>N </a:t>
            </a:r>
            <a:r>
              <a:rPr lang="ru-RU" dirty="0" smtClean="0"/>
              <a:t>групп символов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sz="1600" dirty="0" smtClean="0"/>
              <a:t>Символы шифра в рамках каждой группы </a:t>
            </a:r>
            <a:r>
              <a:rPr lang="ru-RU" sz="1600" dirty="0" err="1" smtClean="0"/>
              <a:t>гаммируются</a:t>
            </a:r>
            <a:r>
              <a:rPr lang="ru-RU" sz="1600" dirty="0" smtClean="0"/>
              <a:t> с одинаковым символом гаммы.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99689"/>
              </p:ext>
            </p:extLst>
          </p:nvPr>
        </p:nvGraphicFramePr>
        <p:xfrm>
          <a:off x="2987824" y="1844824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81505"/>
              </p:ext>
            </p:extLst>
          </p:nvPr>
        </p:nvGraphicFramePr>
        <p:xfrm>
          <a:off x="755576" y="3861048"/>
          <a:ext cx="6984776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6144"/>
                <a:gridCol w="792088"/>
                <a:gridCol w="792088"/>
                <a:gridCol w="792088"/>
                <a:gridCol w="792088"/>
                <a:gridCol w="864096"/>
                <a:gridCol w="783087"/>
                <a:gridCol w="8730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 группы</a:t>
                      </a:r>
                      <a:endParaRPr lang="ru-RU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 символа</a:t>
                      </a:r>
                      <a:r>
                        <a:rPr lang="ru-RU" baseline="0" dirty="0" smtClean="0"/>
                        <a:t> шифра</a:t>
                      </a:r>
                      <a:endParaRPr lang="ru-RU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12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16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</a:t>
                      </a:r>
                      <a:endParaRPr lang="ru-RU" sz="16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N*x+1</a:t>
                      </a:r>
                      <a:endParaRPr lang="ru-RU" sz="16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18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N*x+2</a:t>
                      </a:r>
                      <a:endParaRPr lang="ru-RU" sz="16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15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19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N*x+3</a:t>
                      </a:r>
                      <a:endParaRPr lang="ru-RU" sz="16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Длина гаммы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 = </a:t>
            </a:r>
            <a:r>
              <a:rPr lang="ru-RU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Разбиваем шифр на </a:t>
            </a:r>
            <a:r>
              <a:rPr lang="en-US" dirty="0" smtClean="0"/>
              <a:t>N </a:t>
            </a:r>
            <a:r>
              <a:rPr lang="ru-RU" dirty="0" smtClean="0"/>
              <a:t>групп символов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sz="1600" dirty="0" smtClean="0"/>
              <a:t>Символы шифра в рамках каждой группы </a:t>
            </a:r>
            <a:r>
              <a:rPr lang="ru-RU" sz="1600" dirty="0" err="1" smtClean="0"/>
              <a:t>гаммируются</a:t>
            </a:r>
            <a:r>
              <a:rPr lang="ru-RU" sz="1600" dirty="0" smtClean="0"/>
              <a:t> с одинаковым символом гаммы.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0671"/>
              </p:ext>
            </p:extLst>
          </p:nvPr>
        </p:nvGraphicFramePr>
        <p:xfrm>
          <a:off x="2987824" y="1844824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59375"/>
              </p:ext>
            </p:extLst>
          </p:nvPr>
        </p:nvGraphicFramePr>
        <p:xfrm>
          <a:off x="755576" y="3861048"/>
          <a:ext cx="6984776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6144"/>
                <a:gridCol w="792088"/>
                <a:gridCol w="792088"/>
                <a:gridCol w="792088"/>
                <a:gridCol w="792088"/>
                <a:gridCol w="864096"/>
                <a:gridCol w="783087"/>
                <a:gridCol w="8730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 группы</a:t>
                      </a:r>
                      <a:endParaRPr lang="ru-RU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 символа</a:t>
                      </a:r>
                      <a:r>
                        <a:rPr lang="ru-RU" baseline="0" dirty="0" smtClean="0"/>
                        <a:t> шифра</a:t>
                      </a:r>
                      <a:endParaRPr lang="ru-RU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12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16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</a:t>
                      </a:r>
                      <a:endParaRPr lang="ru-RU" sz="1600" b="0" i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N*x+1</a:t>
                      </a:r>
                      <a:endParaRPr lang="ru-RU" sz="16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18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N*x+2</a:t>
                      </a:r>
                      <a:endParaRPr lang="ru-RU" sz="16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15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19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N*x+3</a:t>
                      </a:r>
                      <a:endParaRPr lang="ru-RU" sz="16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Длина гаммы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 = </a:t>
            </a:r>
            <a:r>
              <a:rPr lang="ru-RU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Разбиваем шифр на </a:t>
            </a:r>
            <a:r>
              <a:rPr lang="en-US" dirty="0" smtClean="0"/>
              <a:t>N </a:t>
            </a:r>
            <a:r>
              <a:rPr lang="ru-RU" dirty="0" smtClean="0"/>
              <a:t>групп символов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sz="1600" dirty="0" smtClean="0"/>
              <a:t>Символы шифра в рамках каждой группы </a:t>
            </a:r>
            <a:r>
              <a:rPr lang="ru-RU" sz="1600" dirty="0" err="1" smtClean="0"/>
              <a:t>гаммируются</a:t>
            </a:r>
            <a:r>
              <a:rPr lang="ru-RU" sz="1600" dirty="0" smtClean="0"/>
              <a:t> с одинаковым символом гаммы.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27004"/>
              </p:ext>
            </p:extLst>
          </p:nvPr>
        </p:nvGraphicFramePr>
        <p:xfrm>
          <a:off x="2987824" y="1844824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76011"/>
              </p:ext>
            </p:extLst>
          </p:nvPr>
        </p:nvGraphicFramePr>
        <p:xfrm>
          <a:off x="755576" y="3861048"/>
          <a:ext cx="6984776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6144"/>
                <a:gridCol w="792088"/>
                <a:gridCol w="792088"/>
                <a:gridCol w="792088"/>
                <a:gridCol w="792088"/>
                <a:gridCol w="864096"/>
                <a:gridCol w="783087"/>
                <a:gridCol w="8730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 группы</a:t>
                      </a:r>
                      <a:endParaRPr lang="ru-RU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 символа</a:t>
                      </a:r>
                      <a:r>
                        <a:rPr lang="ru-RU" baseline="0" dirty="0" smtClean="0"/>
                        <a:t> шифра</a:t>
                      </a:r>
                      <a:endParaRPr lang="ru-RU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12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16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</a:t>
                      </a:r>
                      <a:endParaRPr lang="ru-RU" sz="1600" b="0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N*x+1</a:t>
                      </a:r>
                      <a:endParaRPr lang="ru-RU" sz="1600" b="0" i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18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N*x+2</a:t>
                      </a:r>
                      <a:endParaRPr lang="ru-RU" sz="16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15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19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N*x+3</a:t>
                      </a:r>
                      <a:endParaRPr lang="ru-RU" sz="16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 smtClean="0"/>
              <a:t>Нахождение </a:t>
            </a:r>
            <a:r>
              <a:rPr lang="ru-RU" dirty="0"/>
              <a:t>вероятных символов гаммы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Длина гаммы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 = </a:t>
            </a:r>
            <a:r>
              <a:rPr lang="ru-RU" dirty="0" smtClean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Разбиваем шифр на </a:t>
            </a:r>
            <a:r>
              <a:rPr lang="en-US" dirty="0" smtClean="0"/>
              <a:t>N </a:t>
            </a:r>
            <a:r>
              <a:rPr lang="ru-RU" dirty="0" smtClean="0"/>
              <a:t>групп символов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sz="1600" dirty="0" smtClean="0"/>
              <a:t>Символы шифра в рамках каждой группы </a:t>
            </a:r>
            <a:r>
              <a:rPr lang="ru-RU" sz="1600" dirty="0" err="1" smtClean="0"/>
              <a:t>гаммируются</a:t>
            </a:r>
            <a:r>
              <a:rPr lang="ru-RU" sz="1600" dirty="0" smtClean="0"/>
              <a:t> с одинаковым символом гаммы.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36168"/>
              </p:ext>
            </p:extLst>
          </p:nvPr>
        </p:nvGraphicFramePr>
        <p:xfrm>
          <a:off x="2987824" y="1844824"/>
          <a:ext cx="2183904" cy="103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976"/>
                <a:gridCol w="545976"/>
                <a:gridCol w="545976"/>
                <a:gridCol w="545976"/>
              </a:tblGrid>
              <a:tr h="5198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33539"/>
              </p:ext>
            </p:extLst>
          </p:nvPr>
        </p:nvGraphicFramePr>
        <p:xfrm>
          <a:off x="755576" y="3861048"/>
          <a:ext cx="6984776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6144"/>
                <a:gridCol w="792088"/>
                <a:gridCol w="792088"/>
                <a:gridCol w="792088"/>
                <a:gridCol w="792088"/>
                <a:gridCol w="864096"/>
                <a:gridCol w="783087"/>
                <a:gridCol w="8730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 группы</a:t>
                      </a:r>
                      <a:endParaRPr lang="ru-RU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 символа</a:t>
                      </a:r>
                      <a:r>
                        <a:rPr lang="ru-RU" baseline="0" dirty="0" smtClean="0"/>
                        <a:t> шифра</a:t>
                      </a:r>
                      <a:endParaRPr lang="ru-RU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12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16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</a:t>
                      </a:r>
                      <a:endParaRPr lang="ru-RU" sz="1600" b="0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N*x+1</a:t>
                      </a:r>
                      <a:endParaRPr lang="ru-RU" sz="1600" b="0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18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ru-RU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N*x+2</a:t>
                      </a:r>
                      <a:endParaRPr lang="ru-RU" sz="1600" b="0" i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15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19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…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N*x+3</a:t>
                      </a:r>
                      <a:endParaRPr lang="ru-RU" sz="16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ициальная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Ясность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Официальная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Ясность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Официальная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Ясность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330</TotalTime>
  <Words>803</Words>
  <Application>Microsoft Office PowerPoint</Application>
  <PresentationFormat>Экран (4:3)</PresentationFormat>
  <Paragraphs>360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Ясность</vt:lpstr>
      <vt:lpstr>метод ПРОГРАММНОГО ВЗЛОМА ШИФРА гаммирования</vt:lpstr>
      <vt:lpstr>Шифр гаммирования</vt:lpstr>
      <vt:lpstr>Пример</vt:lpstr>
      <vt:lpstr>Задачи криптоанализа</vt:lpstr>
      <vt:lpstr>Нахождение длины гаммы (Тест Фридмана)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Нахождение вероятных символов гаммы</vt:lpstr>
      <vt:lpstr>Готово!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Автоматизированный метод атаки на шифр гаммирования</dc:title>
  <dc:creator>Artem</dc:creator>
  <cp:lastModifiedBy>Artem</cp:lastModifiedBy>
  <cp:revision>27</cp:revision>
  <dcterms:created xsi:type="dcterms:W3CDTF">2012-11-29T18:49:08Z</dcterms:created>
  <dcterms:modified xsi:type="dcterms:W3CDTF">2012-11-30T00:19:27Z</dcterms:modified>
</cp:coreProperties>
</file>