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Bree Serif" panose="020B0604020202020204" charset="0"/>
      <p:regular r:id="rId14"/>
    </p:embeddedFont>
    <p:embeddedFont>
      <p:font typeface="Calibri" panose="020F0502020204030204" pitchFamily="34" charset="0"/>
      <p:regular r:id="rId15"/>
      <p:bold r:id="rId16"/>
      <p:italic r:id="rId17"/>
      <p:boldItalic r:id="rId18"/>
    </p:embeddedFont>
    <p:embeddedFont>
      <p:font typeface="Comic Sans MS" panose="030F0702030302020204" pitchFamily="66" charset="0"/>
      <p:regular r:id="rId19"/>
      <p:bold r:id="rId20"/>
      <p:italic r:id="rId21"/>
      <p:boldItalic r:id="rId22"/>
    </p:embeddedFont>
    <p:embeddedFont>
      <p:font typeface="Lato"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665b1ca1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665b1ca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665b1ca1a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665b1ca1a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665b1ca1a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665b1ca1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665b1ca1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665b1ca1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665b1ca1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665b1ca1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665b1ca1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665b1ca1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665b1ca1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665b1ca1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665b1ca1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665b1ca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665b1ca1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665b1ca1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65b1ca1a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65b1ca1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665b1ca1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665b1ca1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5.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3"/>
          <p:cNvSpPr txBox="1"/>
          <p:nvPr/>
        </p:nvSpPr>
        <p:spPr>
          <a:xfrm>
            <a:off x="674550" y="1082100"/>
            <a:ext cx="7743300" cy="2670000"/>
          </a:xfrm>
          <a:prstGeom prst="rect">
            <a:avLst/>
          </a:prstGeom>
          <a:noFill/>
          <a:ln w="76200"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900">
              <a:solidFill>
                <a:srgbClr val="F3F3F3"/>
              </a:solidFill>
              <a:latin typeface="Bree Serif"/>
              <a:ea typeface="Bree Serif"/>
              <a:cs typeface="Bree Serif"/>
              <a:sym typeface="Bree Serif"/>
            </a:endParaRPr>
          </a:p>
          <a:p>
            <a:pPr marL="0" lvl="0" indent="0" algn="ctr" rtl="0">
              <a:spcBef>
                <a:spcPts val="0"/>
              </a:spcBef>
              <a:spcAft>
                <a:spcPts val="0"/>
              </a:spcAft>
              <a:buNone/>
            </a:pPr>
            <a:r>
              <a:rPr lang="en" sz="9600">
                <a:solidFill>
                  <a:srgbClr val="F3F3F3"/>
                </a:solidFill>
                <a:latin typeface="Bree Serif"/>
                <a:ea typeface="Bree Serif"/>
                <a:cs typeface="Bree Serif"/>
                <a:sym typeface="Bree Serif"/>
              </a:rPr>
              <a:t>ATTENDR</a:t>
            </a:r>
            <a:endParaRPr sz="9600">
              <a:solidFill>
                <a:srgbClr val="F3F3F3"/>
              </a:solidFill>
              <a:latin typeface="Bree Serif"/>
              <a:ea typeface="Bree Serif"/>
              <a:cs typeface="Bree Serif"/>
              <a:sym typeface="Bree Serif"/>
            </a:endParaRPr>
          </a:p>
          <a:p>
            <a:pPr marL="0" lvl="0" indent="0" algn="ctr" rtl="0">
              <a:spcBef>
                <a:spcPts val="0"/>
              </a:spcBef>
              <a:spcAft>
                <a:spcPts val="0"/>
              </a:spcAft>
              <a:buNone/>
            </a:pPr>
            <a:r>
              <a:rPr lang="en" sz="3600">
                <a:solidFill>
                  <a:srgbClr val="F3F3F3"/>
                </a:solidFill>
                <a:latin typeface="Comic Sans MS"/>
                <a:ea typeface="Comic Sans MS"/>
                <a:cs typeface="Comic Sans MS"/>
                <a:sym typeface="Comic Sans MS"/>
              </a:rPr>
              <a:t>The Attendance App</a:t>
            </a:r>
            <a:endParaRPr sz="3600">
              <a:solidFill>
                <a:srgbClr val="F3F3F3"/>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2BB8FF"/>
            </a:gs>
            <a:gs pos="100000">
              <a:srgbClr val="066EA1"/>
            </a:gs>
          </a:gsLst>
          <a:lin ang="5400012" scaled="0"/>
        </a:gradFill>
        <a:effectLst/>
      </p:bgPr>
    </p:bg>
    <p:spTree>
      <p:nvGrpSpPr>
        <p:cNvPr id="1" name="Shape 141"/>
        <p:cNvGrpSpPr/>
        <p:nvPr/>
      </p:nvGrpSpPr>
      <p:grpSpPr>
        <a:xfrm>
          <a:off x="0" y="0"/>
          <a:ext cx="0" cy="0"/>
          <a:chOff x="0" y="0"/>
          <a:chExt cx="0" cy="0"/>
        </a:xfrm>
      </p:grpSpPr>
      <p:pic>
        <p:nvPicPr>
          <p:cNvPr id="3" name="Picture 2">
            <a:extLst>
              <a:ext uri="{FF2B5EF4-FFF2-40B4-BE49-F238E27FC236}">
                <a16:creationId xmlns:a16="http://schemas.microsoft.com/office/drawing/2014/main" id="{02A36ED3-2432-412C-A445-004408A9B475}"/>
              </a:ext>
            </a:extLst>
          </p:cNvPr>
          <p:cNvPicPr>
            <a:picLocks noChangeAspect="1"/>
          </p:cNvPicPr>
          <p:nvPr/>
        </p:nvPicPr>
        <p:blipFill>
          <a:blip r:embed="rId3"/>
          <a:stretch>
            <a:fillRect/>
          </a:stretch>
        </p:blipFill>
        <p:spPr>
          <a:xfrm>
            <a:off x="6160731" y="402102"/>
            <a:ext cx="2532641" cy="4502472"/>
          </a:xfrm>
          <a:prstGeom prst="rect">
            <a:avLst/>
          </a:prstGeom>
        </p:spPr>
      </p:pic>
      <p:pic>
        <p:nvPicPr>
          <p:cNvPr id="142" name="Google Shape;142;p22"/>
          <p:cNvPicPr preferRelativeResize="0"/>
          <p:nvPr/>
        </p:nvPicPr>
        <p:blipFill rotWithShape="1">
          <a:blip r:embed="rId4">
            <a:alphaModFix/>
          </a:blip>
          <a:srcRect t="4177"/>
          <a:stretch/>
        </p:blipFill>
        <p:spPr>
          <a:xfrm>
            <a:off x="292950" y="897300"/>
            <a:ext cx="2588000" cy="4007274"/>
          </a:xfrm>
          <a:prstGeom prst="rect">
            <a:avLst/>
          </a:prstGeom>
          <a:noFill/>
          <a:ln>
            <a:noFill/>
          </a:ln>
        </p:spPr>
      </p:pic>
      <p:sp>
        <p:nvSpPr>
          <p:cNvPr id="143" name="Google Shape;143;p22"/>
          <p:cNvSpPr/>
          <p:nvPr/>
        </p:nvSpPr>
        <p:spPr>
          <a:xfrm>
            <a:off x="292950" y="182700"/>
            <a:ext cx="5261700" cy="562200"/>
          </a:xfrm>
          <a:prstGeom prst="homePlate">
            <a:avLst>
              <a:gd name="adj"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Bree Serif"/>
                <a:ea typeface="Bree Serif"/>
                <a:cs typeface="Bree Serif"/>
                <a:sym typeface="Bree Serif"/>
              </a:rPr>
              <a:t>ATTENDR SCREENSHOTS </a:t>
            </a:r>
            <a:endParaRPr sz="2400">
              <a:latin typeface="Bree Serif"/>
              <a:ea typeface="Bree Serif"/>
              <a:cs typeface="Bree Serif"/>
              <a:sym typeface="Bree Serif"/>
            </a:endParaRPr>
          </a:p>
        </p:txBody>
      </p:sp>
      <p:sp>
        <p:nvSpPr>
          <p:cNvPr id="144" name="Google Shape;144;p22"/>
          <p:cNvSpPr/>
          <p:nvPr/>
        </p:nvSpPr>
        <p:spPr>
          <a:xfrm>
            <a:off x="576175" y="4019250"/>
            <a:ext cx="2094000" cy="1034100"/>
          </a:xfrm>
          <a:prstGeom prst="mathMinus">
            <a:avLst>
              <a:gd name="adj1" fmla="val 2352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mic Sans MS"/>
                <a:ea typeface="Comic Sans MS"/>
                <a:cs typeface="Comic Sans MS"/>
                <a:sym typeface="Comic Sans MS"/>
              </a:rPr>
              <a:t>The Login Page</a:t>
            </a:r>
            <a:endParaRPr>
              <a:latin typeface="Comic Sans MS"/>
              <a:ea typeface="Comic Sans MS"/>
              <a:cs typeface="Comic Sans MS"/>
              <a:sym typeface="Comic Sans MS"/>
            </a:endParaRPr>
          </a:p>
        </p:txBody>
      </p:sp>
      <p:sp>
        <p:nvSpPr>
          <p:cNvPr id="146" name="Google Shape;146;p22"/>
          <p:cNvSpPr/>
          <p:nvPr/>
        </p:nvSpPr>
        <p:spPr>
          <a:xfrm>
            <a:off x="6263052" y="4179348"/>
            <a:ext cx="2290800" cy="1124100"/>
          </a:xfrm>
          <a:prstGeom prst="mathMinus">
            <a:avLst>
              <a:gd name="adj1" fmla="val 2352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omic Sans MS"/>
                <a:ea typeface="Comic Sans MS"/>
                <a:cs typeface="Comic Sans MS"/>
                <a:sym typeface="Comic Sans MS"/>
              </a:rPr>
              <a:t>Main Screen</a:t>
            </a:r>
            <a:endParaRPr dirty="0">
              <a:latin typeface="Comic Sans MS"/>
              <a:ea typeface="Comic Sans MS"/>
              <a:cs typeface="Comic Sans MS"/>
              <a:sym typeface="Comic Sans MS"/>
            </a:endParaRPr>
          </a:p>
        </p:txBody>
      </p:sp>
      <p:pic>
        <p:nvPicPr>
          <p:cNvPr id="147" name="Google Shape;147;p22"/>
          <p:cNvPicPr preferRelativeResize="0"/>
          <p:nvPr/>
        </p:nvPicPr>
        <p:blipFill>
          <a:blip r:embed="rId5">
            <a:alphaModFix/>
          </a:blip>
          <a:stretch>
            <a:fillRect/>
          </a:stretch>
        </p:blipFill>
        <p:spPr>
          <a:xfrm>
            <a:off x="3263750" y="897300"/>
            <a:ext cx="2290800" cy="4007400"/>
          </a:xfrm>
          <a:prstGeom prst="rect">
            <a:avLst/>
          </a:prstGeom>
          <a:noFill/>
          <a:ln>
            <a:noFill/>
          </a:ln>
        </p:spPr>
      </p:pic>
      <p:sp>
        <p:nvSpPr>
          <p:cNvPr id="148" name="Google Shape;148;p22"/>
          <p:cNvSpPr/>
          <p:nvPr/>
        </p:nvSpPr>
        <p:spPr>
          <a:xfrm>
            <a:off x="3499300" y="4286250"/>
            <a:ext cx="1883100" cy="3372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mic Sans MS"/>
                <a:ea typeface="Comic Sans MS"/>
                <a:cs typeface="Comic Sans MS"/>
                <a:sym typeface="Comic Sans MS"/>
              </a:rPr>
              <a:t>Marking Attendance</a:t>
            </a:r>
            <a:endParaRPr>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4"/>
          <p:cNvSpPr txBox="1"/>
          <p:nvPr/>
        </p:nvSpPr>
        <p:spPr>
          <a:xfrm>
            <a:off x="1627800" y="435650"/>
            <a:ext cx="5888400" cy="27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u="sng" dirty="0">
                <a:latin typeface="Comic Sans MS"/>
                <a:ea typeface="Comic Sans MS"/>
                <a:cs typeface="Comic Sans MS"/>
                <a:sym typeface="Comic Sans MS"/>
              </a:rPr>
              <a:t>TEAM MEMBERS</a:t>
            </a:r>
            <a:endParaRPr sz="2400" b="1" u="sng" dirty="0">
              <a:latin typeface="Comic Sans MS"/>
              <a:ea typeface="Comic Sans MS"/>
              <a:cs typeface="Comic Sans MS"/>
              <a:sym typeface="Comic Sans MS"/>
            </a:endParaRPr>
          </a:p>
          <a:p>
            <a:pPr marL="0" lvl="0" indent="0" algn="l" rtl="0">
              <a:spcBef>
                <a:spcPts val="0"/>
              </a:spcBef>
              <a:spcAft>
                <a:spcPts val="0"/>
              </a:spcAft>
              <a:buNone/>
            </a:pPr>
            <a:endParaRPr sz="900" b="1" u="sng" dirty="0">
              <a:latin typeface="Comic Sans MS"/>
              <a:ea typeface="Comic Sans MS"/>
              <a:cs typeface="Comic Sans MS"/>
              <a:sym typeface="Comic Sans MS"/>
            </a:endParaRPr>
          </a:p>
          <a:p>
            <a:pPr marL="0" lvl="0" indent="0" algn="l" rtl="0">
              <a:spcBef>
                <a:spcPts val="0"/>
              </a:spcBef>
              <a:spcAft>
                <a:spcPts val="0"/>
              </a:spcAft>
              <a:buNone/>
            </a:pPr>
            <a:r>
              <a:rPr lang="en" sz="1800" dirty="0">
                <a:latin typeface="Bree Serif"/>
                <a:ea typeface="Bree Serif"/>
                <a:cs typeface="Bree Serif"/>
                <a:sym typeface="Bree Serif"/>
              </a:rPr>
              <a:t>ANSHUMAN AGARWAL      :        E18CSE022</a:t>
            </a:r>
            <a:endParaRPr sz="1800" dirty="0">
              <a:latin typeface="Bree Serif"/>
              <a:ea typeface="Bree Serif"/>
              <a:cs typeface="Bree Serif"/>
              <a:sym typeface="Bree Serif"/>
            </a:endParaRPr>
          </a:p>
          <a:p>
            <a:pPr marL="0" lvl="0" indent="0" algn="l" rtl="0">
              <a:spcBef>
                <a:spcPts val="0"/>
              </a:spcBef>
              <a:spcAft>
                <a:spcPts val="0"/>
              </a:spcAft>
              <a:buNone/>
            </a:pPr>
            <a:r>
              <a:rPr lang="en" sz="1800" dirty="0">
                <a:latin typeface="Bree Serif"/>
                <a:ea typeface="Bree Serif"/>
                <a:cs typeface="Bree Serif"/>
                <a:sym typeface="Bree Serif"/>
              </a:rPr>
              <a:t>ANUDIT NAGAR                      :        E18CSE024</a:t>
            </a:r>
            <a:endParaRPr sz="1800" dirty="0">
              <a:latin typeface="Bree Serif"/>
              <a:ea typeface="Bree Serif"/>
              <a:cs typeface="Bree Serif"/>
              <a:sym typeface="Bree Serif"/>
            </a:endParaRPr>
          </a:p>
          <a:p>
            <a:pPr marL="0" lvl="0" indent="0" algn="l" rtl="0">
              <a:spcBef>
                <a:spcPts val="0"/>
              </a:spcBef>
              <a:spcAft>
                <a:spcPts val="0"/>
              </a:spcAft>
              <a:buNone/>
            </a:pPr>
            <a:r>
              <a:rPr lang="en" sz="1800" dirty="0">
                <a:latin typeface="Bree Serif"/>
                <a:ea typeface="Bree Serif"/>
                <a:cs typeface="Bree Serif"/>
                <a:sym typeface="Bree Serif"/>
              </a:rPr>
              <a:t>ANURUP JALOTA                   :        E18CSE025</a:t>
            </a:r>
            <a:endParaRPr sz="1800" dirty="0">
              <a:latin typeface="Bree Serif"/>
              <a:ea typeface="Bree Serif"/>
              <a:cs typeface="Bree Serif"/>
              <a:sym typeface="Bree Serif"/>
            </a:endParaRPr>
          </a:p>
          <a:p>
            <a:pPr marL="0" lvl="0" indent="0" algn="l" rtl="0">
              <a:spcBef>
                <a:spcPts val="0"/>
              </a:spcBef>
              <a:spcAft>
                <a:spcPts val="0"/>
              </a:spcAft>
              <a:buNone/>
            </a:pPr>
            <a:r>
              <a:rPr lang="en" sz="1800" dirty="0">
                <a:latin typeface="Bree Serif"/>
                <a:ea typeface="Bree Serif"/>
                <a:cs typeface="Bree Serif"/>
                <a:sym typeface="Bree Serif"/>
              </a:rPr>
              <a:t>ANUSHKA UPADHYAYA      :       E18CSE026</a:t>
            </a:r>
            <a:endParaRPr sz="1800" dirty="0">
              <a:latin typeface="Bree Serif"/>
              <a:ea typeface="Bree Serif"/>
              <a:cs typeface="Bree Serif"/>
              <a:sym typeface="Bree Serif"/>
            </a:endParaRPr>
          </a:p>
          <a:p>
            <a:pPr marL="0" lvl="0" indent="0" algn="l" rtl="0">
              <a:spcBef>
                <a:spcPts val="0"/>
              </a:spcBef>
              <a:spcAft>
                <a:spcPts val="0"/>
              </a:spcAft>
              <a:buNone/>
            </a:pPr>
            <a:r>
              <a:rPr lang="en" sz="1800" dirty="0">
                <a:latin typeface="Bree Serif"/>
                <a:ea typeface="Bree Serif"/>
                <a:cs typeface="Bree Serif"/>
                <a:sym typeface="Bree Serif"/>
              </a:rPr>
              <a:t>BHAVYA BATRA                      :        E18CSE035</a:t>
            </a:r>
            <a:endParaRPr sz="1800" dirty="0">
              <a:latin typeface="Bree Serif"/>
              <a:ea typeface="Bree Serif"/>
              <a:cs typeface="Bree Serif"/>
              <a:sym typeface="Bree Serif"/>
            </a:endParaRPr>
          </a:p>
          <a:p>
            <a:pPr marL="0" lvl="0" indent="0" algn="l" rtl="0">
              <a:spcBef>
                <a:spcPts val="0"/>
              </a:spcBef>
              <a:spcAft>
                <a:spcPts val="0"/>
              </a:spcAft>
              <a:buNone/>
            </a:pPr>
            <a:endParaRPr sz="1800" dirty="0">
              <a:latin typeface="Bree Serif"/>
              <a:ea typeface="Bree Serif"/>
              <a:cs typeface="Bree Serif"/>
              <a:sym typeface="Bree Serif"/>
            </a:endParaRPr>
          </a:p>
          <a:p>
            <a:pPr marL="0" lvl="0" indent="0" algn="l" rtl="0">
              <a:spcBef>
                <a:spcPts val="0"/>
              </a:spcBef>
              <a:spcAft>
                <a:spcPts val="0"/>
              </a:spcAft>
              <a:buNone/>
            </a:pPr>
            <a:r>
              <a:rPr lang="en" sz="2400" u="sng" dirty="0">
                <a:latin typeface="Bree Serif"/>
                <a:ea typeface="Bree Serif"/>
                <a:cs typeface="Bree Serif"/>
                <a:sym typeface="Bree Serif"/>
              </a:rPr>
              <a:t>OUR MENTOR:</a:t>
            </a:r>
            <a:r>
              <a:rPr lang="en" sz="2400" dirty="0">
                <a:latin typeface="Bree Serif"/>
                <a:ea typeface="Bree Serif"/>
                <a:cs typeface="Bree Serif"/>
                <a:sym typeface="Bree Serif"/>
              </a:rPr>
              <a:t>    </a:t>
            </a:r>
            <a:r>
              <a:rPr lang="en" sz="2400" dirty="0">
                <a:solidFill>
                  <a:schemeClr val="dk2"/>
                </a:solidFill>
                <a:latin typeface="Bree Serif"/>
                <a:ea typeface="Bree Serif"/>
                <a:cs typeface="Bree Serif"/>
                <a:sym typeface="Bree Serif"/>
              </a:rPr>
              <a:t>Dr. Mayank Swarnkar</a:t>
            </a:r>
            <a:endParaRPr sz="2400" dirty="0">
              <a:latin typeface="Bree Serif"/>
              <a:ea typeface="Bree Serif"/>
              <a:cs typeface="Bree Serif"/>
              <a:sym typeface="Bree Serif"/>
            </a:endParaRPr>
          </a:p>
        </p:txBody>
      </p:sp>
      <p:pic>
        <p:nvPicPr>
          <p:cNvPr id="78" name="Google Shape;78;p14"/>
          <p:cNvPicPr preferRelativeResize="0"/>
          <p:nvPr/>
        </p:nvPicPr>
        <p:blipFill>
          <a:blip r:embed="rId4">
            <a:alphaModFix/>
          </a:blip>
          <a:stretch>
            <a:fillRect/>
          </a:stretch>
        </p:blipFill>
        <p:spPr>
          <a:xfrm>
            <a:off x="8007550" y="435650"/>
            <a:ext cx="747650" cy="983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
        <p:cNvGrpSpPr/>
        <p:nvPr/>
      </p:nvGrpSpPr>
      <p:grpSpPr>
        <a:xfrm>
          <a:off x="0" y="0"/>
          <a:ext cx="0" cy="0"/>
          <a:chOff x="0" y="0"/>
          <a:chExt cx="0" cy="0"/>
        </a:xfrm>
      </p:grpSpPr>
      <p:sp>
        <p:nvSpPr>
          <p:cNvPr id="83" name="Google Shape;83;p15"/>
          <p:cNvSpPr txBox="1"/>
          <p:nvPr/>
        </p:nvSpPr>
        <p:spPr>
          <a:xfrm>
            <a:off x="407550" y="379450"/>
            <a:ext cx="8165100" cy="8151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3F3F3"/>
                </a:solidFill>
                <a:latin typeface="Bree Serif"/>
                <a:ea typeface="Bree Serif"/>
                <a:cs typeface="Bree Serif"/>
                <a:sym typeface="Bree Serif"/>
              </a:rPr>
              <a:t> THE   IDEA</a:t>
            </a:r>
            <a:endParaRPr sz="3600">
              <a:solidFill>
                <a:srgbClr val="F3F3F3"/>
              </a:solidFill>
              <a:latin typeface="Bree Serif"/>
              <a:ea typeface="Bree Serif"/>
              <a:cs typeface="Bree Serif"/>
              <a:sym typeface="Bree Serif"/>
            </a:endParaRPr>
          </a:p>
        </p:txBody>
      </p:sp>
      <p:sp>
        <p:nvSpPr>
          <p:cNvPr id="84" name="Google Shape;84;p15"/>
          <p:cNvSpPr txBox="1"/>
          <p:nvPr/>
        </p:nvSpPr>
        <p:spPr>
          <a:xfrm>
            <a:off x="407550" y="1447475"/>
            <a:ext cx="8165100" cy="3077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marR="76200" lvl="0" indent="0" algn="just" rtl="0">
              <a:lnSpc>
                <a:spcPct val="106250"/>
              </a:lnSpc>
              <a:spcBef>
                <a:spcPts val="0"/>
              </a:spcBef>
              <a:spcAft>
                <a:spcPts val="0"/>
              </a:spcAft>
              <a:buClr>
                <a:schemeClr val="dk2"/>
              </a:buClr>
              <a:buSzPts val="1100"/>
              <a:buFont typeface="Arial"/>
              <a:buNone/>
            </a:pPr>
            <a:r>
              <a:rPr lang="en" sz="2400">
                <a:solidFill>
                  <a:srgbClr val="F3F3F3"/>
                </a:solidFill>
                <a:latin typeface="Calibri"/>
                <a:ea typeface="Calibri"/>
                <a:cs typeface="Calibri"/>
                <a:sym typeface="Calibri"/>
              </a:rPr>
              <a:t>The project aims to develop a working prototype of a system that will facilitate class control by automatically marking the attendance of students by using a self-mutilating QR code and a mobile app using a database of students. Attendr can be used to manage attendance and generate relevant statistics for the students and the teachers using an intuitive interface as well.</a:t>
            </a:r>
            <a:endParaRPr sz="2400">
              <a:solidFill>
                <a:srgbClr val="F3F3F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6"/>
          <p:cNvSpPr txBox="1"/>
          <p:nvPr/>
        </p:nvSpPr>
        <p:spPr>
          <a:xfrm>
            <a:off x="435675" y="337275"/>
            <a:ext cx="8221200" cy="815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Bree Serif"/>
                <a:ea typeface="Bree Serif"/>
                <a:cs typeface="Bree Serif"/>
                <a:sym typeface="Bree Serif"/>
              </a:rPr>
              <a:t>WHY ATTENDR ?</a:t>
            </a:r>
            <a:endParaRPr sz="3600">
              <a:latin typeface="Bree Serif"/>
              <a:ea typeface="Bree Serif"/>
              <a:cs typeface="Bree Serif"/>
              <a:sym typeface="Bree Serif"/>
            </a:endParaRPr>
          </a:p>
        </p:txBody>
      </p:sp>
      <p:sp>
        <p:nvSpPr>
          <p:cNvPr id="90" name="Google Shape;90;p16"/>
          <p:cNvSpPr txBox="1"/>
          <p:nvPr/>
        </p:nvSpPr>
        <p:spPr>
          <a:xfrm>
            <a:off x="435650" y="1343175"/>
            <a:ext cx="8221200" cy="3443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76200" lvl="0" indent="0" algn="just" rtl="0">
              <a:lnSpc>
                <a:spcPct val="106250"/>
              </a:lnSpc>
              <a:spcBef>
                <a:spcPts val="0"/>
              </a:spcBef>
              <a:spcAft>
                <a:spcPts val="0"/>
              </a:spcAft>
              <a:buClr>
                <a:schemeClr val="dk2"/>
              </a:buClr>
              <a:buSzPts val="1100"/>
              <a:buFont typeface="Arial"/>
              <a:buNone/>
            </a:pPr>
            <a:r>
              <a:rPr lang="en" sz="2400">
                <a:solidFill>
                  <a:srgbClr val="111111"/>
                </a:solidFill>
                <a:latin typeface="Calibri"/>
                <a:ea typeface="Calibri"/>
                <a:cs typeface="Calibri"/>
                <a:sym typeface="Calibri"/>
              </a:rPr>
              <a:t>We decided to take all these problems that plague the current systems and create a superior, more efficient, and most importantly, a cheap and easy-to-use product with the focus being on academic institutions. We also wanted to make a product that is extensible by nature and can accommodate most requirements of academic institutions out of the box and has customizable parameters that can be adjusted to fit the needs of the institution.</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17"/>
          <p:cNvSpPr txBox="1"/>
          <p:nvPr/>
        </p:nvSpPr>
        <p:spPr>
          <a:xfrm>
            <a:off x="519975" y="365375"/>
            <a:ext cx="7996200" cy="8712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3F3F3"/>
                </a:solidFill>
                <a:latin typeface="Bree Serif"/>
                <a:ea typeface="Bree Serif"/>
                <a:cs typeface="Bree Serif"/>
                <a:sym typeface="Bree Serif"/>
              </a:rPr>
              <a:t>PERSPECTIVE</a:t>
            </a:r>
            <a:endParaRPr sz="3600">
              <a:solidFill>
                <a:srgbClr val="F3F3F3"/>
              </a:solidFill>
              <a:latin typeface="Bree Serif"/>
              <a:ea typeface="Bree Serif"/>
              <a:cs typeface="Bree Serif"/>
              <a:sym typeface="Bree Serif"/>
            </a:endParaRPr>
          </a:p>
        </p:txBody>
      </p:sp>
      <p:sp>
        <p:nvSpPr>
          <p:cNvPr id="96" name="Google Shape;96;p17"/>
          <p:cNvSpPr txBox="1"/>
          <p:nvPr/>
        </p:nvSpPr>
        <p:spPr>
          <a:xfrm>
            <a:off x="519975" y="1489650"/>
            <a:ext cx="7996200" cy="32043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1064"/>
              </a:lnSpc>
              <a:spcBef>
                <a:spcPts val="1200"/>
              </a:spcBef>
              <a:spcAft>
                <a:spcPts val="1200"/>
              </a:spcAft>
              <a:buClr>
                <a:schemeClr val="dk2"/>
              </a:buClr>
              <a:buSzPts val="1100"/>
              <a:buFont typeface="Arial"/>
              <a:buNone/>
            </a:pPr>
            <a:r>
              <a:rPr lang="en" sz="2400">
                <a:solidFill>
                  <a:srgbClr val="F3F3F3"/>
                </a:solidFill>
                <a:latin typeface="Calibri"/>
                <a:ea typeface="Calibri"/>
                <a:cs typeface="Calibri"/>
                <a:sym typeface="Calibri"/>
              </a:rPr>
              <a:t>Attendr allows universities to simplify the monotonous procedure of manual attendance by automating the procedure by using self-mutating QR Codes and providing a dashboard to the universities for easily accessing and managing attendance of their students.</a:t>
            </a:r>
            <a:endParaRPr sz="2400">
              <a:solidFill>
                <a:srgbClr val="F3F3F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
        <p:cNvGrpSpPr/>
        <p:nvPr/>
      </p:nvGrpSpPr>
      <p:grpSpPr>
        <a:xfrm>
          <a:off x="0" y="0"/>
          <a:ext cx="0" cy="0"/>
          <a:chOff x="0" y="0"/>
          <a:chExt cx="0" cy="0"/>
        </a:xfrm>
      </p:grpSpPr>
      <p:sp>
        <p:nvSpPr>
          <p:cNvPr id="101" name="Google Shape;101;p18"/>
          <p:cNvSpPr txBox="1"/>
          <p:nvPr/>
        </p:nvSpPr>
        <p:spPr>
          <a:xfrm>
            <a:off x="505925" y="407550"/>
            <a:ext cx="7968300" cy="7869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3F3F3"/>
                </a:solidFill>
                <a:latin typeface="Bree Serif"/>
                <a:ea typeface="Bree Serif"/>
                <a:cs typeface="Bree Serif"/>
                <a:sym typeface="Bree Serif"/>
              </a:rPr>
              <a:t>FUNCTIONS</a:t>
            </a:r>
            <a:endParaRPr sz="3600">
              <a:solidFill>
                <a:srgbClr val="F3F3F3"/>
              </a:solidFill>
              <a:latin typeface="Bree Serif"/>
              <a:ea typeface="Bree Serif"/>
              <a:cs typeface="Bree Serif"/>
              <a:sym typeface="Bree Serif"/>
            </a:endParaRPr>
          </a:p>
        </p:txBody>
      </p:sp>
      <p:sp>
        <p:nvSpPr>
          <p:cNvPr id="102" name="Google Shape;102;p18"/>
          <p:cNvSpPr txBox="1"/>
          <p:nvPr/>
        </p:nvSpPr>
        <p:spPr>
          <a:xfrm>
            <a:off x="576175" y="1630225"/>
            <a:ext cx="2079900" cy="5703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3F3F3"/>
                </a:solidFill>
                <a:latin typeface="Roboto"/>
                <a:ea typeface="Roboto"/>
                <a:cs typeface="Roboto"/>
                <a:sym typeface="Roboto"/>
              </a:rPr>
              <a:t>CLASS PORTAL</a:t>
            </a:r>
            <a:endParaRPr sz="1800">
              <a:solidFill>
                <a:srgbClr val="F3F3F3"/>
              </a:solidFill>
              <a:latin typeface="Roboto"/>
              <a:ea typeface="Roboto"/>
              <a:cs typeface="Roboto"/>
              <a:sym typeface="Roboto"/>
            </a:endParaRPr>
          </a:p>
        </p:txBody>
      </p:sp>
      <p:sp>
        <p:nvSpPr>
          <p:cNvPr id="103" name="Google Shape;103;p18"/>
          <p:cNvSpPr txBox="1"/>
          <p:nvPr/>
        </p:nvSpPr>
        <p:spPr>
          <a:xfrm>
            <a:off x="576175" y="2501600"/>
            <a:ext cx="2079900" cy="1947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spcBef>
                <a:spcPts val="0"/>
              </a:spcBef>
              <a:spcAft>
                <a:spcPts val="0"/>
              </a:spcAft>
              <a:buClr>
                <a:srgbClr val="F3F3F3"/>
              </a:buClr>
              <a:buSzPts val="1800"/>
              <a:buFont typeface="Lato"/>
              <a:buChar char="●"/>
            </a:pPr>
            <a:r>
              <a:rPr lang="en" sz="1800">
                <a:solidFill>
                  <a:srgbClr val="F3F3F3"/>
                </a:solidFill>
                <a:latin typeface="Lato"/>
                <a:ea typeface="Lato"/>
                <a:cs typeface="Lato"/>
                <a:sym typeface="Lato"/>
              </a:rPr>
              <a:t>Mark Attendance</a:t>
            </a:r>
            <a:endParaRPr sz="1800">
              <a:solidFill>
                <a:srgbClr val="F3F3F3"/>
              </a:solidFill>
              <a:latin typeface="Lato"/>
              <a:ea typeface="Lato"/>
              <a:cs typeface="Lato"/>
              <a:sym typeface="Lato"/>
            </a:endParaRPr>
          </a:p>
        </p:txBody>
      </p:sp>
      <p:sp>
        <p:nvSpPr>
          <p:cNvPr id="104" name="Google Shape;104;p18"/>
          <p:cNvSpPr txBox="1"/>
          <p:nvPr/>
        </p:nvSpPr>
        <p:spPr>
          <a:xfrm>
            <a:off x="3091650" y="1630225"/>
            <a:ext cx="2557800" cy="5703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3F3F3"/>
                </a:solidFill>
                <a:latin typeface="Roboto"/>
                <a:ea typeface="Roboto"/>
                <a:cs typeface="Roboto"/>
                <a:sym typeface="Roboto"/>
              </a:rPr>
              <a:t>TEACHER PORTAL</a:t>
            </a:r>
            <a:endParaRPr sz="1800">
              <a:solidFill>
                <a:srgbClr val="F3F3F3"/>
              </a:solidFill>
              <a:latin typeface="Roboto"/>
              <a:ea typeface="Roboto"/>
              <a:cs typeface="Roboto"/>
              <a:sym typeface="Roboto"/>
            </a:endParaRPr>
          </a:p>
        </p:txBody>
      </p:sp>
      <p:sp>
        <p:nvSpPr>
          <p:cNvPr id="105" name="Google Shape;105;p18"/>
          <p:cNvSpPr txBox="1"/>
          <p:nvPr/>
        </p:nvSpPr>
        <p:spPr>
          <a:xfrm>
            <a:off x="3119850" y="2501600"/>
            <a:ext cx="2557800" cy="1947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spcBef>
                <a:spcPts val="0"/>
              </a:spcBef>
              <a:spcAft>
                <a:spcPts val="0"/>
              </a:spcAft>
              <a:buClr>
                <a:srgbClr val="F3F3F3"/>
              </a:buClr>
              <a:buSzPts val="1800"/>
              <a:buFont typeface="Lato"/>
              <a:buChar char="●"/>
            </a:pPr>
            <a:r>
              <a:rPr lang="en" sz="1800">
                <a:solidFill>
                  <a:srgbClr val="F3F3F3"/>
                </a:solidFill>
                <a:latin typeface="Lato"/>
                <a:ea typeface="Lato"/>
                <a:cs typeface="Lato"/>
                <a:sym typeface="Lato"/>
              </a:rPr>
              <a:t>Enroll Students</a:t>
            </a:r>
            <a:endParaRPr sz="1800">
              <a:solidFill>
                <a:srgbClr val="F3F3F3"/>
              </a:solidFill>
              <a:latin typeface="Lato"/>
              <a:ea typeface="Lato"/>
              <a:cs typeface="Lato"/>
              <a:sym typeface="Lato"/>
            </a:endParaRPr>
          </a:p>
          <a:p>
            <a:pPr marL="457200" lvl="0" indent="-342900" algn="l" rtl="0">
              <a:spcBef>
                <a:spcPts val="0"/>
              </a:spcBef>
              <a:spcAft>
                <a:spcPts val="0"/>
              </a:spcAft>
              <a:buClr>
                <a:srgbClr val="F3F3F3"/>
              </a:buClr>
              <a:buSzPts val="1800"/>
              <a:buFont typeface="Lato"/>
              <a:buChar char="●"/>
            </a:pPr>
            <a:r>
              <a:rPr lang="en" sz="1800">
                <a:solidFill>
                  <a:srgbClr val="F3F3F3"/>
                </a:solidFill>
                <a:latin typeface="Lato"/>
                <a:ea typeface="Lato"/>
                <a:cs typeface="Lato"/>
                <a:sym typeface="Lato"/>
              </a:rPr>
              <a:t>Remove Students</a:t>
            </a:r>
            <a:endParaRPr sz="1800">
              <a:solidFill>
                <a:srgbClr val="F3F3F3"/>
              </a:solidFill>
              <a:latin typeface="Lato"/>
              <a:ea typeface="Lato"/>
              <a:cs typeface="Lato"/>
              <a:sym typeface="Lato"/>
            </a:endParaRPr>
          </a:p>
          <a:p>
            <a:pPr marL="457200" lvl="0" indent="-342900" algn="l" rtl="0">
              <a:spcBef>
                <a:spcPts val="0"/>
              </a:spcBef>
              <a:spcAft>
                <a:spcPts val="0"/>
              </a:spcAft>
              <a:buClr>
                <a:srgbClr val="F3F3F3"/>
              </a:buClr>
              <a:buSzPts val="1800"/>
              <a:buFont typeface="Lato"/>
              <a:buChar char="●"/>
            </a:pPr>
            <a:r>
              <a:rPr lang="en" sz="1800">
                <a:solidFill>
                  <a:srgbClr val="F3F3F3"/>
                </a:solidFill>
                <a:latin typeface="Lato"/>
                <a:ea typeface="Lato"/>
                <a:cs typeface="Lato"/>
                <a:sym typeface="Lato"/>
              </a:rPr>
              <a:t>View Statistics</a:t>
            </a:r>
            <a:endParaRPr sz="1800">
              <a:solidFill>
                <a:srgbClr val="F3F3F3"/>
              </a:solidFill>
              <a:latin typeface="Lato"/>
              <a:ea typeface="Lato"/>
              <a:cs typeface="Lato"/>
              <a:sym typeface="Lato"/>
            </a:endParaRPr>
          </a:p>
        </p:txBody>
      </p:sp>
      <p:sp>
        <p:nvSpPr>
          <p:cNvPr id="106" name="Google Shape;106;p18"/>
          <p:cNvSpPr txBox="1"/>
          <p:nvPr/>
        </p:nvSpPr>
        <p:spPr>
          <a:xfrm>
            <a:off x="6085025" y="1630225"/>
            <a:ext cx="2389200" cy="5703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3F3F3"/>
                </a:solidFill>
                <a:latin typeface="Roboto"/>
                <a:ea typeface="Roboto"/>
                <a:cs typeface="Roboto"/>
                <a:sym typeface="Roboto"/>
              </a:rPr>
              <a:t>UNIVERSITY PORTAL</a:t>
            </a:r>
            <a:endParaRPr sz="1800">
              <a:solidFill>
                <a:srgbClr val="F3F3F3"/>
              </a:solidFill>
              <a:latin typeface="Roboto"/>
              <a:ea typeface="Roboto"/>
              <a:cs typeface="Roboto"/>
              <a:sym typeface="Roboto"/>
            </a:endParaRPr>
          </a:p>
        </p:txBody>
      </p:sp>
      <p:sp>
        <p:nvSpPr>
          <p:cNvPr id="107" name="Google Shape;107;p18"/>
          <p:cNvSpPr txBox="1"/>
          <p:nvPr/>
        </p:nvSpPr>
        <p:spPr>
          <a:xfrm>
            <a:off x="6141425" y="2501600"/>
            <a:ext cx="2332800" cy="1947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spcBef>
                <a:spcPts val="0"/>
              </a:spcBef>
              <a:spcAft>
                <a:spcPts val="0"/>
              </a:spcAft>
              <a:buClr>
                <a:srgbClr val="F3F3F3"/>
              </a:buClr>
              <a:buSzPts val="1800"/>
              <a:buFont typeface="Lato"/>
              <a:buChar char="●"/>
            </a:pPr>
            <a:r>
              <a:rPr lang="en" sz="1800">
                <a:solidFill>
                  <a:srgbClr val="F3F3F3"/>
                </a:solidFill>
                <a:latin typeface="Lato"/>
                <a:ea typeface="Lato"/>
                <a:cs typeface="Lato"/>
                <a:sym typeface="Lato"/>
              </a:rPr>
              <a:t>Add Teachers</a:t>
            </a:r>
            <a:endParaRPr sz="1800">
              <a:solidFill>
                <a:srgbClr val="F3F3F3"/>
              </a:solidFill>
              <a:latin typeface="Lato"/>
              <a:ea typeface="Lato"/>
              <a:cs typeface="Lato"/>
              <a:sym typeface="Lato"/>
            </a:endParaRPr>
          </a:p>
          <a:p>
            <a:pPr marL="457200" lvl="0" indent="-342900" algn="l" rtl="0">
              <a:spcBef>
                <a:spcPts val="0"/>
              </a:spcBef>
              <a:spcAft>
                <a:spcPts val="0"/>
              </a:spcAft>
              <a:buClr>
                <a:srgbClr val="F3F3F3"/>
              </a:buClr>
              <a:buSzPts val="1800"/>
              <a:buFont typeface="Lato"/>
              <a:buChar char="●"/>
            </a:pPr>
            <a:r>
              <a:rPr lang="en" sz="1800">
                <a:solidFill>
                  <a:srgbClr val="F3F3F3"/>
                </a:solidFill>
                <a:latin typeface="Lato"/>
                <a:ea typeface="Lato"/>
                <a:cs typeface="Lato"/>
                <a:sym typeface="Lato"/>
              </a:rPr>
              <a:t>Remove Teachers</a:t>
            </a:r>
            <a:endParaRPr sz="1800">
              <a:solidFill>
                <a:srgbClr val="F3F3F3"/>
              </a:solidFill>
              <a:latin typeface="Lato"/>
              <a:ea typeface="Lato"/>
              <a:cs typeface="Lato"/>
              <a:sym typeface="Lato"/>
            </a:endParaRPr>
          </a:p>
          <a:p>
            <a:pPr marL="457200" lvl="0" indent="-342900" algn="l" rtl="0">
              <a:spcBef>
                <a:spcPts val="0"/>
              </a:spcBef>
              <a:spcAft>
                <a:spcPts val="0"/>
              </a:spcAft>
              <a:buClr>
                <a:srgbClr val="F3F3F3"/>
              </a:buClr>
              <a:buSzPts val="1800"/>
              <a:buFont typeface="Lato"/>
              <a:buChar char="●"/>
            </a:pPr>
            <a:r>
              <a:rPr lang="en" sz="1800">
                <a:solidFill>
                  <a:srgbClr val="F3F3F3"/>
                </a:solidFill>
                <a:latin typeface="Lato"/>
                <a:ea typeface="Lato"/>
                <a:cs typeface="Lato"/>
                <a:sym typeface="Lato"/>
              </a:rPr>
              <a:t>View Statistics</a:t>
            </a:r>
            <a:endParaRPr sz="1800">
              <a:solidFill>
                <a:srgbClr val="F3F3F3"/>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53DDD4"/>
            </a:gs>
            <a:gs pos="100000">
              <a:srgbClr val="238B84"/>
            </a:gs>
          </a:gsLst>
          <a:path path="circle">
            <a:fillToRect l="50000" t="50000" r="50000" b="50000"/>
          </a:path>
          <a:tileRect/>
        </a:gradFill>
        <a:effectLst/>
      </p:bgPr>
    </p:bg>
    <p:spTree>
      <p:nvGrpSpPr>
        <p:cNvPr id="1" name="Shape 111"/>
        <p:cNvGrpSpPr/>
        <p:nvPr/>
      </p:nvGrpSpPr>
      <p:grpSpPr>
        <a:xfrm>
          <a:off x="0" y="0"/>
          <a:ext cx="0" cy="0"/>
          <a:chOff x="0" y="0"/>
          <a:chExt cx="0" cy="0"/>
        </a:xfrm>
      </p:grpSpPr>
      <p:sp>
        <p:nvSpPr>
          <p:cNvPr id="112" name="Google Shape;112;p19"/>
          <p:cNvSpPr txBox="1"/>
          <p:nvPr/>
        </p:nvSpPr>
        <p:spPr>
          <a:xfrm>
            <a:off x="2128725" y="323200"/>
            <a:ext cx="4567200" cy="7728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600">
                <a:latin typeface="Bree Serif"/>
                <a:ea typeface="Bree Serif"/>
                <a:cs typeface="Bree Serif"/>
                <a:sym typeface="Bree Serif"/>
              </a:rPr>
              <a:t>HOW IT WORKS ?</a:t>
            </a:r>
            <a:endParaRPr sz="3600">
              <a:latin typeface="Bree Serif"/>
              <a:ea typeface="Bree Serif"/>
              <a:cs typeface="Bree Serif"/>
              <a:sym typeface="Bree Serif"/>
            </a:endParaRPr>
          </a:p>
        </p:txBody>
      </p:sp>
      <p:pic>
        <p:nvPicPr>
          <p:cNvPr id="113" name="Google Shape;113;p19"/>
          <p:cNvPicPr preferRelativeResize="0"/>
          <p:nvPr/>
        </p:nvPicPr>
        <p:blipFill>
          <a:blip r:embed="rId3">
            <a:alphaModFix/>
          </a:blip>
          <a:stretch>
            <a:fillRect/>
          </a:stretch>
        </p:blipFill>
        <p:spPr>
          <a:xfrm>
            <a:off x="559400" y="1529300"/>
            <a:ext cx="1256100" cy="2235000"/>
          </a:xfrm>
          <a:prstGeom prst="roundRect">
            <a:avLst>
              <a:gd name="adj" fmla="val 16667"/>
            </a:avLst>
          </a:prstGeom>
          <a:noFill/>
          <a:ln>
            <a:noFill/>
          </a:ln>
        </p:spPr>
      </p:pic>
      <p:pic>
        <p:nvPicPr>
          <p:cNvPr id="114" name="Google Shape;114;p19"/>
          <p:cNvPicPr preferRelativeResize="0"/>
          <p:nvPr/>
        </p:nvPicPr>
        <p:blipFill>
          <a:blip r:embed="rId4">
            <a:alphaModFix/>
          </a:blip>
          <a:stretch>
            <a:fillRect/>
          </a:stretch>
        </p:blipFill>
        <p:spPr>
          <a:xfrm>
            <a:off x="2371400" y="2338337"/>
            <a:ext cx="616975" cy="616975"/>
          </a:xfrm>
          <a:prstGeom prst="rect">
            <a:avLst/>
          </a:prstGeom>
          <a:noFill/>
          <a:ln>
            <a:noFill/>
          </a:ln>
        </p:spPr>
      </p:pic>
      <p:pic>
        <p:nvPicPr>
          <p:cNvPr id="115" name="Google Shape;115;p19"/>
          <p:cNvPicPr preferRelativeResize="0"/>
          <p:nvPr/>
        </p:nvPicPr>
        <p:blipFill>
          <a:blip r:embed="rId5">
            <a:alphaModFix/>
          </a:blip>
          <a:stretch>
            <a:fillRect/>
          </a:stretch>
        </p:blipFill>
        <p:spPr>
          <a:xfrm>
            <a:off x="3544275" y="1703705"/>
            <a:ext cx="1736100" cy="1736100"/>
          </a:xfrm>
          <a:prstGeom prst="roundRect">
            <a:avLst>
              <a:gd name="adj" fmla="val 16667"/>
            </a:avLst>
          </a:prstGeom>
          <a:noFill/>
          <a:ln>
            <a:noFill/>
          </a:ln>
        </p:spPr>
      </p:pic>
      <p:pic>
        <p:nvPicPr>
          <p:cNvPr id="116" name="Google Shape;116;p19"/>
          <p:cNvPicPr preferRelativeResize="0"/>
          <p:nvPr/>
        </p:nvPicPr>
        <p:blipFill>
          <a:blip r:embed="rId4">
            <a:alphaModFix/>
          </a:blip>
          <a:stretch>
            <a:fillRect/>
          </a:stretch>
        </p:blipFill>
        <p:spPr>
          <a:xfrm>
            <a:off x="5683975" y="2306113"/>
            <a:ext cx="681425" cy="681425"/>
          </a:xfrm>
          <a:prstGeom prst="rect">
            <a:avLst/>
          </a:prstGeom>
          <a:noFill/>
          <a:ln>
            <a:noFill/>
          </a:ln>
        </p:spPr>
      </p:pic>
      <p:pic>
        <p:nvPicPr>
          <p:cNvPr id="117" name="Google Shape;117;p19"/>
          <p:cNvPicPr preferRelativeResize="0"/>
          <p:nvPr/>
        </p:nvPicPr>
        <p:blipFill>
          <a:blip r:embed="rId6">
            <a:alphaModFix/>
          </a:blip>
          <a:stretch>
            <a:fillRect/>
          </a:stretch>
        </p:blipFill>
        <p:spPr>
          <a:xfrm>
            <a:off x="6769000" y="1673250"/>
            <a:ext cx="1592400" cy="1797000"/>
          </a:xfrm>
          <a:prstGeom prst="roundRect">
            <a:avLst>
              <a:gd name="adj" fmla="val 16667"/>
            </a:avLst>
          </a:prstGeom>
          <a:noFill/>
          <a:ln>
            <a:noFill/>
          </a:ln>
        </p:spPr>
      </p:pic>
      <p:sp>
        <p:nvSpPr>
          <p:cNvPr id="118" name="Google Shape;118;p19"/>
          <p:cNvSpPr txBox="1"/>
          <p:nvPr/>
        </p:nvSpPr>
        <p:spPr>
          <a:xfrm>
            <a:off x="559400" y="3848625"/>
            <a:ext cx="18513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latin typeface="Roboto"/>
                <a:ea typeface="Roboto"/>
                <a:cs typeface="Roboto"/>
                <a:sym typeface="Roboto"/>
              </a:rPr>
              <a:t>Student Scans QR Code</a:t>
            </a:r>
            <a:endParaRPr sz="1800" b="1" i="1">
              <a:latin typeface="Roboto"/>
              <a:ea typeface="Roboto"/>
              <a:cs typeface="Roboto"/>
              <a:sym typeface="Roboto"/>
            </a:endParaRPr>
          </a:p>
        </p:txBody>
      </p:sp>
      <p:sp>
        <p:nvSpPr>
          <p:cNvPr id="119" name="Google Shape;119;p19"/>
          <p:cNvSpPr txBox="1"/>
          <p:nvPr/>
        </p:nvSpPr>
        <p:spPr>
          <a:xfrm>
            <a:off x="3453825" y="3848625"/>
            <a:ext cx="22269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latin typeface="Roboto"/>
                <a:ea typeface="Roboto"/>
                <a:cs typeface="Roboto"/>
                <a:sym typeface="Roboto"/>
              </a:rPr>
              <a:t>Request Is Sent To The Server</a:t>
            </a:r>
            <a:endParaRPr sz="1800" b="1" i="1">
              <a:latin typeface="Roboto"/>
              <a:ea typeface="Roboto"/>
              <a:cs typeface="Roboto"/>
              <a:sym typeface="Roboto"/>
            </a:endParaRPr>
          </a:p>
        </p:txBody>
      </p:sp>
      <p:sp>
        <p:nvSpPr>
          <p:cNvPr id="120" name="Google Shape;120;p19"/>
          <p:cNvSpPr txBox="1"/>
          <p:nvPr/>
        </p:nvSpPr>
        <p:spPr>
          <a:xfrm>
            <a:off x="6365400" y="3848625"/>
            <a:ext cx="2558700" cy="6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latin typeface="Roboto"/>
                <a:ea typeface="Roboto"/>
                <a:cs typeface="Roboto"/>
                <a:sym typeface="Roboto"/>
              </a:rPr>
              <a:t>Attendance Is Marked In The Database</a:t>
            </a:r>
            <a:endParaRPr sz="1800" b="1" i="1">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0"/>
          <p:cNvSpPr txBox="1"/>
          <p:nvPr/>
        </p:nvSpPr>
        <p:spPr>
          <a:xfrm rot="-5400000">
            <a:off x="-899000" y="1855200"/>
            <a:ext cx="3484800" cy="143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latin typeface="Bree Serif"/>
                <a:ea typeface="Bree Serif"/>
                <a:cs typeface="Bree Serif"/>
                <a:sym typeface="Bree Serif"/>
              </a:rPr>
              <a:t>LEARNINGS</a:t>
            </a:r>
            <a:endParaRPr sz="4800">
              <a:latin typeface="Bree Serif"/>
              <a:ea typeface="Bree Serif"/>
              <a:cs typeface="Bree Serif"/>
              <a:sym typeface="Bree Serif"/>
            </a:endParaRPr>
          </a:p>
        </p:txBody>
      </p:sp>
      <p:sp>
        <p:nvSpPr>
          <p:cNvPr id="126" name="Google Shape;126;p20"/>
          <p:cNvSpPr txBox="1"/>
          <p:nvPr/>
        </p:nvSpPr>
        <p:spPr>
          <a:xfrm>
            <a:off x="2613900" y="449675"/>
            <a:ext cx="5283900" cy="47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mic Sans MS"/>
                <a:ea typeface="Comic Sans MS"/>
                <a:cs typeface="Comic Sans MS"/>
                <a:sym typeface="Comic Sans MS"/>
              </a:rPr>
              <a:t>Android App Development (Using JAVA)</a:t>
            </a:r>
            <a:endParaRPr sz="1800">
              <a:latin typeface="Comic Sans MS"/>
              <a:ea typeface="Comic Sans MS"/>
              <a:cs typeface="Comic Sans MS"/>
              <a:sym typeface="Comic Sans MS"/>
            </a:endParaRPr>
          </a:p>
        </p:txBody>
      </p:sp>
      <p:sp>
        <p:nvSpPr>
          <p:cNvPr id="127" name="Google Shape;127;p20"/>
          <p:cNvSpPr txBox="1"/>
          <p:nvPr/>
        </p:nvSpPr>
        <p:spPr>
          <a:xfrm>
            <a:off x="3134050" y="1250775"/>
            <a:ext cx="5747700" cy="4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mic Sans MS"/>
                <a:ea typeface="Comic Sans MS"/>
                <a:cs typeface="Comic Sans MS"/>
                <a:sym typeface="Comic Sans MS"/>
              </a:rPr>
              <a:t>It Communicates Over A REST API To The Backend</a:t>
            </a:r>
            <a:endParaRPr sz="1800">
              <a:latin typeface="Comic Sans MS"/>
              <a:ea typeface="Comic Sans MS"/>
              <a:cs typeface="Comic Sans MS"/>
              <a:sym typeface="Comic Sans MS"/>
            </a:endParaRPr>
          </a:p>
        </p:txBody>
      </p:sp>
      <p:sp>
        <p:nvSpPr>
          <p:cNvPr id="128" name="Google Shape;128;p20"/>
          <p:cNvSpPr txBox="1"/>
          <p:nvPr/>
        </p:nvSpPr>
        <p:spPr>
          <a:xfrm>
            <a:off x="3513700" y="2185286"/>
            <a:ext cx="5283900" cy="47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mic Sans MS"/>
                <a:ea typeface="Comic Sans MS"/>
                <a:cs typeface="Comic Sans MS"/>
                <a:sym typeface="Comic Sans MS"/>
              </a:rPr>
              <a:t>Application Of FLASK In The Backend</a:t>
            </a:r>
            <a:endParaRPr sz="1800">
              <a:latin typeface="Comic Sans MS"/>
              <a:ea typeface="Comic Sans MS"/>
              <a:cs typeface="Comic Sans MS"/>
              <a:sym typeface="Comic Sans MS"/>
            </a:endParaRPr>
          </a:p>
        </p:txBody>
      </p:sp>
      <p:sp>
        <p:nvSpPr>
          <p:cNvPr id="129" name="Google Shape;129;p20"/>
          <p:cNvSpPr txBox="1"/>
          <p:nvPr/>
        </p:nvSpPr>
        <p:spPr>
          <a:xfrm>
            <a:off x="3218200" y="3035552"/>
            <a:ext cx="5579400" cy="47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mic Sans MS"/>
                <a:ea typeface="Comic Sans MS"/>
                <a:cs typeface="Comic Sans MS"/>
                <a:sym typeface="Comic Sans MS"/>
              </a:rPr>
              <a:t>Also, Application of POSTGRES In The Backend</a:t>
            </a:r>
            <a:endParaRPr sz="1800">
              <a:latin typeface="Comic Sans MS"/>
              <a:ea typeface="Comic Sans MS"/>
              <a:cs typeface="Comic Sans MS"/>
              <a:sym typeface="Comic Sans MS"/>
            </a:endParaRPr>
          </a:p>
        </p:txBody>
      </p:sp>
      <p:sp>
        <p:nvSpPr>
          <p:cNvPr id="130" name="Google Shape;130;p20"/>
          <p:cNvSpPr txBox="1"/>
          <p:nvPr/>
        </p:nvSpPr>
        <p:spPr>
          <a:xfrm>
            <a:off x="3063300" y="3920875"/>
            <a:ext cx="4834500" cy="47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mic Sans MS"/>
                <a:ea typeface="Comic Sans MS"/>
                <a:cs typeface="Comic Sans MS"/>
                <a:sym typeface="Comic Sans MS"/>
              </a:rPr>
              <a:t>Runs On UBUNTU Server Instance</a:t>
            </a:r>
            <a:endParaRPr sz="1800">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1"/>
          <p:cNvSpPr txBox="1"/>
          <p:nvPr/>
        </p:nvSpPr>
        <p:spPr>
          <a:xfrm>
            <a:off x="1883125" y="449700"/>
            <a:ext cx="6731400" cy="70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latin typeface="Bree Serif"/>
                <a:ea typeface="Bree Serif"/>
                <a:cs typeface="Bree Serif"/>
                <a:sym typeface="Bree Serif"/>
              </a:rPr>
              <a:t>FLAWS &amp; LIMITATIONS</a:t>
            </a:r>
            <a:endParaRPr sz="4800">
              <a:latin typeface="Bree Serif"/>
              <a:ea typeface="Bree Serif"/>
              <a:cs typeface="Bree Serif"/>
              <a:sym typeface="Bree Serif"/>
            </a:endParaRPr>
          </a:p>
        </p:txBody>
      </p:sp>
      <p:cxnSp>
        <p:nvCxnSpPr>
          <p:cNvPr id="136" name="Google Shape;136;p21"/>
          <p:cNvCxnSpPr/>
          <p:nvPr/>
        </p:nvCxnSpPr>
        <p:spPr>
          <a:xfrm>
            <a:off x="412150" y="1419375"/>
            <a:ext cx="8202600" cy="0"/>
          </a:xfrm>
          <a:prstGeom prst="straightConnector1">
            <a:avLst/>
          </a:prstGeom>
          <a:noFill/>
          <a:ln w="9525" cap="flat" cmpd="sng">
            <a:solidFill>
              <a:schemeClr val="dk2"/>
            </a:solidFill>
            <a:prstDash val="solid"/>
            <a:round/>
            <a:headEnd type="none" w="med" len="med"/>
            <a:tailEnd type="none" w="med" len="med"/>
          </a:ln>
        </p:spPr>
      </p:cxnSp>
      <p:sp>
        <p:nvSpPr>
          <p:cNvPr id="137" name="Google Shape;137;p21"/>
          <p:cNvSpPr txBox="1"/>
          <p:nvPr/>
        </p:nvSpPr>
        <p:spPr>
          <a:xfrm>
            <a:off x="505925" y="1742600"/>
            <a:ext cx="8108700" cy="2776500"/>
          </a:xfrm>
          <a:prstGeom prst="rect">
            <a:avLst/>
          </a:prstGeom>
          <a:noFill/>
          <a:ln>
            <a:noFill/>
          </a:ln>
        </p:spPr>
        <p:txBody>
          <a:bodyPr spcFirstLastPara="1" wrap="square" lIns="91425" tIns="91425" rIns="91425" bIns="91425" anchor="t" anchorCtr="0">
            <a:noAutofit/>
          </a:bodyPr>
          <a:lstStyle/>
          <a:p>
            <a:pPr marL="457200" marR="76200" lvl="0" indent="-342900" algn="just" rtl="0">
              <a:lnSpc>
                <a:spcPct val="106250"/>
              </a:lnSpc>
              <a:spcBef>
                <a:spcPts val="0"/>
              </a:spcBef>
              <a:spcAft>
                <a:spcPts val="0"/>
              </a:spcAft>
              <a:buClr>
                <a:srgbClr val="111111"/>
              </a:buClr>
              <a:buSzPts val="1800"/>
              <a:buFont typeface="Calibri"/>
              <a:buChar char="➔"/>
            </a:pPr>
            <a:r>
              <a:rPr lang="en" sz="1800" dirty="0">
                <a:solidFill>
                  <a:srgbClr val="111111"/>
                </a:solidFill>
                <a:latin typeface="Calibri"/>
                <a:ea typeface="Calibri"/>
                <a:cs typeface="Calibri"/>
                <a:sym typeface="Calibri"/>
              </a:rPr>
              <a:t>Attend</a:t>
            </a:r>
            <a:r>
              <a:rPr lang="en-IN" sz="1800" dirty="0" err="1">
                <a:solidFill>
                  <a:srgbClr val="111111"/>
                </a:solidFill>
                <a:latin typeface="Calibri"/>
                <a:ea typeface="Calibri"/>
                <a:cs typeface="Calibri"/>
                <a:sym typeface="Calibri"/>
              </a:rPr>
              <a:t>ance</a:t>
            </a:r>
            <a:r>
              <a:rPr lang="en" sz="1800" dirty="0">
                <a:solidFill>
                  <a:srgbClr val="111111"/>
                </a:solidFill>
                <a:latin typeface="Calibri"/>
                <a:ea typeface="Calibri"/>
                <a:cs typeface="Calibri"/>
                <a:sym typeface="Calibri"/>
              </a:rPr>
              <a:t> takes a lot of time, can create a mess, and is often inaccurate due to the extensive methods students find out to cheat the system.</a:t>
            </a:r>
            <a:endParaRPr sz="1800" dirty="0">
              <a:solidFill>
                <a:srgbClr val="111111"/>
              </a:solidFill>
              <a:latin typeface="Calibri"/>
              <a:ea typeface="Calibri"/>
              <a:cs typeface="Calibri"/>
              <a:sym typeface="Calibri"/>
            </a:endParaRPr>
          </a:p>
          <a:p>
            <a:pPr marL="457200" marR="177800" lvl="0" indent="-342900" algn="just" rtl="0">
              <a:lnSpc>
                <a:spcPct val="106666"/>
              </a:lnSpc>
              <a:spcBef>
                <a:spcPts val="0"/>
              </a:spcBef>
              <a:spcAft>
                <a:spcPts val="0"/>
              </a:spcAft>
              <a:buClr>
                <a:srgbClr val="111111"/>
              </a:buClr>
              <a:buSzPts val="1800"/>
              <a:buFont typeface="Calibri"/>
              <a:buChar char="➔"/>
            </a:pPr>
            <a:r>
              <a:rPr lang="en" sz="1800" dirty="0">
                <a:solidFill>
                  <a:srgbClr val="111111"/>
                </a:solidFill>
                <a:latin typeface="Calibri"/>
                <a:ea typeface="Calibri"/>
                <a:cs typeface="Calibri"/>
                <a:sym typeface="Calibri"/>
              </a:rPr>
              <a:t>Attendr is currently limited to smartphones. Attendr’s prototype can only work on Android devices, however, in the future, we will expand it to other operating systems.</a:t>
            </a:r>
            <a:endParaRPr sz="1800" dirty="0">
              <a:solidFill>
                <a:srgbClr val="111111"/>
              </a:solidFill>
              <a:latin typeface="Calibri"/>
              <a:ea typeface="Calibri"/>
              <a:cs typeface="Calibri"/>
              <a:sym typeface="Calibri"/>
            </a:endParaRPr>
          </a:p>
          <a:p>
            <a:pPr marL="457200" marR="177800" lvl="0" indent="-342900" algn="just" rtl="0">
              <a:lnSpc>
                <a:spcPct val="106666"/>
              </a:lnSpc>
              <a:spcBef>
                <a:spcPts val="0"/>
              </a:spcBef>
              <a:spcAft>
                <a:spcPts val="0"/>
              </a:spcAft>
              <a:buClr>
                <a:srgbClr val="111111"/>
              </a:buClr>
              <a:buSzPts val="1800"/>
              <a:buFont typeface="Calibri"/>
              <a:buChar char="➔"/>
            </a:pPr>
            <a:r>
              <a:rPr lang="en" sz="1800" dirty="0">
                <a:solidFill>
                  <a:srgbClr val="111111"/>
                </a:solidFill>
                <a:latin typeface="Calibri"/>
                <a:ea typeface="Calibri"/>
                <a:cs typeface="Calibri"/>
                <a:sym typeface="Calibri"/>
              </a:rPr>
              <a:t>Attendr again is also limited by the ability to show the QR codes, which usually requires projectors or TV screens. Some universities may not have the infrastructure for screening.</a:t>
            </a:r>
            <a:endParaRPr sz="1800" dirty="0">
              <a:solidFill>
                <a:srgbClr val="111111"/>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399</Words>
  <Application>Microsoft Office PowerPoint</Application>
  <PresentationFormat>On-screen Show (16:9)</PresentationFormat>
  <Paragraphs>47</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Comic Sans MS</vt:lpstr>
      <vt:lpstr>Calibri</vt:lpstr>
      <vt:lpstr>Bree Serif</vt:lpstr>
      <vt:lpstr>Lato</vt:lpstr>
      <vt:lpstr>Roboto</vt:lpstr>
      <vt:lpstr>Raleway</vt:lpstr>
      <vt:lpstr>Arial</vt:lpstr>
      <vt:lpstr>Swiss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Anurup Jalota</cp:lastModifiedBy>
  <cp:revision>2</cp:revision>
  <dcterms:modified xsi:type="dcterms:W3CDTF">2019-04-17T10:49:49Z</dcterms:modified>
</cp:coreProperties>
</file>